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8"/>
  </p:notesMasterIdLst>
  <p:handoutMasterIdLst>
    <p:handoutMasterId r:id="rId17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5" r:id="rId32"/>
    <p:sldId id="1967" r:id="rId33"/>
    <p:sldId id="1968" r:id="rId34"/>
    <p:sldId id="2104" r:id="rId35"/>
    <p:sldId id="2113" r:id="rId36"/>
    <p:sldId id="2114" r:id="rId37"/>
    <p:sldId id="2167" r:id="rId38"/>
    <p:sldId id="2434" r:id="rId39"/>
    <p:sldId id="2433" r:id="rId40"/>
    <p:sldId id="2435" r:id="rId41"/>
    <p:sldId id="2317" r:id="rId42"/>
    <p:sldId id="2331" r:id="rId43"/>
    <p:sldId id="2429" r:id="rId44"/>
    <p:sldId id="2332" r:id="rId45"/>
    <p:sldId id="2351" r:id="rId46"/>
    <p:sldId id="2431" r:id="rId47"/>
    <p:sldId id="2436" r:id="rId48"/>
    <p:sldId id="2438" r:id="rId49"/>
    <p:sldId id="2437" r:id="rId50"/>
    <p:sldId id="2008" r:id="rId51"/>
    <p:sldId id="2291" r:id="rId52"/>
    <p:sldId id="2428" r:id="rId53"/>
    <p:sldId id="2037" r:id="rId54"/>
    <p:sldId id="1945" r:id="rId55"/>
    <p:sldId id="2071" r:id="rId56"/>
    <p:sldId id="2036" r:id="rId57"/>
    <p:sldId id="2333" r:id="rId58"/>
    <p:sldId id="2323" r:id="rId59"/>
    <p:sldId id="2335" r:id="rId60"/>
    <p:sldId id="2334" r:id="rId61"/>
    <p:sldId id="2352" r:id="rId62"/>
    <p:sldId id="2353" r:id="rId63"/>
    <p:sldId id="2218" r:id="rId64"/>
    <p:sldId id="2426" r:id="rId65"/>
    <p:sldId id="2427" r:id="rId66"/>
    <p:sldId id="1688" r:id="rId67"/>
    <p:sldId id="2322" r:id="rId68"/>
    <p:sldId id="2293" r:id="rId69"/>
    <p:sldId id="1705" r:id="rId70"/>
    <p:sldId id="1706" r:id="rId71"/>
    <p:sldId id="1707" r:id="rId72"/>
    <p:sldId id="1708" r:id="rId73"/>
    <p:sldId id="1709" r:id="rId74"/>
    <p:sldId id="1710" r:id="rId75"/>
    <p:sldId id="1790" r:id="rId76"/>
    <p:sldId id="2199" r:id="rId77"/>
    <p:sldId id="2319" r:id="rId78"/>
    <p:sldId id="2320" r:id="rId79"/>
    <p:sldId id="2321" r:id="rId80"/>
    <p:sldId id="2355" r:id="rId81"/>
    <p:sldId id="2354" r:id="rId82"/>
    <p:sldId id="2294" r:id="rId83"/>
    <p:sldId id="1679" r:id="rId84"/>
    <p:sldId id="2336" r:id="rId85"/>
    <p:sldId id="2328" r:id="rId86"/>
    <p:sldId id="2388" r:id="rId87"/>
    <p:sldId id="2368" r:id="rId88"/>
    <p:sldId id="2369" r:id="rId89"/>
    <p:sldId id="2386" r:id="rId90"/>
    <p:sldId id="2389" r:id="rId91"/>
    <p:sldId id="2390" r:id="rId92"/>
    <p:sldId id="2432" r:id="rId93"/>
    <p:sldId id="2363" r:id="rId94"/>
    <p:sldId id="2384" r:id="rId95"/>
    <p:sldId id="2419" r:id="rId96"/>
    <p:sldId id="2420" r:id="rId97"/>
    <p:sldId id="2425" r:id="rId98"/>
    <p:sldId id="2424" r:id="rId99"/>
    <p:sldId id="2381" r:id="rId100"/>
    <p:sldId id="2430" r:id="rId101"/>
    <p:sldId id="2324" r:id="rId102"/>
    <p:sldId id="1375" r:id="rId103"/>
    <p:sldId id="1376" r:id="rId104"/>
    <p:sldId id="1400" r:id="rId105"/>
    <p:sldId id="2004"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p:cViewPr varScale="1">
        <p:scale>
          <a:sx n="63" d="100"/>
          <a:sy n="63" d="100"/>
        </p:scale>
        <p:origin x="1140"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802.11-20/1134r5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078-02-0jtc-minutes-of-virtual-meeting-in-july-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2020 agenda virtually</a:t>
            </a:r>
            <a:br>
              <a:rPr lang="en-US" dirty="0">
                <a:solidFill>
                  <a:schemeClr val="accent2">
                    <a:lumMod val="75000"/>
                  </a:schemeClr>
                </a:solidFill>
              </a:rPr>
            </a:br>
            <a:r>
              <a:rPr lang="en-US" dirty="0">
                <a:solidFill>
                  <a:schemeClr val="accent2">
                    <a:lumMod val="75000"/>
                  </a:schemeClr>
                </a:solidFill>
              </a:rPr>
              <a:t>(will be updated during meeting)</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27 August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stretches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graphicFrame>
        <p:nvGraphicFramePr>
          <p:cNvPr id="9" name="Content Placeholder 8">
            <a:extLst>
              <a:ext uri="{FF2B5EF4-FFF2-40B4-BE49-F238E27FC236}">
                <a16:creationId xmlns:a16="http://schemas.microsoft.com/office/drawing/2014/main" id="{9CA6E793-C0C7-4A58-A71E-AEB15E832667}"/>
              </a:ext>
            </a:extLst>
          </p:cNvPr>
          <p:cNvGraphicFramePr>
            <a:graphicFrameLocks noGrp="1"/>
          </p:cNvGraphicFramePr>
          <p:nvPr>
            <p:ph idx="1"/>
            <p:extLst>
              <p:ext uri="{D42A27DB-BD31-4B8C-83A1-F6EECF244321}">
                <p14:modId xmlns:p14="http://schemas.microsoft.com/office/powerpoint/2010/main" val="983708159"/>
              </p:ext>
            </p:extLst>
          </p:nvPr>
        </p:nvGraphicFramePr>
        <p:xfrm>
          <a:off x="685799" y="2978150"/>
          <a:ext cx="7858125" cy="1511300"/>
        </p:xfrm>
        <a:graphic>
          <a:graphicData uri="http://schemas.openxmlformats.org/drawingml/2006/table">
            <a:tbl>
              <a:tblPr firstRow="1" bandRow="1">
                <a:tableStyleId>{21E4AEA4-8DFA-4A89-87EB-49C32662AFE0}</a:tableStyleId>
              </a:tblPr>
              <a:tblGrid>
                <a:gridCol w="3886201">
                  <a:extLst>
                    <a:ext uri="{9D8B030D-6E8A-4147-A177-3AD203B41FA5}">
                      <a16:colId xmlns:a16="http://schemas.microsoft.com/office/drawing/2014/main" val="1372783328"/>
                    </a:ext>
                  </a:extLst>
                </a:gridCol>
                <a:gridCol w="3971924">
                  <a:extLst>
                    <a:ext uri="{9D8B030D-6E8A-4147-A177-3AD203B41FA5}">
                      <a16:colId xmlns:a16="http://schemas.microsoft.com/office/drawing/2014/main" val="3847734731"/>
                    </a:ext>
                  </a:extLst>
                </a:gridCol>
              </a:tblGrid>
              <a:tr h="0">
                <a:tc>
                  <a:txBody>
                    <a:bodyPr/>
                    <a:lstStyle/>
                    <a:p>
                      <a:pPr>
                        <a:lnSpc>
                          <a:spcPts val="1050"/>
                        </a:lnSpc>
                        <a:spcAft>
                          <a:spcPts val="0"/>
                        </a:spcAft>
                      </a:pPr>
                      <a:r>
                        <a:rPr lang="en-AU" sz="1000" dirty="0">
                          <a:effectLst/>
                        </a:rPr>
                        <a:t>Meeting</a:t>
                      </a:r>
                      <a:endParaRPr lang="en-AU" sz="11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000">
                          <a:effectLst/>
                        </a:rPr>
                        <a:t>Meeting dates</a:t>
                      </a:r>
                      <a:endParaRPr lang="en-AU" sz="11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000" u="sng" dirty="0">
                          <a:effectLst/>
                          <a:hlinkClick r:id="rId2"/>
                        </a:rPr>
                        <a:t>ISO/IEC JTC 1/SC 6/WG 1 - 35th</a:t>
                      </a:r>
                      <a:endParaRPr lang="en-AU" sz="11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000">
                          <a:effectLst/>
                        </a:rPr>
                        <a:t>2020 October 19-23</a:t>
                      </a:r>
                      <a:endParaRPr lang="en-AU"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000" u="sng" dirty="0">
                          <a:effectLst/>
                          <a:hlinkClick r:id="rId3"/>
                        </a:rPr>
                        <a:t>ISO/IEC JTC 1/SC 6 - 42nd</a:t>
                      </a:r>
                      <a:endParaRPr lang="en-AU" sz="11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000">
                          <a:effectLst/>
                        </a:rPr>
                        <a:t>2020 October 19-30</a:t>
                      </a:r>
                      <a:endParaRPr lang="en-AU"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000" u="sng" dirty="0">
                          <a:effectLst/>
                          <a:hlinkClick r:id="rId4"/>
                        </a:rPr>
                        <a:t>ISO/IEC JTC 1/SC 6/WG 7 - 32nd</a:t>
                      </a:r>
                      <a:endParaRPr lang="en-AU" sz="11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000">
                          <a:effectLst/>
                        </a:rPr>
                        <a:t>2020 October 21-28</a:t>
                      </a:r>
                      <a:endParaRPr lang="en-AU"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000" u="sng" dirty="0">
                          <a:effectLst/>
                          <a:hlinkClick r:id="rId5"/>
                        </a:rPr>
                        <a:t>ISO/IEC JTC 1/SC 6/AG 2 - 1st</a:t>
                      </a:r>
                      <a:endParaRPr lang="en-AU" sz="11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000">
                          <a:effectLst/>
                        </a:rPr>
                        <a:t>2020 October 19-30</a:t>
                      </a:r>
                      <a:endParaRPr lang="en-AU"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000" u="sng" dirty="0">
                          <a:effectLst/>
                          <a:hlinkClick r:id="rId6"/>
                        </a:rPr>
                        <a:t>ISO/IEC JTC 1/SC 6/AHG 2 - 1st</a:t>
                      </a:r>
                      <a:endParaRPr lang="en-AU" sz="11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000" dirty="0">
                          <a:effectLst/>
                        </a:rPr>
                        <a:t>2020 October 26</a:t>
                      </a:r>
                      <a:endParaRPr lang="en-AU" sz="11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243204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23833330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14 Sept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2020, as documented in </a:t>
            </a:r>
            <a:r>
              <a:rPr lang="en-AU" i="1" dirty="0">
                <a:hlinkClick r:id="rId3"/>
              </a:rPr>
              <a:t>11-20-1078-02</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19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0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472"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March 2020 meeting</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64 standards through to PSDO ratification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83239"/>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31</a:t>
                      </a:r>
                    </a:p>
                  </a:txBody>
                  <a:tcPr/>
                </a:tc>
                <a:tc>
                  <a:txBody>
                    <a:bodyPr/>
                    <a:lstStyle/>
                    <a:p>
                      <a:pPr algn="ctr"/>
                      <a:r>
                        <a:rPr lang="en-AU" dirty="0"/>
                        <a:t>15</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64</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289001"/>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99195105"/>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39896089"/>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algn="ctr"/>
                      <a:r>
                        <a:rPr lang="en-AU" sz="1600" b="0" dirty="0">
                          <a:solidFill>
                            <a:srgbClr val="00B050"/>
                          </a:solidFill>
                          <a:latin typeface="+mj-lt"/>
                          <a:cs typeface="Arial" panose="020B0604020202020204" pitchFamily="34" charset="0"/>
                        </a:rPr>
                        <a:t>Sent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kern="1200" dirty="0">
                          <a:solidFill>
                            <a:srgbClr val="00B050"/>
                          </a:solidFill>
                          <a:latin typeface="+mn-lt"/>
                          <a:ea typeface="+mn-ea"/>
                          <a:cs typeface="Arial" panose="020B0604020202020204" pitchFamily="34" charset="0"/>
                        </a:rPr>
                        <a:t>Sent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algn="ctr"/>
                      <a:r>
                        <a:rPr lang="en-AU" sz="1600" b="0" kern="1200" dirty="0">
                          <a:solidFill>
                            <a:srgbClr val="00B050"/>
                          </a:solidFill>
                          <a:latin typeface="+mn-lt"/>
                          <a:ea typeface="+mn-ea"/>
                          <a:cs typeface="Arial" panose="020B0604020202020204" pitchFamily="34" charset="0"/>
                        </a:rPr>
                        <a:t>Sent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extLst>
              <p:ext uri="{D42A27DB-BD31-4B8C-83A1-F6EECF244321}">
                <p14:modId xmlns:p14="http://schemas.microsoft.com/office/powerpoint/2010/main" val="2130230380"/>
              </p:ext>
            </p:extLst>
          </p:nvPr>
        </p:nvGraphicFramePr>
        <p:xfrm>
          <a:off x="4800600" y="5795703"/>
          <a:ext cx="914400" cy="806450"/>
        </p:xfrm>
        <a:graphic>
          <a:graphicData uri="http://schemas.openxmlformats.org/presentationml/2006/ole">
            <mc:AlternateContent xmlns:mc="http://schemas.openxmlformats.org/markup-compatibility/2006">
              <mc:Choice xmlns:v="urn:schemas-microsoft-com:vml" Requires="v">
                <p:oleObj spid="_x0000_s299144"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00600" y="57957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1"/>
            <a:r>
              <a:rPr lang="en-AU" dirty="0"/>
              <a:t>Response sent in Aug 2020 (</a:t>
            </a:r>
            <a:r>
              <a:rPr lang="en-AU" dirty="0">
                <a:solidFill>
                  <a:srgbClr val="FF0000"/>
                </a:solidFill>
              </a:rPr>
              <a:t>N??????</a:t>
            </a:r>
            <a:r>
              <a:rPr lang="en-AU" dirty="0"/>
              <a:t>)</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a:t>
            </a:r>
            <a:r>
              <a:rPr lang="en-AU" dirty="0">
                <a:solidFill>
                  <a:srgbClr val="FF0000"/>
                </a:solidFill>
              </a:rPr>
              <a:t>N??????</a:t>
            </a:r>
            <a:r>
              <a:rPr lang="en-AU" dirty="0"/>
              <a:t>)</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a:t>
            </a:r>
            <a:r>
              <a:rPr lang="en-AU" dirty="0">
                <a:solidFill>
                  <a:srgbClr val="FF0000"/>
                </a:solidFill>
              </a:rPr>
              <a:t>N??????</a:t>
            </a:r>
            <a:r>
              <a:rPr lang="en-AU" dirty="0"/>
              <a:t>)</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2755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a:xfrm>
            <a:off x="685800" y="1905000"/>
            <a:ext cx="7772400" cy="4114800"/>
          </a:xfrm>
        </p:spPr>
        <p:txBody>
          <a:bodyPr/>
          <a:lstStyle/>
          <a:p>
            <a:r>
              <a:rPr lang="en-AU" dirty="0"/>
              <a:t>China NB Comment 1</a:t>
            </a:r>
          </a:p>
          <a:p>
            <a:pPr lvl="1"/>
            <a:r>
              <a:rPr lang="en-AU" i="1" dirty="0"/>
              <a:t>In the referred clause, this proposal uses MACsec, which is defined by IEEE 802.1AE, to provide security protection. </a:t>
            </a:r>
          </a:p>
          <a:p>
            <a:pPr lvl="1"/>
            <a:r>
              <a:rPr lang="en-AU" i="1" dirty="0"/>
              <a:t>However, the security problems of IEEE 802.1AE have been pointed out by China NB for several times during the past ballots (see 6N15556 and 6N15770). </a:t>
            </a:r>
          </a:p>
          <a:p>
            <a:pPr lvl="1"/>
            <a:r>
              <a:rPr lang="en-AU" i="1" dirty="0"/>
              <a:t>China also submitted the comments on the new version of IEEE 802.1AE (IEEE 802.1AE-2018). Please refer to the comments in 6N17207. </a:t>
            </a:r>
          </a:p>
          <a:p>
            <a:pPr lvl="1"/>
            <a:r>
              <a:rPr lang="en-AU" i="1" dirty="0"/>
              <a:t>The problems of IEEE 802.1AE include inconsistence between content and title, using high cost Hop-by-Hop Encryption, only permitting to use typical cryptographic algorithms like AES (not including other compliant options that are compliant with ISO/IEC international standards) and so on.</a:t>
            </a:r>
          </a:p>
          <a:p>
            <a:pPr lvl="1"/>
            <a:r>
              <a:rPr lang="en-AU" i="1" dirty="0"/>
              <a:t>…</a:t>
            </a:r>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09888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p:txBody>
          <a:bodyPr/>
          <a:lstStyle/>
          <a:p>
            <a:r>
              <a:rPr lang="en-AU" dirty="0"/>
              <a:t>China NB Comment 1</a:t>
            </a:r>
          </a:p>
          <a:p>
            <a:pPr lvl="1"/>
            <a:r>
              <a:rPr lang="en-AU" i="1" dirty="0"/>
              <a:t>…</a:t>
            </a:r>
          </a:p>
          <a:p>
            <a:pPr lvl="1"/>
            <a:r>
              <a:rPr lang="en-AU" i="1" dirty="0"/>
              <a:t>The security issues about IEEE 802.1AE have not been properly resolved until now, hence the use to MACsec will lead to security risks in implementation. </a:t>
            </a:r>
          </a:p>
          <a:p>
            <a:pPr lvl="1"/>
            <a:r>
              <a:rPr lang="en-AU" i="1" dirty="0"/>
              <a:t>Therefore, China NB cannot support this proposal to be submitted to the next stage.</a:t>
            </a:r>
          </a:p>
          <a:p>
            <a:r>
              <a:rPr lang="en-AU" dirty="0"/>
              <a:t>China NB Change 1</a:t>
            </a:r>
          </a:p>
          <a:p>
            <a:pPr lvl="1"/>
            <a:r>
              <a:rPr lang="en-US" i="1" dirty="0">
                <a:effectLst/>
                <a:latin typeface="Arial" panose="020B0604020202020204" pitchFamily="34" charset="0"/>
                <a:ea typeface="Arial Unicode MS"/>
                <a:cs typeface="Times New Roman" panose="02020603050405020304" pitchFamily="18" charset="0"/>
              </a:rPr>
              <a:t>Improve the used security mechanisms</a:t>
            </a:r>
            <a:endParaRPr lang="en-AU" i="1" dirty="0"/>
          </a:p>
          <a:p>
            <a:pPr lvl="1"/>
            <a:endParaRPr lang="en-AU" dirty="0"/>
          </a:p>
          <a:p>
            <a:endParaRPr lang="en-AU" dirty="0"/>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41200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p:txBody>
          <a:bodyPr/>
          <a:lstStyle/>
          <a:p>
            <a:r>
              <a:rPr lang="en-AU" dirty="0"/>
              <a:t>IEEE 802.1 response to comment 1</a:t>
            </a:r>
          </a:p>
          <a:p>
            <a:pPr lvl="1"/>
            <a:r>
              <a:rPr lang="en-AU" dirty="0">
                <a:solidFill>
                  <a:srgbClr val="FF0000"/>
                </a:solidFill>
              </a:rPr>
              <a:t>It appears to be the usual comment … and so the response is likely to be the usual response</a:t>
            </a:r>
          </a:p>
          <a:p>
            <a:endParaRPr lang="en-AU" dirty="0"/>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7462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a:t>
            </a:r>
            <a:r>
              <a:rPr lang="en-AU" dirty="0">
                <a:solidFill>
                  <a:srgbClr val="FF0000"/>
                </a:solidFill>
              </a:rPr>
              <a:t>N??????</a:t>
            </a:r>
            <a:r>
              <a:rPr lang="en-AU" dirty="0"/>
              <a:t>)</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(July 2020) IEEE 802.1Q-Rev is planning to start WG balloting very soon</a:t>
            </a:r>
          </a:p>
          <a:p>
            <a:pPr lvl="2"/>
            <a:r>
              <a:rPr lang="en-US" dirty="0"/>
              <a:t>A draft is likely to be ready by Nov 2020 for liaising to SC6</a:t>
            </a:r>
          </a:p>
          <a:p>
            <a:pPr lvl="2"/>
            <a:r>
              <a:rPr lang="en-US" dirty="0"/>
              <a:t>Any amendments included in IEEE 802.1Q-Rev will not be sent </a:t>
            </a:r>
            <a:r>
              <a:rPr lang="en-US" dirty="0" err="1"/>
              <a:t>undependently</a:t>
            </a:r>
            <a:endParaRPr lang="en-US" dirty="0"/>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934145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 once published</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941105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19696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 once published (it has been published)</a:t>
            </a:r>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944075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2022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89891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634892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FF0000"/>
                          </a:solidFill>
                          <a:latin typeface="+mj-lt"/>
                          <a:ea typeface="+mn-ea"/>
                          <a:cs typeface="+mn-cs"/>
                        </a:rPr>
                        <a:t>D?.?</a:t>
                      </a:r>
                    </a:p>
                  </a:txBody>
                  <a:tcPr marR="0"/>
                </a:tc>
                <a:tc>
                  <a:txBody>
                    <a:bodyPr/>
                    <a:lstStyle/>
                    <a:p>
                      <a:pPr algn="ctr"/>
                      <a:r>
                        <a:rPr lang="en-GB" sz="1600" dirty="0">
                          <a:solidFill>
                            <a:srgbClr val="FF0000"/>
                          </a:solidFill>
                          <a:latin typeface="+mj-lt"/>
                        </a:rPr>
                        <a:t>Jul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FF0000"/>
                          </a:solidFill>
                          <a:latin typeface="+mj-lt"/>
                          <a:ea typeface="+mn-ea"/>
                          <a:cs typeface="+mn-cs"/>
                        </a:rPr>
                        <a:t>D?.?</a:t>
                      </a:r>
                    </a:p>
                  </a:txBody>
                  <a:tcPr marR="0"/>
                </a:tc>
                <a:tc>
                  <a:txBody>
                    <a:bodyPr/>
                    <a:lstStyle/>
                    <a:p>
                      <a:pPr algn="ctr"/>
                      <a:r>
                        <a:rPr lang="en-GB" sz="1600" dirty="0">
                          <a:solidFill>
                            <a:srgbClr val="FF0000"/>
                          </a:solidFill>
                          <a:latin typeface="+mj-lt"/>
                        </a:rPr>
                        <a:t>Jul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496920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Sept 2020 and approved by the EC in Oct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466"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a:t>
            </a:r>
            <a:r>
              <a:rPr lang="en-AU"/>
              <a:t>but was </a:t>
            </a:r>
            <a:r>
              <a:rPr lang="en-AU" dirty="0"/>
              <a:t>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8</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P802.3cr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802.3cu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P802.3cu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566843"/>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660601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37908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passed in Jun 2020 and is waiting for publication</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4167547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44752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264000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a:t>
            </a:r>
            <a:r>
              <a:rPr lang="en-AU"/>
              <a:t>March 2020 (N17157)</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194244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25978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450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112261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0734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909817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1"/>
            <a:r>
              <a:rPr lang="en-AU" dirty="0"/>
              <a:t>802.22 WG is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nvGraphicFramePr>
        <p:xfrm>
          <a:off x="1257300" y="4191000"/>
          <a:ext cx="381000" cy="806450"/>
        </p:xfrm>
        <a:graphic>
          <a:graphicData uri="http://schemas.openxmlformats.org/presentationml/2006/ole">
            <mc:AlternateContent xmlns:mc="http://schemas.openxmlformats.org/markup-compatibility/2006">
              <mc:Choice xmlns:v="urn:schemas-microsoft-com:vml" Requires="v">
                <p:oleObj spid="_x0000_s317485"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257300" y="4191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3199586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001000" cy="1066800"/>
          </a:xfrm>
        </p:spPr>
        <p:txBody>
          <a:bodyPr/>
          <a:lstStyle/>
          <a:p>
            <a:r>
              <a:rPr lang="en-AU" dirty="0"/>
              <a:t>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318509"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82938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7924800" cy="1066800"/>
          </a:xfrm>
        </p:spPr>
        <p:txBody>
          <a:bodyPr/>
          <a:lstStyle/>
          <a:p>
            <a:r>
              <a:rPr lang="en-AU" dirty="0"/>
              <a:t>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458904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19533"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4485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Sept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14 Sept 2020</a:t>
            </a:r>
            <a:br>
              <a:rPr lang="en-US" sz="1600" b="1" dirty="0">
                <a:latin typeface="+mj-lt"/>
              </a:rPr>
            </a:br>
            <a:r>
              <a:rPr lang="en-US" sz="1600" b="1" dirty="0">
                <a:latin typeface="+mj-lt"/>
              </a:rPr>
              <a:t>@17:00-19:00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tx1"/>
                </a:solidFill>
                <a:effectLst/>
                <a:latin typeface="+mj-lt"/>
              </a:rPr>
              <a:t>Meeting details</a:t>
            </a:r>
          </a:p>
          <a:p>
            <a:pPr marL="171450" indent="-171450"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endParaRPr lang="en-AU" sz="1800" dirty="0">
              <a:solidFill>
                <a:srgbClr val="FF0000"/>
              </a:solidFill>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will be scheduled during period 10-16 September (this week)</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813605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19105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scheduled for 24 August 2020</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276977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has now been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719464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452154415"/>
              </p:ext>
            </p:extLst>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0559"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6787723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1626"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1627"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652153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IEEE 802.15.4 might have an interest in the WUR activity but have not responded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13 July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8005676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err="1"/>
              <a:t>TGba</a:t>
            </a:r>
            <a:r>
              <a:rPr lang="en-AU" dirty="0"/>
              <a:t> started examining the WUR proposal in SC6/WG1</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proposal with 802.11ba</a:t>
            </a:r>
          </a:p>
          <a:p>
            <a:pPr lvl="2"/>
            <a:r>
              <a:rPr lang="en-US" dirty="0"/>
              <a:t>See </a:t>
            </a:r>
            <a:r>
              <a:rPr lang="en-AU" u="sng" dirty="0">
                <a:hlinkClick r:id="rId2"/>
              </a:rPr>
              <a:t>11-20-1008-00</a:t>
            </a:r>
            <a:endParaRPr lang="en-AU" u="sng" dirty="0"/>
          </a:p>
          <a:p>
            <a:pPr lvl="1"/>
            <a:r>
              <a:rPr lang="en-AU" dirty="0"/>
              <a:t>Andrew Myles noted some possible differences (with MP responses)</a:t>
            </a:r>
          </a:p>
          <a:p>
            <a:pPr lvl="2"/>
            <a:r>
              <a:rPr lang="en-AU" dirty="0"/>
              <a:t>WUR in 802.11ba operates in-band in a 20MHz channel, whereas it appears WUR in  the proposal in SC6/WG1 might operate in the guard bands</a:t>
            </a:r>
          </a:p>
          <a:p>
            <a:pPr lvl="3"/>
            <a:r>
              <a:rPr lang="en-AU" dirty="0"/>
              <a:t>[MP] </a:t>
            </a:r>
            <a:r>
              <a:rPr lang="en-AU" i="1" dirty="0"/>
              <a:t>SC6/WG1 claims to support interoperability with Wi-Fi by adding a legacy preamble in front of a wake-up signal, which means it operates in-band in a 20MHz channel so not sure if it will operate in the guard bands.</a:t>
            </a:r>
          </a:p>
          <a:p>
            <a:pPr lvl="3"/>
            <a:r>
              <a:rPr lang="en-AU" dirty="0"/>
              <a:t>[AFM] </a:t>
            </a:r>
            <a:r>
              <a:rPr lang="en-AU" i="1" dirty="0"/>
              <a:t>MP is probably correct</a:t>
            </a:r>
            <a:endParaRPr lang="en-AU" dirty="0"/>
          </a:p>
          <a:p>
            <a:pPr lvl="2"/>
            <a:r>
              <a:rPr lang="en-AU" dirty="0"/>
              <a:t>WUR in 802.11ba is focused on Wi-Fi, whereas WUR in the proposal in SC6/WG1 seems to claim that it will work with Wi-Fi, Bluetooth and 802.15.4</a:t>
            </a:r>
          </a:p>
          <a:p>
            <a:pPr lvl="3"/>
            <a:r>
              <a:rPr lang="en-AU" u="sng" dirty="0"/>
              <a:t>[</a:t>
            </a:r>
            <a:r>
              <a:rPr lang="en-AU" dirty="0"/>
              <a:t>MP] </a:t>
            </a:r>
            <a:r>
              <a:rPr lang="en-AU" i="1" dirty="0"/>
              <a:t>When SC6/WG1 works with Wi-Fi, it is very close to 802.11ba. If it works for Bluetooth or 802.15.4, this is something different than 802.11ba. I don't think SC6/WG1 is defining a waveform that works for Wi-Fi, Bluetooth, and 802.15.4.</a:t>
            </a:r>
            <a:endParaRPr lang="en-AU" dirty="0"/>
          </a:p>
          <a:p>
            <a:pPr lvl="3"/>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913444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2155-6223-4E7C-8E52-F8B4629B1956}"/>
              </a:ext>
            </a:extLst>
          </p:cNvPr>
          <p:cNvSpPr>
            <a:spLocks noGrp="1"/>
          </p:cNvSpPr>
          <p:nvPr>
            <p:ph type="title"/>
          </p:nvPr>
        </p:nvSpPr>
        <p:spPr/>
        <p:txBody>
          <a:bodyPr/>
          <a:lstStyle/>
          <a:p>
            <a:r>
              <a:rPr lang="en-AU" dirty="0"/>
              <a:t>Update: does anyone want to send a LS to SC6?</a:t>
            </a:r>
          </a:p>
        </p:txBody>
      </p:sp>
      <p:sp>
        <p:nvSpPr>
          <p:cNvPr id="3" name="Content Placeholder 2">
            <a:extLst>
              <a:ext uri="{FF2B5EF4-FFF2-40B4-BE49-F238E27FC236}">
                <a16:creationId xmlns:a16="http://schemas.microsoft.com/office/drawing/2014/main" id="{AFCB6277-B4F1-4788-8B83-17D5D21DAE19}"/>
              </a:ext>
            </a:extLst>
          </p:cNvPr>
          <p:cNvSpPr>
            <a:spLocks noGrp="1"/>
          </p:cNvSpPr>
          <p:nvPr>
            <p:ph idx="1"/>
          </p:nvPr>
        </p:nvSpPr>
        <p:spPr/>
        <p:txBody>
          <a:bodyPr/>
          <a:lstStyle/>
          <a:p>
            <a:pPr lvl="1"/>
            <a:r>
              <a:rPr lang="en-AU" dirty="0"/>
              <a:t>A LS to SC6 may be required, objecting to the overlap</a:t>
            </a:r>
          </a:p>
          <a:p>
            <a:pPr lvl="2"/>
            <a:r>
              <a:rPr lang="en-AU" dirty="0"/>
              <a:t>Note that IEEE 802.11 WG is already standardising WUR as 802.11ba</a:t>
            </a:r>
          </a:p>
          <a:p>
            <a:pPr lvl="2"/>
            <a:r>
              <a:rPr lang="en-AU" dirty="0"/>
              <a:t>Ask why another standard is necessary?</a:t>
            </a:r>
          </a:p>
          <a:p>
            <a:pPr lvl="1"/>
            <a:r>
              <a:rPr lang="en-AU" dirty="0"/>
              <a:t>Does anyone from 802.11 </a:t>
            </a:r>
            <a:r>
              <a:rPr lang="en-AU" dirty="0" err="1"/>
              <a:t>TGba</a:t>
            </a:r>
            <a:r>
              <a:rPr lang="en-AU" dirty="0"/>
              <a:t> want to write something?</a:t>
            </a:r>
          </a:p>
          <a:p>
            <a:pPr lvl="2"/>
            <a:r>
              <a:rPr lang="en-AU" dirty="0"/>
              <a:t>The next SC6 meeting is in Oct 2020 and so we could send a LS out of the Sept 2020 interim meeting</a:t>
            </a:r>
          </a:p>
          <a:p>
            <a:pPr lvl="2"/>
            <a:r>
              <a:rPr lang="en-AU" dirty="0"/>
              <a:t>However, it would be nice to have a volunteer from 802.11 </a:t>
            </a:r>
            <a:r>
              <a:rPr lang="en-AU" dirty="0" err="1"/>
              <a:t>TGba</a:t>
            </a:r>
            <a:r>
              <a:rPr lang="en-AU" dirty="0"/>
              <a:t> (and possibly 802.11 WG)  to write something</a:t>
            </a:r>
          </a:p>
          <a:p>
            <a:pPr lvl="2"/>
            <a:r>
              <a:rPr lang="en-AU" dirty="0"/>
              <a:t>We could decide to ignore the activity in SC6 on the basis it is irrelevant</a:t>
            </a:r>
          </a:p>
          <a:p>
            <a:pPr lvl="1"/>
            <a:r>
              <a:rPr lang="en-AU" dirty="0">
                <a:solidFill>
                  <a:srgbClr val="FF0000"/>
                </a:solidFill>
              </a:rPr>
              <a:t>ACTION: In July 2020, </a:t>
            </a:r>
            <a:r>
              <a:rPr lang="en-US" dirty="0">
                <a:solidFill>
                  <a:srgbClr val="FF0000"/>
                </a:solidFill>
              </a:rPr>
              <a:t>Minyoung Park (Intel)  took an action to write a LS in relation to this PWI</a:t>
            </a:r>
          </a:p>
          <a:p>
            <a:pPr lvl="1"/>
            <a:r>
              <a:rPr lang="en-US" dirty="0">
                <a:solidFill>
                  <a:srgbClr val="FF0000"/>
                </a:solidFill>
              </a:rPr>
              <a:t>ACTION: Jul 2020, Ben Rolf may do he </a:t>
            </a:r>
            <a:r>
              <a:rPr lang="en-US">
                <a:solidFill>
                  <a:srgbClr val="FF0000"/>
                </a:solidFill>
              </a:rPr>
              <a:t>same wrt 802.15.4</a:t>
            </a:r>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8146C233-5B3A-4709-8B69-299C62D76E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A27C4DF-AA1D-455B-95AB-F07CC5AC3DE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6552365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is now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17383</Words>
  <Application>Microsoft Office PowerPoint</Application>
  <PresentationFormat>On-screen Show (4:3)</PresentationFormat>
  <Paragraphs>2635</Paragraphs>
  <Slides>176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176</vt:i4>
      </vt:variant>
    </vt:vector>
  </HeadingPairs>
  <TitlesOfParts>
    <vt:vector size="183" baseType="lpstr">
      <vt:lpstr>Arial</vt:lpstr>
      <vt:lpstr>Calibri</vt:lpstr>
      <vt:lpstr>Times New Roman</vt:lpstr>
      <vt:lpstr>802-11-Submission</vt:lpstr>
      <vt:lpstr>Acrobat Document</vt:lpstr>
      <vt:lpstr>Document</vt:lpstr>
      <vt:lpstr>Packager Shell Object</vt:lpstr>
      <vt:lpstr>IEEE 802 JTC1 Standing Committee September 2020 agenda virtually (will be updated during meeting)</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Sept 2020</vt:lpstr>
      <vt:lpstr>The IEEE 802 JTC1 SC regular meeting has a high-level list of agenda items to be considered</vt:lpstr>
      <vt:lpstr>The IEEE 802 JTC1 SC will consider approving its agenda</vt:lpstr>
      <vt:lpstr>The IEEE 802 JTC1 SC will consider approval of the minutes of its July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64 standards through to PSDO ratification with 40 in-process</vt:lpstr>
      <vt:lpstr>IEEE 802.1 WG has sent 31 standards completely through the PSDO ratification process</vt:lpstr>
      <vt:lpstr>IEEE 802.1 WG has sent 31 standards completely through the PSDO ratification process</vt:lpstr>
      <vt:lpstr>IEEE 802.1 WG has sent 31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15 standards in the pipeline for ratification under the PSDO</vt:lpstr>
      <vt:lpstr>IEEE 802.1 WG has a number of regular participants in IEEE 802 JTC1 SC activities</vt:lpstr>
      <vt:lpstr>IEEE 802.1Q-2018 is waiting for publication</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 a response sent and is waiting for publication</vt:lpstr>
      <vt:lpstr>IEEE 802.1AE-Rev FDIS passed in June 2020, a response sent and is waiting for publication</vt:lpstr>
      <vt:lpstr>IEEE 802.1AS-Rev 60-day ballot passed in August 2020 but requires a response</vt:lpstr>
      <vt:lpstr>The China NB provided one comment on IEEE 802.1AS-Rev </vt:lpstr>
      <vt:lpstr>The China NB provided one comment on IEEE 802.1AS-Rev </vt:lpstr>
      <vt:lpstr>The China NB provided one comment on IEEE 802.1AS-Rev </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802.1Qcz was liaised in Aug 2020</vt:lpstr>
      <vt:lpstr>IEEE 802.1CS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will probably be liaised in Sept 2020</vt:lpstr>
      <vt:lpstr>IEEE 802.3cu draft will probably be liaised in Sept 2020</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passed in Jun 2020 and is waiting for publication</vt:lpstr>
      <vt:lpstr>IEEE 802.11ak FDIS ballot passed in Jun 2020 and is waiting for publication</vt:lpstr>
      <vt:lpstr>IEEE 802.11aq FDIS ballot passed in Jun 2020 and is waiting for publication</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802.22-2019 60-day ballot closes in October 2020</vt:lpstr>
      <vt:lpstr>7.1: It was observed that Wearable Devices overlapped with 802.15 work</vt:lpstr>
      <vt:lpstr>China NB submitted a proposal to SC6/WG1 for an ad hoc on trustworthiness at SC6 meeting in Feb 2020</vt:lpstr>
      <vt:lpstr>China NB submitted a proposal to SC6/WG1 for an ad hoc on trustworthiness at SC6 meeting in Feb 2020</vt:lpstr>
      <vt:lpstr>An IEEE 802 participant reported on the discussion of the Trustworthiness ad-hoc group proposal</vt:lpstr>
      <vt:lpstr>Activity in the Trustworthiness ad-hoc  (AHG 2) has been light </vt:lpstr>
      <vt:lpstr>SC6 approved an Advisory Group on Concepts and Terminology</vt:lpstr>
      <vt:lpstr>Activity in the Advisory Group on Concept and Terminology (AG 2) has been light </vt:lpstr>
      <vt:lpstr>Korea NB experts submitted a proposal to SC6 for a WUR standard for Wi-Fi (&amp; other tech) in Feb 2020 </vt:lpstr>
      <vt:lpstr>An IEEE 802 participant reported on the discussion of the WUR proposal at the SC6 meeting in Feb 2020</vt:lpstr>
      <vt:lpstr>An NWIP ballot started on the WUR proposal … but was then cancelled</vt:lpstr>
      <vt:lpstr>IEEE 802.15.4 might have an interest in the WUR activity but have not responded</vt:lpstr>
      <vt:lpstr>TGba started examining the WUR proposal in SC6/WG1</vt:lpstr>
      <vt:lpstr>Update: does anyone want to send a LS to SC6?</vt:lpstr>
      <vt:lpstr>The next SC6 meeting on Oct 2020 in Vienna, Austria has not yet been cancelled is now virtual</vt:lpstr>
      <vt:lpstr>The SC6 meeting in October stretches over two weeks</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2020-08-27T23:25:39Z</dcterms:modified>
</cp:coreProperties>
</file>