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331" r:id="rId5"/>
    <p:sldId id="382" r:id="rId6"/>
    <p:sldId id="1217" r:id="rId7"/>
    <p:sldId id="1218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AE0EA7-9069-403D-8FC0-B491B2E5EB90}" v="6" dt="2020-07-23T22:38:59.9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3" autoAdjust="0"/>
    <p:restoredTop sz="94764" autoAdjust="0"/>
  </p:normalViewPr>
  <p:slideViewPr>
    <p:cSldViewPr>
      <p:cViewPr varScale="1">
        <p:scale>
          <a:sx n="75" d="100"/>
          <a:sy n="75" d="100"/>
        </p:scale>
        <p:origin x="816" y="5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291" y="-13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 Tian" userId="e397d4e6-4b2d-47c1-b080-befae643805b" providerId="ADAL" clId="{D6AE0EA7-9069-403D-8FC0-B491B2E5EB90}"/>
    <pc:docChg chg="modSld modMainMaster">
      <pc:chgData name="Bin Tian" userId="e397d4e6-4b2d-47c1-b080-befae643805b" providerId="ADAL" clId="{D6AE0EA7-9069-403D-8FC0-B491B2E5EB90}" dt="2020-07-23T22:49:07.075" v="86" actId="20577"/>
      <pc:docMkLst>
        <pc:docMk/>
      </pc:docMkLst>
      <pc:sldChg chg="modSp mod">
        <pc:chgData name="Bin Tian" userId="e397d4e6-4b2d-47c1-b080-befae643805b" providerId="ADAL" clId="{D6AE0EA7-9069-403D-8FC0-B491B2E5EB90}" dt="2020-07-23T22:39:30.402" v="12" actId="20577"/>
        <pc:sldMkLst>
          <pc:docMk/>
          <pc:sldMk cId="0" sldId="331"/>
        </pc:sldMkLst>
        <pc:spChg chg="mod">
          <ac:chgData name="Bin Tian" userId="e397d4e6-4b2d-47c1-b080-befae643805b" providerId="ADAL" clId="{D6AE0EA7-9069-403D-8FC0-B491B2E5EB90}" dt="2020-07-23T22:37:38.307" v="0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Bin Tian" userId="e397d4e6-4b2d-47c1-b080-befae643805b" providerId="ADAL" clId="{D6AE0EA7-9069-403D-8FC0-B491B2E5EB90}" dt="2020-07-23T22:39:30.402" v="12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modSp mod">
        <pc:chgData name="Bin Tian" userId="e397d4e6-4b2d-47c1-b080-befae643805b" providerId="ADAL" clId="{D6AE0EA7-9069-403D-8FC0-B491B2E5EB90}" dt="2020-07-23T22:49:07.075" v="86" actId="20577"/>
        <pc:sldMkLst>
          <pc:docMk/>
          <pc:sldMk cId="4176093568" sldId="1218"/>
        </pc:sldMkLst>
        <pc:spChg chg="mod">
          <ac:chgData name="Bin Tian" userId="e397d4e6-4b2d-47c1-b080-befae643805b" providerId="ADAL" clId="{D6AE0EA7-9069-403D-8FC0-B491B2E5EB90}" dt="2020-07-23T22:49:07.075" v="86" actId="20577"/>
          <ac:spMkLst>
            <pc:docMk/>
            <pc:sldMk cId="4176093568" sldId="1218"/>
            <ac:spMk id="2" creationId="{23A1CCE3-EB61-4563-B773-F094323156FA}"/>
          </ac:spMkLst>
        </pc:spChg>
      </pc:sldChg>
      <pc:sldMasterChg chg="modSp mod">
        <pc:chgData name="Bin Tian" userId="e397d4e6-4b2d-47c1-b080-befae643805b" providerId="ADAL" clId="{D6AE0EA7-9069-403D-8FC0-B491B2E5EB90}" dt="2020-07-23T22:39:10.394" v="10" actId="20577"/>
        <pc:sldMasterMkLst>
          <pc:docMk/>
          <pc:sldMasterMk cId="0" sldId="2147483648"/>
        </pc:sldMasterMkLst>
        <pc:spChg chg="mod">
          <ac:chgData name="Bin Tian" userId="e397d4e6-4b2d-47c1-b080-befae643805b" providerId="ADAL" clId="{D6AE0EA7-9069-403D-8FC0-B491B2E5EB90}" dt="2020-07-23T22:38:59.947" v="6" actId="1076"/>
          <ac:spMkLst>
            <pc:docMk/>
            <pc:sldMasterMk cId="0" sldId="2147483648"/>
            <ac:spMk id="11" creationId="{CB245E8C-54A1-40A6-B6AD-049B392D643B}"/>
          </ac:spMkLst>
        </pc:spChg>
        <pc:spChg chg="mod">
          <ac:chgData name="Bin Tian" userId="e397d4e6-4b2d-47c1-b080-befae643805b" providerId="ADAL" clId="{D6AE0EA7-9069-403D-8FC0-B491B2E5EB90}" dt="2020-07-23T22:39:10.394" v="10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1908" y="331014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802.11-20/1132r0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88788" y="312738"/>
            <a:ext cx="1512168" cy="276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l">
              <a:defRPr/>
            </a:pPr>
            <a:r>
              <a:rPr lang="en-GB" altLang="en-US" sz="1800" b="1" dirty="0"/>
              <a:t>July, 2020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70372" y="6487632"/>
            <a:ext cx="13640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/>
              <a:t>Bin Tian (Qualcomm)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Thoughts on Extended Range (ER) Preamble 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2020-07-23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123131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</a:t>
                      </a:r>
                      <a:r>
                        <a:rPr lang="en-US" sz="1100" dirty="0" err="1"/>
                        <a:t>Vermani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E0268-97C6-4AB0-9666-1F4794865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19" y="491804"/>
            <a:ext cx="7772400" cy="1066800"/>
          </a:xfrm>
        </p:spPr>
        <p:txBody>
          <a:bodyPr/>
          <a:lstStyle/>
          <a:p>
            <a:r>
              <a:rPr lang="en-US" sz="30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54596-197A-4CD2-9524-E9548B20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114800"/>
          </a:xfrm>
        </p:spPr>
        <p:txBody>
          <a:bodyPr/>
          <a:lstStyle/>
          <a:p>
            <a:r>
              <a:rPr lang="en-US" dirty="0"/>
              <a:t>11ax already supports ER SU PPDU while EHT R1 does not introduce any feature that enhances ER mode </a:t>
            </a:r>
          </a:p>
          <a:p>
            <a:pPr lvl="1"/>
            <a:r>
              <a:rPr lang="en-US" dirty="0"/>
              <a:t>Suggest not defining EHT ER SU for R1.  </a:t>
            </a:r>
          </a:p>
          <a:p>
            <a:pPr lvl="1"/>
            <a:r>
              <a:rPr lang="en-US" dirty="0"/>
              <a:t>Open for more discussion in R2    	</a:t>
            </a:r>
          </a:p>
          <a:p>
            <a:r>
              <a:rPr lang="en-US" dirty="0"/>
              <a:t>Need to discuss whether to define Extended Range (ER) preamble in R1</a:t>
            </a:r>
          </a:p>
          <a:p>
            <a:pPr lvl="1"/>
            <a:r>
              <a:rPr lang="en-US" dirty="0"/>
              <a:t>Mainly for forward compatibility on existence. Enable EHT R1 device to interpret preamble of future ER PPDU</a:t>
            </a:r>
          </a:p>
          <a:p>
            <a:pPr lvl="1"/>
            <a:r>
              <a:rPr lang="en-US" dirty="0"/>
              <a:t>Only requirement on R1 device is to detect/classify ER preamble and decode/interpret the version independent fields of  U-SIG </a:t>
            </a:r>
          </a:p>
          <a:p>
            <a:r>
              <a:rPr lang="en-US" dirty="0"/>
              <a:t>In this presentation we present an example of ER preamble design based on HE ER SU preamble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772BB-BCAD-46A9-929C-0C14FDE39E5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7CDE6-E89A-4C9B-B8D7-7E39E8C800F6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 kern="1200">
                <a:solidFill>
                  <a:srgbClr val="000000"/>
                </a:solidFill>
                <a:latin typeface="Calibri" panose="020F0502020204030204" pitchFamily="34" charset="0"/>
                <a:ea typeface="MS Gothic" charset="-128"/>
                <a:cs typeface="Arial Unicode MS" charset="0"/>
              </a:defRPr>
            </a:lvl1pPr>
            <a:lvl2pPr marL="785372" indent="-302066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208265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91571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174878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416531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899837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383143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866449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643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49D85E-CAD8-4DB0-82C8-E360D6692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460622"/>
            <a:ext cx="7772400" cy="4114800"/>
          </a:xfrm>
        </p:spPr>
        <p:txBody>
          <a:bodyPr/>
          <a:lstStyle/>
          <a:p>
            <a:r>
              <a:rPr lang="en-US" sz="2000" dirty="0"/>
              <a:t>Similar design as in 11ax ER SU preamble</a:t>
            </a:r>
          </a:p>
          <a:p>
            <a:pPr lvl="1"/>
            <a:r>
              <a:rPr lang="en-US" sz="1600" dirty="0"/>
              <a:t>Power boosting L-STF/L-LTF</a:t>
            </a:r>
          </a:p>
          <a:p>
            <a:pPr lvl="1"/>
            <a:r>
              <a:rPr lang="en-US" sz="1600" dirty="0"/>
              <a:t>Repeated L-SIG (RL-SIG)</a:t>
            </a:r>
          </a:p>
          <a:p>
            <a:pPr lvl="1"/>
            <a:r>
              <a:rPr lang="en-US" sz="1600" dirty="0"/>
              <a:t>Four U-SIG symbols carry 2x26 bits U-SIG content. 11ax ER SU HE-SIGA alike repetition and interleaving scheme</a:t>
            </a:r>
          </a:p>
          <a:p>
            <a:pPr lvl="2"/>
            <a:r>
              <a:rPr lang="en-US" sz="1400" dirty="0"/>
              <a:t>U-SIG-1 &amp; U-SIG-2 carry same coded bits, and U-SIG-3 &amp; U-SIG-4 carry same coded bits</a:t>
            </a:r>
          </a:p>
          <a:p>
            <a:pPr lvl="2"/>
            <a:r>
              <a:rPr lang="en-US" sz="1400" dirty="0"/>
              <a:t>U-SIG-1 &amp; U-SIG-3 use interleaving, while U-SIG-2 &amp; U-SIG-4 don’t use interleaving, for better diversity</a:t>
            </a:r>
          </a:p>
          <a:p>
            <a:r>
              <a:rPr lang="en-US" sz="2000" dirty="0"/>
              <a:t>ER preamble classification</a:t>
            </a:r>
          </a:p>
          <a:p>
            <a:pPr lvl="1"/>
            <a:r>
              <a:rPr lang="en-US" sz="1600" dirty="0"/>
              <a:t>RL-SIG + L_LEN%3 == 0 </a:t>
            </a:r>
            <a:r>
              <a:rPr lang="en-US" sz="1600" dirty="0">
                <a:sym typeface="Wingdings" panose="05000000000000000000" pitchFamily="2" charset="2"/>
              </a:rPr>
              <a:t> 11be &amp; beyond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Q-BPSK rotation in U-SIG-2 to indicate ER preamble</a:t>
            </a:r>
          </a:p>
          <a:p>
            <a:endParaRPr lang="en-US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A6889D-4C98-41B5-A0AB-2E2644CAC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E223DD0-1ABF-4216-8B34-1601B319C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9123"/>
            <a:ext cx="7772400" cy="1066800"/>
          </a:xfrm>
        </p:spPr>
        <p:txBody>
          <a:bodyPr/>
          <a:lstStyle/>
          <a:p>
            <a:r>
              <a:rPr lang="en-US" dirty="0"/>
              <a:t>Example of ER Preamble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26571A4-4D7C-433C-A447-1B52A454894E}"/>
              </a:ext>
            </a:extLst>
          </p:cNvPr>
          <p:cNvGrpSpPr/>
          <p:nvPr/>
        </p:nvGrpSpPr>
        <p:grpSpPr>
          <a:xfrm>
            <a:off x="2525070" y="4996545"/>
            <a:ext cx="4700286" cy="1272427"/>
            <a:chOff x="1736346" y="4179770"/>
            <a:chExt cx="4700286" cy="127242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8E70CDC-41C1-428B-9374-9CE83FD36386}"/>
                </a:ext>
              </a:extLst>
            </p:cNvPr>
            <p:cNvSpPr/>
            <p:nvPr/>
          </p:nvSpPr>
          <p:spPr bwMode="auto">
            <a:xfrm>
              <a:off x="2894128" y="5105422"/>
              <a:ext cx="602247" cy="346775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L-SIG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9B04FE1-7E5D-4E4B-8F43-33DF33A25C7A}"/>
                </a:ext>
              </a:extLst>
            </p:cNvPr>
            <p:cNvSpPr/>
            <p:nvPr/>
          </p:nvSpPr>
          <p:spPr bwMode="auto">
            <a:xfrm>
              <a:off x="3496375" y="5105422"/>
              <a:ext cx="602247" cy="346775"/>
            </a:xfrm>
            <a:prstGeom prst="rect">
              <a:avLst/>
            </a:prstGeom>
            <a:solidFill>
              <a:srgbClr val="00B0F0"/>
            </a:solidFill>
            <a:ln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RL SIG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141C14D-0E92-4750-9687-45556CBF4D3B}"/>
                </a:ext>
              </a:extLst>
            </p:cNvPr>
            <p:cNvSpPr/>
            <p:nvPr/>
          </p:nvSpPr>
          <p:spPr bwMode="auto">
            <a:xfrm>
              <a:off x="4098623" y="5105422"/>
              <a:ext cx="589068" cy="346775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U-SIG-1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2431E13-4308-4FF1-BCAA-CEFCDC83D399}"/>
                </a:ext>
              </a:extLst>
            </p:cNvPr>
            <p:cNvSpPr/>
            <p:nvPr/>
          </p:nvSpPr>
          <p:spPr bwMode="auto">
            <a:xfrm>
              <a:off x="4676694" y="5105422"/>
              <a:ext cx="589068" cy="346775"/>
            </a:xfrm>
            <a:prstGeom prst="rect">
              <a:avLst/>
            </a:prstGeom>
            <a:solidFill>
              <a:schemeClr val="accent1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U-SIG-2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D1B7B54-89F2-4AB8-A299-063FFA82885A}"/>
                </a:ext>
              </a:extLst>
            </p:cNvPr>
            <p:cNvSpPr/>
            <p:nvPr/>
          </p:nvSpPr>
          <p:spPr bwMode="auto">
            <a:xfrm>
              <a:off x="5269493" y="5105422"/>
              <a:ext cx="589068" cy="346775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U-SIG-3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9E89E81-746F-4EE5-BF37-0265D46EAEB2}"/>
                </a:ext>
              </a:extLst>
            </p:cNvPr>
            <p:cNvSpPr/>
            <p:nvPr/>
          </p:nvSpPr>
          <p:spPr bwMode="auto">
            <a:xfrm>
              <a:off x="5847564" y="5105422"/>
              <a:ext cx="589068" cy="346775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U-SIG-4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3BE786B-E4F6-4BC1-ADE7-33A234846871}"/>
                </a:ext>
              </a:extLst>
            </p:cNvPr>
            <p:cNvSpPr txBox="1"/>
            <p:nvPr/>
          </p:nvSpPr>
          <p:spPr>
            <a:xfrm>
              <a:off x="2922734" y="4385342"/>
              <a:ext cx="12618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L_LEN%3==0</a:t>
              </a:r>
            </a:p>
          </p:txBody>
        </p:sp>
        <p:sp>
          <p:nvSpPr>
            <p:cNvPr id="13" name="Right Brace 12">
              <a:extLst>
                <a:ext uri="{FF2B5EF4-FFF2-40B4-BE49-F238E27FC236}">
                  <a16:creationId xmlns:a16="http://schemas.microsoft.com/office/drawing/2014/main" id="{C86D184B-0C8D-49A0-84A0-4A3597EEFE8A}"/>
                </a:ext>
              </a:extLst>
            </p:cNvPr>
            <p:cNvSpPr/>
            <p:nvPr/>
          </p:nvSpPr>
          <p:spPr bwMode="auto">
            <a:xfrm rot="16200000">
              <a:off x="3296202" y="4354832"/>
              <a:ext cx="410021" cy="1091158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623183E0-E185-4E9C-8596-3DA85B173305}"/>
                </a:ext>
              </a:extLst>
            </p:cNvPr>
            <p:cNvCxnSpPr>
              <a:cxnSpLocks/>
              <a:stCxn id="20" idx="2"/>
              <a:endCxn id="8" idx="0"/>
            </p:cNvCxnSpPr>
            <p:nvPr/>
          </p:nvCxnSpPr>
          <p:spPr bwMode="auto">
            <a:xfrm>
              <a:off x="4874214" y="4826101"/>
              <a:ext cx="97014" cy="27932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CE1FB9B-84D0-422C-8418-DB0871E740C8}"/>
                </a:ext>
              </a:extLst>
            </p:cNvPr>
            <p:cNvSpPr txBox="1"/>
            <p:nvPr/>
          </p:nvSpPr>
          <p:spPr>
            <a:xfrm>
              <a:off x="4328634" y="4179770"/>
              <a:ext cx="10911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QBPSK </a:t>
              </a:r>
              <a:r>
                <a:rPr lang="en-US" dirty="0">
                  <a:sym typeface="Wingdings" panose="05000000000000000000" pitchFamily="2" charset="2"/>
                </a:rPr>
                <a:t> </a:t>
              </a:r>
              <a:r>
                <a:rPr lang="en-US" dirty="0"/>
                <a:t>ER Preamble detection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4814DD6-6C2C-4F4A-8C44-BCE76FB5B622}"/>
                </a:ext>
              </a:extLst>
            </p:cNvPr>
            <p:cNvSpPr/>
            <p:nvPr/>
          </p:nvSpPr>
          <p:spPr bwMode="auto">
            <a:xfrm>
              <a:off x="1736346" y="5114135"/>
              <a:ext cx="588159" cy="33614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L-STF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5886EAD-C2D4-4E40-AA1D-9FCAED2BEE4B}"/>
                </a:ext>
              </a:extLst>
            </p:cNvPr>
            <p:cNvSpPr/>
            <p:nvPr/>
          </p:nvSpPr>
          <p:spPr bwMode="auto">
            <a:xfrm>
              <a:off x="2305739" y="5114133"/>
              <a:ext cx="600483" cy="336141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L-LTF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33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3A1CCE3-EB61-4563-B773-F09432315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define ER preamble (classification and U-SIG decoding only for forward compatibility) but not ER PPDU in 11be in R1?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B969A8-4154-4D16-B53C-07EA1C286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638DC1A-7C5D-455E-8947-0D21CA019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</p:spTree>
    <p:extLst>
      <p:ext uri="{BB962C8B-B14F-4D97-AF65-F5344CB8AC3E}">
        <p14:creationId xmlns:p14="http://schemas.microsoft.com/office/powerpoint/2010/main" val="41760935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a0c825768df6a16c257cf743090cbb6f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3072cd6365a4d7f84e785544b698ff23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B5B2B2-1592-4202-821D-CE276CC69F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5EB2F6-C6D0-4E31-9544-2A590DCDD12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5277028-C22F-4FB6-85C7-19872F2CC7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72601</TotalTime>
  <Words>304</Words>
  <Application>Microsoft Office PowerPoint</Application>
  <PresentationFormat>On-screen Show (4:3)</PresentationFormat>
  <Paragraphs>54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802-11-Submission</vt:lpstr>
      <vt:lpstr>Thoughts on Extended Range (ER) Preamble </vt:lpstr>
      <vt:lpstr>Introduction</vt:lpstr>
      <vt:lpstr>Example of ER Preamble </vt:lpstr>
      <vt:lpstr>SP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btian@qti.qualcomm.com</dc:creator>
  <cp:lastModifiedBy>Bin Tian</cp:lastModifiedBy>
  <cp:revision>1312</cp:revision>
  <cp:lastPrinted>1998-02-10T13:28:06Z</cp:lastPrinted>
  <dcterms:created xsi:type="dcterms:W3CDTF">2004-12-02T14:01:45Z</dcterms:created>
  <dcterms:modified xsi:type="dcterms:W3CDTF">2020-07-23T22:49:16Z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1954299519</vt:i4>
  </property>
  <property fmtid="{D5CDD505-2E9C-101B-9397-08002B2CF9AE}" pid="4" name="_EmailSubject">
    <vt:lpwstr>ER SU preamble design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-1929945600</vt:i4>
  </property>
  <property fmtid="{D5CDD505-2E9C-101B-9397-08002B2CF9AE}" pid="8" name="ContentTypeId">
    <vt:lpwstr>0x010100EB28163D68FE8E4D9361964FDD814FC4</vt:lpwstr>
  </property>
</Properties>
</file>