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18"/>
  </p:notesMasterIdLst>
  <p:handoutMasterIdLst>
    <p:handoutMasterId r:id="rId19"/>
  </p:handoutMasterIdLst>
  <p:sldIdLst>
    <p:sldId id="256" r:id="rId6"/>
    <p:sldId id="265" r:id="rId7"/>
    <p:sldId id="267" r:id="rId8"/>
    <p:sldId id="269" r:id="rId9"/>
    <p:sldId id="270" r:id="rId10"/>
    <p:sldId id="271" r:id="rId11"/>
    <p:sldId id="266" r:id="rId12"/>
    <p:sldId id="257" r:id="rId13"/>
    <p:sldId id="275" r:id="rId14"/>
    <p:sldId id="274" r:id="rId15"/>
    <p:sldId id="263" r:id="rId16"/>
    <p:sldId id="264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nnis Sundman" initials="DS" lastIdx="2" clrIdx="0">
    <p:extLst>
      <p:ext uri="{19B8F6BF-5375-455C-9EA6-DF929625EA0E}">
        <p15:presenceInfo xmlns:p15="http://schemas.microsoft.com/office/powerpoint/2012/main" userId="S::dennis.sundman@ericsson.com::ae78ff37-7da9-42c0-858e-ffb7d3dd0f00" providerId="AD"/>
      </p:ext>
    </p:extLst>
  </p:cmAuthor>
  <p:cmAuthor id="2" name="Charlie Pettersson" initials="CP" lastIdx="9" clrIdx="1">
    <p:extLst>
      <p:ext uri="{19B8F6BF-5375-455C-9EA6-DF929625EA0E}">
        <p15:presenceInfo xmlns:p15="http://schemas.microsoft.com/office/powerpoint/2012/main" userId="S::charlie.pettersson@ericsson.com::d12b89ca-3998-45f3-8d31-e36f3230f1c4" providerId="AD"/>
      </p:ext>
    </p:extLst>
  </p:cmAuthor>
  <p:cmAuthor id="3" name="Leif Wilhelmsson R" initials="LWR" lastIdx="11" clrIdx="2">
    <p:extLst>
      <p:ext uri="{19B8F6BF-5375-455C-9EA6-DF929625EA0E}">
        <p15:presenceInfo xmlns:p15="http://schemas.microsoft.com/office/powerpoint/2012/main" userId="S::leif.r.wilhelmsson@ericsson.com::7717ad8e-2c2a-4a23-b6d3-5ca880b42707" providerId="AD"/>
      </p:ext>
    </p:extLst>
  </p:cmAuthor>
  <p:cmAuthor id="4" name="Jonas Sedin" initials="ER" lastIdx="3" clrIdx="3">
    <p:extLst>
      <p:ext uri="{19B8F6BF-5375-455C-9EA6-DF929625EA0E}">
        <p15:presenceInfo xmlns:p15="http://schemas.microsoft.com/office/powerpoint/2012/main" userId="Jonas Sed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99" autoAdjust="0"/>
    <p:restoredTop sz="94660"/>
  </p:normalViewPr>
  <p:slideViewPr>
    <p:cSldViewPr>
      <p:cViewPr varScale="1">
        <p:scale>
          <a:sx n="90" d="100"/>
          <a:sy n="90" d="100"/>
        </p:scale>
        <p:origin x="102" y="4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802.11-20/1130r0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Jonas Sedin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802.11-20/1130r0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Jonas Sedin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802.11-20/1130r0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Jonas Sedin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802.11-20/1130r0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Jonas Sedin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802.11-20/1130r0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Jonas Sedin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802.11-20/1130r0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Jonas Sedin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87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802.11-20/1130r0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Jonas Sedin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72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802.11-20/1130r0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Jonas Sedin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46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802.11-20/1130r0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Jonas Sedin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69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802.11-20/1130r0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Jonas Sedin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355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802.11-20/1130r0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Jonas Sedin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802.11-20/1130r0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Jonas Sedin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9762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802.11-20/1130r0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Jonas Sedin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37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Jonas Sedin,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Jonas Sedin,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802.11-20/1130r0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78134"/>
            <a:ext cx="10363200" cy="126179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000" dirty="0"/>
              <a:t>Multi-link mobility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2020-07-23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Jonas Sedin,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表格 10">
            <a:extLst>
              <a:ext uri="{FF2B5EF4-FFF2-40B4-BE49-F238E27FC236}">
                <a16:creationId xmlns:a16="http://schemas.microsoft.com/office/drawing/2014/main" id="{DD9E11ED-7DAB-4775-8FFA-BE4CC57274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493328"/>
              </p:ext>
            </p:extLst>
          </p:nvPr>
        </p:nvGraphicFramePr>
        <p:xfrm>
          <a:off x="1923236" y="2924944"/>
          <a:ext cx="8345528" cy="19046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9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14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1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267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9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effectLst/>
                        </a:rPr>
                        <a:t>Name</a:t>
                      </a:r>
                      <a:endParaRPr lang="zh-C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effectLst/>
                        </a:rPr>
                        <a:t>Affiliations</a:t>
                      </a:r>
                      <a:endParaRPr lang="zh-C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>
                          <a:effectLst/>
                        </a:rPr>
                        <a:t>Address</a:t>
                      </a:r>
                      <a:endParaRPr lang="zh-C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>
                          <a:effectLst/>
                        </a:rPr>
                        <a:t>Phone</a:t>
                      </a:r>
                      <a:endParaRPr lang="zh-C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effectLst/>
                        </a:rPr>
                        <a:t>email</a:t>
                      </a:r>
                      <a:endParaRPr lang="zh-C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9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Jonas Sedin</a:t>
                      </a:r>
                      <a:endParaRPr 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Ericsson</a:t>
                      </a:r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sv-SE" altLang="zh-CN" sz="1200" u="none" strike="noStrike" dirty="0">
                          <a:effectLst/>
                        </a:rPr>
                        <a:t>Torshamnsgatan 21, 16440, Stockholm, Sweden</a:t>
                      </a:r>
                      <a:endParaRPr 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1800" u="none" strike="noStrike" dirty="0">
                          <a:effectLst/>
                        </a:rPr>
                        <a:t>　</a:t>
                      </a:r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altLang="zh-CN" sz="1600" u="none" strike="noStrike" dirty="0">
                          <a:effectLst/>
                        </a:rPr>
                        <a:t>Jonas.sedin@ericsson.com</a:t>
                      </a:r>
                      <a:endParaRPr 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0938">
                <a:tc>
                  <a:txBody>
                    <a:bodyPr/>
                    <a:lstStyle/>
                    <a:p>
                      <a:pPr algn="l" fontAlgn="ctr"/>
                      <a:r>
                        <a:rPr lang="sv-SE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Charlie Pettersson</a:t>
                      </a:r>
                      <a:endParaRPr 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1631978"/>
                  </a:ext>
                </a:extLst>
              </a:tr>
              <a:tr h="380938">
                <a:tc>
                  <a:txBody>
                    <a:bodyPr/>
                    <a:lstStyle/>
                    <a:p>
                      <a:pPr algn="l" fontAlgn="ctr"/>
                      <a:r>
                        <a:rPr lang="sv-SE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Dennis Sundman</a:t>
                      </a:r>
                      <a:endParaRPr 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3751840"/>
                  </a:ext>
                </a:extLst>
              </a:tr>
              <a:tr h="380938">
                <a:tc>
                  <a:txBody>
                    <a:bodyPr/>
                    <a:lstStyle/>
                    <a:p>
                      <a:pPr algn="l" fontAlgn="ctr"/>
                      <a:r>
                        <a:rPr lang="sv-SE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Sebastian Max</a:t>
                      </a:r>
                      <a:endParaRPr 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929307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 cont.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276873"/>
            <a:ext cx="6621759" cy="3607028"/>
          </a:xfrm>
          <a:ln/>
        </p:spPr>
        <p:txBody>
          <a:bodyPr/>
          <a:lstStyle/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If non-AP MLD is establishing a new link it can request to establish a link at another node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If AP MLD is establishing a new link at a new AP node it would be not be visible for the non-AP MLD 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Signalling example:</a:t>
            </a:r>
          </a:p>
          <a:p>
            <a:pPr lvl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 field in multi-link setup that includes the address of the MLD AP that the non-AP MLD wants to established a multi-link multi-node connection with*</a:t>
            </a:r>
          </a:p>
          <a:p>
            <a:pPr lvl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lvl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*given that both AP and non-AP is capable of this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Jonas Sedin,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2020</a:t>
            </a:r>
            <a:endParaRPr lang="en-GB" dirty="0"/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3058412D-6894-4061-92DC-4B87ED2188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200" y="1252268"/>
            <a:ext cx="3748603" cy="4651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0099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0" y="2056607"/>
            <a:ext cx="10361084" cy="4113213"/>
          </a:xfrm>
        </p:spPr>
        <p:txBody>
          <a:bodyPr/>
          <a:lstStyle/>
          <a:p>
            <a:r>
              <a:rPr lang="en-GB" dirty="0"/>
              <a:t>Do you believe that utilizing multi-link by establishing a MLD AP across multiple nodes for mobility purposes should be considered for either R1/R2?</a:t>
            </a:r>
          </a:p>
          <a:p>
            <a:endParaRPr lang="en-GB" dirty="0"/>
          </a:p>
          <a:p>
            <a:r>
              <a:rPr lang="en-GB" dirty="0"/>
              <a:t>Yes/No/Abstain: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Jonas Sedin,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802.11-2016 Wireless LAN Medium Access Control (MAC) and Physical Layer (PHY) Specifications</a:t>
            </a:r>
          </a:p>
          <a:p>
            <a:r>
              <a:rPr lang="en-GB" dirty="0"/>
              <a:t>[2] https://mentor.ieee.org/802.11/dcn/19/11-19-1262-11-00be-specification-framework-for-tgbe.docx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Jonas Sedin,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6C9A4-9526-4F32-B2CC-BBBCAEA80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A0AC5-CE0E-4378-B757-24C96BEA6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872" y="2058986"/>
            <a:ext cx="7496384" cy="4113213"/>
          </a:xfrm>
        </p:spPr>
        <p:txBody>
          <a:bodyPr/>
          <a:lstStyle/>
          <a:p>
            <a:pPr>
              <a:buFontTx/>
              <a:buChar char="-"/>
            </a:pPr>
            <a:r>
              <a:rPr lang="sv-SE" dirty="0"/>
              <a:t>Several scenarios require efficient mobility</a:t>
            </a:r>
          </a:p>
          <a:p>
            <a:pPr lvl="1">
              <a:buFontTx/>
              <a:buChar char="-"/>
            </a:pPr>
            <a:r>
              <a:rPr lang="sv-SE" dirty="0"/>
              <a:t>In already existing use cases such as large public deployments</a:t>
            </a:r>
          </a:p>
          <a:p>
            <a:pPr lvl="1">
              <a:buFontTx/>
              <a:buChar char="-"/>
            </a:pPr>
            <a:r>
              <a:rPr lang="sv-SE" dirty="0"/>
              <a:t>In future use-cases such as factory scenarios</a:t>
            </a:r>
          </a:p>
          <a:p>
            <a:pPr>
              <a:buFontTx/>
              <a:buChar char="-"/>
            </a:pPr>
            <a:r>
              <a:rPr lang="sv-SE" dirty="0"/>
              <a:t>FT protocol [1] is able to reduce the time to do roaming in a network, but will still incur transition delays</a:t>
            </a:r>
          </a:p>
          <a:p>
            <a:pPr>
              <a:buFontTx/>
              <a:buChar char="-"/>
            </a:pPr>
            <a:endParaRPr lang="sv-SE" dirty="0"/>
          </a:p>
          <a:p>
            <a:pPr>
              <a:spcBef>
                <a:spcPts val="0"/>
              </a:spcBef>
            </a:pPr>
            <a:endParaRPr lang="sv-SE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26B5B-E105-4281-8064-530099FEA6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E0B0C-6175-4C3B-8A93-3C773BEA9DA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Jonas Sedin,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070EEB-5709-476E-A321-3AFDE9A56B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768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 - Multi-link mobility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8841"/>
            <a:ext cx="7413847" cy="4183358"/>
          </a:xfrm>
          <a:ln/>
        </p:spPr>
        <p:txBody>
          <a:bodyPr/>
          <a:lstStyle/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High-level idea: </a:t>
            </a:r>
          </a:p>
          <a:p>
            <a:pPr lvl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</a:t>
            </a:r>
            <a:r>
              <a:rPr lang="en-GB" i="1" dirty="0"/>
              <a:t>multi-link mobility </a:t>
            </a:r>
            <a:r>
              <a:rPr lang="en-GB" dirty="0"/>
              <a:t>at least one link with the target node is established before de-associating the MLD non-AP with the current node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type of mobility could introduce mobility that could be </a:t>
            </a:r>
            <a:r>
              <a:rPr lang="en-GB" i="1" dirty="0"/>
              <a:t>robust, seamless and reduce the </a:t>
            </a:r>
            <a:r>
              <a:rPr lang="en-GB" i="1" dirty="0" err="1"/>
              <a:t>pingpong</a:t>
            </a:r>
            <a:r>
              <a:rPr lang="en-GB" i="1" dirty="0"/>
              <a:t> effect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the following section we describe how already agreed features[2] of multi-link that would enable good performance for mobility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Jonas Sedin,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2020</a:t>
            </a:r>
            <a:endParaRPr lang="en-GB" dirty="0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26A7AB6E-9791-4F13-B3D0-ACA5AA2397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248" y="1685626"/>
            <a:ext cx="3719618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1765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 - Multi-link mobility cont.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8841"/>
            <a:ext cx="9646095" cy="2304255"/>
          </a:xfrm>
          <a:ln/>
        </p:spPr>
        <p:txBody>
          <a:bodyPr/>
          <a:lstStyle/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Robustness</a:t>
            </a:r>
          </a:p>
          <a:p>
            <a:pPr lvl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reliability is increased due the reduced correlation in slow fading between two non-collocated nodes compared to collocated nodes as well as the diversity in the form of path loss</a:t>
            </a:r>
          </a:p>
          <a:p>
            <a:pPr lvl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An example of signal strength changing is seen in the figure below when both links are on the same band but different channels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Jonas Sedin,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2020</a:t>
            </a:r>
            <a:endParaRPr lang="en-GB" dirty="0"/>
          </a:p>
        </p:txBody>
      </p:sp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88859921-97C6-4F3E-8622-06F2CDCC39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548" y="4216485"/>
            <a:ext cx="8136904" cy="2097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9377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 - Multi-link mobility cont.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8840"/>
            <a:ext cx="5911651" cy="3731434"/>
          </a:xfrm>
          <a:ln/>
        </p:spPr>
        <p:txBody>
          <a:bodyPr/>
          <a:lstStyle/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Seamlessness</a:t>
            </a:r>
          </a:p>
          <a:p>
            <a:pPr lvl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One could still receive data on one link while being connecting to another AP, and if packets are lost on one link, they could be retransmitted from/to another node.</a:t>
            </a:r>
          </a:p>
          <a:p>
            <a:pPr lvl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may partly enabled </a:t>
            </a:r>
            <a:r>
              <a:rPr lang="en-GB" dirty="0">
                <a:solidFill>
                  <a:schemeClr val="tx1"/>
                </a:solidFill>
              </a:rPr>
              <a:t>due to the fact </a:t>
            </a:r>
            <a:r>
              <a:rPr lang="en-GB" dirty="0"/>
              <a:t>that the BA agreement and TID is across multiple links. 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Jonas Sedin,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2020</a:t>
            </a:r>
            <a:endParaRPr lang="en-GB" dirty="0"/>
          </a:p>
        </p:txBody>
      </p:sp>
      <p:pic>
        <p:nvPicPr>
          <p:cNvPr id="3" name="Picture 2" descr="A close up of a screen&#10;&#10;Description automatically generated">
            <a:extLst>
              <a:ext uri="{FF2B5EF4-FFF2-40B4-BE49-F238E27FC236}">
                <a16:creationId xmlns:a16="http://schemas.microsoft.com/office/drawing/2014/main" id="{000D222F-0F93-4F5F-90F1-02A0D50116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052" y="2606005"/>
            <a:ext cx="5108930" cy="2501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0043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 - Multi-link mobility cont.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8841"/>
            <a:ext cx="7485855" cy="3895060"/>
          </a:xfrm>
          <a:ln/>
        </p:spPr>
        <p:txBody>
          <a:bodyPr/>
          <a:lstStyle/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Reduction of the ping-pong effect</a:t>
            </a:r>
          </a:p>
          <a:p>
            <a:pPr lvl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Normally handovers are based on comparing signal strengths between BSS and neighbouring BSSs and making a decision when the signal strength is above/below a certain threshold</a:t>
            </a:r>
          </a:p>
          <a:p>
            <a:pPr lvl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above may cause ping-ponging due to spotty coverage even with techniques designed to limit this</a:t>
            </a:r>
          </a:p>
          <a:p>
            <a:pPr lvl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multi-link, since we would still be able to send data on another link, the STA could be allowed to be significantly more sticky on a specific link – this is also related to robustness aspect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Jonas Sedin,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2020</a:t>
            </a:r>
            <a:endParaRPr lang="en-GB" dirty="0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4ADA7496-0B96-4E87-806A-C227B043A7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2304" y="1830390"/>
            <a:ext cx="2878272" cy="429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8852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 – General robustness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8841"/>
            <a:ext cx="8133927" cy="3895060"/>
          </a:xfrm>
          <a:ln/>
        </p:spPr>
        <p:txBody>
          <a:bodyPr/>
          <a:lstStyle/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earlier mentioned potential pros of multi-link mobility naturally leads us to the question of whether this is only applicable and/or beneficial for handovers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Robustness could be improved regardless of mobility if an MLD non-AP is connected to multiple MLD APs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Jonas Sedin,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72428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2276873"/>
            <a:ext cx="6765776" cy="3607028"/>
          </a:xfrm>
          <a:ln/>
        </p:spPr>
        <p:txBody>
          <a:bodyPr/>
          <a:lstStyle/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On associating with multiple MLD APs:</a:t>
            </a:r>
          </a:p>
          <a:p>
            <a:pPr lvl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The spec is clear “</a:t>
            </a:r>
            <a:r>
              <a:rPr lang="en-US" i="1" dirty="0"/>
              <a:t>At any given instant, a STA is associated with no more than one AP</a:t>
            </a:r>
            <a:r>
              <a:rPr lang="en-US" dirty="0"/>
              <a:t>.” [1]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Main idea:</a:t>
            </a:r>
          </a:p>
          <a:p>
            <a:pPr lvl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Allow the establishment of a MLD AP entity that spans multiple nodes (from the perspective of the non-AP), let us call it </a:t>
            </a:r>
            <a:r>
              <a:rPr lang="en-GB" i="1" dirty="0"/>
              <a:t>multi-link multi-node operation</a:t>
            </a:r>
          </a:p>
          <a:p>
            <a:pPr lvl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From the non-AP perspective is still connected to a single MLD AP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Jonas Sedin,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2020</a:t>
            </a:r>
            <a:endParaRPr lang="en-GB" dirty="0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C228B308-A55F-4634-88D8-6A859A4B94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0176" y="2618941"/>
            <a:ext cx="4032448" cy="235631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 cont.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2276873"/>
            <a:ext cx="6765776" cy="3607028"/>
          </a:xfrm>
          <a:ln/>
        </p:spPr>
        <p:txBody>
          <a:bodyPr/>
          <a:lstStyle/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MLD entity spanning multiple nodes:</a:t>
            </a:r>
          </a:p>
          <a:p>
            <a:pPr marL="800100" lvl="1" indent="-342900">
              <a:buFontTx/>
              <a:buChar char="-"/>
            </a:pPr>
            <a:r>
              <a:rPr lang="en-GB" i="1" dirty="0"/>
              <a:t>802.11be supports that if different affiliated APs of an AP MLD have different MAC addresses, then different affiliated non-AP STAs of a non-AP MLD with more than one affiliated STA have different MAC addresses. [Motion 112, #SP38, </a:t>
            </a:r>
            <a:r>
              <a:rPr lang="en-US" i="1" dirty="0"/>
              <a:t>[9]</a:t>
            </a:r>
            <a:r>
              <a:rPr lang="en-GB" i="1" dirty="0"/>
              <a:t> and </a:t>
            </a:r>
            <a:r>
              <a:rPr lang="en-US" i="1" dirty="0"/>
              <a:t>[86]</a:t>
            </a:r>
            <a:r>
              <a:rPr lang="en-GB" i="1" dirty="0"/>
              <a:t>] </a:t>
            </a:r>
            <a:r>
              <a:rPr lang="en-GB" dirty="0"/>
              <a:t>[1]</a:t>
            </a:r>
          </a:p>
          <a:p>
            <a:pPr marL="800100" lvl="1" indent="-342900">
              <a:buFontTx/>
              <a:buChar char="-"/>
            </a:pPr>
            <a:r>
              <a:rPr lang="en-GB" dirty="0"/>
              <a:t>Question on the above is whether the </a:t>
            </a:r>
            <a:r>
              <a:rPr lang="en-GB" i="1" dirty="0"/>
              <a:t>affiliated APs</a:t>
            </a:r>
            <a:r>
              <a:rPr lang="en-GB" dirty="0"/>
              <a:t> are collocated or not – proposal is that it should not mean that the </a:t>
            </a:r>
            <a:r>
              <a:rPr lang="en-GB" i="1" dirty="0"/>
              <a:t>affiliated APs</a:t>
            </a:r>
            <a:r>
              <a:rPr lang="en-GB" dirty="0"/>
              <a:t> are collocated</a:t>
            </a:r>
          </a:p>
          <a:p>
            <a:pPr marL="800100" lvl="1" indent="-342900">
              <a:buFontTx/>
              <a:buChar char="-"/>
            </a:pPr>
            <a:endParaRPr lang="sv-SE" dirty="0"/>
          </a:p>
          <a:p>
            <a:pPr lvl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Jonas Sedin,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2020</a:t>
            </a:r>
            <a:endParaRPr lang="en-GB" dirty="0"/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D1AD1E71-1F5F-46E2-BBB5-BA5A3900AD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0176" y="2250845"/>
            <a:ext cx="4032448" cy="2356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178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c3d31b72-c4b9-4223-ac69-1d9539891dc8" ContentTypeId="0x010100C5F30C9B16E14C8EACE5F2CC7B7AC7F4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C5F30C9B16E14C8EACE5F2CC7B7AC7F400BC37F4CF111E7244B3EAC799886554FB" ma:contentTypeVersion="29" ma:contentTypeDescription="EriCOLL Document Content Type" ma:contentTypeScope="" ma:versionID="28d0974f282b7e86b153d34a96d3a2d1">
  <xsd:schema xmlns:xsd="http://www.w3.org/2001/XMLSchema" xmlns:xs="http://www.w3.org/2001/XMLSchema" xmlns:p="http://schemas.microsoft.com/office/2006/metadata/properties" xmlns:ns2="900d3850-65e1-49b7-8437-01c7e4f8516c" xmlns:ns3="d8762117-8292-4133-b1c7-eab5c6487cfd" xmlns:ns4="84e64825-e996-42c7-a622-42dd28204c78" xmlns:ns5="http://schemas.microsoft.com/sharepoint/v4" targetNamespace="http://schemas.microsoft.com/office/2006/metadata/properties" ma:root="true" ma:fieldsID="458c12303c2ca0c46a55561116485b8a" ns2:_="" ns3:_="" ns4:_="" ns5:_="">
    <xsd:import namespace="900d3850-65e1-49b7-8437-01c7e4f8516c"/>
    <xsd:import namespace="d8762117-8292-4133-b1c7-eab5c6487cfd"/>
    <xsd:import namespace="84e64825-e996-42c7-a622-42dd28204c78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Prepared." minOccurs="0"/>
                <xsd:element ref="ns2:EriCOLLDate." minOccurs="0"/>
                <xsd:element ref="ns2:AbstractOrSummary." minOccurs="0"/>
                <xsd:element ref="ns3:EriCOLLCategoryTaxHTField0" minOccurs="0"/>
                <xsd:element ref="ns3:EriCOLLCompetenceTaxHTField0" minOccurs="0"/>
                <xsd:element ref="ns3:TaxCatchAll" minOccurs="0"/>
                <xsd:element ref="ns3:EriCOLLOrganizationUnitTaxHTField0" minOccurs="0"/>
                <xsd:element ref="ns3:EriCOLLCountryTaxHTField0" minOccurs="0"/>
                <xsd:element ref="ns3:TaxCatchAllLabel" minOccurs="0"/>
                <xsd:element ref="ns3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  <xsd:element ref="ns3:TaxKeywordTaxHTField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4:SharedWithUsers" minOccurs="0"/>
                <xsd:element ref="ns4:SharedWithDetails" minOccurs="0"/>
                <xsd:element ref="ns5:IconOverlay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0d3850-65e1-49b7-8437-01c7e4f8516c" elementFormDefault="qualified">
    <xsd:import namespace="http://schemas.microsoft.com/office/2006/documentManagement/types"/>
    <xsd:import namespace="http://schemas.microsoft.com/office/infopath/2007/PartnerControls"/>
    <xsd:element name="Prepared." ma:index="2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3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4" nillable="true" ma:displayName="Abstract/Summary." ma:internalName="AbstractOrSummary_x002e_" ma:readOnly="false">
      <xsd:simpleType>
        <xsd:restriction base="dms:Note"/>
      </xsd:simpleType>
    </xsd:element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35" nillable="true" ma:displayName="MediaServiceLocation" ma:internalName="MediaServiceLocation" ma:readOnly="true">
      <xsd:simpleType>
        <xsd:restriction base="dms:Text"/>
      </xsd:simpleType>
    </xsd:element>
    <xsd:element name="MediaServiceOCR" ma:index="3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4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4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62117-8292-4133-b1c7-eab5c6487cfd" elementFormDefault="qualified">
    <xsd:import namespace="http://schemas.microsoft.com/office/2006/documentManagement/types"/>
    <xsd:import namespace="http://schemas.microsoft.com/office/infopath/2007/PartnerControls"/>
    <xsd:element name="EriCOLLCategoryTaxHTField0" ma:index="15" nillable="true" ma:taxonomy="true" ma:internalName="EriCOLLCategoryTaxHTField0" ma:taxonomyFieldName="EriCOLLCategory" ma:displayName="Category." ma:readOnly="false" ma:fieldId="{e72cc46e-70aa-41d8-b11d-9bbfd769c5eb}" ma:taxonomyMulti="true" ma:sspId="c3d31b72-c4b9-4223-ac69-1d9539891dc8" ma:termSetId="7561d638-dd1f-4efc-b946-10f300a4ebc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CompetenceTaxHTField0" ma:index="17" nillable="true" ma:taxonomy="true" ma:internalName="EriCOLLCompetenceTaxHTField0" ma:taxonomyFieldName="EriCOLLCompetence" ma:displayName="Competence." ma:readOnly="false" ma:default="" ma:fieldId="{ff7cf505-5048-4f7f-991c-4d426a4ce272}" ma:taxonomyMulti="true" ma:sspId="c3d31b72-c4b9-4223-ac69-1d9539891dc8" ma:termSetId="65fca077-f90a-42bb-b113-1c3a98e41ad2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4d15e3f9-ea66-4a9a-98dc-dc7866e9c6b4}" ma:internalName="TaxCatchAll" ma:readOnly="false" ma:showField="CatchAllData" ma:web="84e64825-e996-42c7-a622-42dd28204c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OrganizationUnitTaxHTField0" ma:index="19" nillable="true" ma:taxonomy="true" ma:internalName="EriCOLLOrganizationUnitTaxHTField0" ma:taxonomyFieldName="EriCOLLOrganizationUnit" ma:displayName="Organization Unit." ma:readOnly="false" ma:default="" ma:fieldId="{7588c015-b936-47f7-bb64-663949dc467e}" ma:taxonomyMulti="true" ma:sspId="c3d31b72-c4b9-4223-ac69-1d9539891dc8" ma:termSetId="6110ab22-b916-4130-a998-2baf810842b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CountryTaxHTField0" ma:index="21" nillable="true" ma:taxonomy="true" ma:internalName="EriCOLLCountryTaxHTField0" ma:taxonomyFieldName="EriCOLLCountry" ma:displayName="Country." ma:readOnly="false" ma:default="" ma:fieldId="{a6c34b01-f2c2-4f05-b9ad-d4935bafeeb2}" ma:taxonomyMulti="true" ma:sspId="c3d31b72-c4b9-4223-ac69-1d9539891dc8" ma:termSetId="2f44dedb-31b3-4b3a-a3d0-46b7cf38e0d8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Label" ma:index="22" nillable="true" ma:displayName="Taxonomy Catch All Column1" ma:hidden="true" ma:list="{4d15e3f9-ea66-4a9a-98dc-dc7866e9c6b4}" ma:internalName="TaxCatchAllLabel" ma:readOnly="false" ma:showField="CatchAllDataLabel" ma:web="84e64825-e996-42c7-a622-42dd28204c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3" nillable="true" ma:taxonomy="true" ma:internalName="EriCOLLCustomerTaxHTField0" ma:taxonomyFieldName="EriCOLLCustomer" ma:displayName="Customer." ma:readOnly="false" ma:fieldId="{8480f48b-f8b7-4c77-be55-63d41a1fdb0d}" ma:taxonomyMulti="true" ma:sspId="c3d31b72-c4b9-4223-ac69-1d9539891dc8" ma:termSetId="01b599ec-ba0b-47c9-b100-c1d1cc35ce7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cessTaxHTField0" ma:index="25" nillable="true" ma:taxonomy="true" ma:internalName="EriCOLLProcessTaxHTField0" ma:taxonomyFieldName="EriCOLLProcess" ma:displayName="Process." ma:readOnly="false" ma:fieldId="{69b1f811-b392-4734-aa69-0125c68961bd}" ma:taxonomyMulti="true" ma:sspId="c3d31b72-c4b9-4223-ac69-1d9539891dc8" ma:termSetId="0511a28e-4375-4097-9e1a-1429cb21195a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ductsTaxHTField0" ma:index="27" nillable="true" ma:taxonomy="true" ma:internalName="EriCOLLProductsTaxHTField0" ma:taxonomyFieldName="EriCOLLProducts" ma:displayName="Products." ma:readOnly="false" ma:default="" ma:fieldId="{e7fe205b-2114-43c4-bcb7-1bbbbd16d461}" ma:taxonomyMulti="true" ma:sspId="c3d31b72-c4b9-4223-ac69-1d9539891dc8" ma:termSetId="8910459b-9dda-441d-9133-95ead0768a8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jectsTaxHTField0" ma:index="29" nillable="true" ma:taxonomy="true" ma:internalName="EriCOLLProjectsTaxHTField0" ma:taxonomyFieldName="EriCOLLProjects" ma:displayName="Projects." ma:readOnly="false" ma:default="" ma:fieldId="{6d690e96-80d8-4550-9bd4-922d740a55ff}" ma:taxonomyMulti="true" ma:sspId="c3d31b72-c4b9-4223-ac69-1d9539891dc8" ma:termSetId="6b24ae4c-1d36-46c1-a48f-85875fb6f74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KeywordTaxHTField" ma:index="30" nillable="true" ma:taxonomy="true" ma:internalName="TaxKeywordTaxHTField" ma:taxonomyFieldName="TaxKeyword" ma:displayName="Enterprise Keywords" ma:readOnly="false" ma:fieldId="{23f27201-bee3-471e-b2e7-b64fd8b7ca38}" ma:taxonomyMulti="true" ma:sspId="c3d31b72-c4b9-4223-ac69-1d9539891dc8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e64825-e996-42c7-a622-42dd28204c78" elementFormDefault="qualified">
    <xsd:import namespace="http://schemas.microsoft.com/office/2006/documentManagement/types"/>
    <xsd:import namespace="http://schemas.microsoft.com/office/infopath/2007/PartnerControls"/>
    <xsd:element name="SharedWithUsers" ma:index="37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8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8" ma:displayName="Innehållstyp"/>
        <xsd:element ref="dc:title" minOccurs="0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8762117-8292-4133-b1c7-eab5c6487cfd"/>
    <EriCOLLCategoryTaxHTField0 xmlns="d8762117-8292-4133-b1c7-eab5c6487cfd">
      <Terms xmlns="http://schemas.microsoft.com/office/infopath/2007/PartnerControls"/>
    </EriCOLLCategoryTaxHTField0>
    <EriCOLLCustomerTaxHTField0 xmlns="d8762117-8292-4133-b1c7-eab5c6487cfd">
      <Terms xmlns="http://schemas.microsoft.com/office/infopath/2007/PartnerControls"/>
    </EriCOLLCustomerTaxHTField0>
    <EriCOLLDate. xmlns="900d3850-65e1-49b7-8437-01c7e4f8516c" xsi:nil="true"/>
    <EriCOLLCompetenceTaxHTField0 xmlns="d8762117-8292-4133-b1c7-eab5c6487cfd">
      <Terms xmlns="http://schemas.microsoft.com/office/infopath/2007/PartnerControls"/>
    </EriCOLLCompetenceTaxHTField0>
    <EriCOLLCountryTaxHTField0 xmlns="d8762117-8292-4133-b1c7-eab5c6487cfd">
      <Terms xmlns="http://schemas.microsoft.com/office/infopath/2007/PartnerControls"/>
    </EriCOLLCountryTaxHTField0>
    <EriCOLLProjectsTaxHTField0 xmlns="d8762117-8292-4133-b1c7-eab5c6487cfd">
      <Terms xmlns="http://schemas.microsoft.com/office/infopath/2007/PartnerControls"/>
    </EriCOLLProjectsTaxHTField0>
    <IconOverlay xmlns="http://schemas.microsoft.com/sharepoint/v4" xsi:nil="true"/>
    <EriCOLLProcessTaxHTField0 xmlns="d8762117-8292-4133-b1c7-eab5c6487cfd">
      <Terms xmlns="http://schemas.microsoft.com/office/infopath/2007/PartnerControls"/>
    </EriCOLLProcessTaxHTField0>
    <TaxCatchAllLabel xmlns="d8762117-8292-4133-b1c7-eab5c6487cfd"/>
    <TaxKeywordTaxHTField xmlns="d8762117-8292-4133-b1c7-eab5c6487cfd">
      <Terms xmlns="http://schemas.microsoft.com/office/infopath/2007/PartnerControls"/>
    </TaxKeywordTaxHTField>
    <AbstractOrSummary. xmlns="900d3850-65e1-49b7-8437-01c7e4f8516c" xsi:nil="true"/>
    <EriCOLLOrganizationUnitTaxHTField0 xmlns="d8762117-8292-4133-b1c7-eab5c6487cfd">
      <Terms xmlns="http://schemas.microsoft.com/office/infopath/2007/PartnerControls"/>
    </EriCOLLOrganizationUnitTaxHTField0>
    <EriCOLLProductsTaxHTField0 xmlns="d8762117-8292-4133-b1c7-eab5c6487cfd">
      <Terms xmlns="http://schemas.microsoft.com/office/infopath/2007/PartnerControls"/>
    </EriCOLLProductsTaxHTField0>
    <Prepared. xmlns="900d3850-65e1-49b7-8437-01c7e4f8516c" xsi:nil="true"/>
  </documentManagement>
</p:properties>
</file>

<file path=customXml/itemProps1.xml><?xml version="1.0" encoding="utf-8"?>
<ds:datastoreItem xmlns:ds="http://schemas.openxmlformats.org/officeDocument/2006/customXml" ds:itemID="{2F9DBD0C-3DF7-4653-AE74-BF9F2C08948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9085E47-F425-413C-9C63-8D658771310E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F1049B3B-6BDE-4B8C-9AF0-B68ACC1E9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0d3850-65e1-49b7-8437-01c7e4f8516c"/>
    <ds:schemaRef ds:uri="d8762117-8292-4133-b1c7-eab5c6487cfd"/>
    <ds:schemaRef ds:uri="84e64825-e996-42c7-a622-42dd28204c78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6734A982-3E97-4EB0-9802-F81AEEAB02B7}">
  <ds:schemaRefs>
    <ds:schemaRef ds:uri="http://purl.org/dc/elements/1.1/"/>
    <ds:schemaRef ds:uri="http://schemas.microsoft.com/office/2006/metadata/properties"/>
    <ds:schemaRef ds:uri="d8762117-8292-4133-b1c7-eab5c6487cfd"/>
    <ds:schemaRef ds:uri="http://schemas.microsoft.com/sharepoint/v4"/>
    <ds:schemaRef ds:uri="http://purl.org/dc/terms/"/>
    <ds:schemaRef ds:uri="84e64825-e996-42c7-a622-42dd28204c78"/>
    <ds:schemaRef ds:uri="900d3850-65e1-49b7-8437-01c7e4f851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5314</TotalTime>
  <Words>939</Words>
  <Application>Microsoft Office PowerPoint</Application>
  <PresentationFormat>Widescreen</PresentationFormat>
  <Paragraphs>153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Times New Roman</vt:lpstr>
      <vt:lpstr>Office Theme</vt:lpstr>
      <vt:lpstr>Multi-link mobility</vt:lpstr>
      <vt:lpstr>Introduction</vt:lpstr>
      <vt:lpstr>Introduction - Multi-link mobility</vt:lpstr>
      <vt:lpstr>Introduction - Multi-link mobility cont.</vt:lpstr>
      <vt:lpstr>Introduction - Multi-link mobility cont.</vt:lpstr>
      <vt:lpstr>Introduction - Multi-link mobility cont.</vt:lpstr>
      <vt:lpstr>Introduction – General robustness</vt:lpstr>
      <vt:lpstr>Proposal</vt:lpstr>
      <vt:lpstr>Proposal cont.</vt:lpstr>
      <vt:lpstr>Proposal cont.</vt:lpstr>
      <vt:lpstr>Straw Poll 1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mobility operation</dc:title>
  <dc:creator>jonas.sedin@ericsson.com</dc:creator>
  <cp:lastModifiedBy>Jonas Sedin</cp:lastModifiedBy>
  <cp:revision>263</cp:revision>
  <cp:lastPrinted>1601-01-01T00:00:00Z</cp:lastPrinted>
  <dcterms:created xsi:type="dcterms:W3CDTF">2020-05-27T14:17:45Z</dcterms:created>
  <dcterms:modified xsi:type="dcterms:W3CDTF">2020-07-23T14:17:28Z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0x010100C5F30C9B16E14C8EACE5F2CC7B7AC7F400BC37F4CF111E7244B3EAC799886554FB</vt:lpwstr>
  </property>
</Properties>
</file>