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7" r:id="rId2"/>
    <p:sldId id="282" r:id="rId3"/>
    <p:sldId id="302" r:id="rId4"/>
    <p:sldId id="307" r:id="rId5"/>
    <p:sldId id="306" r:id="rId6"/>
    <p:sldId id="304" r:id="rId7"/>
    <p:sldId id="305" r:id="rId8"/>
    <p:sldId id="310" r:id="rId9"/>
    <p:sldId id="295" r:id="rId10"/>
    <p:sldId id="285" r:id="rId11"/>
    <p:sldId id="298" r:id="rId12"/>
    <p:sldId id="291" r:id="rId13"/>
    <p:sldId id="299" r:id="rId14"/>
    <p:sldId id="308" r:id="rId15"/>
    <p:sldId id="30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1" clrIdx="0">
    <p:extLst>
      <p:ext uri="{19B8F6BF-5375-455C-9EA6-DF929625EA0E}">
        <p15:presenceInfo xmlns:p15="http://schemas.microsoft.com/office/powerpoint/2012/main" userId="S::zhijie.yang@nokia-sbell.com::8bf6a52e-15e5-4913-b1e1-b02a570c38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7" autoAdjust="0"/>
    <p:restoredTop sz="94660"/>
  </p:normalViewPr>
  <p:slideViewPr>
    <p:cSldViewPr snapToGrid="0">
      <p:cViewPr varScale="1">
        <p:scale>
          <a:sx n="58" d="100"/>
          <a:sy n="58" d="100"/>
        </p:scale>
        <p:origin x="109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62240-A291-45F9-A4E0-572AF6DA2E6A}" type="datetimeFigureOut">
              <a:rPr lang="en-US" smtClean="0"/>
              <a:t>7/18/2020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SME station management entity</a:t>
            </a:r>
          </a:p>
          <a:p>
            <a:endParaRPr lang="en-US" dirty="0"/>
          </a:p>
        </p:txBody>
      </p:sp>
      <p:sp>
        <p:nvSpPr>
          <p:cNvPr id="4" name="Slide Number Placeholder 3"/>
          <p:cNvSpPr>
            <a:spLocks noGrp="1"/>
          </p:cNvSpPr>
          <p:nvPr>
            <p:ph type="sldNum" sz="quarter" idx="5"/>
          </p:nvPr>
        </p:nvSpPr>
        <p:spPr/>
        <p:txBody>
          <a:bodyPr/>
          <a:lstStyle/>
          <a:p>
            <a:fld id="{2065FBDD-38CD-4C88-8D6A-46542FF4F3A2}" type="slidenum">
              <a:rPr lang="en-US" smtClean="0"/>
              <a:t>6</a:t>
            </a:fld>
            <a:endParaRPr lang="en-US"/>
          </a:p>
        </p:txBody>
      </p:sp>
    </p:spTree>
    <p:extLst>
      <p:ext uri="{BB962C8B-B14F-4D97-AF65-F5344CB8AC3E}">
        <p14:creationId xmlns:p14="http://schemas.microsoft.com/office/powerpoint/2010/main" val="172625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C3298-E6BD-4A7E-A428-30100F8FB0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603FE-963F-4FAE-8A48-05C122CC9C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061A9D-0D85-4D5D-B8B2-6A226A9F553B}"/>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5" name="Footer Placeholder 4">
            <a:extLst>
              <a:ext uri="{FF2B5EF4-FFF2-40B4-BE49-F238E27FC236}">
                <a16:creationId xmlns:a16="http://schemas.microsoft.com/office/drawing/2014/main" id="{85EA9F18-6208-4DD1-BED3-BD2D7592A2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ACC932-459F-47B5-A5AB-42CAD1ADDEB4}"/>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486495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D3168-6126-4D4A-BC59-679DD7D511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9A971B-0D22-4F4F-B297-D12258AC7A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C2F0D6-DD13-48EC-8CF7-5C217D31BA79}"/>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5" name="Footer Placeholder 4">
            <a:extLst>
              <a:ext uri="{FF2B5EF4-FFF2-40B4-BE49-F238E27FC236}">
                <a16:creationId xmlns:a16="http://schemas.microsoft.com/office/drawing/2014/main" id="{34AA75E3-1167-41D3-BA4F-695B19F4D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7B1950-D361-4F83-B4F5-780AEC6D415B}"/>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427823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A62FEC-C3D5-4BEF-8224-7A36DA299E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9521F5-4A1B-496A-9024-348A474C37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A93A3-3968-4846-B62E-0832B8B85FA3}"/>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5" name="Footer Placeholder 4">
            <a:extLst>
              <a:ext uri="{FF2B5EF4-FFF2-40B4-BE49-F238E27FC236}">
                <a16:creationId xmlns:a16="http://schemas.microsoft.com/office/drawing/2014/main" id="{7C3FB59F-AF28-440D-A4E9-B6EB1956C9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3F9A22-0FFF-4F39-812E-8C0C351EC6C3}"/>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75058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E9E08-3170-40D1-BCE5-6688BA192B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C726D-B980-4D52-9C2C-4CFDBE921A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05629-9909-4A7D-9D38-A22E8122353D}"/>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5" name="Footer Placeholder 4">
            <a:extLst>
              <a:ext uri="{FF2B5EF4-FFF2-40B4-BE49-F238E27FC236}">
                <a16:creationId xmlns:a16="http://schemas.microsoft.com/office/drawing/2014/main" id="{D87A90DB-6562-4D3F-B056-5694F5CCE3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466EAB-6263-483D-AC49-597341E00758}"/>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686978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19825-F233-443D-843B-BDE64C8073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756ACE-BFA7-4C4B-97F3-6B4E5A12E5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3F1FCB-CF72-45A2-BF4D-2C32C43FFB70}"/>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5" name="Footer Placeholder 4">
            <a:extLst>
              <a:ext uri="{FF2B5EF4-FFF2-40B4-BE49-F238E27FC236}">
                <a16:creationId xmlns:a16="http://schemas.microsoft.com/office/drawing/2014/main" id="{F3CB1902-A98D-4669-BDD9-26A2C278D7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C01752-FA5B-4DFA-B294-4483FA5853E7}"/>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187039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52A0F-D648-4C42-9148-416B616067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7C9ECC-F8F4-4863-98D9-683EF17E85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E5F491-035D-4A35-B366-026CDAEF14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7D3659-F114-4586-AD2E-5D4B1E74FA06}"/>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6" name="Footer Placeholder 5">
            <a:extLst>
              <a:ext uri="{FF2B5EF4-FFF2-40B4-BE49-F238E27FC236}">
                <a16:creationId xmlns:a16="http://schemas.microsoft.com/office/drawing/2014/main" id="{CFF328B6-D56D-4015-8537-E75C6F54FE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CCAAB3-E32D-4086-8802-02B2F8159214}"/>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3213435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E6776-D1FF-48BF-BF3A-004E2744E4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F356AF-A212-4BB0-9733-CCE989E8CD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7B342E-F1D9-4591-A6C1-8E8A7BE5E7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EC1415-7875-4D30-96BD-6F5EA1B86D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584E3E-8137-4E45-B6A2-393E9830FF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64CB77-E253-4EE5-B5E4-F30C362C2951}"/>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8" name="Footer Placeholder 7">
            <a:extLst>
              <a:ext uri="{FF2B5EF4-FFF2-40B4-BE49-F238E27FC236}">
                <a16:creationId xmlns:a16="http://schemas.microsoft.com/office/drawing/2014/main" id="{9FC07389-FF86-43C4-B0DB-88920D4829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DA990C-B7C3-4328-9F15-D1B333A7C611}"/>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2114366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03E88-8B0E-42BB-9B25-AB642ED62B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17A5A2-19B2-47ED-9E9C-46F7E3D6FDEE}"/>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4" name="Footer Placeholder 3">
            <a:extLst>
              <a:ext uri="{FF2B5EF4-FFF2-40B4-BE49-F238E27FC236}">
                <a16:creationId xmlns:a16="http://schemas.microsoft.com/office/drawing/2014/main" id="{941A3C73-339D-4032-9420-7B75F242F5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46436-86D7-4570-AFFA-BCDD395AA3DB}"/>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408584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92AB76-7008-4244-90BD-79ACF4FE8600}"/>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3" name="Footer Placeholder 2">
            <a:extLst>
              <a:ext uri="{FF2B5EF4-FFF2-40B4-BE49-F238E27FC236}">
                <a16:creationId xmlns:a16="http://schemas.microsoft.com/office/drawing/2014/main" id="{6543B55D-4638-434C-BB87-EC12DF4899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251622-4322-4C4B-958A-44F52C631DE9}"/>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4061470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66267-81BD-4AB3-B1CE-0ECDA796E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FA95E4-7237-4DCB-A46A-CEFF985B93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1648E8-FEB2-4D91-84F2-2BE8360BFC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8E444B-BC96-4BE7-AE11-FA9A5930D836}"/>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6" name="Footer Placeholder 5">
            <a:extLst>
              <a:ext uri="{FF2B5EF4-FFF2-40B4-BE49-F238E27FC236}">
                <a16:creationId xmlns:a16="http://schemas.microsoft.com/office/drawing/2014/main" id="{966888D2-808C-48F3-A41A-528A696FDA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347CD7-6768-4226-8E30-31FD92D986D9}"/>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218905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0B9C9-17F9-4B0A-9580-89FFEB8ED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FCE4FD-EB62-4039-850B-D9ACE91757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45CE87-E5BB-46A8-9831-C71311B431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EDB44A-212F-4C55-8D24-8F9A8DF476D1}"/>
              </a:ext>
            </a:extLst>
          </p:cNvPr>
          <p:cNvSpPr>
            <a:spLocks noGrp="1"/>
          </p:cNvSpPr>
          <p:nvPr>
            <p:ph type="dt" sz="half" idx="10"/>
          </p:nvPr>
        </p:nvSpPr>
        <p:spPr/>
        <p:txBody>
          <a:bodyPr/>
          <a:lstStyle/>
          <a:p>
            <a:fld id="{A6F33637-FD67-4276-81A9-5090B197D000}" type="datetimeFigureOut">
              <a:rPr lang="en-US" smtClean="0"/>
              <a:t>7/18/2020</a:t>
            </a:fld>
            <a:endParaRPr lang="en-US"/>
          </a:p>
        </p:txBody>
      </p:sp>
      <p:sp>
        <p:nvSpPr>
          <p:cNvPr id="6" name="Footer Placeholder 5">
            <a:extLst>
              <a:ext uri="{FF2B5EF4-FFF2-40B4-BE49-F238E27FC236}">
                <a16:creationId xmlns:a16="http://schemas.microsoft.com/office/drawing/2014/main" id="{41DCE20C-5D30-41E9-BF57-87F05EEA52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ACEEEB-BF90-4FD3-9867-596571AEAE3A}"/>
              </a:ext>
            </a:extLst>
          </p:cNvPr>
          <p:cNvSpPr>
            <a:spLocks noGrp="1"/>
          </p:cNvSpPr>
          <p:nvPr>
            <p:ph type="sldNum" sz="quarter" idx="12"/>
          </p:nvPr>
        </p:nvSpPr>
        <p:spPr/>
        <p:txBody>
          <a:bodyPr/>
          <a:lstStyle/>
          <a:p>
            <a:fld id="{BC4FCCE2-16B6-415B-A892-23C50740E492}" type="slidenum">
              <a:rPr lang="en-US" smtClean="0"/>
              <a:t>‹#›</a:t>
            </a:fld>
            <a:endParaRPr lang="en-US"/>
          </a:p>
        </p:txBody>
      </p:sp>
    </p:spTree>
    <p:extLst>
      <p:ext uri="{BB962C8B-B14F-4D97-AF65-F5344CB8AC3E}">
        <p14:creationId xmlns:p14="http://schemas.microsoft.com/office/powerpoint/2010/main" val="208567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E40C03-0128-4E1C-B93B-B292367234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2B025E-08A7-4240-B5BC-B4C601F740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E7F856-A765-4388-98A1-B20EDB9F78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33637-FD67-4276-81A9-5090B197D000}" type="datetimeFigureOut">
              <a:rPr lang="en-US" smtClean="0"/>
              <a:t>7/18/2020</a:t>
            </a:fld>
            <a:endParaRPr lang="en-US"/>
          </a:p>
        </p:txBody>
      </p:sp>
      <p:sp>
        <p:nvSpPr>
          <p:cNvPr id="5" name="Footer Placeholder 4">
            <a:extLst>
              <a:ext uri="{FF2B5EF4-FFF2-40B4-BE49-F238E27FC236}">
                <a16:creationId xmlns:a16="http://schemas.microsoft.com/office/drawing/2014/main" id="{F7A7E6A8-B7DB-43A4-9EA2-F263586B01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D78AC6-6190-4448-9114-D8B47C92B7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4FCCE2-16B6-415B-A892-23C50740E492}" type="slidenum">
              <a:rPr lang="en-US" smtClean="0"/>
              <a:t>‹#›</a:t>
            </a:fld>
            <a:endParaRPr lang="en-US"/>
          </a:p>
        </p:txBody>
      </p:sp>
    </p:spTree>
    <p:extLst>
      <p:ext uri="{BB962C8B-B14F-4D97-AF65-F5344CB8AC3E}">
        <p14:creationId xmlns:p14="http://schemas.microsoft.com/office/powerpoint/2010/main" val="2889481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a:xfrm>
            <a:off x="722313" y="6486592"/>
            <a:ext cx="2743200" cy="365125"/>
          </a:xfrm>
        </p:spPr>
        <p:txBody>
          <a:bodyPr/>
          <a:lstStyle/>
          <a:p>
            <a:r>
              <a:rPr lang="en-US" dirty="0"/>
              <a:t>June 2020</a:t>
            </a:r>
            <a:endParaRPr lang="en-GB" dirty="0"/>
          </a:p>
        </p:txBody>
      </p:sp>
      <p:sp>
        <p:nvSpPr>
          <p:cNvPr id="5" name="页脚占位符 4"/>
          <p:cNvSpPr>
            <a:spLocks noGrp="1"/>
          </p:cNvSpPr>
          <p:nvPr>
            <p:ph type="ftr" idx="11"/>
          </p:nvPr>
        </p:nvSpPr>
        <p:spPr>
          <a:xfrm>
            <a:off x="8077200" y="6492875"/>
            <a:ext cx="4114800" cy="365125"/>
          </a:xfrm>
        </p:spPr>
        <p:txBody>
          <a:bodyPr/>
          <a:lstStyle/>
          <a:p>
            <a:r>
              <a:rPr lang="da-DK" dirty="0"/>
              <a:t>Jay Yang,  Nokia</a:t>
            </a:r>
            <a:endParaRPr lang="en-GB" dirty="0"/>
          </a:p>
        </p:txBody>
      </p:sp>
      <p:sp>
        <p:nvSpPr>
          <p:cNvPr id="6" name="灯片编号占位符 5"/>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1</a:t>
            </a:fld>
            <a:endParaRPr lang="en-GB" dirty="0"/>
          </a:p>
        </p:txBody>
      </p:sp>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MLO S</a:t>
            </a:r>
            <a:r>
              <a:rPr lang="en-US" altLang="zh-CN" dirty="0"/>
              <a:t>ecurity</a:t>
            </a:r>
            <a:r>
              <a:rPr lang="en-US" dirty="0"/>
              <a:t> Considerations</a:t>
            </a:r>
            <a:endParaRPr lang="en-GB" dirty="0"/>
          </a:p>
        </p:txBody>
      </p:sp>
      <p:sp>
        <p:nvSpPr>
          <p:cNvPr id="8" name="Rectangle 2"/>
          <p:cNvSpPr>
            <a:spLocks noGrp="1" noChangeArrowheads="1"/>
          </p:cNvSpPr>
          <p:nvPr>
            <p:ph type="subTitle" idx="1"/>
          </p:nvPr>
        </p:nvSpPr>
        <p:spPr>
          <a:xfrm>
            <a:off x="1878542" y="20025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a:t>
            </a:r>
            <a:r>
              <a:rPr lang="en-US" altLang="zh-CN" sz="2000" b="0" dirty="0"/>
              <a:t>xx</a:t>
            </a:r>
            <a:endParaRPr lang="en-GB" sz="2000" b="0" dirty="0"/>
          </a:p>
        </p:txBody>
      </p:sp>
      <p:graphicFrame>
        <p:nvGraphicFramePr>
          <p:cNvPr id="9" name="Object 3"/>
          <p:cNvGraphicFramePr>
            <a:graphicFrameLocks noChangeAspect="1"/>
          </p:cNvGraphicFramePr>
          <p:nvPr>
            <p:extLst>
              <p:ext uri="{D42A27DB-BD31-4B8C-83A1-F6EECF244321}">
                <p14:modId xmlns:p14="http://schemas.microsoft.com/office/powerpoint/2010/main" val="3239215845"/>
              </p:ext>
            </p:extLst>
          </p:nvPr>
        </p:nvGraphicFramePr>
        <p:xfrm>
          <a:off x="722313" y="3070600"/>
          <a:ext cx="11212512" cy="3006725"/>
        </p:xfrm>
        <a:graphic>
          <a:graphicData uri="http://schemas.openxmlformats.org/presentationml/2006/ole">
            <mc:AlternateContent xmlns:mc="http://schemas.openxmlformats.org/markup-compatibility/2006">
              <mc:Choice xmlns:v="urn:schemas-microsoft-com:vml" Requires="v">
                <p:oleObj spid="_x0000_s1181" name="Document" r:id="rId3" imgW="10208786" imgH="2742120" progId="Word.Document.8">
                  <p:embed/>
                </p:oleObj>
              </mc:Choice>
              <mc:Fallback>
                <p:oleObj name="Document" r:id="rId3" imgW="10208786" imgH="2742120" progId="Word.Document.8">
                  <p:embed/>
                  <p:pic>
                    <p:nvPicPr>
                      <p:cNvPr id="9" name="Object 3"/>
                      <p:cNvPicPr>
                        <a:picLocks noChangeAspect="1" noChangeArrowheads="1"/>
                      </p:cNvPicPr>
                      <p:nvPr/>
                    </p:nvPicPr>
                    <p:blipFill>
                      <a:blip r:embed="rId4"/>
                      <a:srcRect/>
                      <a:stretch>
                        <a:fillRect/>
                      </a:stretch>
                    </p:blipFill>
                    <p:spPr bwMode="auto">
                      <a:xfrm>
                        <a:off x="722313" y="3070600"/>
                        <a:ext cx="11212512" cy="3006725"/>
                      </a:xfrm>
                      <a:prstGeom prst="rect">
                        <a:avLst/>
                      </a:prstGeom>
                      <a:noFill/>
                    </p:spPr>
                  </p:pic>
                </p:oleObj>
              </mc:Fallback>
            </mc:AlternateContent>
          </a:graphicData>
        </a:graphic>
      </p:graphicFrame>
      <p:sp>
        <p:nvSpPr>
          <p:cNvPr id="10" name="Rectangle 4"/>
          <p:cNvSpPr>
            <a:spLocks noChangeArrowheads="1"/>
          </p:cNvSpPr>
          <p:nvPr/>
        </p:nvSpPr>
        <p:spPr bwMode="auto">
          <a:xfrm>
            <a:off x="929217" y="25598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GB" altLang="zh-CN" dirty="0"/>
              <a:t>[1] </a:t>
            </a:r>
            <a:r>
              <a:rPr lang="en-US" altLang="zh-CN" dirty="0"/>
              <a:t>IEEE 802.11-19/1900r0 MLA MAC Addresses Considerations</a:t>
            </a:r>
          </a:p>
          <a:p>
            <a:pPr marL="0" indent="0">
              <a:spcBef>
                <a:spcPts val="600"/>
              </a:spcBef>
              <a:spcAft>
                <a:spcPts val="600"/>
              </a:spcAft>
              <a:buNone/>
            </a:pPr>
            <a:r>
              <a:rPr lang="en-US" altLang="zh-CN" dirty="0"/>
              <a:t>[2] IEEE 802.11-20/0727R0 MLA: MAC Addresses Security</a:t>
            </a:r>
          </a:p>
          <a:p>
            <a:pPr marL="0" indent="0">
              <a:spcBef>
                <a:spcPts val="600"/>
              </a:spcBef>
              <a:spcAft>
                <a:spcPts val="600"/>
              </a:spcAft>
              <a:buNone/>
            </a:pPr>
            <a:r>
              <a:rPr lang="en-US" altLang="zh-CN" dirty="0"/>
              <a:t>[3] IEEE 802.11z Extensions to Direct-Link SETKEY(DLS)</a:t>
            </a:r>
          </a:p>
          <a:p>
            <a:pPr marL="0" indent="0">
              <a:spcBef>
                <a:spcPts val="600"/>
              </a:spcBef>
              <a:spcAft>
                <a:spcPts val="600"/>
              </a:spcAft>
              <a:buNone/>
            </a:pPr>
            <a:r>
              <a:rPr lang="en-US" altLang="zh-CN" dirty="0"/>
              <a:t>[4] IEEE 802.11i Medium Access Control(MAC) Security Enhancement</a:t>
            </a:r>
            <a:endParaRPr lang="zh-CN" altLang="en-US" dirty="0"/>
          </a:p>
          <a:p>
            <a:pPr marL="0" indent="0">
              <a:spcBef>
                <a:spcPts val="600"/>
              </a:spcBef>
              <a:spcAft>
                <a:spcPts val="600"/>
              </a:spcAft>
              <a:buNone/>
            </a:pPr>
            <a:endParaRPr lang="zh-CN" altLang="en-US" dirty="0"/>
          </a:p>
        </p:txBody>
      </p:sp>
      <p:sp>
        <p:nvSpPr>
          <p:cNvPr id="5" name="页脚占位符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a:t>.</a:t>
            </a:r>
            <a:endParaRPr lang="en-GB" dirty="0"/>
          </a:p>
        </p:txBody>
      </p:sp>
      <p:sp>
        <p:nvSpPr>
          <p:cNvPr id="7" name="日期占位符 3">
            <a:extLst>
              <a:ext uri="{FF2B5EF4-FFF2-40B4-BE49-F238E27FC236}">
                <a16:creationId xmlns:a16="http://schemas.microsoft.com/office/drawing/2014/main" id="{F66B92CD-C00F-4F78-B8B9-52D1C7DB9C55}"/>
              </a:ext>
            </a:extLst>
          </p:cNvPr>
          <p:cNvSpPr>
            <a:spLocks noGrp="1"/>
          </p:cNvSpPr>
          <p:nvPr>
            <p:ph type="dt" idx="10"/>
          </p:nvPr>
        </p:nvSpPr>
        <p:spPr>
          <a:xfrm>
            <a:off x="838200" y="6356350"/>
            <a:ext cx="2743200" cy="365125"/>
          </a:xfrm>
        </p:spPr>
        <p:txBody>
          <a:bodyPr/>
          <a:lstStyle/>
          <a:p>
            <a:r>
              <a:rPr lang="en-US" dirty="0"/>
              <a:t>June 2020</a:t>
            </a:r>
            <a:endParaRPr lang="en-GB" dirty="0"/>
          </a:p>
        </p:txBody>
      </p:sp>
      <p:sp>
        <p:nvSpPr>
          <p:cNvPr id="8" name="灯片编号占位符 5">
            <a:extLst>
              <a:ext uri="{FF2B5EF4-FFF2-40B4-BE49-F238E27FC236}">
                <a16:creationId xmlns:a16="http://schemas.microsoft.com/office/drawing/2014/main" id="{E6763A85-1B35-4310-BDB3-EFACED1FA1F1}"/>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10</a:t>
            </a:fld>
            <a:endParaRPr lang="en-GB" dirty="0"/>
          </a:p>
        </p:txBody>
      </p:sp>
      <p:sp>
        <p:nvSpPr>
          <p:cNvPr id="9" name="页脚占位符 4">
            <a:extLst>
              <a:ext uri="{FF2B5EF4-FFF2-40B4-BE49-F238E27FC236}">
                <a16:creationId xmlns:a16="http://schemas.microsoft.com/office/drawing/2014/main" id="{98288FF4-5A60-4532-B3A8-3F0E7170BEA0}"/>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4258381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5ED1-AF02-42AD-A0BE-5A2EAAC80B81}"/>
              </a:ext>
            </a:extLst>
          </p:cNvPr>
          <p:cNvSpPr>
            <a:spLocks noGrp="1"/>
          </p:cNvSpPr>
          <p:nvPr>
            <p:ph type="title"/>
          </p:nvPr>
        </p:nvSpPr>
        <p:spPr/>
        <p:txBody>
          <a:bodyPr/>
          <a:lstStyle/>
          <a:p>
            <a:r>
              <a:rPr lang="en-US" altLang="zh-CN" dirty="0"/>
              <a:t>SP 1</a:t>
            </a:r>
            <a:endParaRPr lang="en-US" dirty="0"/>
          </a:p>
        </p:txBody>
      </p:sp>
      <p:sp>
        <p:nvSpPr>
          <p:cNvPr id="3" name="Content Placeholder 2">
            <a:extLst>
              <a:ext uri="{FF2B5EF4-FFF2-40B4-BE49-F238E27FC236}">
                <a16:creationId xmlns:a16="http://schemas.microsoft.com/office/drawing/2014/main" id="{63425516-23FE-4F49-83E8-11E1360A153B}"/>
              </a:ext>
            </a:extLst>
          </p:cNvPr>
          <p:cNvSpPr>
            <a:spLocks noGrp="1"/>
          </p:cNvSpPr>
          <p:nvPr>
            <p:ph idx="1"/>
          </p:nvPr>
        </p:nvSpPr>
        <p:spPr/>
        <p:txBody>
          <a:bodyPr/>
          <a:lstStyle/>
          <a:p>
            <a:r>
              <a:rPr lang="en-US" altLang="zh-CN" dirty="0"/>
              <a:t>Do you agree to complete the key delivery (or exchange) on the first link of the two MLD devices rather than repeating the 4-way handshake procedure on each link? </a:t>
            </a:r>
          </a:p>
        </p:txBody>
      </p:sp>
      <p:sp>
        <p:nvSpPr>
          <p:cNvPr id="5" name="日期占位符 3">
            <a:extLst>
              <a:ext uri="{FF2B5EF4-FFF2-40B4-BE49-F238E27FC236}">
                <a16:creationId xmlns:a16="http://schemas.microsoft.com/office/drawing/2014/main" id="{BF37FF43-A3EF-4DEB-A934-84252C92F69E}"/>
              </a:ext>
            </a:extLst>
          </p:cNvPr>
          <p:cNvSpPr>
            <a:spLocks noGrp="1"/>
          </p:cNvSpPr>
          <p:nvPr>
            <p:ph type="dt" idx="10"/>
          </p:nvPr>
        </p:nvSpPr>
        <p:spPr>
          <a:xfrm>
            <a:off x="838200" y="6356350"/>
            <a:ext cx="2743200" cy="365125"/>
          </a:xfrm>
        </p:spPr>
        <p:txBody>
          <a:bodyPr/>
          <a:lstStyle/>
          <a:p>
            <a:r>
              <a:rPr lang="en-US" dirty="0"/>
              <a:t>June 2020</a:t>
            </a:r>
            <a:endParaRPr lang="en-GB" dirty="0"/>
          </a:p>
        </p:txBody>
      </p:sp>
      <p:sp>
        <p:nvSpPr>
          <p:cNvPr id="7" name="灯片编号占位符 5">
            <a:extLst>
              <a:ext uri="{FF2B5EF4-FFF2-40B4-BE49-F238E27FC236}">
                <a16:creationId xmlns:a16="http://schemas.microsoft.com/office/drawing/2014/main" id="{3A82DD48-C935-4DAD-A5A5-EDEC4D0291F8}"/>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11</a:t>
            </a:fld>
            <a:endParaRPr lang="en-GB" dirty="0"/>
          </a:p>
        </p:txBody>
      </p:sp>
      <p:sp>
        <p:nvSpPr>
          <p:cNvPr id="8" name="页脚占位符 4">
            <a:extLst>
              <a:ext uri="{FF2B5EF4-FFF2-40B4-BE49-F238E27FC236}">
                <a16:creationId xmlns:a16="http://schemas.microsoft.com/office/drawing/2014/main" id="{16F583A2-3D4E-4A8B-A1B6-E2933DCE814E}"/>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706160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2</a:t>
            </a:r>
            <a:endParaRPr lang="zh-CN" altLang="en-US" dirty="0"/>
          </a:p>
        </p:txBody>
      </p:sp>
      <p:sp>
        <p:nvSpPr>
          <p:cNvPr id="3" name="内容占位符 2"/>
          <p:cNvSpPr>
            <a:spLocks noGrp="1"/>
          </p:cNvSpPr>
          <p:nvPr>
            <p:ph idx="1"/>
          </p:nvPr>
        </p:nvSpPr>
        <p:spPr/>
        <p:txBody>
          <a:bodyPr/>
          <a:lstStyle/>
          <a:p>
            <a:pPr eaLnBrk="0" hangingPunct="0">
              <a:spcBef>
                <a:spcPct val="20000"/>
              </a:spcBef>
            </a:pPr>
            <a:r>
              <a:rPr lang="en-US" altLang="zh-CN" sz="2400" dirty="0">
                <a:solidFill>
                  <a:schemeClr val="tx1"/>
                </a:solidFill>
              </a:rPr>
              <a:t>Do you agree to </a:t>
            </a:r>
            <a:r>
              <a:rPr lang="en-US" altLang="zh-CN" sz="2400" dirty="0"/>
              <a:t>define a mechanism in 802.11be SPEC to address the two attack types mentioned in page2?</a:t>
            </a:r>
            <a:endParaRPr lang="zh-CN" altLang="en-US" dirty="0"/>
          </a:p>
        </p:txBody>
      </p:sp>
      <p:sp>
        <p:nvSpPr>
          <p:cNvPr id="6" name="日期占位符 3">
            <a:extLst>
              <a:ext uri="{FF2B5EF4-FFF2-40B4-BE49-F238E27FC236}">
                <a16:creationId xmlns:a16="http://schemas.microsoft.com/office/drawing/2014/main" id="{A04B912E-3967-49C1-84A4-07A65E8631C1}"/>
              </a:ext>
            </a:extLst>
          </p:cNvPr>
          <p:cNvSpPr>
            <a:spLocks noGrp="1"/>
          </p:cNvSpPr>
          <p:nvPr>
            <p:ph type="dt" idx="10"/>
          </p:nvPr>
        </p:nvSpPr>
        <p:spPr>
          <a:xfrm>
            <a:off x="838200" y="6356350"/>
            <a:ext cx="2743200" cy="365125"/>
          </a:xfrm>
        </p:spPr>
        <p:txBody>
          <a:bodyPr/>
          <a:lstStyle/>
          <a:p>
            <a:r>
              <a:rPr lang="en-US" dirty="0"/>
              <a:t>June 2020</a:t>
            </a:r>
            <a:endParaRPr lang="en-GB" dirty="0"/>
          </a:p>
        </p:txBody>
      </p:sp>
      <p:sp>
        <p:nvSpPr>
          <p:cNvPr id="7" name="灯片编号占位符 5">
            <a:extLst>
              <a:ext uri="{FF2B5EF4-FFF2-40B4-BE49-F238E27FC236}">
                <a16:creationId xmlns:a16="http://schemas.microsoft.com/office/drawing/2014/main" id="{7B4C35C7-0A86-42F1-B93F-B00065116774}"/>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12</a:t>
            </a:fld>
            <a:endParaRPr lang="en-GB" dirty="0"/>
          </a:p>
        </p:txBody>
      </p:sp>
      <p:sp>
        <p:nvSpPr>
          <p:cNvPr id="8" name="页脚占位符 4">
            <a:extLst>
              <a:ext uri="{FF2B5EF4-FFF2-40B4-BE49-F238E27FC236}">
                <a16:creationId xmlns:a16="http://schemas.microsoft.com/office/drawing/2014/main" id="{23E81F8B-9B72-4379-8CA6-004D5282E5AF}"/>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4117232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0801-69EC-46A6-B10D-3BC62A72ABB2}"/>
              </a:ext>
            </a:extLst>
          </p:cNvPr>
          <p:cNvSpPr>
            <a:spLocks noGrp="1"/>
          </p:cNvSpPr>
          <p:nvPr>
            <p:ph type="title"/>
          </p:nvPr>
        </p:nvSpPr>
        <p:spPr/>
        <p:txBody>
          <a:bodyPr/>
          <a:lstStyle/>
          <a:p>
            <a:r>
              <a:rPr lang="en-US" altLang="zh-CN" dirty="0"/>
              <a:t>SP 3</a:t>
            </a:r>
            <a:endParaRPr lang="en-US" dirty="0"/>
          </a:p>
        </p:txBody>
      </p:sp>
      <p:sp>
        <p:nvSpPr>
          <p:cNvPr id="3" name="Content Placeholder 2">
            <a:extLst>
              <a:ext uri="{FF2B5EF4-FFF2-40B4-BE49-F238E27FC236}">
                <a16:creationId xmlns:a16="http://schemas.microsoft.com/office/drawing/2014/main" id="{B93C09D3-10EA-4FF3-80DB-D704DEE6920B}"/>
              </a:ext>
            </a:extLst>
          </p:cNvPr>
          <p:cNvSpPr>
            <a:spLocks noGrp="1"/>
          </p:cNvSpPr>
          <p:nvPr>
            <p:ph idx="1"/>
          </p:nvPr>
        </p:nvSpPr>
        <p:spPr/>
        <p:txBody>
          <a:bodyPr>
            <a:normAutofit/>
          </a:bodyPr>
          <a:lstStyle/>
          <a:p>
            <a:r>
              <a:rPr lang="en-US" altLang="zh-CN" dirty="0"/>
              <a:t>Do you agree to define the following service primitives to achieve the safer and faster key exchange end?(the primitive language can be further talk)</a:t>
            </a:r>
          </a:p>
          <a:p>
            <a:pPr marL="0" indent="0">
              <a:buNone/>
            </a:pPr>
            <a:r>
              <a:rPr lang="en-US" sz="2000">
                <a:sym typeface="Wingdings" panose="05000000000000000000" pitchFamily="2" charset="2"/>
              </a:rPr>
              <a:t></a:t>
            </a:r>
            <a:r>
              <a:rPr lang="en-US" sz="2000"/>
              <a:t>MLME-LINK-SETKEY-REQUEST</a:t>
            </a:r>
            <a:r>
              <a:rPr lang="en-US" sz="2000" dirty="0"/>
              <a:t>,</a:t>
            </a:r>
          </a:p>
          <a:p>
            <a:pPr marL="0" indent="0">
              <a:buNone/>
            </a:pPr>
            <a:r>
              <a:rPr lang="en-US" sz="2000">
                <a:sym typeface="Wingdings" panose="05000000000000000000" pitchFamily="2" charset="2"/>
              </a:rPr>
              <a:t></a:t>
            </a:r>
            <a:r>
              <a:rPr lang="en-US" sz="2000"/>
              <a:t>MLME-LINK-SETKEY-RESPONSE</a:t>
            </a:r>
            <a:r>
              <a:rPr lang="en-US" sz="2000" dirty="0"/>
              <a:t>, </a:t>
            </a:r>
          </a:p>
          <a:p>
            <a:pPr marL="0" indent="0">
              <a:buNone/>
            </a:pPr>
            <a:r>
              <a:rPr lang="en-US" sz="2000">
                <a:sym typeface="Wingdings" panose="05000000000000000000" pitchFamily="2" charset="2"/>
              </a:rPr>
              <a:t></a:t>
            </a:r>
            <a:r>
              <a:rPr lang="en-US" sz="2000"/>
              <a:t>MLME-LINK-TEAR-DOWN</a:t>
            </a:r>
            <a:endParaRPr lang="en-US" altLang="zh-CN" sz="2000" dirty="0"/>
          </a:p>
          <a:p>
            <a:endParaRPr lang="en-US" dirty="0"/>
          </a:p>
        </p:txBody>
      </p:sp>
      <p:sp>
        <p:nvSpPr>
          <p:cNvPr id="5" name="日期占位符 3">
            <a:extLst>
              <a:ext uri="{FF2B5EF4-FFF2-40B4-BE49-F238E27FC236}">
                <a16:creationId xmlns:a16="http://schemas.microsoft.com/office/drawing/2014/main" id="{E64309CE-ED04-456E-8A8F-246BD7A55A8F}"/>
              </a:ext>
            </a:extLst>
          </p:cNvPr>
          <p:cNvSpPr>
            <a:spLocks noGrp="1"/>
          </p:cNvSpPr>
          <p:nvPr>
            <p:ph type="dt" idx="10"/>
          </p:nvPr>
        </p:nvSpPr>
        <p:spPr>
          <a:xfrm>
            <a:off x="838200" y="6356350"/>
            <a:ext cx="2743200" cy="365125"/>
          </a:xfrm>
        </p:spPr>
        <p:txBody>
          <a:bodyPr/>
          <a:lstStyle/>
          <a:p>
            <a:r>
              <a:rPr lang="en-US" dirty="0"/>
              <a:t>June 2020</a:t>
            </a:r>
            <a:endParaRPr lang="en-GB" dirty="0"/>
          </a:p>
        </p:txBody>
      </p:sp>
      <p:sp>
        <p:nvSpPr>
          <p:cNvPr id="7" name="灯片编号占位符 5">
            <a:extLst>
              <a:ext uri="{FF2B5EF4-FFF2-40B4-BE49-F238E27FC236}">
                <a16:creationId xmlns:a16="http://schemas.microsoft.com/office/drawing/2014/main" id="{A377C23C-7EE4-4CFF-97A8-87D093533407}"/>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13</a:t>
            </a:fld>
            <a:endParaRPr lang="en-GB" dirty="0"/>
          </a:p>
        </p:txBody>
      </p:sp>
      <p:sp>
        <p:nvSpPr>
          <p:cNvPr id="8" name="页脚占位符 4">
            <a:extLst>
              <a:ext uri="{FF2B5EF4-FFF2-40B4-BE49-F238E27FC236}">
                <a16:creationId xmlns:a16="http://schemas.microsoft.com/office/drawing/2014/main" id="{D3D6A87F-2637-423E-8C96-DE49BA87C19D}"/>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3860111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74D6-23DE-4715-A8EC-1440513DC573}"/>
              </a:ext>
            </a:extLst>
          </p:cNvPr>
          <p:cNvSpPr>
            <a:spLocks noGrp="1"/>
          </p:cNvSpPr>
          <p:nvPr>
            <p:ph type="title"/>
          </p:nvPr>
        </p:nvSpPr>
        <p:spPr>
          <a:xfrm>
            <a:off x="507694" y="647944"/>
            <a:ext cx="10515600" cy="1325563"/>
          </a:xfrm>
        </p:spPr>
        <p:txBody>
          <a:bodyPr>
            <a:normAutofit/>
          </a:bodyPr>
          <a:lstStyle/>
          <a:p>
            <a:r>
              <a:rPr lang="en-US" sz="3600" dirty="0"/>
              <a:t>Backup-1:De-auth attacks were found in Nokia Seattle office </a:t>
            </a:r>
          </a:p>
        </p:txBody>
      </p:sp>
      <p:pic>
        <p:nvPicPr>
          <p:cNvPr id="5" name="Content Placeholder 4" descr="A screenshot of a social media post&#10;&#10;Description automatically generated">
            <a:extLst>
              <a:ext uri="{FF2B5EF4-FFF2-40B4-BE49-F238E27FC236}">
                <a16:creationId xmlns:a16="http://schemas.microsoft.com/office/drawing/2014/main" id="{9F02681A-D790-4974-997C-DA7F42A659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60847" y="1973507"/>
            <a:ext cx="9792953" cy="4526619"/>
          </a:xfrm>
        </p:spPr>
      </p:pic>
      <p:sp>
        <p:nvSpPr>
          <p:cNvPr id="6" name="灯片编号占位符 5">
            <a:extLst>
              <a:ext uri="{FF2B5EF4-FFF2-40B4-BE49-F238E27FC236}">
                <a16:creationId xmlns:a16="http://schemas.microsoft.com/office/drawing/2014/main" id="{2F3A81DF-AD1E-412B-82CC-89FDCA53FA01}"/>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14</a:t>
            </a:fld>
            <a:endParaRPr lang="en-GB" dirty="0"/>
          </a:p>
        </p:txBody>
      </p:sp>
      <p:sp>
        <p:nvSpPr>
          <p:cNvPr id="7" name="页脚占位符 4">
            <a:extLst>
              <a:ext uri="{FF2B5EF4-FFF2-40B4-BE49-F238E27FC236}">
                <a16:creationId xmlns:a16="http://schemas.microsoft.com/office/drawing/2014/main" id="{3C5DE66D-9A43-4F61-AAE4-BFE5C918ABA9}"/>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322193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73A93-BE2F-487C-9FED-13CD59945D17}"/>
              </a:ext>
            </a:extLst>
          </p:cNvPr>
          <p:cNvSpPr>
            <a:spLocks noGrp="1"/>
          </p:cNvSpPr>
          <p:nvPr>
            <p:ph type="title"/>
          </p:nvPr>
        </p:nvSpPr>
        <p:spPr>
          <a:xfrm>
            <a:off x="838200" y="442244"/>
            <a:ext cx="10515600" cy="1325563"/>
          </a:xfrm>
        </p:spPr>
        <p:txBody>
          <a:bodyPr>
            <a:normAutofit/>
          </a:bodyPr>
          <a:lstStyle/>
          <a:p>
            <a:r>
              <a:rPr lang="en-US" sz="3600" dirty="0"/>
              <a:t>Backup-2: Time costs of different certification types</a:t>
            </a:r>
          </a:p>
        </p:txBody>
      </p:sp>
      <p:graphicFrame>
        <p:nvGraphicFramePr>
          <p:cNvPr id="4" name="Content Placeholder 3">
            <a:extLst>
              <a:ext uri="{FF2B5EF4-FFF2-40B4-BE49-F238E27FC236}">
                <a16:creationId xmlns:a16="http://schemas.microsoft.com/office/drawing/2014/main" id="{4A525DB1-26C0-4923-AF02-BC299CF18168}"/>
              </a:ext>
            </a:extLst>
          </p:cNvPr>
          <p:cNvGraphicFramePr>
            <a:graphicFrameLocks noGrp="1"/>
          </p:cNvGraphicFramePr>
          <p:nvPr>
            <p:ph idx="1"/>
            <p:extLst>
              <p:ext uri="{D42A27DB-BD31-4B8C-83A1-F6EECF244321}">
                <p14:modId xmlns:p14="http://schemas.microsoft.com/office/powerpoint/2010/main" val="1501857866"/>
              </p:ext>
            </p:extLst>
          </p:nvPr>
        </p:nvGraphicFramePr>
        <p:xfrm>
          <a:off x="1163374" y="1690688"/>
          <a:ext cx="9107970" cy="4943107"/>
        </p:xfrm>
        <a:graphic>
          <a:graphicData uri="http://schemas.openxmlformats.org/drawingml/2006/table">
            <a:tbl>
              <a:tblPr firstRow="1" firstCol="1" bandRow="1">
                <a:tableStyleId>{5C22544A-7EE6-4342-B048-85BDC9FD1C3A}</a:tableStyleId>
              </a:tblPr>
              <a:tblGrid>
                <a:gridCol w="3035286">
                  <a:extLst>
                    <a:ext uri="{9D8B030D-6E8A-4147-A177-3AD203B41FA5}">
                      <a16:colId xmlns:a16="http://schemas.microsoft.com/office/drawing/2014/main" val="2641696190"/>
                    </a:ext>
                  </a:extLst>
                </a:gridCol>
                <a:gridCol w="3036342">
                  <a:extLst>
                    <a:ext uri="{9D8B030D-6E8A-4147-A177-3AD203B41FA5}">
                      <a16:colId xmlns:a16="http://schemas.microsoft.com/office/drawing/2014/main" val="849150770"/>
                    </a:ext>
                  </a:extLst>
                </a:gridCol>
                <a:gridCol w="3036342">
                  <a:extLst>
                    <a:ext uri="{9D8B030D-6E8A-4147-A177-3AD203B41FA5}">
                      <a16:colId xmlns:a16="http://schemas.microsoft.com/office/drawing/2014/main" val="3451975892"/>
                    </a:ext>
                  </a:extLst>
                </a:gridCol>
              </a:tblGrid>
              <a:tr h="380239">
                <a:tc>
                  <a:txBody>
                    <a:bodyPr/>
                    <a:lstStyle/>
                    <a:p>
                      <a:pPr>
                        <a:spcAft>
                          <a:spcPts val="0"/>
                        </a:spcAft>
                      </a:pPr>
                      <a:r>
                        <a:rPr lang="en-GB" sz="2000">
                          <a:effectLst/>
                        </a:rPr>
                        <a:t>Security mode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Connection procedure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Time cost</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71300775"/>
                  </a:ext>
                </a:extLst>
              </a:tr>
              <a:tr h="760478">
                <a:tc>
                  <a:txBody>
                    <a:bodyPr/>
                    <a:lstStyle/>
                    <a:p>
                      <a:pPr>
                        <a:spcAft>
                          <a:spcPts val="0"/>
                        </a:spcAft>
                      </a:pPr>
                      <a:r>
                        <a:rPr lang="en-GB" sz="2000">
                          <a:effectLst/>
                        </a:rPr>
                        <a:t>Open</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Authentication+Association</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5ms</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63418363"/>
                  </a:ext>
                </a:extLst>
              </a:tr>
              <a:tr h="1140717">
                <a:tc>
                  <a:txBody>
                    <a:bodyPr/>
                    <a:lstStyle/>
                    <a:p>
                      <a:pPr>
                        <a:spcAft>
                          <a:spcPts val="0"/>
                        </a:spcAft>
                      </a:pPr>
                      <a:r>
                        <a:rPr lang="en-GB" sz="2000" dirty="0">
                          <a:effectLst/>
                        </a:rPr>
                        <a:t>WPA/WPA2+PSK</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Authentication+Association</a:t>
                      </a:r>
                      <a:endParaRPr lang="en-US" sz="2000">
                        <a:effectLst/>
                      </a:endParaRPr>
                    </a:p>
                    <a:p>
                      <a:pPr>
                        <a:spcAft>
                          <a:spcPts val="0"/>
                        </a:spcAft>
                      </a:pPr>
                      <a:r>
                        <a:rPr lang="en-GB" sz="2000">
                          <a:effectLst/>
                        </a:rPr>
                        <a:t>+</a:t>
                      </a:r>
                      <a:r>
                        <a:rPr lang="en-GB" sz="2000" kern="1200">
                          <a:effectLst/>
                        </a:rPr>
                        <a:t>F</a:t>
                      </a:r>
                      <a:r>
                        <a:rPr lang="en-GB" sz="2000">
                          <a:effectLst/>
                        </a:rPr>
                        <a:t>our way handshake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80ms</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5724088"/>
                  </a:ext>
                </a:extLst>
              </a:tr>
              <a:tr h="1520956">
                <a:tc>
                  <a:txBody>
                    <a:bodyPr/>
                    <a:lstStyle/>
                    <a:p>
                      <a:pPr>
                        <a:spcAft>
                          <a:spcPts val="0"/>
                        </a:spcAft>
                      </a:pPr>
                      <a:r>
                        <a:rPr lang="en-GB" sz="2000" dirty="0">
                          <a:effectLst/>
                        </a:rPr>
                        <a:t>WPA/WPA2+802.1X</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Authentication + Association</a:t>
                      </a:r>
                      <a:endParaRPr lang="en-US" sz="2000" dirty="0">
                        <a:effectLst/>
                      </a:endParaRPr>
                    </a:p>
                    <a:p>
                      <a:pPr>
                        <a:spcAft>
                          <a:spcPts val="0"/>
                        </a:spcAft>
                      </a:pPr>
                      <a:r>
                        <a:rPr lang="en-GB" sz="2000" dirty="0">
                          <a:effectLst/>
                        </a:rPr>
                        <a:t>+802.1x+</a:t>
                      </a:r>
                      <a:endParaRPr lang="en-US" sz="2000" dirty="0">
                        <a:effectLst/>
                      </a:endParaRPr>
                    </a:p>
                    <a:p>
                      <a:pPr>
                        <a:spcAft>
                          <a:spcPts val="0"/>
                        </a:spcAft>
                      </a:pPr>
                      <a:r>
                        <a:rPr lang="en-GB" sz="2000" kern="1200" dirty="0">
                          <a:effectLst/>
                        </a:rPr>
                        <a:t>F</a:t>
                      </a:r>
                      <a:r>
                        <a:rPr lang="en-GB" sz="2000" dirty="0">
                          <a:effectLst/>
                        </a:rPr>
                        <a:t>our way handshake</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230ms</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398177332"/>
                  </a:ext>
                </a:extLst>
              </a:tr>
              <a:tr h="1140717">
                <a:tc>
                  <a:txBody>
                    <a:bodyPr/>
                    <a:lstStyle/>
                    <a:p>
                      <a:pPr>
                        <a:spcAft>
                          <a:spcPts val="0"/>
                        </a:spcAft>
                      </a:pPr>
                      <a:r>
                        <a:rPr lang="en-GB" sz="2000" dirty="0">
                          <a:effectLst/>
                        </a:rPr>
                        <a:t>802.11R fast roaming</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effectLst/>
                        </a:rPr>
                        <a:t> Authentication + Re-Association</a:t>
                      </a:r>
                      <a:endParaRPr lang="en-US" sz="2000" dirty="0">
                        <a:effectLst/>
                      </a:endParaRPr>
                    </a:p>
                    <a:p>
                      <a:pPr>
                        <a:spcAft>
                          <a:spcPts val="0"/>
                        </a:spcAft>
                      </a:pP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50ms</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78553907"/>
                  </a:ext>
                </a:extLst>
              </a:tr>
            </a:tbl>
          </a:graphicData>
        </a:graphic>
      </p:graphicFrame>
      <p:sp>
        <p:nvSpPr>
          <p:cNvPr id="6" name="灯片编号占位符 5">
            <a:extLst>
              <a:ext uri="{FF2B5EF4-FFF2-40B4-BE49-F238E27FC236}">
                <a16:creationId xmlns:a16="http://schemas.microsoft.com/office/drawing/2014/main" id="{2A5A2FC8-F2C7-4D6F-A841-548B6B78F61B}"/>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15</a:t>
            </a:fld>
            <a:endParaRPr lang="en-GB" dirty="0"/>
          </a:p>
        </p:txBody>
      </p:sp>
      <p:sp>
        <p:nvSpPr>
          <p:cNvPr id="7" name="页脚占位符 4">
            <a:extLst>
              <a:ext uri="{FF2B5EF4-FFF2-40B4-BE49-F238E27FC236}">
                <a16:creationId xmlns:a16="http://schemas.microsoft.com/office/drawing/2014/main" id="{BB0B86F1-2F03-4D17-B152-68FC3ABA5387}"/>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175352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838200" y="1563757"/>
            <a:ext cx="10488084" cy="4760843"/>
          </a:xfrm>
        </p:spPr>
        <p:txBody>
          <a:bodyPr>
            <a:normAutofit/>
          </a:bodyPr>
          <a:lstStyle/>
          <a:p>
            <a:pPr>
              <a:buFont typeface="Arial" panose="020B0604020202020204" pitchFamily="34" charset="0"/>
              <a:buChar char="•"/>
            </a:pPr>
            <a:r>
              <a:rPr lang="en-US" altLang="zh-CN" sz="2400" dirty="0"/>
              <a:t>With lots of security protocols been defined to supply a safer method to protect user info, there is still no solution to the de-auth attack issue even though IEEE has defined the 802.11w/PMF protocol. That’s because: </a:t>
            </a:r>
          </a:p>
          <a:p>
            <a:pPr>
              <a:buFont typeface="Arial" panose="020B0604020202020204" pitchFamily="34" charset="0"/>
              <a:buChar char="•"/>
            </a:pPr>
            <a:r>
              <a:rPr lang="en-US" altLang="zh-CN" sz="1800" dirty="0">
                <a:sym typeface="Wingdings" panose="05000000000000000000" pitchFamily="2" charset="2"/>
              </a:rPr>
              <a:t></a:t>
            </a:r>
            <a:r>
              <a:rPr lang="en-US" altLang="zh-CN" sz="1800" dirty="0"/>
              <a:t>1. The PMF protocol only works under the precondition that both STA and AP support it. </a:t>
            </a:r>
          </a:p>
          <a:p>
            <a:pPr>
              <a:buFont typeface="Arial" panose="020B0604020202020204" pitchFamily="34" charset="0"/>
              <a:buChar char="•"/>
            </a:pPr>
            <a:r>
              <a:rPr lang="en-US" altLang="zh-CN" sz="1800" dirty="0">
                <a:sym typeface="Wingdings" panose="05000000000000000000" pitchFamily="2" charset="2"/>
              </a:rPr>
              <a:t></a:t>
            </a:r>
            <a:r>
              <a:rPr lang="en-US" altLang="zh-CN" sz="1800" dirty="0"/>
              <a:t>2. Many STAs do not support 802.11W in default. </a:t>
            </a:r>
          </a:p>
          <a:p>
            <a:r>
              <a:rPr lang="en-US" altLang="zh-CN" sz="1800" dirty="0">
                <a:sym typeface="Wingdings" panose="05000000000000000000" pitchFamily="2" charset="2"/>
              </a:rPr>
              <a:t></a:t>
            </a:r>
            <a:r>
              <a:rPr lang="en-US" altLang="zh-CN" sz="1800" dirty="0"/>
              <a:t>3. Many legacy IOT devices will not send Associate Request frame if the AP set PMF capable flag in Beacon and Probe Response frame. Therefore, to be compatible with legacy IOT devices, the AP do not support the PMF protocol  by default.</a:t>
            </a:r>
          </a:p>
          <a:p>
            <a:pPr>
              <a:buFont typeface="Arial" panose="020B0604020202020204" pitchFamily="34" charset="0"/>
              <a:buChar char="•"/>
            </a:pPr>
            <a:r>
              <a:rPr lang="en-US" altLang="zh-CN" sz="2400" dirty="0"/>
              <a:t>Reference[2] mentioned another attack type in which the MAC address was replaced with other values during the association process.</a:t>
            </a:r>
          </a:p>
          <a:p>
            <a:r>
              <a:rPr lang="en-US" altLang="zh-CN" sz="2400" dirty="0"/>
              <a:t>If three links (on 2.4GHz, 5Ghz and 6GHz) of MLD AP are configured in WPA2-PSK mode, the end user will not be able to input the password three times to set up three links on MLD STA.</a:t>
            </a:r>
          </a:p>
        </p:txBody>
      </p:sp>
      <p:sp>
        <p:nvSpPr>
          <p:cNvPr id="6" name="日期占位符 3">
            <a:extLst>
              <a:ext uri="{FF2B5EF4-FFF2-40B4-BE49-F238E27FC236}">
                <a16:creationId xmlns:a16="http://schemas.microsoft.com/office/drawing/2014/main" id="{F4721C3F-36FD-41BF-BAEA-FCF3923788C9}"/>
              </a:ext>
            </a:extLst>
          </p:cNvPr>
          <p:cNvSpPr>
            <a:spLocks noGrp="1"/>
          </p:cNvSpPr>
          <p:nvPr>
            <p:ph type="dt" idx="10"/>
          </p:nvPr>
        </p:nvSpPr>
        <p:spPr>
          <a:xfrm>
            <a:off x="838200" y="6356350"/>
            <a:ext cx="2743200" cy="365125"/>
          </a:xfrm>
        </p:spPr>
        <p:txBody>
          <a:bodyPr/>
          <a:lstStyle/>
          <a:p>
            <a:r>
              <a:rPr lang="en-US" dirty="0"/>
              <a:t>June 2020</a:t>
            </a:r>
            <a:endParaRPr lang="en-GB" dirty="0"/>
          </a:p>
        </p:txBody>
      </p:sp>
      <p:sp>
        <p:nvSpPr>
          <p:cNvPr id="8" name="灯片编号占位符 5">
            <a:extLst>
              <a:ext uri="{FF2B5EF4-FFF2-40B4-BE49-F238E27FC236}">
                <a16:creationId xmlns:a16="http://schemas.microsoft.com/office/drawing/2014/main" id="{25370EA2-ABF3-4EB5-A33A-7975BB1CB182}"/>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2</a:t>
            </a:fld>
            <a:endParaRPr lang="en-GB" dirty="0"/>
          </a:p>
        </p:txBody>
      </p:sp>
      <p:sp>
        <p:nvSpPr>
          <p:cNvPr id="9" name="页脚占位符 4">
            <a:extLst>
              <a:ext uri="{FF2B5EF4-FFF2-40B4-BE49-F238E27FC236}">
                <a16:creationId xmlns:a16="http://schemas.microsoft.com/office/drawing/2014/main" id="{A3180120-E0D3-4A96-B180-412FDA5736BA}"/>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3194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7EC08-8ED7-49FA-A7F7-68B9B775378C}"/>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CA96358-331A-471B-97AC-675B77B18C5A}"/>
              </a:ext>
            </a:extLst>
          </p:cNvPr>
          <p:cNvSpPr>
            <a:spLocks noGrp="1"/>
          </p:cNvSpPr>
          <p:nvPr>
            <p:ph idx="1"/>
          </p:nvPr>
        </p:nvSpPr>
        <p:spPr/>
        <p:txBody>
          <a:bodyPr>
            <a:normAutofit/>
          </a:bodyPr>
          <a:lstStyle/>
          <a:p>
            <a:r>
              <a:rPr lang="en-US" altLang="zh-CN" dirty="0"/>
              <a:t>An open question: Is it necessary to repeat the Auth/Assoc and 4-way handshake procedure on each link of MLD devices?</a:t>
            </a:r>
          </a:p>
          <a:p>
            <a:r>
              <a:rPr lang="en-US" altLang="zh-CN" dirty="0"/>
              <a:t> It is known that EAPOL frame exchange in legacy data rate is not able to meet the low latency requirement of 802.11be in some scenarios. </a:t>
            </a:r>
          </a:p>
          <a:p>
            <a:r>
              <a:rPr lang="en-US" altLang="zh-CN" dirty="0"/>
              <a:t>In this presentation, we want to talk about a safer and faster key exchange method for each link (exclude the first link) once the first link has been set up. This method is compatible with legacy devices, and can fix the two attack types mentioned above. </a:t>
            </a:r>
          </a:p>
          <a:p>
            <a:endParaRPr lang="en-US" dirty="0"/>
          </a:p>
        </p:txBody>
      </p:sp>
      <p:sp>
        <p:nvSpPr>
          <p:cNvPr id="5" name="灯片编号占位符 5">
            <a:extLst>
              <a:ext uri="{FF2B5EF4-FFF2-40B4-BE49-F238E27FC236}">
                <a16:creationId xmlns:a16="http://schemas.microsoft.com/office/drawing/2014/main" id="{90799524-B2F5-4BAD-9B68-E46F345F9376}"/>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3</a:t>
            </a:fld>
            <a:endParaRPr lang="en-GB" dirty="0"/>
          </a:p>
        </p:txBody>
      </p:sp>
      <p:sp>
        <p:nvSpPr>
          <p:cNvPr id="6" name="页脚占位符 4">
            <a:extLst>
              <a:ext uri="{FF2B5EF4-FFF2-40B4-BE49-F238E27FC236}">
                <a16:creationId xmlns:a16="http://schemas.microsoft.com/office/drawing/2014/main" id="{0AB11F2E-BBFD-4603-8A33-136BA04498A6}"/>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270360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7644-38FE-49F4-8767-087EDE28060E}"/>
              </a:ext>
            </a:extLst>
          </p:cNvPr>
          <p:cNvSpPr>
            <a:spLocks noGrp="1"/>
          </p:cNvSpPr>
          <p:nvPr>
            <p:ph type="title"/>
          </p:nvPr>
        </p:nvSpPr>
        <p:spPr/>
        <p:txBody>
          <a:bodyPr/>
          <a:lstStyle/>
          <a:p>
            <a:r>
              <a:rPr lang="en-US" dirty="0"/>
              <a:t>Solution</a:t>
            </a:r>
          </a:p>
        </p:txBody>
      </p:sp>
      <p:sp>
        <p:nvSpPr>
          <p:cNvPr id="3" name="Content Placeholder 2">
            <a:extLst>
              <a:ext uri="{FF2B5EF4-FFF2-40B4-BE49-F238E27FC236}">
                <a16:creationId xmlns:a16="http://schemas.microsoft.com/office/drawing/2014/main" id="{80566EE5-991A-476A-AED5-DD8392E8ED56}"/>
              </a:ext>
            </a:extLst>
          </p:cNvPr>
          <p:cNvSpPr>
            <a:spLocks noGrp="1"/>
          </p:cNvSpPr>
          <p:nvPr>
            <p:ph idx="1"/>
          </p:nvPr>
        </p:nvSpPr>
        <p:spPr>
          <a:xfrm>
            <a:off x="838200" y="1427967"/>
            <a:ext cx="10961318" cy="4861730"/>
          </a:xfrm>
        </p:spPr>
        <p:txBody>
          <a:bodyPr>
            <a:normAutofit lnSpcReduction="10000"/>
          </a:bodyPr>
          <a:lstStyle/>
          <a:p>
            <a:r>
              <a:rPr lang="en-US" dirty="0"/>
              <a:t>We would like to define some new service primitives similar to TDLS primitives: </a:t>
            </a:r>
            <a:r>
              <a:rPr lang="en-US" sz="2000" dirty="0"/>
              <a:t>MLME-LINK-SETKEY-REQUEST,MLME-LINK-SETKEY-RESPONSE, MLME-LINK-TEAR-DOWN.</a:t>
            </a:r>
          </a:p>
          <a:p>
            <a:pPr marL="0" indent="0">
              <a:buNone/>
            </a:pPr>
            <a:r>
              <a:rPr lang="en-US" sz="1800" dirty="0"/>
              <a:t>	</a:t>
            </a:r>
            <a:r>
              <a:rPr lang="en-US" sz="1800" dirty="0">
                <a:sym typeface="Wingdings" panose="05000000000000000000" pitchFamily="2" charset="2"/>
              </a:rPr>
              <a:t></a:t>
            </a:r>
            <a:r>
              <a:rPr lang="en-US" sz="2000" dirty="0"/>
              <a:t>MLME-LINK-SETKEY-REQUEST: </a:t>
            </a:r>
            <a:r>
              <a:rPr lang="en-US" sz="2000" dirty="0">
                <a:solidFill>
                  <a:srgbClr val="FF0000"/>
                </a:solidFill>
              </a:rPr>
              <a:t>This primitive requests that an MLD AP send a set key request frame containing [Link ID, cypher type, TK, GTK…] to an MLD STA.</a:t>
            </a:r>
          </a:p>
          <a:p>
            <a:pPr marL="0" indent="0">
              <a:buNone/>
            </a:pPr>
            <a:r>
              <a:rPr lang="en-US" sz="2000" dirty="0">
                <a:sym typeface="Wingdings" panose="05000000000000000000" pitchFamily="2" charset="2"/>
              </a:rPr>
              <a:t>	</a:t>
            </a:r>
            <a:r>
              <a:rPr lang="en-US" sz="2000" dirty="0"/>
              <a:t>MLME-LINK-SETKEY-RESPONSE: </a:t>
            </a:r>
            <a:r>
              <a:rPr lang="en-US" sz="2000" dirty="0">
                <a:solidFill>
                  <a:srgbClr val="FF0000"/>
                </a:solidFill>
              </a:rPr>
              <a:t>This primitive </a:t>
            </a:r>
            <a:r>
              <a:rPr lang="en-US" altLang="zh-CN" sz="2000" dirty="0">
                <a:solidFill>
                  <a:srgbClr val="FF0000"/>
                </a:solidFill>
              </a:rPr>
              <a:t>requests</a:t>
            </a:r>
            <a:r>
              <a:rPr lang="en-US" sz="2000" dirty="0">
                <a:solidFill>
                  <a:srgbClr val="FF0000"/>
                </a:solidFill>
              </a:rPr>
              <a:t> that </a:t>
            </a:r>
            <a:r>
              <a:rPr lang="en-US" altLang="zh-CN" sz="2000" dirty="0">
                <a:solidFill>
                  <a:srgbClr val="FF0000"/>
                </a:solidFill>
              </a:rPr>
              <a:t>an</a:t>
            </a:r>
            <a:r>
              <a:rPr lang="en-US" sz="2000" dirty="0">
                <a:solidFill>
                  <a:srgbClr val="FF0000"/>
                </a:solidFill>
              </a:rPr>
              <a:t> MLD STA use MLME-</a:t>
            </a:r>
            <a:r>
              <a:rPr lang="en-US" sz="2000" dirty="0" err="1">
                <a:solidFill>
                  <a:srgbClr val="FF0000"/>
                </a:solidFill>
              </a:rPr>
              <a:t>SETKEYS.primitive</a:t>
            </a:r>
            <a:r>
              <a:rPr lang="en-US" sz="2000" dirty="0">
                <a:solidFill>
                  <a:srgbClr val="FF0000"/>
                </a:solidFill>
              </a:rPr>
              <a:t> to install TK and GTK on the MAC of link-x and then sent a set key response frame containing [Link ID, key install status] to the MLD AP.</a:t>
            </a:r>
          </a:p>
          <a:p>
            <a:pPr marL="0" indent="0">
              <a:buNone/>
            </a:pPr>
            <a:r>
              <a:rPr lang="en-US" sz="2000" dirty="0">
                <a:sym typeface="Wingdings" panose="05000000000000000000" pitchFamily="2" charset="2"/>
              </a:rPr>
              <a:t>	</a:t>
            </a:r>
            <a:r>
              <a:rPr lang="en-US" sz="2000" dirty="0"/>
              <a:t>MLME-LINK-TEAR-DOWN: </a:t>
            </a:r>
            <a:r>
              <a:rPr lang="en-US" sz="2000" dirty="0">
                <a:solidFill>
                  <a:srgbClr val="FF0000"/>
                </a:solidFill>
              </a:rPr>
              <a:t>This primitive </a:t>
            </a:r>
            <a:r>
              <a:rPr lang="en-US" altLang="zh-CN" sz="2000" dirty="0">
                <a:solidFill>
                  <a:srgbClr val="FF0000"/>
                </a:solidFill>
              </a:rPr>
              <a:t>requests</a:t>
            </a:r>
            <a:r>
              <a:rPr lang="en-US" sz="2000" dirty="0">
                <a:solidFill>
                  <a:srgbClr val="FF0000"/>
                </a:solidFill>
              </a:rPr>
              <a:t> that a link tear down frame containing [Link ID, tear down reason code] be sent to the MLD peer device.</a:t>
            </a:r>
          </a:p>
          <a:p>
            <a:pPr marL="0" indent="0">
              <a:buNone/>
            </a:pPr>
            <a:endParaRPr lang="en-US" sz="2400" dirty="0">
              <a:solidFill>
                <a:srgbClr val="FF0000"/>
              </a:solidFill>
            </a:endParaRPr>
          </a:p>
          <a:p>
            <a:r>
              <a:rPr lang="en-US" dirty="0"/>
              <a:t> These new service primitives are characterized by encapsulating set key frames and a tear down frame in Data frames, allowing them to be transmitted through the first link transparently.</a:t>
            </a:r>
          </a:p>
        </p:txBody>
      </p:sp>
      <p:sp>
        <p:nvSpPr>
          <p:cNvPr id="5" name="灯片编号占位符 5">
            <a:extLst>
              <a:ext uri="{FF2B5EF4-FFF2-40B4-BE49-F238E27FC236}">
                <a16:creationId xmlns:a16="http://schemas.microsoft.com/office/drawing/2014/main" id="{F4E10EFF-8F8F-4102-9944-106E312ACF6D}"/>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4</a:t>
            </a:fld>
            <a:endParaRPr lang="en-GB" dirty="0"/>
          </a:p>
        </p:txBody>
      </p:sp>
      <p:sp>
        <p:nvSpPr>
          <p:cNvPr id="6" name="页脚占位符 4">
            <a:extLst>
              <a:ext uri="{FF2B5EF4-FFF2-40B4-BE49-F238E27FC236}">
                <a16:creationId xmlns:a16="http://schemas.microsoft.com/office/drawing/2014/main" id="{1B8D4BFB-FE63-4E1E-A5C1-037554B1346E}"/>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574433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5542197" y="1085487"/>
            <a:ext cx="15794" cy="5240919"/>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5063923" y="743295"/>
            <a:ext cx="1060931" cy="369332"/>
          </a:xfrm>
          <a:prstGeom prst="rect">
            <a:avLst/>
          </a:prstGeom>
        </p:spPr>
        <p:txBody>
          <a:bodyPr wrap="none">
            <a:spAutoFit/>
          </a:bodyPr>
          <a:lstStyle/>
          <a:p>
            <a:r>
              <a:rPr lang="en-US" b="1" dirty="0">
                <a:latin typeface="Arial,Bold"/>
              </a:rPr>
              <a:t>MLD AP</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a:endCxn id="77" idx="2"/>
          </p:cNvCxnSpPr>
          <p:nvPr/>
        </p:nvCxnSpPr>
        <p:spPr>
          <a:xfrm flipH="1">
            <a:off x="8911690" y="940487"/>
            <a:ext cx="2" cy="5385919"/>
          </a:xfrm>
          <a:prstGeom prst="line">
            <a:avLst/>
          </a:prstGeom>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5D0B543B-3F45-4AD3-959C-AE20E9E9BA93}"/>
              </a:ext>
            </a:extLst>
          </p:cNvPr>
          <p:cNvSpPr/>
          <p:nvPr/>
        </p:nvSpPr>
        <p:spPr>
          <a:xfrm>
            <a:off x="8424436" y="721261"/>
            <a:ext cx="1193468" cy="369332"/>
          </a:xfrm>
          <a:prstGeom prst="rect">
            <a:avLst/>
          </a:prstGeom>
        </p:spPr>
        <p:txBody>
          <a:bodyPr wrap="none">
            <a:spAutoFit/>
          </a:bodyPr>
          <a:lstStyle/>
          <a:p>
            <a:r>
              <a:rPr lang="en-US" b="1" dirty="0">
                <a:latin typeface="Arial,Bold"/>
              </a:rPr>
              <a:t>MLD STA</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p:nvPr/>
        </p:nvCxnSpPr>
        <p:spPr>
          <a:xfrm>
            <a:off x="5542197" y="1498302"/>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6287662" y="1143628"/>
            <a:ext cx="2271456" cy="369332"/>
          </a:xfrm>
          <a:prstGeom prst="rect">
            <a:avLst/>
          </a:prstGeom>
          <a:noFill/>
        </p:spPr>
        <p:txBody>
          <a:bodyPr wrap="none" rtlCol="0">
            <a:spAutoFit/>
          </a:bodyPr>
          <a:lstStyle/>
          <a:p>
            <a:r>
              <a:rPr lang="en-US" dirty="0"/>
              <a:t>Auth/Assoc Procedure</a:t>
            </a:r>
          </a:p>
        </p:txBody>
      </p:sp>
      <p:cxnSp>
        <p:nvCxnSpPr>
          <p:cNvPr id="41" name="Straight Arrow Connector 40">
            <a:extLst>
              <a:ext uri="{FF2B5EF4-FFF2-40B4-BE49-F238E27FC236}">
                <a16:creationId xmlns:a16="http://schemas.microsoft.com/office/drawing/2014/main" id="{86DE6C62-5B83-4D12-8E67-3AC03684D258}"/>
              </a:ext>
            </a:extLst>
          </p:cNvPr>
          <p:cNvCxnSpPr/>
          <p:nvPr/>
        </p:nvCxnSpPr>
        <p:spPr>
          <a:xfrm>
            <a:off x="5557991" y="2438748"/>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47521FF-BC4B-4F73-B58E-CE34D48C334F}"/>
              </a:ext>
            </a:extLst>
          </p:cNvPr>
          <p:cNvSpPr txBox="1"/>
          <p:nvPr/>
        </p:nvSpPr>
        <p:spPr>
          <a:xfrm>
            <a:off x="5382440" y="2023144"/>
            <a:ext cx="4034438" cy="369332"/>
          </a:xfrm>
          <a:prstGeom prst="rect">
            <a:avLst/>
          </a:prstGeom>
          <a:noFill/>
        </p:spPr>
        <p:txBody>
          <a:bodyPr wrap="none" rtlCol="0">
            <a:spAutoFit/>
          </a:bodyPr>
          <a:lstStyle/>
          <a:p>
            <a:r>
              <a:rPr lang="en-US" dirty="0"/>
              <a:t>802.1X,WPS or other OOB authentication</a:t>
            </a:r>
          </a:p>
        </p:txBody>
      </p:sp>
      <p:cxnSp>
        <p:nvCxnSpPr>
          <p:cNvPr id="52" name="Straight Arrow Connector 51">
            <a:extLst>
              <a:ext uri="{FF2B5EF4-FFF2-40B4-BE49-F238E27FC236}">
                <a16:creationId xmlns:a16="http://schemas.microsoft.com/office/drawing/2014/main" id="{083F188A-D086-4EB5-A335-66A26B241D45}"/>
              </a:ext>
            </a:extLst>
          </p:cNvPr>
          <p:cNvCxnSpPr/>
          <p:nvPr/>
        </p:nvCxnSpPr>
        <p:spPr>
          <a:xfrm>
            <a:off x="5557991" y="2967561"/>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DE29ED3C-B4A8-4573-83CB-AE371E89DAB3}"/>
              </a:ext>
            </a:extLst>
          </p:cNvPr>
          <p:cNvSpPr txBox="1"/>
          <p:nvPr/>
        </p:nvSpPr>
        <p:spPr>
          <a:xfrm>
            <a:off x="6174863" y="2634554"/>
            <a:ext cx="1808637" cy="369332"/>
          </a:xfrm>
          <a:prstGeom prst="rect">
            <a:avLst/>
          </a:prstGeom>
          <a:noFill/>
        </p:spPr>
        <p:txBody>
          <a:bodyPr wrap="none" rtlCol="0">
            <a:spAutoFit/>
          </a:bodyPr>
          <a:lstStyle/>
          <a:p>
            <a:r>
              <a:rPr lang="en-US" dirty="0"/>
              <a:t>4-way handshake</a:t>
            </a:r>
          </a:p>
        </p:txBody>
      </p:sp>
      <p:cxnSp>
        <p:nvCxnSpPr>
          <p:cNvPr id="60" name="Straight Arrow Connector 59">
            <a:extLst>
              <a:ext uri="{FF2B5EF4-FFF2-40B4-BE49-F238E27FC236}">
                <a16:creationId xmlns:a16="http://schemas.microsoft.com/office/drawing/2014/main" id="{84C66E2B-558B-4D72-94A7-409A5E8AFFDF}"/>
              </a:ext>
            </a:extLst>
          </p:cNvPr>
          <p:cNvCxnSpPr/>
          <p:nvPr/>
        </p:nvCxnSpPr>
        <p:spPr>
          <a:xfrm>
            <a:off x="5557991" y="3584506"/>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AE1092D6-F8B9-4546-A3F1-43968E096953}"/>
              </a:ext>
            </a:extLst>
          </p:cNvPr>
          <p:cNvSpPr txBox="1"/>
          <p:nvPr/>
        </p:nvSpPr>
        <p:spPr>
          <a:xfrm>
            <a:off x="5877975" y="3241711"/>
            <a:ext cx="1910651" cy="646331"/>
          </a:xfrm>
          <a:prstGeom prst="rect">
            <a:avLst/>
          </a:prstGeom>
          <a:noFill/>
        </p:spPr>
        <p:txBody>
          <a:bodyPr wrap="none" rtlCol="0">
            <a:spAutoFit/>
          </a:bodyPr>
          <a:lstStyle/>
          <a:p>
            <a:r>
              <a:rPr lang="en-US" dirty="0"/>
              <a:t>obtain IP address:</a:t>
            </a:r>
          </a:p>
          <a:p>
            <a:r>
              <a:rPr lang="en-US" dirty="0"/>
              <a:t>DHCP or static</a:t>
            </a:r>
          </a:p>
        </p:txBody>
      </p:sp>
      <p:sp>
        <p:nvSpPr>
          <p:cNvPr id="3" name="Right Brace 2">
            <a:extLst>
              <a:ext uri="{FF2B5EF4-FFF2-40B4-BE49-F238E27FC236}">
                <a16:creationId xmlns:a16="http://schemas.microsoft.com/office/drawing/2014/main" id="{62434D3E-F20A-4131-A136-BB36C827380A}"/>
              </a:ext>
            </a:extLst>
          </p:cNvPr>
          <p:cNvSpPr/>
          <p:nvPr/>
        </p:nvSpPr>
        <p:spPr>
          <a:xfrm>
            <a:off x="9143995" y="1498302"/>
            <a:ext cx="608659" cy="218298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TextBox 61">
            <a:extLst>
              <a:ext uri="{FF2B5EF4-FFF2-40B4-BE49-F238E27FC236}">
                <a16:creationId xmlns:a16="http://schemas.microsoft.com/office/drawing/2014/main" id="{0629E39B-EFE3-47F1-8689-D01D2D0FA5CF}"/>
              </a:ext>
            </a:extLst>
          </p:cNvPr>
          <p:cNvSpPr txBox="1"/>
          <p:nvPr/>
        </p:nvSpPr>
        <p:spPr>
          <a:xfrm>
            <a:off x="9791019" y="2266628"/>
            <a:ext cx="2979558" cy="646331"/>
          </a:xfrm>
          <a:prstGeom prst="rect">
            <a:avLst/>
          </a:prstGeom>
          <a:noFill/>
        </p:spPr>
        <p:txBody>
          <a:bodyPr wrap="square" rtlCol="0">
            <a:spAutoFit/>
          </a:bodyPr>
          <a:lstStyle/>
          <a:p>
            <a:r>
              <a:rPr lang="en-US" altLang="zh-CN" dirty="0"/>
              <a:t>Establishment </a:t>
            </a:r>
          </a:p>
          <a:p>
            <a:r>
              <a:rPr lang="en-US" altLang="zh-CN" dirty="0"/>
              <a:t>procedure of the f</a:t>
            </a:r>
            <a:r>
              <a:rPr lang="en-US" dirty="0"/>
              <a:t>irst link</a:t>
            </a:r>
          </a:p>
        </p:txBody>
      </p:sp>
      <p:cxnSp>
        <p:nvCxnSpPr>
          <p:cNvPr id="68" name="Straight Arrow Connector 67">
            <a:extLst>
              <a:ext uri="{FF2B5EF4-FFF2-40B4-BE49-F238E27FC236}">
                <a16:creationId xmlns:a16="http://schemas.microsoft.com/office/drawing/2014/main" id="{4B6C7FC5-ED67-4BE8-A460-8D9875FBB5A1}"/>
              </a:ext>
            </a:extLst>
          </p:cNvPr>
          <p:cNvCxnSpPr/>
          <p:nvPr/>
        </p:nvCxnSpPr>
        <p:spPr>
          <a:xfrm>
            <a:off x="5524940" y="4443820"/>
            <a:ext cx="336949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F21686C6-62A2-4E59-8E21-A3380685EA07}"/>
              </a:ext>
            </a:extLst>
          </p:cNvPr>
          <p:cNvCxnSpPr/>
          <p:nvPr/>
        </p:nvCxnSpPr>
        <p:spPr>
          <a:xfrm>
            <a:off x="5523102" y="5381134"/>
            <a:ext cx="3369493" cy="0"/>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D9C4CDA4-65E9-4171-BB1F-454FF96B2499}"/>
              </a:ext>
            </a:extLst>
          </p:cNvPr>
          <p:cNvSpPr txBox="1"/>
          <p:nvPr/>
        </p:nvSpPr>
        <p:spPr>
          <a:xfrm>
            <a:off x="6298662" y="4098627"/>
            <a:ext cx="1788823" cy="646331"/>
          </a:xfrm>
          <a:prstGeom prst="rect">
            <a:avLst/>
          </a:prstGeom>
          <a:noFill/>
        </p:spPr>
        <p:txBody>
          <a:bodyPr wrap="none" rtlCol="0">
            <a:spAutoFit/>
          </a:bodyPr>
          <a:lstStyle/>
          <a:p>
            <a:r>
              <a:rPr lang="en-US" dirty="0"/>
              <a:t>MLD Link Set Key</a:t>
            </a:r>
          </a:p>
          <a:p>
            <a:r>
              <a:rPr lang="en-US" dirty="0"/>
              <a:t>Request frame</a:t>
            </a:r>
          </a:p>
        </p:txBody>
      </p:sp>
      <p:sp>
        <p:nvSpPr>
          <p:cNvPr id="71" name="TextBox 70">
            <a:extLst>
              <a:ext uri="{FF2B5EF4-FFF2-40B4-BE49-F238E27FC236}">
                <a16:creationId xmlns:a16="http://schemas.microsoft.com/office/drawing/2014/main" id="{F36C8DA9-F5BB-4DF1-89BE-4BB277C5736D}"/>
              </a:ext>
            </a:extLst>
          </p:cNvPr>
          <p:cNvSpPr txBox="1"/>
          <p:nvPr/>
        </p:nvSpPr>
        <p:spPr>
          <a:xfrm>
            <a:off x="6230730" y="5053449"/>
            <a:ext cx="1788823" cy="646331"/>
          </a:xfrm>
          <a:prstGeom prst="rect">
            <a:avLst/>
          </a:prstGeom>
          <a:noFill/>
        </p:spPr>
        <p:txBody>
          <a:bodyPr wrap="none" rtlCol="0">
            <a:spAutoFit/>
          </a:bodyPr>
          <a:lstStyle/>
          <a:p>
            <a:r>
              <a:rPr lang="en-US" dirty="0"/>
              <a:t>MLD Link Set Key</a:t>
            </a:r>
          </a:p>
          <a:p>
            <a:r>
              <a:rPr lang="en-US" dirty="0"/>
              <a:t>Response frame</a:t>
            </a:r>
          </a:p>
        </p:txBody>
      </p:sp>
      <p:sp>
        <p:nvSpPr>
          <p:cNvPr id="72" name="Right Brace 71">
            <a:extLst>
              <a:ext uri="{FF2B5EF4-FFF2-40B4-BE49-F238E27FC236}">
                <a16:creationId xmlns:a16="http://schemas.microsoft.com/office/drawing/2014/main" id="{15D61375-53E1-4315-AF58-F65A9C6FEA13}"/>
              </a:ext>
            </a:extLst>
          </p:cNvPr>
          <p:cNvSpPr/>
          <p:nvPr/>
        </p:nvSpPr>
        <p:spPr>
          <a:xfrm>
            <a:off x="8968446" y="4351813"/>
            <a:ext cx="608659" cy="1083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TextBox 72">
            <a:extLst>
              <a:ext uri="{FF2B5EF4-FFF2-40B4-BE49-F238E27FC236}">
                <a16:creationId xmlns:a16="http://schemas.microsoft.com/office/drawing/2014/main" id="{940F069B-182D-42ED-86A2-C74970F1FA6A}"/>
              </a:ext>
            </a:extLst>
          </p:cNvPr>
          <p:cNvSpPr txBox="1"/>
          <p:nvPr/>
        </p:nvSpPr>
        <p:spPr>
          <a:xfrm>
            <a:off x="9623927" y="4559491"/>
            <a:ext cx="2979558" cy="646331"/>
          </a:xfrm>
          <a:prstGeom prst="rect">
            <a:avLst/>
          </a:prstGeom>
          <a:noFill/>
        </p:spPr>
        <p:txBody>
          <a:bodyPr wrap="square" rtlCol="0">
            <a:spAutoFit/>
          </a:bodyPr>
          <a:lstStyle/>
          <a:p>
            <a:r>
              <a:rPr lang="en-US" dirty="0"/>
              <a:t>Establishment </a:t>
            </a:r>
          </a:p>
          <a:p>
            <a:r>
              <a:rPr lang="en-US" dirty="0"/>
              <a:t>procedure of other links</a:t>
            </a:r>
          </a:p>
        </p:txBody>
      </p:sp>
      <p:cxnSp>
        <p:nvCxnSpPr>
          <p:cNvPr id="74" name="Straight Arrow Connector 73">
            <a:extLst>
              <a:ext uri="{FF2B5EF4-FFF2-40B4-BE49-F238E27FC236}">
                <a16:creationId xmlns:a16="http://schemas.microsoft.com/office/drawing/2014/main" id="{313F58A6-E804-4BA1-ACC0-D967323774AB}"/>
              </a:ext>
            </a:extLst>
          </p:cNvPr>
          <p:cNvCxnSpPr/>
          <p:nvPr/>
        </p:nvCxnSpPr>
        <p:spPr>
          <a:xfrm>
            <a:off x="5557991" y="6096350"/>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AD773716-4FC7-4B9C-BC1A-109B6EC244BD}"/>
              </a:ext>
            </a:extLst>
          </p:cNvPr>
          <p:cNvSpPr txBox="1"/>
          <p:nvPr/>
        </p:nvSpPr>
        <p:spPr>
          <a:xfrm>
            <a:off x="6364770" y="5773198"/>
            <a:ext cx="1774332" cy="646331"/>
          </a:xfrm>
          <a:prstGeom prst="rect">
            <a:avLst/>
          </a:prstGeom>
          <a:noFill/>
        </p:spPr>
        <p:txBody>
          <a:bodyPr wrap="none" rtlCol="0">
            <a:spAutoFit/>
          </a:bodyPr>
          <a:lstStyle/>
          <a:p>
            <a:r>
              <a:rPr lang="en-US" dirty="0"/>
              <a:t>MLD Link </a:t>
            </a:r>
          </a:p>
          <a:p>
            <a:r>
              <a:rPr lang="en-US" dirty="0"/>
              <a:t>Tear down frame</a:t>
            </a:r>
          </a:p>
        </p:txBody>
      </p:sp>
      <p:sp>
        <p:nvSpPr>
          <p:cNvPr id="77" name="Right Brace 76">
            <a:extLst>
              <a:ext uri="{FF2B5EF4-FFF2-40B4-BE49-F238E27FC236}">
                <a16:creationId xmlns:a16="http://schemas.microsoft.com/office/drawing/2014/main" id="{783F734C-1590-4179-9A77-467A63333B3A}"/>
              </a:ext>
            </a:extLst>
          </p:cNvPr>
          <p:cNvSpPr/>
          <p:nvPr/>
        </p:nvSpPr>
        <p:spPr>
          <a:xfrm>
            <a:off x="8911690" y="5772794"/>
            <a:ext cx="608659" cy="55361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TextBox 77">
            <a:extLst>
              <a:ext uri="{FF2B5EF4-FFF2-40B4-BE49-F238E27FC236}">
                <a16:creationId xmlns:a16="http://schemas.microsoft.com/office/drawing/2014/main" id="{7E56F2DC-783D-4756-9EEA-8FC40268C544}"/>
              </a:ext>
            </a:extLst>
          </p:cNvPr>
          <p:cNvSpPr txBox="1"/>
          <p:nvPr/>
        </p:nvSpPr>
        <p:spPr>
          <a:xfrm>
            <a:off x="9633106" y="5725444"/>
            <a:ext cx="2441377" cy="646331"/>
          </a:xfrm>
          <a:prstGeom prst="rect">
            <a:avLst/>
          </a:prstGeom>
          <a:noFill/>
        </p:spPr>
        <p:txBody>
          <a:bodyPr wrap="square" rtlCol="0">
            <a:spAutoFit/>
          </a:bodyPr>
          <a:lstStyle/>
          <a:p>
            <a:r>
              <a:rPr lang="en-US" dirty="0"/>
              <a:t>Tear down </a:t>
            </a:r>
          </a:p>
          <a:p>
            <a:r>
              <a:rPr lang="en-US" dirty="0"/>
              <a:t>procedure of other links</a:t>
            </a:r>
          </a:p>
        </p:txBody>
      </p:sp>
      <p:sp>
        <p:nvSpPr>
          <p:cNvPr id="4" name="TextBox 3">
            <a:extLst>
              <a:ext uri="{FF2B5EF4-FFF2-40B4-BE49-F238E27FC236}">
                <a16:creationId xmlns:a16="http://schemas.microsoft.com/office/drawing/2014/main" id="{F4BDB5DA-B87F-4856-B781-5AE0A5C46020}"/>
              </a:ext>
            </a:extLst>
          </p:cNvPr>
          <p:cNvSpPr txBox="1"/>
          <p:nvPr/>
        </p:nvSpPr>
        <p:spPr>
          <a:xfrm>
            <a:off x="917586" y="1662929"/>
            <a:ext cx="3658075" cy="954107"/>
          </a:xfrm>
          <a:prstGeom prst="rect">
            <a:avLst/>
          </a:prstGeom>
          <a:noFill/>
        </p:spPr>
        <p:txBody>
          <a:bodyPr wrap="square" rtlCol="0">
            <a:spAutoFit/>
          </a:bodyPr>
          <a:lstStyle/>
          <a:p>
            <a:r>
              <a:rPr lang="en-US" sz="2800" dirty="0"/>
              <a:t>Link Set Up and Tear Down Sequence Chart</a:t>
            </a:r>
          </a:p>
        </p:txBody>
      </p:sp>
      <p:sp>
        <p:nvSpPr>
          <p:cNvPr id="29" name="灯片编号占位符 5">
            <a:extLst>
              <a:ext uri="{FF2B5EF4-FFF2-40B4-BE49-F238E27FC236}">
                <a16:creationId xmlns:a16="http://schemas.microsoft.com/office/drawing/2014/main" id="{2BF5293C-6E73-4C36-B198-5C61D6AD8034}"/>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5</a:t>
            </a:fld>
            <a:endParaRPr lang="en-GB" dirty="0"/>
          </a:p>
        </p:txBody>
      </p:sp>
      <p:sp>
        <p:nvSpPr>
          <p:cNvPr id="32" name="页脚占位符 4">
            <a:extLst>
              <a:ext uri="{FF2B5EF4-FFF2-40B4-BE49-F238E27FC236}">
                <a16:creationId xmlns:a16="http://schemas.microsoft.com/office/drawing/2014/main" id="{6DAECDC9-F07C-4B12-86C8-DC38A856C7AB}"/>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3972788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C2C853B-D8AF-43A5-B5E6-765A63DE7392}"/>
              </a:ext>
            </a:extLst>
          </p:cNvPr>
          <p:cNvCxnSpPr>
            <a:cxnSpLocks/>
          </p:cNvCxnSpPr>
          <p:nvPr/>
        </p:nvCxnSpPr>
        <p:spPr>
          <a:xfrm>
            <a:off x="5260922" y="784013"/>
            <a:ext cx="0" cy="337672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6665922" y="918575"/>
            <a:ext cx="0" cy="3242163"/>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5432957" y="46115"/>
            <a:ext cx="1060931" cy="369332"/>
          </a:xfrm>
          <a:prstGeom prst="rect">
            <a:avLst/>
          </a:prstGeom>
        </p:spPr>
        <p:txBody>
          <a:bodyPr wrap="none">
            <a:spAutoFit/>
          </a:bodyPr>
          <a:lstStyle/>
          <a:p>
            <a:r>
              <a:rPr lang="en-US" b="1" dirty="0">
                <a:latin typeface="Arial,Bold"/>
              </a:rPr>
              <a:t>MLD AP</a:t>
            </a:r>
            <a:endParaRPr lang="en-US" dirty="0"/>
          </a:p>
        </p:txBody>
      </p:sp>
      <p:sp>
        <p:nvSpPr>
          <p:cNvPr id="10" name="Rectangle 9">
            <a:extLst>
              <a:ext uri="{FF2B5EF4-FFF2-40B4-BE49-F238E27FC236}">
                <a16:creationId xmlns:a16="http://schemas.microsoft.com/office/drawing/2014/main" id="{6A435F12-7CBD-4FD7-9862-3471E0806E10}"/>
              </a:ext>
            </a:extLst>
          </p:cNvPr>
          <p:cNvSpPr/>
          <p:nvPr/>
        </p:nvSpPr>
        <p:spPr>
          <a:xfrm>
            <a:off x="4921479" y="599347"/>
            <a:ext cx="684803" cy="369332"/>
          </a:xfrm>
          <a:prstGeom prst="rect">
            <a:avLst/>
          </a:prstGeom>
        </p:spPr>
        <p:txBody>
          <a:bodyPr wrap="square">
            <a:spAutoFit/>
          </a:bodyPr>
          <a:lstStyle/>
          <a:p>
            <a:r>
              <a:rPr lang="en-US" b="1" dirty="0">
                <a:latin typeface="Arial,Bold"/>
              </a:rPr>
              <a:t>SME</a:t>
            </a:r>
            <a:endParaRPr lang="en-US" dirty="0"/>
          </a:p>
        </p:txBody>
      </p:sp>
      <p:sp>
        <p:nvSpPr>
          <p:cNvPr id="13" name="Rectangle 12">
            <a:extLst>
              <a:ext uri="{FF2B5EF4-FFF2-40B4-BE49-F238E27FC236}">
                <a16:creationId xmlns:a16="http://schemas.microsoft.com/office/drawing/2014/main" id="{4B383118-465F-4A2B-8E88-E8D09CC4629D}"/>
              </a:ext>
            </a:extLst>
          </p:cNvPr>
          <p:cNvSpPr/>
          <p:nvPr/>
        </p:nvSpPr>
        <p:spPr>
          <a:xfrm>
            <a:off x="6339005" y="576383"/>
            <a:ext cx="864339" cy="369332"/>
          </a:xfrm>
          <a:prstGeom prst="rect">
            <a:avLst/>
          </a:prstGeom>
        </p:spPr>
        <p:txBody>
          <a:bodyPr wrap="none">
            <a:spAutoFit/>
          </a:bodyPr>
          <a:lstStyle/>
          <a:p>
            <a:r>
              <a:rPr lang="en-US" b="1" dirty="0">
                <a:latin typeface="Arial,Bold"/>
              </a:rPr>
              <a:t>MLME</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p:cNvCxnSpPr>
          <p:nvPr/>
        </p:nvCxnSpPr>
        <p:spPr>
          <a:xfrm flipH="1">
            <a:off x="10027065" y="773575"/>
            <a:ext cx="8351" cy="3510326"/>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7B67D60-C258-4EC7-98AB-0FBF11D470ED}"/>
              </a:ext>
            </a:extLst>
          </p:cNvPr>
          <p:cNvCxnSpPr>
            <a:cxnSpLocks/>
          </p:cNvCxnSpPr>
          <p:nvPr/>
        </p:nvCxnSpPr>
        <p:spPr>
          <a:xfrm>
            <a:off x="11440416" y="908137"/>
            <a:ext cx="0" cy="3375764"/>
          </a:xfrm>
          <a:prstGeom prst="line">
            <a:avLst/>
          </a:prstGeom>
        </p:spPr>
        <p:style>
          <a:lnRef idx="1">
            <a:schemeClr val="dk1"/>
          </a:lnRef>
          <a:fillRef idx="0">
            <a:schemeClr val="dk1"/>
          </a:fillRef>
          <a:effectRef idx="0">
            <a:schemeClr val="dk1"/>
          </a:effectRef>
          <a:fontRef idx="minor">
            <a:schemeClr val="tx1"/>
          </a:fontRef>
        </p:style>
      </p:cxnSp>
      <p:sp>
        <p:nvSpPr>
          <p:cNvPr id="18" name="Rectangle 17">
            <a:extLst>
              <a:ext uri="{FF2B5EF4-FFF2-40B4-BE49-F238E27FC236}">
                <a16:creationId xmlns:a16="http://schemas.microsoft.com/office/drawing/2014/main" id="{C126960C-4970-44AE-A494-145C4AEDF13F}"/>
              </a:ext>
            </a:extLst>
          </p:cNvPr>
          <p:cNvSpPr/>
          <p:nvPr/>
        </p:nvSpPr>
        <p:spPr>
          <a:xfrm>
            <a:off x="11098014" y="616470"/>
            <a:ext cx="684803" cy="369332"/>
          </a:xfrm>
          <a:prstGeom prst="rect">
            <a:avLst/>
          </a:prstGeom>
        </p:spPr>
        <p:txBody>
          <a:bodyPr wrap="square">
            <a:spAutoFit/>
          </a:bodyPr>
          <a:lstStyle/>
          <a:p>
            <a:r>
              <a:rPr lang="en-US" b="1" dirty="0">
                <a:latin typeface="Arial,Bold"/>
              </a:rPr>
              <a:t>SME</a:t>
            </a:r>
            <a:endParaRPr lang="en-US" dirty="0"/>
          </a:p>
        </p:txBody>
      </p:sp>
      <p:sp>
        <p:nvSpPr>
          <p:cNvPr id="19" name="Rectangle 18">
            <a:extLst>
              <a:ext uri="{FF2B5EF4-FFF2-40B4-BE49-F238E27FC236}">
                <a16:creationId xmlns:a16="http://schemas.microsoft.com/office/drawing/2014/main" id="{5D0B543B-3F45-4AD3-959C-AE20E9E9BA93}"/>
              </a:ext>
            </a:extLst>
          </p:cNvPr>
          <p:cNvSpPr/>
          <p:nvPr/>
        </p:nvSpPr>
        <p:spPr>
          <a:xfrm>
            <a:off x="9603246" y="576383"/>
            <a:ext cx="864339" cy="369332"/>
          </a:xfrm>
          <a:prstGeom prst="rect">
            <a:avLst/>
          </a:prstGeom>
        </p:spPr>
        <p:txBody>
          <a:bodyPr wrap="none">
            <a:spAutoFit/>
          </a:bodyPr>
          <a:lstStyle/>
          <a:p>
            <a:r>
              <a:rPr lang="en-US" b="1" dirty="0">
                <a:latin typeface="Arial,Bold"/>
              </a:rPr>
              <a:t>MLME</a:t>
            </a:r>
            <a:endParaRPr lang="en-US" dirty="0"/>
          </a:p>
        </p:txBody>
      </p:sp>
      <p:sp>
        <p:nvSpPr>
          <p:cNvPr id="20" name="Rectangle 19">
            <a:extLst>
              <a:ext uri="{FF2B5EF4-FFF2-40B4-BE49-F238E27FC236}">
                <a16:creationId xmlns:a16="http://schemas.microsoft.com/office/drawing/2014/main" id="{F05301B2-A23E-4725-8410-D92854DB1F74}"/>
              </a:ext>
            </a:extLst>
          </p:cNvPr>
          <p:cNvSpPr/>
          <p:nvPr/>
        </p:nvSpPr>
        <p:spPr>
          <a:xfrm>
            <a:off x="10169873" y="60729"/>
            <a:ext cx="1193468" cy="369332"/>
          </a:xfrm>
          <a:prstGeom prst="rect">
            <a:avLst/>
          </a:prstGeom>
        </p:spPr>
        <p:txBody>
          <a:bodyPr wrap="none">
            <a:spAutoFit/>
          </a:bodyPr>
          <a:lstStyle/>
          <a:p>
            <a:r>
              <a:rPr lang="en-US" b="1" dirty="0">
                <a:latin typeface="Arial,Bold"/>
              </a:rPr>
              <a:t>MLD STA</a:t>
            </a:r>
            <a:endParaRPr lang="en-US" dirty="0"/>
          </a:p>
        </p:txBody>
      </p:sp>
      <p:cxnSp>
        <p:nvCxnSpPr>
          <p:cNvPr id="22" name="Straight Arrow Connector 21">
            <a:extLst>
              <a:ext uri="{FF2B5EF4-FFF2-40B4-BE49-F238E27FC236}">
                <a16:creationId xmlns:a16="http://schemas.microsoft.com/office/drawing/2014/main" id="{9EB22041-59AC-4E41-9EB7-D375BBD741CE}"/>
              </a:ext>
            </a:extLst>
          </p:cNvPr>
          <p:cNvCxnSpPr>
            <a:cxnSpLocks/>
          </p:cNvCxnSpPr>
          <p:nvPr/>
        </p:nvCxnSpPr>
        <p:spPr>
          <a:xfrm>
            <a:off x="5302675" y="1827149"/>
            <a:ext cx="130403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3" name="TextBox 22">
            <a:extLst>
              <a:ext uri="{FF2B5EF4-FFF2-40B4-BE49-F238E27FC236}">
                <a16:creationId xmlns:a16="http://schemas.microsoft.com/office/drawing/2014/main" id="{A9EB0936-558E-4A1D-9BE0-311F2F42B245}"/>
              </a:ext>
            </a:extLst>
          </p:cNvPr>
          <p:cNvSpPr txBox="1"/>
          <p:nvPr/>
        </p:nvSpPr>
        <p:spPr>
          <a:xfrm>
            <a:off x="5302675" y="1492317"/>
            <a:ext cx="1563663" cy="646331"/>
          </a:xfrm>
          <a:prstGeom prst="rect">
            <a:avLst/>
          </a:prstGeom>
          <a:noFill/>
        </p:spPr>
        <p:txBody>
          <a:bodyPr wrap="square" rtlCol="0">
            <a:spAutoFit/>
          </a:bodyPr>
          <a:lstStyle/>
          <a:p>
            <a:r>
              <a:rPr lang="en-US" dirty="0"/>
              <a:t>MLME-SETKEY </a:t>
            </a:r>
          </a:p>
          <a:p>
            <a:r>
              <a:rPr lang="en-US" dirty="0" err="1"/>
              <a:t>REQUEST.req</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p:nvPr/>
        </p:nvCxnSpPr>
        <p:spPr>
          <a:xfrm>
            <a:off x="6665922" y="1827149"/>
            <a:ext cx="336949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7492165" y="1503983"/>
            <a:ext cx="1788823" cy="646331"/>
          </a:xfrm>
          <a:prstGeom prst="rect">
            <a:avLst/>
          </a:prstGeom>
          <a:noFill/>
        </p:spPr>
        <p:txBody>
          <a:bodyPr wrap="none" rtlCol="0">
            <a:spAutoFit/>
          </a:bodyPr>
          <a:lstStyle/>
          <a:p>
            <a:r>
              <a:rPr lang="en-US" dirty="0"/>
              <a:t>MLD Link Set Key</a:t>
            </a:r>
          </a:p>
          <a:p>
            <a:r>
              <a:rPr lang="en-US" dirty="0"/>
              <a:t>Request frame</a:t>
            </a:r>
          </a:p>
        </p:txBody>
      </p:sp>
      <p:cxnSp>
        <p:nvCxnSpPr>
          <p:cNvPr id="34" name="Straight Arrow Connector 33">
            <a:extLst>
              <a:ext uri="{FF2B5EF4-FFF2-40B4-BE49-F238E27FC236}">
                <a16:creationId xmlns:a16="http://schemas.microsoft.com/office/drawing/2014/main" id="{5B506286-FF11-4487-8226-32E3B924086D}"/>
              </a:ext>
            </a:extLst>
          </p:cNvPr>
          <p:cNvCxnSpPr>
            <a:cxnSpLocks/>
          </p:cNvCxnSpPr>
          <p:nvPr/>
        </p:nvCxnSpPr>
        <p:spPr>
          <a:xfrm>
            <a:off x="10029153" y="1856377"/>
            <a:ext cx="130403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5" name="TextBox 34">
            <a:extLst>
              <a:ext uri="{FF2B5EF4-FFF2-40B4-BE49-F238E27FC236}">
                <a16:creationId xmlns:a16="http://schemas.microsoft.com/office/drawing/2014/main" id="{C16A259F-A453-450A-979A-C32193ED1781}"/>
              </a:ext>
            </a:extLst>
          </p:cNvPr>
          <p:cNvSpPr txBox="1"/>
          <p:nvPr/>
        </p:nvSpPr>
        <p:spPr>
          <a:xfrm>
            <a:off x="10029153" y="1521545"/>
            <a:ext cx="1563663" cy="646331"/>
          </a:xfrm>
          <a:prstGeom prst="rect">
            <a:avLst/>
          </a:prstGeom>
          <a:noFill/>
        </p:spPr>
        <p:txBody>
          <a:bodyPr wrap="square" rtlCol="0">
            <a:spAutoFit/>
          </a:bodyPr>
          <a:lstStyle/>
          <a:p>
            <a:r>
              <a:rPr lang="en-US" dirty="0"/>
              <a:t>MLME-SETKEY </a:t>
            </a:r>
          </a:p>
          <a:p>
            <a:r>
              <a:rPr lang="en-US" dirty="0" err="1"/>
              <a:t>REQUEST.ind</a:t>
            </a:r>
            <a:endParaRPr lang="en-US" dirty="0"/>
          </a:p>
        </p:txBody>
      </p:sp>
      <p:sp>
        <p:nvSpPr>
          <p:cNvPr id="43" name="Arc 42">
            <a:extLst>
              <a:ext uri="{FF2B5EF4-FFF2-40B4-BE49-F238E27FC236}">
                <a16:creationId xmlns:a16="http://schemas.microsoft.com/office/drawing/2014/main" id="{8D9379C4-4130-47EC-A9A9-E308C709B089}"/>
              </a:ext>
            </a:extLst>
          </p:cNvPr>
          <p:cNvSpPr/>
          <p:nvPr/>
        </p:nvSpPr>
        <p:spPr>
          <a:xfrm>
            <a:off x="5766000" y="1865597"/>
            <a:ext cx="1799844" cy="578656"/>
          </a:xfrm>
          <a:prstGeom prst="arc">
            <a:avLst>
              <a:gd name="adj1" fmla="val 16200000"/>
              <a:gd name="adj2" fmla="val 6630692"/>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4" name="Straight Arrow Connector 43">
            <a:extLst>
              <a:ext uri="{FF2B5EF4-FFF2-40B4-BE49-F238E27FC236}">
                <a16:creationId xmlns:a16="http://schemas.microsoft.com/office/drawing/2014/main" id="{3251AF5E-8676-46C8-9758-E9D34E1643C4}"/>
              </a:ext>
            </a:extLst>
          </p:cNvPr>
          <p:cNvCxnSpPr>
            <a:cxnSpLocks/>
          </p:cNvCxnSpPr>
          <p:nvPr/>
        </p:nvCxnSpPr>
        <p:spPr>
          <a:xfrm>
            <a:off x="5331903" y="2445099"/>
            <a:ext cx="1304030" cy="0"/>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5" name="TextBox 44">
            <a:extLst>
              <a:ext uri="{FF2B5EF4-FFF2-40B4-BE49-F238E27FC236}">
                <a16:creationId xmlns:a16="http://schemas.microsoft.com/office/drawing/2014/main" id="{BDC8C464-94C3-41D6-A35A-28F727086268}"/>
              </a:ext>
            </a:extLst>
          </p:cNvPr>
          <p:cNvSpPr txBox="1"/>
          <p:nvPr/>
        </p:nvSpPr>
        <p:spPr>
          <a:xfrm>
            <a:off x="5246307" y="2121933"/>
            <a:ext cx="1563663" cy="646331"/>
          </a:xfrm>
          <a:prstGeom prst="rect">
            <a:avLst/>
          </a:prstGeom>
          <a:noFill/>
        </p:spPr>
        <p:txBody>
          <a:bodyPr wrap="square" rtlCol="0">
            <a:spAutoFit/>
          </a:bodyPr>
          <a:lstStyle/>
          <a:p>
            <a:r>
              <a:rPr lang="en-US" dirty="0"/>
              <a:t>MLME-SETKEY </a:t>
            </a:r>
          </a:p>
          <a:p>
            <a:r>
              <a:rPr lang="en-US" dirty="0" err="1"/>
              <a:t>REQUEST.cfm</a:t>
            </a:r>
            <a:endParaRPr lang="en-US" dirty="0"/>
          </a:p>
        </p:txBody>
      </p:sp>
      <p:cxnSp>
        <p:nvCxnSpPr>
          <p:cNvPr id="46" name="Straight Arrow Connector 45">
            <a:extLst>
              <a:ext uri="{FF2B5EF4-FFF2-40B4-BE49-F238E27FC236}">
                <a16:creationId xmlns:a16="http://schemas.microsoft.com/office/drawing/2014/main" id="{CEF85022-CEC8-4C56-996D-0D98769391B9}"/>
              </a:ext>
            </a:extLst>
          </p:cNvPr>
          <p:cNvCxnSpPr>
            <a:cxnSpLocks/>
          </p:cNvCxnSpPr>
          <p:nvPr/>
        </p:nvCxnSpPr>
        <p:spPr>
          <a:xfrm>
            <a:off x="10052117" y="3207097"/>
            <a:ext cx="1304030" cy="0"/>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7" name="TextBox 46">
            <a:extLst>
              <a:ext uri="{FF2B5EF4-FFF2-40B4-BE49-F238E27FC236}">
                <a16:creationId xmlns:a16="http://schemas.microsoft.com/office/drawing/2014/main" id="{FB4D0160-A394-4098-BBCA-17324214FE8E}"/>
              </a:ext>
            </a:extLst>
          </p:cNvPr>
          <p:cNvSpPr txBox="1"/>
          <p:nvPr/>
        </p:nvSpPr>
        <p:spPr>
          <a:xfrm>
            <a:off x="10027065" y="2872265"/>
            <a:ext cx="1563663" cy="646331"/>
          </a:xfrm>
          <a:prstGeom prst="rect">
            <a:avLst/>
          </a:prstGeom>
          <a:noFill/>
        </p:spPr>
        <p:txBody>
          <a:bodyPr wrap="square" rtlCol="0">
            <a:spAutoFit/>
          </a:bodyPr>
          <a:lstStyle/>
          <a:p>
            <a:r>
              <a:rPr lang="en-US" dirty="0"/>
              <a:t>MLME-SETKEY </a:t>
            </a:r>
          </a:p>
          <a:p>
            <a:r>
              <a:rPr lang="en-US" dirty="0" err="1"/>
              <a:t>RESPONSE.req</a:t>
            </a:r>
            <a:endParaRPr lang="en-US" dirty="0"/>
          </a:p>
        </p:txBody>
      </p:sp>
      <p:cxnSp>
        <p:nvCxnSpPr>
          <p:cNvPr id="48" name="Straight Arrow Connector 47">
            <a:extLst>
              <a:ext uri="{FF2B5EF4-FFF2-40B4-BE49-F238E27FC236}">
                <a16:creationId xmlns:a16="http://schemas.microsoft.com/office/drawing/2014/main" id="{3E099A65-1FFD-4972-850E-B20FE1F3A0A8}"/>
              </a:ext>
            </a:extLst>
          </p:cNvPr>
          <p:cNvCxnSpPr>
            <a:cxnSpLocks/>
          </p:cNvCxnSpPr>
          <p:nvPr/>
        </p:nvCxnSpPr>
        <p:spPr>
          <a:xfrm>
            <a:off x="10081345" y="3825047"/>
            <a:ext cx="1304030" cy="0"/>
          </a:xfrm>
          <a:prstGeom prst="straightConnector1">
            <a:avLst/>
          </a:prstGeom>
          <a:ln>
            <a:headEnd type="none"/>
            <a:tailEnd type="triangle"/>
          </a:ln>
        </p:spPr>
        <p:style>
          <a:lnRef idx="2">
            <a:schemeClr val="dk1"/>
          </a:lnRef>
          <a:fillRef idx="0">
            <a:schemeClr val="dk1"/>
          </a:fillRef>
          <a:effectRef idx="1">
            <a:schemeClr val="dk1"/>
          </a:effectRef>
          <a:fontRef idx="minor">
            <a:schemeClr val="tx1"/>
          </a:fontRef>
        </p:style>
      </p:cxnSp>
      <p:sp>
        <p:nvSpPr>
          <p:cNvPr id="49" name="TextBox 48">
            <a:extLst>
              <a:ext uri="{FF2B5EF4-FFF2-40B4-BE49-F238E27FC236}">
                <a16:creationId xmlns:a16="http://schemas.microsoft.com/office/drawing/2014/main" id="{9CFD83C5-6CEE-4F58-8CD9-BB9B1B8869A1}"/>
              </a:ext>
            </a:extLst>
          </p:cNvPr>
          <p:cNvSpPr txBox="1"/>
          <p:nvPr/>
        </p:nvSpPr>
        <p:spPr>
          <a:xfrm>
            <a:off x="9970697" y="3514407"/>
            <a:ext cx="1563663" cy="646331"/>
          </a:xfrm>
          <a:prstGeom prst="rect">
            <a:avLst/>
          </a:prstGeom>
          <a:noFill/>
        </p:spPr>
        <p:txBody>
          <a:bodyPr wrap="square" rtlCol="0">
            <a:spAutoFit/>
          </a:bodyPr>
          <a:lstStyle/>
          <a:p>
            <a:r>
              <a:rPr lang="en-US" dirty="0"/>
              <a:t>MLME-SETKEY </a:t>
            </a:r>
          </a:p>
          <a:p>
            <a:r>
              <a:rPr lang="en-US" dirty="0" err="1"/>
              <a:t>RESPONSE.cfm</a:t>
            </a:r>
            <a:endParaRPr lang="en-US" dirty="0"/>
          </a:p>
        </p:txBody>
      </p:sp>
      <p:sp>
        <p:nvSpPr>
          <p:cNvPr id="50" name="TextBox 49">
            <a:extLst>
              <a:ext uri="{FF2B5EF4-FFF2-40B4-BE49-F238E27FC236}">
                <a16:creationId xmlns:a16="http://schemas.microsoft.com/office/drawing/2014/main" id="{D7DF0494-5AB8-40F6-A9E1-7BDC173583D5}"/>
              </a:ext>
            </a:extLst>
          </p:cNvPr>
          <p:cNvSpPr txBox="1"/>
          <p:nvPr/>
        </p:nvSpPr>
        <p:spPr>
          <a:xfrm>
            <a:off x="7406571" y="2908983"/>
            <a:ext cx="1788823" cy="646331"/>
          </a:xfrm>
          <a:prstGeom prst="rect">
            <a:avLst/>
          </a:prstGeom>
          <a:noFill/>
        </p:spPr>
        <p:txBody>
          <a:bodyPr wrap="none" rtlCol="0">
            <a:spAutoFit/>
          </a:bodyPr>
          <a:lstStyle/>
          <a:p>
            <a:r>
              <a:rPr lang="en-US" dirty="0"/>
              <a:t>MLD Link Set Key</a:t>
            </a:r>
          </a:p>
          <a:p>
            <a:r>
              <a:rPr lang="en-US" dirty="0"/>
              <a:t>Response frame</a:t>
            </a:r>
          </a:p>
        </p:txBody>
      </p:sp>
      <p:cxnSp>
        <p:nvCxnSpPr>
          <p:cNvPr id="51" name="Straight Arrow Connector 50">
            <a:extLst>
              <a:ext uri="{FF2B5EF4-FFF2-40B4-BE49-F238E27FC236}">
                <a16:creationId xmlns:a16="http://schemas.microsoft.com/office/drawing/2014/main" id="{8BE7271A-7493-4815-865F-5840F834E227}"/>
              </a:ext>
            </a:extLst>
          </p:cNvPr>
          <p:cNvCxnSpPr/>
          <p:nvPr/>
        </p:nvCxnSpPr>
        <p:spPr>
          <a:xfrm>
            <a:off x="6668010" y="3207097"/>
            <a:ext cx="3369493" cy="0"/>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3" name="Arc 52">
            <a:extLst>
              <a:ext uri="{FF2B5EF4-FFF2-40B4-BE49-F238E27FC236}">
                <a16:creationId xmlns:a16="http://schemas.microsoft.com/office/drawing/2014/main" id="{853678B0-B5DB-49DF-B713-E343F04933AD}"/>
              </a:ext>
            </a:extLst>
          </p:cNvPr>
          <p:cNvSpPr/>
          <p:nvPr/>
        </p:nvSpPr>
        <p:spPr>
          <a:xfrm rot="10986199">
            <a:off x="9156946" y="3385017"/>
            <a:ext cx="1752763" cy="579196"/>
          </a:xfrm>
          <a:prstGeom prst="arc">
            <a:avLst>
              <a:gd name="adj1" fmla="val 16200000"/>
              <a:gd name="adj2" fmla="val 5032868"/>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4" name="Straight Arrow Connector 53">
            <a:extLst>
              <a:ext uri="{FF2B5EF4-FFF2-40B4-BE49-F238E27FC236}">
                <a16:creationId xmlns:a16="http://schemas.microsoft.com/office/drawing/2014/main" id="{5EE5EAD6-E5F5-4041-AC22-0549F09B842D}"/>
              </a:ext>
            </a:extLst>
          </p:cNvPr>
          <p:cNvCxnSpPr>
            <a:cxnSpLocks/>
          </p:cNvCxnSpPr>
          <p:nvPr/>
        </p:nvCxnSpPr>
        <p:spPr>
          <a:xfrm>
            <a:off x="5306851" y="3234237"/>
            <a:ext cx="1304030" cy="0"/>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55" name="TextBox 54">
            <a:extLst>
              <a:ext uri="{FF2B5EF4-FFF2-40B4-BE49-F238E27FC236}">
                <a16:creationId xmlns:a16="http://schemas.microsoft.com/office/drawing/2014/main" id="{9D2E3424-6989-45B2-8370-09F6DD5B82D8}"/>
              </a:ext>
            </a:extLst>
          </p:cNvPr>
          <p:cNvSpPr txBox="1"/>
          <p:nvPr/>
        </p:nvSpPr>
        <p:spPr>
          <a:xfrm>
            <a:off x="5221255" y="2911071"/>
            <a:ext cx="1563663" cy="646331"/>
          </a:xfrm>
          <a:prstGeom prst="rect">
            <a:avLst/>
          </a:prstGeom>
          <a:noFill/>
        </p:spPr>
        <p:txBody>
          <a:bodyPr wrap="square" rtlCol="0">
            <a:spAutoFit/>
          </a:bodyPr>
          <a:lstStyle/>
          <a:p>
            <a:r>
              <a:rPr lang="en-US" dirty="0"/>
              <a:t>MLME-SETKEY </a:t>
            </a:r>
          </a:p>
          <a:p>
            <a:r>
              <a:rPr lang="en-US" dirty="0" err="1"/>
              <a:t>RESPONSE.ind</a:t>
            </a:r>
            <a:endParaRPr lang="en-US" dirty="0"/>
          </a:p>
        </p:txBody>
      </p:sp>
      <p:sp>
        <p:nvSpPr>
          <p:cNvPr id="67" name="TextBox 66">
            <a:extLst>
              <a:ext uri="{FF2B5EF4-FFF2-40B4-BE49-F238E27FC236}">
                <a16:creationId xmlns:a16="http://schemas.microsoft.com/office/drawing/2014/main" id="{8F52E7F6-E41F-4241-821F-C58A6E2E37FC}"/>
              </a:ext>
            </a:extLst>
          </p:cNvPr>
          <p:cNvSpPr txBox="1"/>
          <p:nvPr/>
        </p:nvSpPr>
        <p:spPr>
          <a:xfrm>
            <a:off x="7203344" y="4476965"/>
            <a:ext cx="2477473" cy="369332"/>
          </a:xfrm>
          <a:prstGeom prst="rect">
            <a:avLst/>
          </a:prstGeom>
          <a:noFill/>
        </p:spPr>
        <p:txBody>
          <a:bodyPr wrap="none" rtlCol="0">
            <a:spAutoFit/>
          </a:bodyPr>
          <a:lstStyle/>
          <a:p>
            <a:r>
              <a:rPr lang="en-US" dirty="0"/>
              <a:t>MLD Link Establishment </a:t>
            </a:r>
          </a:p>
        </p:txBody>
      </p:sp>
      <p:sp>
        <p:nvSpPr>
          <p:cNvPr id="12" name="TextBox 11">
            <a:extLst>
              <a:ext uri="{FF2B5EF4-FFF2-40B4-BE49-F238E27FC236}">
                <a16:creationId xmlns:a16="http://schemas.microsoft.com/office/drawing/2014/main" id="{05A7BF9D-498E-438D-97D1-74D77ED4D307}"/>
              </a:ext>
            </a:extLst>
          </p:cNvPr>
          <p:cNvSpPr txBox="1"/>
          <p:nvPr/>
        </p:nvSpPr>
        <p:spPr>
          <a:xfrm>
            <a:off x="417122" y="1293156"/>
            <a:ext cx="3975472" cy="2185214"/>
          </a:xfrm>
          <a:prstGeom prst="rect">
            <a:avLst/>
          </a:prstGeom>
          <a:noFill/>
        </p:spPr>
        <p:txBody>
          <a:bodyPr wrap="square" rtlCol="0">
            <a:spAutoFit/>
          </a:bodyPr>
          <a:lstStyle/>
          <a:p>
            <a:r>
              <a:rPr lang="en-US" sz="2400" dirty="0"/>
              <a:t>The diagram on the right shows the link </a:t>
            </a:r>
            <a:r>
              <a:rPr lang="en-US" altLang="zh-CN" sz="2400" dirty="0"/>
              <a:t>establishment procedure </a:t>
            </a:r>
            <a:r>
              <a:rPr lang="en-US" sz="2400" dirty="0"/>
              <a:t>of the MLD device with MLME primitives.</a:t>
            </a:r>
          </a:p>
          <a:p>
            <a:r>
              <a:rPr lang="en-US" sz="2000" dirty="0"/>
              <a:t>Note: this is only an example of the basic procedure.</a:t>
            </a:r>
          </a:p>
        </p:txBody>
      </p:sp>
      <p:sp>
        <p:nvSpPr>
          <p:cNvPr id="33" name="灯片编号占位符 5">
            <a:extLst>
              <a:ext uri="{FF2B5EF4-FFF2-40B4-BE49-F238E27FC236}">
                <a16:creationId xmlns:a16="http://schemas.microsoft.com/office/drawing/2014/main" id="{15261573-E854-401E-9FBC-4A0724DE2A95}"/>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6</a:t>
            </a:fld>
            <a:endParaRPr lang="en-GB" dirty="0"/>
          </a:p>
        </p:txBody>
      </p:sp>
      <p:sp>
        <p:nvSpPr>
          <p:cNvPr id="36" name="页脚占位符 4">
            <a:extLst>
              <a:ext uri="{FF2B5EF4-FFF2-40B4-BE49-F238E27FC236}">
                <a16:creationId xmlns:a16="http://schemas.microsoft.com/office/drawing/2014/main" id="{4907400B-C7E8-4EF1-B44D-9BDC94300F53}"/>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22604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C2C853B-D8AF-43A5-B5E6-765A63DE7392}"/>
              </a:ext>
            </a:extLst>
          </p:cNvPr>
          <p:cNvCxnSpPr>
            <a:cxnSpLocks/>
          </p:cNvCxnSpPr>
          <p:nvPr/>
        </p:nvCxnSpPr>
        <p:spPr>
          <a:xfrm flipH="1">
            <a:off x="5496827" y="2487549"/>
            <a:ext cx="14616" cy="2009291"/>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6916442" y="2484325"/>
            <a:ext cx="0" cy="2012515"/>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5683477" y="1611865"/>
            <a:ext cx="1569597" cy="369332"/>
          </a:xfrm>
          <a:prstGeom prst="rect">
            <a:avLst/>
          </a:prstGeom>
        </p:spPr>
        <p:txBody>
          <a:bodyPr wrap="none">
            <a:spAutoFit/>
          </a:bodyPr>
          <a:lstStyle/>
          <a:p>
            <a:r>
              <a:rPr lang="en-US" b="1" dirty="0">
                <a:latin typeface="Arial,Bold"/>
              </a:rPr>
              <a:t>MLD AP/STA</a:t>
            </a:r>
            <a:endParaRPr lang="en-US" dirty="0"/>
          </a:p>
        </p:txBody>
      </p:sp>
      <p:sp>
        <p:nvSpPr>
          <p:cNvPr id="10" name="Rectangle 9">
            <a:extLst>
              <a:ext uri="{FF2B5EF4-FFF2-40B4-BE49-F238E27FC236}">
                <a16:creationId xmlns:a16="http://schemas.microsoft.com/office/drawing/2014/main" id="{6A435F12-7CBD-4FD7-9862-3471E0806E10}"/>
              </a:ext>
            </a:extLst>
          </p:cNvPr>
          <p:cNvSpPr/>
          <p:nvPr/>
        </p:nvSpPr>
        <p:spPr>
          <a:xfrm>
            <a:off x="5171999" y="2165097"/>
            <a:ext cx="684803" cy="369332"/>
          </a:xfrm>
          <a:prstGeom prst="rect">
            <a:avLst/>
          </a:prstGeom>
        </p:spPr>
        <p:txBody>
          <a:bodyPr wrap="square">
            <a:spAutoFit/>
          </a:bodyPr>
          <a:lstStyle/>
          <a:p>
            <a:r>
              <a:rPr lang="en-US" b="1" dirty="0">
                <a:latin typeface="Arial,Bold"/>
              </a:rPr>
              <a:t>SME</a:t>
            </a:r>
            <a:endParaRPr lang="en-US" dirty="0"/>
          </a:p>
        </p:txBody>
      </p:sp>
      <p:sp>
        <p:nvSpPr>
          <p:cNvPr id="13" name="Rectangle 12">
            <a:extLst>
              <a:ext uri="{FF2B5EF4-FFF2-40B4-BE49-F238E27FC236}">
                <a16:creationId xmlns:a16="http://schemas.microsoft.com/office/drawing/2014/main" id="{4B383118-465F-4A2B-8E88-E8D09CC4629D}"/>
              </a:ext>
            </a:extLst>
          </p:cNvPr>
          <p:cNvSpPr/>
          <p:nvPr/>
        </p:nvSpPr>
        <p:spPr>
          <a:xfrm>
            <a:off x="6589525" y="2142133"/>
            <a:ext cx="864339" cy="369332"/>
          </a:xfrm>
          <a:prstGeom prst="rect">
            <a:avLst/>
          </a:prstGeom>
        </p:spPr>
        <p:txBody>
          <a:bodyPr wrap="none">
            <a:spAutoFit/>
          </a:bodyPr>
          <a:lstStyle/>
          <a:p>
            <a:r>
              <a:rPr lang="en-US" b="1" dirty="0">
                <a:latin typeface="Arial,Bold"/>
              </a:rPr>
              <a:t>MLME</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p:cNvCxnSpPr>
          <p:nvPr/>
        </p:nvCxnSpPr>
        <p:spPr>
          <a:xfrm flipH="1">
            <a:off x="10285936" y="2439533"/>
            <a:ext cx="1" cy="1894481"/>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7B67D60-C258-4EC7-98AB-0FBF11D470ED}"/>
              </a:ext>
            </a:extLst>
          </p:cNvPr>
          <p:cNvCxnSpPr>
            <a:cxnSpLocks/>
          </p:cNvCxnSpPr>
          <p:nvPr/>
        </p:nvCxnSpPr>
        <p:spPr>
          <a:xfrm>
            <a:off x="11690936" y="2473887"/>
            <a:ext cx="0" cy="1860127"/>
          </a:xfrm>
          <a:prstGeom prst="line">
            <a:avLst/>
          </a:prstGeom>
        </p:spPr>
        <p:style>
          <a:lnRef idx="1">
            <a:schemeClr val="dk1"/>
          </a:lnRef>
          <a:fillRef idx="0">
            <a:schemeClr val="dk1"/>
          </a:fillRef>
          <a:effectRef idx="0">
            <a:schemeClr val="dk1"/>
          </a:effectRef>
          <a:fontRef idx="minor">
            <a:schemeClr val="tx1"/>
          </a:fontRef>
        </p:style>
      </p:cxnSp>
      <p:sp>
        <p:nvSpPr>
          <p:cNvPr id="18" name="Rectangle 17">
            <a:extLst>
              <a:ext uri="{FF2B5EF4-FFF2-40B4-BE49-F238E27FC236}">
                <a16:creationId xmlns:a16="http://schemas.microsoft.com/office/drawing/2014/main" id="{C126960C-4970-44AE-A494-145C4AEDF13F}"/>
              </a:ext>
            </a:extLst>
          </p:cNvPr>
          <p:cNvSpPr/>
          <p:nvPr/>
        </p:nvSpPr>
        <p:spPr>
          <a:xfrm>
            <a:off x="11348534" y="2182220"/>
            <a:ext cx="684803" cy="369332"/>
          </a:xfrm>
          <a:prstGeom prst="rect">
            <a:avLst/>
          </a:prstGeom>
        </p:spPr>
        <p:txBody>
          <a:bodyPr wrap="square">
            <a:spAutoFit/>
          </a:bodyPr>
          <a:lstStyle/>
          <a:p>
            <a:r>
              <a:rPr lang="en-US" b="1" dirty="0">
                <a:latin typeface="Arial,Bold"/>
              </a:rPr>
              <a:t>SME</a:t>
            </a:r>
            <a:endParaRPr lang="en-US" dirty="0"/>
          </a:p>
        </p:txBody>
      </p:sp>
      <p:sp>
        <p:nvSpPr>
          <p:cNvPr id="19" name="Rectangle 18">
            <a:extLst>
              <a:ext uri="{FF2B5EF4-FFF2-40B4-BE49-F238E27FC236}">
                <a16:creationId xmlns:a16="http://schemas.microsoft.com/office/drawing/2014/main" id="{5D0B543B-3F45-4AD3-959C-AE20E9E9BA93}"/>
              </a:ext>
            </a:extLst>
          </p:cNvPr>
          <p:cNvSpPr/>
          <p:nvPr/>
        </p:nvSpPr>
        <p:spPr>
          <a:xfrm>
            <a:off x="9853766" y="2142133"/>
            <a:ext cx="864339" cy="369332"/>
          </a:xfrm>
          <a:prstGeom prst="rect">
            <a:avLst/>
          </a:prstGeom>
        </p:spPr>
        <p:txBody>
          <a:bodyPr wrap="none">
            <a:spAutoFit/>
          </a:bodyPr>
          <a:lstStyle/>
          <a:p>
            <a:r>
              <a:rPr lang="en-US" b="1" dirty="0">
                <a:latin typeface="Arial,Bold"/>
              </a:rPr>
              <a:t>MLME</a:t>
            </a:r>
            <a:endParaRPr lang="en-US" dirty="0"/>
          </a:p>
        </p:txBody>
      </p:sp>
      <p:sp>
        <p:nvSpPr>
          <p:cNvPr id="20" name="Rectangle 19">
            <a:extLst>
              <a:ext uri="{FF2B5EF4-FFF2-40B4-BE49-F238E27FC236}">
                <a16:creationId xmlns:a16="http://schemas.microsoft.com/office/drawing/2014/main" id="{F05301B2-A23E-4725-8410-D92854DB1F74}"/>
              </a:ext>
            </a:extLst>
          </p:cNvPr>
          <p:cNvSpPr/>
          <p:nvPr/>
        </p:nvSpPr>
        <p:spPr>
          <a:xfrm>
            <a:off x="10420393" y="1626479"/>
            <a:ext cx="1578189" cy="369332"/>
          </a:xfrm>
          <a:prstGeom prst="rect">
            <a:avLst/>
          </a:prstGeom>
        </p:spPr>
        <p:txBody>
          <a:bodyPr wrap="none">
            <a:spAutoFit/>
          </a:bodyPr>
          <a:lstStyle/>
          <a:p>
            <a:r>
              <a:rPr lang="en-US" b="1" dirty="0">
                <a:latin typeface="Arial,Bold"/>
              </a:rPr>
              <a:t>MLD STA/AP</a:t>
            </a:r>
            <a:endParaRPr lang="en-US" dirty="0"/>
          </a:p>
        </p:txBody>
      </p:sp>
      <p:cxnSp>
        <p:nvCxnSpPr>
          <p:cNvPr id="22" name="Straight Arrow Connector 21">
            <a:extLst>
              <a:ext uri="{FF2B5EF4-FFF2-40B4-BE49-F238E27FC236}">
                <a16:creationId xmlns:a16="http://schemas.microsoft.com/office/drawing/2014/main" id="{9EB22041-59AC-4E41-9EB7-D375BBD741CE}"/>
              </a:ext>
            </a:extLst>
          </p:cNvPr>
          <p:cNvCxnSpPr>
            <a:cxnSpLocks/>
          </p:cNvCxnSpPr>
          <p:nvPr/>
        </p:nvCxnSpPr>
        <p:spPr>
          <a:xfrm>
            <a:off x="5553195" y="3392899"/>
            <a:ext cx="130403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3" name="TextBox 22">
            <a:extLst>
              <a:ext uri="{FF2B5EF4-FFF2-40B4-BE49-F238E27FC236}">
                <a16:creationId xmlns:a16="http://schemas.microsoft.com/office/drawing/2014/main" id="{A9EB0936-558E-4A1D-9BE0-311F2F42B245}"/>
              </a:ext>
            </a:extLst>
          </p:cNvPr>
          <p:cNvSpPr txBox="1"/>
          <p:nvPr/>
        </p:nvSpPr>
        <p:spPr>
          <a:xfrm>
            <a:off x="5509085" y="3020489"/>
            <a:ext cx="1770611" cy="646331"/>
          </a:xfrm>
          <a:prstGeom prst="rect">
            <a:avLst/>
          </a:prstGeom>
          <a:noFill/>
        </p:spPr>
        <p:txBody>
          <a:bodyPr wrap="square" rtlCol="0">
            <a:spAutoFit/>
          </a:bodyPr>
          <a:lstStyle/>
          <a:p>
            <a:r>
              <a:rPr lang="en-US" dirty="0"/>
              <a:t>MLME-</a:t>
            </a:r>
            <a:r>
              <a:rPr lang="en-US" dirty="0" err="1"/>
              <a:t>TEARDOWN.req</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p:nvPr/>
        </p:nvCxnSpPr>
        <p:spPr>
          <a:xfrm>
            <a:off x="6916442" y="3392899"/>
            <a:ext cx="336949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7742685" y="3069733"/>
            <a:ext cx="2203937" cy="369332"/>
          </a:xfrm>
          <a:prstGeom prst="rect">
            <a:avLst/>
          </a:prstGeom>
          <a:noFill/>
        </p:spPr>
        <p:txBody>
          <a:bodyPr wrap="none" rtlCol="0">
            <a:spAutoFit/>
          </a:bodyPr>
          <a:lstStyle/>
          <a:p>
            <a:r>
              <a:rPr lang="en-US" dirty="0"/>
              <a:t>Link Tear down frame</a:t>
            </a:r>
          </a:p>
        </p:txBody>
      </p:sp>
      <p:cxnSp>
        <p:nvCxnSpPr>
          <p:cNvPr id="34" name="Straight Arrow Connector 33">
            <a:extLst>
              <a:ext uri="{FF2B5EF4-FFF2-40B4-BE49-F238E27FC236}">
                <a16:creationId xmlns:a16="http://schemas.microsoft.com/office/drawing/2014/main" id="{5B506286-FF11-4487-8226-32E3B924086D}"/>
              </a:ext>
            </a:extLst>
          </p:cNvPr>
          <p:cNvCxnSpPr>
            <a:cxnSpLocks/>
          </p:cNvCxnSpPr>
          <p:nvPr/>
        </p:nvCxnSpPr>
        <p:spPr>
          <a:xfrm>
            <a:off x="10279673" y="3422127"/>
            <a:ext cx="130403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5" name="TextBox 34">
            <a:extLst>
              <a:ext uri="{FF2B5EF4-FFF2-40B4-BE49-F238E27FC236}">
                <a16:creationId xmlns:a16="http://schemas.microsoft.com/office/drawing/2014/main" id="{C16A259F-A453-450A-979A-C32193ED1781}"/>
              </a:ext>
            </a:extLst>
          </p:cNvPr>
          <p:cNvSpPr txBox="1"/>
          <p:nvPr/>
        </p:nvSpPr>
        <p:spPr>
          <a:xfrm>
            <a:off x="10279673" y="3099821"/>
            <a:ext cx="1714241" cy="646331"/>
          </a:xfrm>
          <a:prstGeom prst="rect">
            <a:avLst/>
          </a:prstGeom>
          <a:noFill/>
        </p:spPr>
        <p:txBody>
          <a:bodyPr wrap="square" rtlCol="0">
            <a:spAutoFit/>
          </a:bodyPr>
          <a:lstStyle/>
          <a:p>
            <a:r>
              <a:rPr lang="en-US" dirty="0"/>
              <a:t>MLME-</a:t>
            </a:r>
            <a:r>
              <a:rPr lang="en-US" dirty="0" err="1"/>
              <a:t>TEARDOWN.ind</a:t>
            </a:r>
            <a:endParaRPr lang="en-US" dirty="0"/>
          </a:p>
        </p:txBody>
      </p:sp>
      <p:sp>
        <p:nvSpPr>
          <p:cNvPr id="43" name="Arc 42">
            <a:extLst>
              <a:ext uri="{FF2B5EF4-FFF2-40B4-BE49-F238E27FC236}">
                <a16:creationId xmlns:a16="http://schemas.microsoft.com/office/drawing/2014/main" id="{8D9379C4-4130-47EC-A9A9-E308C709B089}"/>
              </a:ext>
            </a:extLst>
          </p:cNvPr>
          <p:cNvSpPr/>
          <p:nvPr/>
        </p:nvSpPr>
        <p:spPr>
          <a:xfrm>
            <a:off x="6016520" y="3431347"/>
            <a:ext cx="1799844" cy="578656"/>
          </a:xfrm>
          <a:prstGeom prst="arc">
            <a:avLst>
              <a:gd name="adj1" fmla="val 16200000"/>
              <a:gd name="adj2" fmla="val 6630692"/>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4" name="Straight Arrow Connector 43">
            <a:extLst>
              <a:ext uri="{FF2B5EF4-FFF2-40B4-BE49-F238E27FC236}">
                <a16:creationId xmlns:a16="http://schemas.microsoft.com/office/drawing/2014/main" id="{3251AF5E-8676-46C8-9758-E9D34E1643C4}"/>
              </a:ext>
            </a:extLst>
          </p:cNvPr>
          <p:cNvCxnSpPr>
            <a:cxnSpLocks/>
          </p:cNvCxnSpPr>
          <p:nvPr/>
        </p:nvCxnSpPr>
        <p:spPr>
          <a:xfrm>
            <a:off x="5582423" y="4010849"/>
            <a:ext cx="1304030" cy="0"/>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5" name="TextBox 44">
            <a:extLst>
              <a:ext uri="{FF2B5EF4-FFF2-40B4-BE49-F238E27FC236}">
                <a16:creationId xmlns:a16="http://schemas.microsoft.com/office/drawing/2014/main" id="{BDC8C464-94C3-41D6-A35A-28F727086268}"/>
              </a:ext>
            </a:extLst>
          </p:cNvPr>
          <p:cNvSpPr txBox="1"/>
          <p:nvPr/>
        </p:nvSpPr>
        <p:spPr>
          <a:xfrm>
            <a:off x="5509085" y="3725261"/>
            <a:ext cx="1714243" cy="646331"/>
          </a:xfrm>
          <a:prstGeom prst="rect">
            <a:avLst/>
          </a:prstGeom>
          <a:noFill/>
        </p:spPr>
        <p:txBody>
          <a:bodyPr wrap="square" rtlCol="0">
            <a:spAutoFit/>
          </a:bodyPr>
          <a:lstStyle/>
          <a:p>
            <a:r>
              <a:rPr lang="en-US" dirty="0"/>
              <a:t>MLME-</a:t>
            </a:r>
            <a:r>
              <a:rPr lang="en-US" dirty="0" err="1"/>
              <a:t>TEARDOWN.cfm</a:t>
            </a:r>
            <a:endParaRPr lang="en-US" dirty="0"/>
          </a:p>
        </p:txBody>
      </p:sp>
      <p:sp>
        <p:nvSpPr>
          <p:cNvPr id="52" name="TextBox 51">
            <a:extLst>
              <a:ext uri="{FF2B5EF4-FFF2-40B4-BE49-F238E27FC236}">
                <a16:creationId xmlns:a16="http://schemas.microsoft.com/office/drawing/2014/main" id="{135581B5-250D-4117-8C59-F6D944569DB4}"/>
              </a:ext>
            </a:extLst>
          </p:cNvPr>
          <p:cNvSpPr txBox="1"/>
          <p:nvPr/>
        </p:nvSpPr>
        <p:spPr>
          <a:xfrm>
            <a:off x="7560134" y="6351546"/>
            <a:ext cx="2082108" cy="369332"/>
          </a:xfrm>
          <a:prstGeom prst="rect">
            <a:avLst/>
          </a:prstGeom>
          <a:noFill/>
        </p:spPr>
        <p:txBody>
          <a:bodyPr wrap="none" rtlCol="0">
            <a:spAutoFit/>
          </a:bodyPr>
          <a:lstStyle/>
          <a:p>
            <a:r>
              <a:rPr lang="en-US" dirty="0"/>
              <a:t>MLD Link Teardown </a:t>
            </a:r>
          </a:p>
        </p:txBody>
      </p:sp>
      <p:sp>
        <p:nvSpPr>
          <p:cNvPr id="15" name="TextBox 14">
            <a:extLst>
              <a:ext uri="{FF2B5EF4-FFF2-40B4-BE49-F238E27FC236}">
                <a16:creationId xmlns:a16="http://schemas.microsoft.com/office/drawing/2014/main" id="{4092A534-48E4-47AB-A8C1-71D711C76B0C}"/>
              </a:ext>
            </a:extLst>
          </p:cNvPr>
          <p:cNvSpPr txBox="1"/>
          <p:nvPr/>
        </p:nvSpPr>
        <p:spPr>
          <a:xfrm>
            <a:off x="108145" y="622909"/>
            <a:ext cx="4375381" cy="5262979"/>
          </a:xfrm>
          <a:prstGeom prst="rect">
            <a:avLst/>
          </a:prstGeom>
          <a:noFill/>
        </p:spPr>
        <p:txBody>
          <a:bodyPr wrap="square" rtlCol="0">
            <a:spAutoFit/>
          </a:bodyPr>
          <a:lstStyle/>
          <a:p>
            <a:endParaRPr lang="en-US" sz="2400" dirty="0"/>
          </a:p>
          <a:p>
            <a:endParaRPr lang="en-US" sz="2400" dirty="0"/>
          </a:p>
          <a:p>
            <a:r>
              <a:rPr lang="en-US" sz="2400" dirty="0"/>
              <a:t>In order to protect the link from de-auth attacks, we</a:t>
            </a:r>
            <a:r>
              <a:rPr lang="en-US" sz="2400" dirty="0">
                <a:solidFill>
                  <a:srgbClr val="FF0000"/>
                </a:solidFill>
              </a:rPr>
              <a:t> </a:t>
            </a:r>
            <a:r>
              <a:rPr lang="en-US" sz="2400" dirty="0"/>
              <a:t>propose</a:t>
            </a:r>
            <a:r>
              <a:rPr lang="en-US" sz="2400" dirty="0">
                <a:solidFill>
                  <a:srgbClr val="FF0000"/>
                </a:solidFill>
              </a:rPr>
              <a:t> </a:t>
            </a:r>
            <a:r>
              <a:rPr lang="en-US" sz="2400" dirty="0"/>
              <a:t>to use Link Tear Down primitive to replace conventional De-auth or Dis-</a:t>
            </a:r>
            <a:r>
              <a:rPr lang="en-US" sz="2400" dirty="0" err="1"/>
              <a:t>assoc</a:t>
            </a:r>
            <a:r>
              <a:rPr lang="en-US" sz="2400" dirty="0"/>
              <a:t> frame if any side decides to disconnect the link.</a:t>
            </a:r>
          </a:p>
          <a:p>
            <a:endParaRPr lang="en-US" sz="2400" dirty="0"/>
          </a:p>
          <a:p>
            <a:r>
              <a:rPr lang="en-US" altLang="zh-CN" sz="2400" dirty="0"/>
              <a:t>The diagram on the right </a:t>
            </a:r>
            <a:r>
              <a:rPr lang="en-US" sz="2400" dirty="0"/>
              <a:t>shows the link t</a:t>
            </a:r>
            <a:r>
              <a:rPr lang="en-US" altLang="zh-CN" sz="2400" dirty="0"/>
              <a:t>ear down procedure </a:t>
            </a:r>
            <a:r>
              <a:rPr lang="en-US" sz="2400" dirty="0"/>
              <a:t>of the MLD device with MLME primitives.</a:t>
            </a:r>
          </a:p>
          <a:p>
            <a:r>
              <a:rPr lang="en-US" sz="2400" dirty="0"/>
              <a:t> </a:t>
            </a:r>
          </a:p>
        </p:txBody>
      </p:sp>
      <p:sp>
        <p:nvSpPr>
          <p:cNvPr id="25" name="灯片编号占位符 5">
            <a:extLst>
              <a:ext uri="{FF2B5EF4-FFF2-40B4-BE49-F238E27FC236}">
                <a16:creationId xmlns:a16="http://schemas.microsoft.com/office/drawing/2014/main" id="{11554FDF-DB04-405D-9BFA-1D991A5B85B6}"/>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7</a:t>
            </a:fld>
            <a:endParaRPr lang="en-GB" dirty="0"/>
          </a:p>
        </p:txBody>
      </p:sp>
      <p:sp>
        <p:nvSpPr>
          <p:cNvPr id="26" name="页脚占位符 4">
            <a:extLst>
              <a:ext uri="{FF2B5EF4-FFF2-40B4-BE49-F238E27FC236}">
                <a16:creationId xmlns:a16="http://schemas.microsoft.com/office/drawing/2014/main" id="{FCFF46ED-5E43-499F-942F-5DDF9BEDCFC5}"/>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3746361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627D3-E99D-4559-99D5-0242F4BAC643}"/>
              </a:ext>
            </a:extLst>
          </p:cNvPr>
          <p:cNvSpPr>
            <a:spLocks noGrp="1"/>
          </p:cNvSpPr>
          <p:nvPr>
            <p:ph type="title"/>
          </p:nvPr>
        </p:nvSpPr>
        <p:spPr/>
        <p:txBody>
          <a:bodyPr/>
          <a:lstStyle/>
          <a:p>
            <a:r>
              <a:rPr lang="en-US" dirty="0"/>
              <a:t>The</a:t>
            </a:r>
            <a:r>
              <a:rPr lang="en-US" altLang="zh-CN" dirty="0"/>
              <a:t> format in data frame</a:t>
            </a:r>
            <a:endParaRPr lang="en-US" dirty="0"/>
          </a:p>
        </p:txBody>
      </p:sp>
      <p:graphicFrame>
        <p:nvGraphicFramePr>
          <p:cNvPr id="4" name="Table 4">
            <a:extLst>
              <a:ext uri="{FF2B5EF4-FFF2-40B4-BE49-F238E27FC236}">
                <a16:creationId xmlns:a16="http://schemas.microsoft.com/office/drawing/2014/main" id="{9DDD79F0-E130-4E6A-93F1-5676954B6708}"/>
              </a:ext>
            </a:extLst>
          </p:cNvPr>
          <p:cNvGraphicFramePr>
            <a:graphicFrameLocks noGrp="1"/>
          </p:cNvGraphicFramePr>
          <p:nvPr>
            <p:extLst>
              <p:ext uri="{D42A27DB-BD31-4B8C-83A1-F6EECF244321}">
                <p14:modId xmlns:p14="http://schemas.microsoft.com/office/powerpoint/2010/main" val="1652871373"/>
              </p:ext>
            </p:extLst>
          </p:nvPr>
        </p:nvGraphicFramePr>
        <p:xfrm>
          <a:off x="1007432" y="1690688"/>
          <a:ext cx="8128002" cy="64008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2169211307"/>
                    </a:ext>
                  </a:extLst>
                </a:gridCol>
                <a:gridCol w="1354667">
                  <a:extLst>
                    <a:ext uri="{9D8B030D-6E8A-4147-A177-3AD203B41FA5}">
                      <a16:colId xmlns:a16="http://schemas.microsoft.com/office/drawing/2014/main" val="1072349696"/>
                    </a:ext>
                  </a:extLst>
                </a:gridCol>
                <a:gridCol w="1354667">
                  <a:extLst>
                    <a:ext uri="{9D8B030D-6E8A-4147-A177-3AD203B41FA5}">
                      <a16:colId xmlns:a16="http://schemas.microsoft.com/office/drawing/2014/main" val="1738415139"/>
                    </a:ext>
                  </a:extLst>
                </a:gridCol>
                <a:gridCol w="1354667">
                  <a:extLst>
                    <a:ext uri="{9D8B030D-6E8A-4147-A177-3AD203B41FA5}">
                      <a16:colId xmlns:a16="http://schemas.microsoft.com/office/drawing/2014/main" val="2604377861"/>
                    </a:ext>
                  </a:extLst>
                </a:gridCol>
                <a:gridCol w="1354667">
                  <a:extLst>
                    <a:ext uri="{9D8B030D-6E8A-4147-A177-3AD203B41FA5}">
                      <a16:colId xmlns:a16="http://schemas.microsoft.com/office/drawing/2014/main" val="739489753"/>
                    </a:ext>
                  </a:extLst>
                </a:gridCol>
                <a:gridCol w="1354667">
                  <a:extLst>
                    <a:ext uri="{9D8B030D-6E8A-4147-A177-3AD203B41FA5}">
                      <a16:colId xmlns:a16="http://schemas.microsoft.com/office/drawing/2014/main" val="360365224"/>
                    </a:ext>
                  </a:extLst>
                </a:gridCol>
              </a:tblGrid>
              <a:tr h="370840">
                <a:tc>
                  <a:txBody>
                    <a:bodyPr/>
                    <a:lstStyle/>
                    <a:p>
                      <a:r>
                        <a:rPr lang="en-US" dirty="0"/>
                        <a:t>802.11MAC header</a:t>
                      </a:r>
                    </a:p>
                  </a:txBody>
                  <a:tcPr/>
                </a:tc>
                <a:tc>
                  <a:txBody>
                    <a:bodyPr/>
                    <a:lstStyle/>
                    <a:p>
                      <a:r>
                        <a:rPr lang="en-US" dirty="0"/>
                        <a:t>Ethernet type: MLD</a:t>
                      </a:r>
                    </a:p>
                  </a:txBody>
                  <a:tcPr/>
                </a:tc>
                <a:tc>
                  <a:txBody>
                    <a:bodyPr/>
                    <a:lstStyle/>
                    <a:p>
                      <a:r>
                        <a:rPr lang="en-US" dirty="0"/>
                        <a:t>MLD LINK ID</a:t>
                      </a:r>
                    </a:p>
                  </a:txBody>
                  <a:tcPr/>
                </a:tc>
                <a:tc>
                  <a:txBody>
                    <a:bodyPr/>
                    <a:lstStyle/>
                    <a:p>
                      <a:r>
                        <a:rPr lang="en-US" dirty="0"/>
                        <a:t>Status</a:t>
                      </a:r>
                    </a:p>
                  </a:txBody>
                  <a:tcPr/>
                </a:tc>
                <a:tc>
                  <a:txBody>
                    <a:bodyPr/>
                    <a:lstStyle/>
                    <a:p>
                      <a:r>
                        <a:rPr lang="en-US" dirty="0"/>
                        <a:t>Primitive 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 Info</a:t>
                      </a:r>
                    </a:p>
                    <a:p>
                      <a:endParaRPr lang="en-US" dirty="0"/>
                    </a:p>
                  </a:txBody>
                  <a:tcPr/>
                </a:tc>
                <a:extLst>
                  <a:ext uri="{0D108BD9-81ED-4DB2-BD59-A6C34878D82A}">
                    <a16:rowId xmlns:a16="http://schemas.microsoft.com/office/drawing/2014/main" val="4049718315"/>
                  </a:ext>
                </a:extLst>
              </a:tr>
            </a:tbl>
          </a:graphicData>
        </a:graphic>
      </p:graphicFrame>
      <p:sp>
        <p:nvSpPr>
          <p:cNvPr id="6" name="Arrow: Down 5">
            <a:extLst>
              <a:ext uri="{FF2B5EF4-FFF2-40B4-BE49-F238E27FC236}">
                <a16:creationId xmlns:a16="http://schemas.microsoft.com/office/drawing/2014/main" id="{189B977A-44FB-4642-8E7F-E8057011EEFB}"/>
              </a:ext>
            </a:extLst>
          </p:cNvPr>
          <p:cNvSpPr/>
          <p:nvPr/>
        </p:nvSpPr>
        <p:spPr>
          <a:xfrm>
            <a:off x="3701667" y="2622014"/>
            <a:ext cx="1046603" cy="1167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4">
            <a:extLst>
              <a:ext uri="{FF2B5EF4-FFF2-40B4-BE49-F238E27FC236}">
                <a16:creationId xmlns:a16="http://schemas.microsoft.com/office/drawing/2014/main" id="{BA378181-9761-43C2-A44A-13E77801E073}"/>
              </a:ext>
            </a:extLst>
          </p:cNvPr>
          <p:cNvGraphicFramePr>
            <a:graphicFrameLocks noGrp="1"/>
          </p:cNvGraphicFramePr>
          <p:nvPr>
            <p:extLst>
              <p:ext uri="{D42A27DB-BD31-4B8C-83A1-F6EECF244321}">
                <p14:modId xmlns:p14="http://schemas.microsoft.com/office/powerpoint/2010/main" val="617317516"/>
              </p:ext>
            </p:extLst>
          </p:nvPr>
        </p:nvGraphicFramePr>
        <p:xfrm>
          <a:off x="851362" y="3892227"/>
          <a:ext cx="8128002" cy="64008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2169211307"/>
                    </a:ext>
                  </a:extLst>
                </a:gridCol>
                <a:gridCol w="1354667">
                  <a:extLst>
                    <a:ext uri="{9D8B030D-6E8A-4147-A177-3AD203B41FA5}">
                      <a16:colId xmlns:a16="http://schemas.microsoft.com/office/drawing/2014/main" val="1072349696"/>
                    </a:ext>
                  </a:extLst>
                </a:gridCol>
                <a:gridCol w="1354667">
                  <a:extLst>
                    <a:ext uri="{9D8B030D-6E8A-4147-A177-3AD203B41FA5}">
                      <a16:colId xmlns:a16="http://schemas.microsoft.com/office/drawing/2014/main" val="1738415139"/>
                    </a:ext>
                  </a:extLst>
                </a:gridCol>
                <a:gridCol w="1354667">
                  <a:extLst>
                    <a:ext uri="{9D8B030D-6E8A-4147-A177-3AD203B41FA5}">
                      <a16:colId xmlns:a16="http://schemas.microsoft.com/office/drawing/2014/main" val="2604377861"/>
                    </a:ext>
                  </a:extLst>
                </a:gridCol>
                <a:gridCol w="1354667">
                  <a:extLst>
                    <a:ext uri="{9D8B030D-6E8A-4147-A177-3AD203B41FA5}">
                      <a16:colId xmlns:a16="http://schemas.microsoft.com/office/drawing/2014/main" val="739489753"/>
                    </a:ext>
                  </a:extLst>
                </a:gridCol>
                <a:gridCol w="1354667">
                  <a:extLst>
                    <a:ext uri="{9D8B030D-6E8A-4147-A177-3AD203B41FA5}">
                      <a16:colId xmlns:a16="http://schemas.microsoft.com/office/drawing/2014/main" val="360365224"/>
                    </a:ext>
                  </a:extLst>
                </a:gridCol>
              </a:tblGrid>
              <a:tr h="370840">
                <a:tc>
                  <a:txBody>
                    <a:bodyPr/>
                    <a:lstStyle/>
                    <a:p>
                      <a:r>
                        <a:rPr lang="en-US" dirty="0"/>
                        <a:t>802.11MAC header</a:t>
                      </a:r>
                    </a:p>
                  </a:txBody>
                  <a:tcPr/>
                </a:tc>
                <a:tc>
                  <a:txBody>
                    <a:bodyPr/>
                    <a:lstStyle/>
                    <a:p>
                      <a:r>
                        <a:rPr lang="en-US" dirty="0"/>
                        <a:t>Ethernet type: MLD</a:t>
                      </a:r>
                    </a:p>
                  </a:txBody>
                  <a:tcPr/>
                </a:tc>
                <a:tc>
                  <a:txBody>
                    <a:bodyPr/>
                    <a:lstStyle/>
                    <a:p>
                      <a:r>
                        <a:rPr lang="en-US" dirty="0"/>
                        <a:t>MLD LINK ID</a:t>
                      </a:r>
                    </a:p>
                  </a:txBody>
                  <a:tcPr/>
                </a:tc>
                <a:tc>
                  <a:txBody>
                    <a:bodyPr/>
                    <a:lstStyle/>
                    <a:p>
                      <a:r>
                        <a:rPr lang="en-US" dirty="0"/>
                        <a:t>Status</a:t>
                      </a:r>
                    </a:p>
                  </a:txBody>
                  <a:tcPr/>
                </a:tc>
                <a:tc>
                  <a:txBody>
                    <a:bodyPr/>
                    <a:lstStyle/>
                    <a:p>
                      <a:r>
                        <a:rPr lang="en-US" dirty="0"/>
                        <a:t>Primitive 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 Info</a:t>
                      </a:r>
                    </a:p>
                    <a:p>
                      <a:endParaRPr lang="en-US" dirty="0"/>
                    </a:p>
                  </a:txBody>
                  <a:tcPr/>
                </a:tc>
                <a:extLst>
                  <a:ext uri="{0D108BD9-81ED-4DB2-BD59-A6C34878D82A}">
                    <a16:rowId xmlns:a16="http://schemas.microsoft.com/office/drawing/2014/main" val="4049718315"/>
                  </a:ext>
                </a:extLst>
              </a:tr>
            </a:tbl>
          </a:graphicData>
        </a:graphic>
      </p:graphicFrame>
      <p:graphicFrame>
        <p:nvGraphicFramePr>
          <p:cNvPr id="8" name="Table 8">
            <a:extLst>
              <a:ext uri="{FF2B5EF4-FFF2-40B4-BE49-F238E27FC236}">
                <a16:creationId xmlns:a16="http://schemas.microsoft.com/office/drawing/2014/main" id="{8E2941F5-FF90-44DA-9315-6B357E64FB8E}"/>
              </a:ext>
            </a:extLst>
          </p:cNvPr>
          <p:cNvGraphicFramePr>
            <a:graphicFrameLocks noGrp="1"/>
          </p:cNvGraphicFramePr>
          <p:nvPr>
            <p:extLst>
              <p:ext uri="{D42A27DB-BD31-4B8C-83A1-F6EECF244321}">
                <p14:modId xmlns:p14="http://schemas.microsoft.com/office/powerpoint/2010/main" val="945002943"/>
              </p:ext>
            </p:extLst>
          </p:nvPr>
        </p:nvGraphicFramePr>
        <p:xfrm>
          <a:off x="9485523" y="3892227"/>
          <a:ext cx="2401678" cy="640080"/>
        </p:xfrm>
        <a:graphic>
          <a:graphicData uri="http://schemas.openxmlformats.org/drawingml/2006/table">
            <a:tbl>
              <a:tblPr firstRow="1" bandRow="1">
                <a:tableStyleId>{5C22544A-7EE6-4342-B048-85BDC9FD1C3A}</a:tableStyleId>
              </a:tblPr>
              <a:tblGrid>
                <a:gridCol w="1200839">
                  <a:extLst>
                    <a:ext uri="{9D8B030D-6E8A-4147-A177-3AD203B41FA5}">
                      <a16:colId xmlns:a16="http://schemas.microsoft.com/office/drawing/2014/main" val="249604243"/>
                    </a:ext>
                  </a:extLst>
                </a:gridCol>
                <a:gridCol w="1200839">
                  <a:extLst>
                    <a:ext uri="{9D8B030D-6E8A-4147-A177-3AD203B41FA5}">
                      <a16:colId xmlns:a16="http://schemas.microsoft.com/office/drawing/2014/main" val="1152406554"/>
                    </a:ext>
                  </a:extLst>
                </a:gridCol>
              </a:tblGrid>
              <a:tr h="370840">
                <a:tc>
                  <a:txBody>
                    <a:bodyPr/>
                    <a:lstStyle/>
                    <a:p>
                      <a:r>
                        <a:rPr lang="en-US" dirty="0"/>
                        <a:t>AMPDU</a:t>
                      </a:r>
                    </a:p>
                    <a:p>
                      <a:endParaRPr lang="en-US" dirty="0"/>
                    </a:p>
                  </a:txBody>
                  <a:tcPr/>
                </a:tc>
                <a:tc>
                  <a:txBody>
                    <a:bodyPr/>
                    <a:lstStyle/>
                    <a:p>
                      <a:r>
                        <a:rPr lang="en-US" dirty="0"/>
                        <a:t>AMPDU</a:t>
                      </a:r>
                    </a:p>
                  </a:txBody>
                  <a:tcPr/>
                </a:tc>
                <a:extLst>
                  <a:ext uri="{0D108BD9-81ED-4DB2-BD59-A6C34878D82A}">
                    <a16:rowId xmlns:a16="http://schemas.microsoft.com/office/drawing/2014/main" val="3648154362"/>
                  </a:ext>
                </a:extLst>
              </a:tr>
            </a:tbl>
          </a:graphicData>
        </a:graphic>
      </p:graphicFrame>
      <p:cxnSp>
        <p:nvCxnSpPr>
          <p:cNvPr id="11" name="Straight Connector 10">
            <a:extLst>
              <a:ext uri="{FF2B5EF4-FFF2-40B4-BE49-F238E27FC236}">
                <a16:creationId xmlns:a16="http://schemas.microsoft.com/office/drawing/2014/main" id="{F94B3BEE-96ED-43C2-AAB1-0C84777C9BFA}"/>
              </a:ext>
            </a:extLst>
          </p:cNvPr>
          <p:cNvCxnSpPr/>
          <p:nvPr/>
        </p:nvCxnSpPr>
        <p:spPr>
          <a:xfrm>
            <a:off x="8979364" y="4164376"/>
            <a:ext cx="59429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Right Brace 11">
            <a:extLst>
              <a:ext uri="{FF2B5EF4-FFF2-40B4-BE49-F238E27FC236}">
                <a16:creationId xmlns:a16="http://schemas.microsoft.com/office/drawing/2014/main" id="{665555B0-5AA3-48A7-ADD4-D0A811936075}"/>
              </a:ext>
            </a:extLst>
          </p:cNvPr>
          <p:cNvSpPr/>
          <p:nvPr/>
        </p:nvSpPr>
        <p:spPr>
          <a:xfrm rot="5400000">
            <a:off x="5238162" y="1717906"/>
            <a:ext cx="550843" cy="6643893"/>
          </a:xfrm>
          <a:prstGeom prst="rightBrace">
            <a:avLst>
              <a:gd name="adj1" fmla="val 3806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57E85B75-2B9D-4503-95DE-9EEA91F1E897}"/>
              </a:ext>
            </a:extLst>
          </p:cNvPr>
          <p:cNvSpPr txBox="1"/>
          <p:nvPr/>
        </p:nvSpPr>
        <p:spPr>
          <a:xfrm>
            <a:off x="5023689" y="5332161"/>
            <a:ext cx="923651" cy="369332"/>
          </a:xfrm>
          <a:prstGeom prst="rect">
            <a:avLst/>
          </a:prstGeom>
          <a:noFill/>
        </p:spPr>
        <p:txBody>
          <a:bodyPr wrap="none" rtlCol="0">
            <a:spAutoFit/>
          </a:bodyPr>
          <a:lstStyle/>
          <a:p>
            <a:r>
              <a:rPr lang="en-US" dirty="0"/>
              <a:t>AMPDU</a:t>
            </a:r>
          </a:p>
        </p:txBody>
      </p:sp>
      <p:sp>
        <p:nvSpPr>
          <p:cNvPr id="14" name="灯片编号占位符 5">
            <a:extLst>
              <a:ext uri="{FF2B5EF4-FFF2-40B4-BE49-F238E27FC236}">
                <a16:creationId xmlns:a16="http://schemas.microsoft.com/office/drawing/2014/main" id="{93830494-CACD-4FD8-8A41-BC32C83D0C38}"/>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2347279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61AF3-0515-44BF-961E-5EF8A19569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A8D1842-0CC7-4312-871E-A81D0DDE662F}"/>
              </a:ext>
            </a:extLst>
          </p:cNvPr>
          <p:cNvSpPr>
            <a:spLocks noGrp="1"/>
          </p:cNvSpPr>
          <p:nvPr>
            <p:ph idx="1"/>
          </p:nvPr>
        </p:nvSpPr>
        <p:spPr/>
        <p:txBody>
          <a:bodyPr/>
          <a:lstStyle/>
          <a:p>
            <a:r>
              <a:rPr lang="en-US" dirty="0"/>
              <a:t>Proposal to define a safer and faster key exchange method in 802.11be SPEC to tackle two attack types.</a:t>
            </a:r>
          </a:p>
          <a:p>
            <a:r>
              <a:rPr lang="en-US" dirty="0"/>
              <a:t>To define new primitives and describe the implementation method(s</a:t>
            </a:r>
            <a:r>
              <a:rPr lang="en-US" altLang="zh-CN" dirty="0"/>
              <a:t>) </a:t>
            </a:r>
            <a:r>
              <a:rPr lang="en-US" dirty="0"/>
              <a:t>to realize the above target.</a:t>
            </a:r>
          </a:p>
        </p:txBody>
      </p:sp>
      <p:sp>
        <p:nvSpPr>
          <p:cNvPr id="6" name="日期占位符 3">
            <a:extLst>
              <a:ext uri="{FF2B5EF4-FFF2-40B4-BE49-F238E27FC236}">
                <a16:creationId xmlns:a16="http://schemas.microsoft.com/office/drawing/2014/main" id="{C85DD7A0-1977-4348-B0FB-8090771DB244}"/>
              </a:ext>
            </a:extLst>
          </p:cNvPr>
          <p:cNvSpPr>
            <a:spLocks noGrp="1"/>
          </p:cNvSpPr>
          <p:nvPr>
            <p:ph type="dt" idx="10"/>
          </p:nvPr>
        </p:nvSpPr>
        <p:spPr>
          <a:xfrm>
            <a:off x="838200" y="6356350"/>
            <a:ext cx="2743200" cy="365125"/>
          </a:xfrm>
        </p:spPr>
        <p:txBody>
          <a:bodyPr/>
          <a:lstStyle/>
          <a:p>
            <a:r>
              <a:rPr lang="en-US" dirty="0"/>
              <a:t>June 2020</a:t>
            </a:r>
            <a:endParaRPr lang="en-GB" dirty="0"/>
          </a:p>
        </p:txBody>
      </p:sp>
      <p:sp>
        <p:nvSpPr>
          <p:cNvPr id="7" name="灯片编号占位符 5">
            <a:extLst>
              <a:ext uri="{FF2B5EF4-FFF2-40B4-BE49-F238E27FC236}">
                <a16:creationId xmlns:a16="http://schemas.microsoft.com/office/drawing/2014/main" id="{819B61EA-3EEB-4DA6-82B8-02B92AA064CF}"/>
              </a:ext>
            </a:extLst>
          </p:cNvPr>
          <p:cNvSpPr>
            <a:spLocks noGrp="1"/>
          </p:cNvSpPr>
          <p:nvPr>
            <p:ph type="sldNum" idx="12"/>
          </p:nvPr>
        </p:nvSpPr>
        <p:spPr>
          <a:xfrm>
            <a:off x="4303006" y="6492875"/>
            <a:ext cx="2743200" cy="365125"/>
          </a:xfrm>
        </p:spPr>
        <p:txBody>
          <a:bodyPr/>
          <a:lstStyle/>
          <a:p>
            <a:r>
              <a:rPr lang="en-GB" dirty="0"/>
              <a:t>Slide </a:t>
            </a:r>
            <a:fld id="{DE40C9FC-4879-4F20-9ECA-A574A90476B7}" type="slidenum">
              <a:rPr lang="en-GB" smtClean="0"/>
              <a:pPr/>
              <a:t>9</a:t>
            </a:fld>
            <a:endParaRPr lang="en-GB" dirty="0"/>
          </a:p>
        </p:txBody>
      </p:sp>
      <p:sp>
        <p:nvSpPr>
          <p:cNvPr id="8" name="页脚占位符 4">
            <a:extLst>
              <a:ext uri="{FF2B5EF4-FFF2-40B4-BE49-F238E27FC236}">
                <a16:creationId xmlns:a16="http://schemas.microsoft.com/office/drawing/2014/main" id="{5DEB823B-32E6-466B-B26F-C75E58B8B610}"/>
              </a:ext>
            </a:extLst>
          </p:cNvPr>
          <p:cNvSpPr>
            <a:spLocks noGrp="1"/>
          </p:cNvSpPr>
          <p:nvPr>
            <p:ph type="ftr" idx="11"/>
          </p:nvPr>
        </p:nvSpPr>
        <p:spPr>
          <a:xfrm>
            <a:off x="8077200" y="6492875"/>
            <a:ext cx="4114800" cy="365125"/>
          </a:xfrm>
        </p:spPr>
        <p:txBody>
          <a:bodyPr/>
          <a:lstStyle/>
          <a:p>
            <a:r>
              <a:rPr lang="da-DK" dirty="0"/>
              <a:t>Jay Yang,  Nokia</a:t>
            </a:r>
            <a:endParaRPr lang="en-GB" dirty="0"/>
          </a:p>
        </p:txBody>
      </p:sp>
    </p:spTree>
    <p:extLst>
      <p:ext uri="{BB962C8B-B14F-4D97-AF65-F5344CB8AC3E}">
        <p14:creationId xmlns:p14="http://schemas.microsoft.com/office/powerpoint/2010/main" val="386147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5734</TotalTime>
  <Words>922</Words>
  <Application>Microsoft Office PowerPoint</Application>
  <PresentationFormat>Widescreen</PresentationFormat>
  <Paragraphs>175</Paragraphs>
  <Slides>15</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Arial,Bold</vt:lpstr>
      <vt:lpstr>Arial</vt:lpstr>
      <vt:lpstr>Calibri</vt:lpstr>
      <vt:lpstr>Calibri Light</vt:lpstr>
      <vt:lpstr>Times New Roman</vt:lpstr>
      <vt:lpstr>Office Theme</vt:lpstr>
      <vt:lpstr>Document</vt:lpstr>
      <vt:lpstr>MLO Security Considerations</vt:lpstr>
      <vt:lpstr>Background</vt:lpstr>
      <vt:lpstr>Proposal</vt:lpstr>
      <vt:lpstr>Solution</vt:lpstr>
      <vt:lpstr>PowerPoint Presentation</vt:lpstr>
      <vt:lpstr>PowerPoint Presentation</vt:lpstr>
      <vt:lpstr>PowerPoint Presentation</vt:lpstr>
      <vt:lpstr>The format in data frame</vt:lpstr>
      <vt:lpstr>Summary</vt:lpstr>
      <vt:lpstr>References</vt:lpstr>
      <vt:lpstr>SP 1</vt:lpstr>
      <vt:lpstr>SP 2</vt:lpstr>
      <vt:lpstr>SP 3</vt:lpstr>
      <vt:lpstr>Backup-1:De-auth attacks were found in Nokia Seattle office </vt:lpstr>
      <vt:lpstr>Backup-2: Time costs of different certification types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BSS of Multi-AP Coordination for Non-MLD STA</dc:title>
  <dc:creator>Yang, Zhijie (NSB - CN/Shanghai)</dc:creator>
  <cp:lastModifiedBy>Yang, Zhijie (NSB - CN/Shanghai)</cp:lastModifiedBy>
  <cp:revision>197</cp:revision>
  <dcterms:created xsi:type="dcterms:W3CDTF">2020-05-28T07:03:28Z</dcterms:created>
  <dcterms:modified xsi:type="dcterms:W3CDTF">2020-07-18T09:14:36Z</dcterms:modified>
</cp:coreProperties>
</file>