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3" r:id="rId3"/>
    <p:sldId id="392" r:id="rId4"/>
    <p:sldId id="393" r:id="rId5"/>
    <p:sldId id="395" r:id="rId6"/>
    <p:sldId id="394" r:id="rId7"/>
    <p:sldId id="396" r:id="rId8"/>
    <p:sldId id="397" r:id="rId9"/>
    <p:sldId id="361" r:id="rId10"/>
    <p:sldId id="348" r:id="rId11"/>
    <p:sldId id="373" r:id="rId12"/>
    <p:sldId id="39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68" y="332601"/>
            <a:ext cx="389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802.11-20/1108-00-00be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 smtClean="0"/>
              <a:t>MLO-Probe </a:t>
            </a:r>
            <a:r>
              <a:rPr lang="en-US" altLang="zh-CN" b="0" dirty="0"/>
              <a:t>Mechanism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939484"/>
              </p:ext>
            </p:extLst>
          </p:nvPr>
        </p:nvGraphicFramePr>
        <p:xfrm>
          <a:off x="1139823" y="2837363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0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3" y="2837363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</a:t>
            </a:r>
            <a:r>
              <a:rPr lang="en-US" altLang="zh-CN" dirty="0"/>
              <a:t>] </a:t>
            </a:r>
            <a:r>
              <a:rPr lang="en-US" altLang="zh-CN" dirty="0" smtClean="0"/>
              <a:t>11-20-0772-05-00be-multi-link-element-format</a:t>
            </a:r>
          </a:p>
          <a:p>
            <a:pPr marL="0" indent="0">
              <a:buNone/>
            </a:pPr>
            <a:r>
              <a:rPr lang="en-US" altLang="zh-CN" dirty="0" smtClean="0"/>
              <a:t>[2] 11-20-1396-01-00be-multi-link-probe-request-design</a:t>
            </a:r>
          </a:p>
          <a:p>
            <a:pPr marL="0" indent="0">
              <a:buNone/>
            </a:pPr>
            <a:r>
              <a:rPr lang="en-US" altLang="zh-CN" dirty="0" smtClean="0"/>
              <a:t>[3</a:t>
            </a:r>
            <a:r>
              <a:rPr lang="en-US" altLang="zh-CN" dirty="0"/>
              <a:t>] </a:t>
            </a:r>
            <a:r>
              <a:rPr lang="en-US" altLang="zh-CN" dirty="0" smtClean="0"/>
              <a:t>11-20-1141-00-00be-restrictions-on-mld-probe</a:t>
            </a:r>
          </a:p>
          <a:p>
            <a:pPr marL="0" indent="0">
              <a:buNone/>
            </a:pPr>
            <a:r>
              <a:rPr lang="en-US" altLang="zh-CN" dirty="0" smtClean="0"/>
              <a:t>[4</a:t>
            </a:r>
            <a:r>
              <a:rPr lang="en-US" altLang="zh-CN" dirty="0"/>
              <a:t>] </a:t>
            </a:r>
            <a:r>
              <a:rPr lang="en-US" altLang="zh-CN" dirty="0" smtClean="0"/>
              <a:t>11-20-1255-00-00be-pdt-mac-mlo-discovery-discovery-procedures-including-probing-and-rnr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 smtClean="0"/>
              <a:t>Do you agree to reuse the </a:t>
            </a:r>
            <a:r>
              <a:rPr lang="en-US" altLang="zh-CN" dirty="0" smtClean="0"/>
              <a:t>regular </a:t>
            </a:r>
            <a:r>
              <a:rPr lang="en-US" altLang="zh-CN" dirty="0" smtClean="0"/>
              <a:t>(non-ML)</a:t>
            </a:r>
            <a:r>
              <a:rPr lang="en-US" altLang="zh-CN" dirty="0" smtClean="0"/>
              <a:t> </a:t>
            </a:r>
            <a:r>
              <a:rPr lang="en-US" altLang="zh-CN" dirty="0" smtClean="0"/>
              <a:t>Probe Request frame to solicit the info of </a:t>
            </a:r>
            <a:r>
              <a:rPr lang="en-US" altLang="zh-CN" dirty="0" smtClean="0"/>
              <a:t>any single </a:t>
            </a:r>
            <a:r>
              <a:rPr lang="en-US" altLang="zh-CN" dirty="0" smtClean="0"/>
              <a:t>AP in an AP MLD?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reuse the regular (non-ML) Probe Request </a:t>
            </a:r>
            <a:r>
              <a:rPr lang="en-US" altLang="zh-CN" dirty="0" smtClean="0"/>
              <a:t>frame with either Address 1 field or Address 3 field set to the MAC address of an AP in an AP MLD  </a:t>
            </a:r>
            <a:r>
              <a:rPr lang="en-US" altLang="zh-CN" dirty="0"/>
              <a:t>to solicit the info of </a:t>
            </a:r>
            <a:r>
              <a:rPr lang="en-US" altLang="zh-CN" dirty="0" smtClean="0"/>
              <a:t>that AP </a:t>
            </a:r>
            <a:r>
              <a:rPr lang="en-US" altLang="zh-CN" dirty="0"/>
              <a:t>in </a:t>
            </a:r>
            <a:r>
              <a:rPr lang="en-US" altLang="zh-CN" dirty="0" smtClean="0"/>
              <a:t>the </a:t>
            </a:r>
            <a:r>
              <a:rPr lang="en-US" altLang="zh-CN" dirty="0"/>
              <a:t>AP MLD?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0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agree </a:t>
            </a:r>
            <a:r>
              <a:rPr lang="en-US" altLang="zh-CN" sz="2000" dirty="0"/>
              <a:t>to define a mechanism for a STA of a non-AP MLD to send a probe request frame to an AP belonging to an AP MLD, which enables to request a probe response from the AP that includes the complete set of capabilities, parameters and operation elements of other APs affiliated to the same MLD as the AP  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complete information is defined as all elements that would be provided if the reported AP was transmitting that same frame (exceptions TBD</a:t>
            </a:r>
            <a:r>
              <a:rPr lang="en-US" altLang="zh-CN" sz="1600" dirty="0" smtClean="0"/>
              <a:t>)</a:t>
            </a:r>
          </a:p>
          <a:p>
            <a:pPr lvl="1"/>
            <a:r>
              <a:rPr lang="en-US" altLang="zh-CN" sz="1600" dirty="0" smtClean="0"/>
              <a:t>ML element with </a:t>
            </a:r>
            <a:r>
              <a:rPr lang="zh-CN" altLang="en-US" sz="1600" dirty="0" smtClean="0"/>
              <a:t>“</a:t>
            </a:r>
            <a:r>
              <a:rPr lang="en-US" altLang="zh-CN" sz="1600" dirty="0" smtClean="0"/>
              <a:t>ML Probe request</a:t>
            </a:r>
            <a:r>
              <a:rPr lang="zh-CN" altLang="en-US" sz="1600" dirty="0" smtClean="0"/>
              <a:t>” </a:t>
            </a:r>
            <a:r>
              <a:rPr lang="en-US" altLang="zh-CN" sz="1600" dirty="0" smtClean="0"/>
              <a:t>[1] could be used for this mechanism</a:t>
            </a:r>
            <a:endParaRPr lang="en-US" altLang="zh-CN" sz="1600" dirty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 few contributions [2] [3] and [4] have touched the design for ML Probe mechanism</a:t>
            </a:r>
            <a:endParaRPr lang="en-US" altLang="zh-CN" dirty="0"/>
          </a:p>
          <a:p>
            <a:r>
              <a:rPr lang="en-US" altLang="zh-CN" sz="2000" dirty="0" smtClean="0"/>
              <a:t>In this contribution, we discuss the Probe mechanism related to AP MLD from legacy support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1553" y="205660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[4], it proposed to use new element to solicit the info of a few APs or all the APs in an AP MLD as follows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However in [2], it proposes to reuse ML element to solicit the above info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All of them need a new element, changing the frame format of the Probe Response frame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25339"/>
              </p:ext>
            </p:extLst>
          </p:nvPr>
        </p:nvGraphicFramePr>
        <p:xfrm>
          <a:off x="2438400" y="3032128"/>
          <a:ext cx="3644900" cy="62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300"/>
                <a:gridCol w="711200"/>
                <a:gridCol w="711200"/>
                <a:gridCol w="863600"/>
                <a:gridCol w="863600"/>
              </a:tblGrid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CN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</a:rPr>
                        <a:t>Element ID</a:t>
                      </a:r>
                      <a:endParaRPr lang="zh-CN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</a:rPr>
                        <a:t>Length</a:t>
                      </a:r>
                      <a:endParaRPr lang="zh-CN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</a:rPr>
                        <a:t>Number Of Link ID Fields</a:t>
                      </a:r>
                      <a:endParaRPr lang="zh-CN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</a:rPr>
                        <a:t>Link ID</a:t>
                      </a:r>
                      <a:endParaRPr lang="zh-CN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highlight>
                            <a:srgbClr val="FFFF00"/>
                          </a:highlight>
                        </a:rPr>
                        <a:t>Octets:</a:t>
                      </a:r>
                      <a:endParaRPr lang="zh-CN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zh-CN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zh-CN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zh-CN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</a:rPr>
                        <a:t>Variable</a:t>
                      </a:r>
                      <a:endParaRPr lang="zh-CN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0" name="组合 19"/>
          <p:cNvGrpSpPr/>
          <p:nvPr/>
        </p:nvGrpSpPr>
        <p:grpSpPr>
          <a:xfrm>
            <a:off x="441094" y="4572000"/>
            <a:ext cx="8053201" cy="738664"/>
            <a:chOff x="441094" y="4572000"/>
            <a:chExt cx="8053201" cy="738664"/>
          </a:xfrm>
        </p:grpSpPr>
        <p:sp>
          <p:nvSpPr>
            <p:cNvPr id="8" name="矩形 7"/>
            <p:cNvSpPr/>
            <p:nvPr/>
          </p:nvSpPr>
          <p:spPr bwMode="auto">
            <a:xfrm>
              <a:off x="1331495" y="4724873"/>
              <a:ext cx="6858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Frame Control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2017295" y="4722814"/>
              <a:ext cx="6096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solidFill>
                    <a:schemeClr val="tx1"/>
                  </a:solidFill>
                </a:rPr>
                <a:t>Duration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2626895" y="4722814"/>
              <a:ext cx="4572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solidFill>
                    <a:schemeClr val="tx1"/>
                  </a:solidFill>
                </a:rPr>
                <a:t>A1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084095" y="4722814"/>
              <a:ext cx="4572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solidFill>
                    <a:schemeClr val="tx1"/>
                  </a:solidFill>
                </a:rPr>
                <a:t>A2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3542883" y="4722814"/>
              <a:ext cx="4572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solidFill>
                    <a:schemeClr val="tx1"/>
                  </a:solidFill>
                </a:rPr>
                <a:t>A3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4000789" y="4722814"/>
              <a:ext cx="835905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Sequence Control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4836694" y="4722814"/>
              <a:ext cx="685801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HT Control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5522495" y="4722814"/>
              <a:ext cx="685801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…… 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6208296" y="4722814"/>
              <a:ext cx="1142999" cy="4572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Multi-Link Element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7351295" y="4722814"/>
              <a:ext cx="685801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…… 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8037097" y="4722814"/>
              <a:ext cx="457198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solidFill>
                    <a:schemeClr val="tx1"/>
                  </a:solidFill>
                </a:rPr>
                <a:t>FCS</a:t>
              </a:r>
              <a:endParaRPr kumimoji="0" lang="zh-CN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441094" y="4572000"/>
              <a:ext cx="111900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tx1"/>
                  </a:solidFill>
                </a:rPr>
                <a:t>Probe Request Frame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1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Regular Probe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4779" y="2080254"/>
            <a:ext cx="7772400" cy="4114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/>
              <a:t>Like Multiple BSSID feature, we propose that the AP could respond the Probe Response frame on behalf of the solicited AP that is in the same AP MLD</a:t>
            </a:r>
          </a:p>
          <a:p>
            <a:pPr lvl="1"/>
            <a:r>
              <a:rPr lang="en-US" altLang="zh-CN" sz="1600" dirty="0"/>
              <a:t>In Multiple BSSID set, transmitted BSSID </a:t>
            </a:r>
            <a:r>
              <a:rPr lang="en-US" altLang="zh-CN" sz="1600" dirty="0" smtClean="0"/>
              <a:t>responds with a </a:t>
            </a:r>
            <a:r>
              <a:rPr lang="en-US" altLang="zh-CN" sz="1600" dirty="0"/>
              <a:t>Probe Response frame instead of the solicited non-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BSSID</a:t>
            </a:r>
          </a:p>
          <a:p>
            <a:pPr marL="342900" lvl="1" indent="-342900">
              <a:buChar char="•"/>
            </a:pPr>
            <a:endParaRPr lang="en-US" altLang="zh-CN" sz="2400" b="1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This </a:t>
            </a:r>
            <a:r>
              <a:rPr lang="en-US" altLang="zh-CN" sz="2400" b="1" dirty="0"/>
              <a:t>mechanism could reuse the regular Probe Request frame to solicit the info of </a:t>
            </a:r>
            <a:r>
              <a:rPr lang="en-US" altLang="zh-CN" sz="2400" b="1" dirty="0"/>
              <a:t>any</a:t>
            </a:r>
            <a:r>
              <a:rPr lang="en-US" altLang="zh-CN" sz="2400" b="1" dirty="0" smtClean="0"/>
              <a:t> </a:t>
            </a:r>
            <a:r>
              <a:rPr lang="en-US" altLang="zh-CN" sz="2400" b="1" dirty="0"/>
              <a:t>single AP in an AP MLD. </a:t>
            </a:r>
            <a:endParaRPr lang="zh-CN" altLang="en-US" sz="2400" b="1" dirty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Regular Probe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</a:t>
            </a:r>
            <a:r>
              <a:rPr lang="en-US" altLang="zh-CN" dirty="0"/>
              <a:t>STA that receives a Probe Request frame shall not respond if any of the following apply</a:t>
            </a:r>
            <a:r>
              <a:rPr lang="en-US" altLang="zh-CN" dirty="0" smtClean="0"/>
              <a:t>:</a:t>
            </a:r>
          </a:p>
          <a:p>
            <a:r>
              <a:rPr lang="en-US" altLang="zh-CN" sz="2000" b="0" dirty="0" smtClean="0"/>
              <a:t>b)The </a:t>
            </a:r>
            <a:r>
              <a:rPr lang="en-US" altLang="zh-CN" sz="2000" b="0" dirty="0"/>
              <a:t>Address 1 field of the Probe Request frame contains an individual address and one of the following criteria is met:</a:t>
            </a:r>
          </a:p>
          <a:p>
            <a:pPr lvl="1" algn="just"/>
            <a:r>
              <a:rPr lang="en-US" altLang="zh-CN" sz="1200" dirty="0" smtClean="0"/>
              <a:t>1) The </a:t>
            </a:r>
            <a:r>
              <a:rPr lang="en-US" altLang="zh-CN" sz="1200" dirty="0"/>
              <a:t>STA is not a member of a multiple BSSID set, and the individual address is not the MAC address of the STA.</a:t>
            </a:r>
          </a:p>
          <a:p>
            <a:pPr lvl="1" algn="just"/>
            <a:r>
              <a:rPr lang="en-US" altLang="zh-CN" sz="1200" dirty="0" smtClean="0"/>
              <a:t>2) The </a:t>
            </a:r>
            <a:r>
              <a:rPr lang="en-US" altLang="zh-CN" sz="1200" dirty="0"/>
              <a:t>STA is a member of a multiple BSSID set, and the individual address </a:t>
            </a:r>
            <a:r>
              <a:rPr lang="en-US" altLang="zh-CN" sz="1200" dirty="0" smtClean="0"/>
              <a:t>does not match </a:t>
            </a:r>
            <a:r>
              <a:rPr lang="en-US" altLang="zh-CN" sz="1200" dirty="0"/>
              <a:t>the BSSID of any of the BSSs in the multiple BSSID set.</a:t>
            </a:r>
          </a:p>
          <a:p>
            <a:pPr lvl="1" algn="just"/>
            <a:r>
              <a:rPr lang="en-US" altLang="zh-CN" sz="1200" b="1" dirty="0" smtClean="0"/>
              <a:t>3) The </a:t>
            </a:r>
            <a:r>
              <a:rPr lang="en-US" altLang="zh-CN" sz="1200" b="1" dirty="0"/>
              <a:t>STA is </a:t>
            </a:r>
            <a:r>
              <a:rPr lang="en-US" altLang="zh-CN" sz="1200" b="1" dirty="0" smtClean="0"/>
              <a:t>affiliated with </a:t>
            </a:r>
            <a:r>
              <a:rPr lang="en-US" altLang="zh-CN" sz="1200" b="1" dirty="0"/>
              <a:t>a MLD,  and the individual address </a:t>
            </a:r>
            <a:r>
              <a:rPr lang="en-US" altLang="zh-CN" sz="1200" b="1" dirty="0" smtClean="0"/>
              <a:t>does not match </a:t>
            </a:r>
            <a:r>
              <a:rPr lang="en-US" altLang="zh-CN" sz="1200" b="1" dirty="0"/>
              <a:t>the MAC address of any of the APs in the </a:t>
            </a:r>
            <a:r>
              <a:rPr lang="en-US" altLang="zh-CN" sz="1200" b="1" dirty="0" smtClean="0"/>
              <a:t>MLD</a:t>
            </a:r>
            <a:endParaRPr lang="en-US" altLang="zh-CN" sz="1200" b="1" dirty="0"/>
          </a:p>
          <a:p>
            <a:pPr marL="457200" lvl="1" indent="0" algn="just">
              <a:buNone/>
            </a:pPr>
            <a:r>
              <a:rPr lang="en-US" altLang="zh-CN" sz="1200" b="1" dirty="0" smtClean="0"/>
              <a:t>…</a:t>
            </a:r>
            <a:endParaRPr lang="en-US" altLang="zh-CN" sz="1200" b="1" dirty="0"/>
          </a:p>
          <a:p>
            <a:r>
              <a:rPr lang="en-US" altLang="zh-CN" dirty="0" smtClean="0"/>
              <a:t>Otherwise, the STA that receives </a:t>
            </a:r>
            <a:r>
              <a:rPr lang="en-US" altLang="zh-CN" dirty="0"/>
              <a:t>a Probe Request frame shall </a:t>
            </a:r>
            <a:r>
              <a:rPr lang="en-US" altLang="zh-CN" dirty="0" smtClean="0"/>
              <a:t>respond with a Probe Response frame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Regular Probe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a STA that receives a Probe Request frame shall not respond if any of the following apply:</a:t>
            </a:r>
          </a:p>
          <a:p>
            <a:r>
              <a:rPr lang="en-US" altLang="zh-CN" sz="2000" b="0" dirty="0"/>
              <a:t>h) The STA is not a mesh STA and the Address 3 field of the Probe Request frame does not contain a wildcard BSSID and one of the following criteria is met</a:t>
            </a:r>
            <a:r>
              <a:rPr lang="en-US" altLang="zh-CN" sz="2000" b="0" dirty="0" smtClean="0"/>
              <a:t>:</a:t>
            </a:r>
            <a:endParaRPr lang="en-US" altLang="zh-CN" sz="2000" b="0" dirty="0"/>
          </a:p>
          <a:p>
            <a:pPr lvl="1" algn="just"/>
            <a:r>
              <a:rPr lang="en-US" altLang="zh-CN" sz="1200" dirty="0"/>
              <a:t>1) The STA is not a member of a multiple BSSID set and the Address 3 field of the Probe Request frame does not match the BSSID of the STA’s BSS(#2599).</a:t>
            </a:r>
          </a:p>
          <a:p>
            <a:pPr lvl="1" algn="just"/>
            <a:r>
              <a:rPr lang="en-US" altLang="zh-CN" sz="1200" dirty="0"/>
              <a:t>2) The STA is a member of a multiple BSSID set and the Address 3 field of the Probe Request frame does not match the BSSID of any of the BSSs in the multiple BSSID set.</a:t>
            </a:r>
          </a:p>
          <a:p>
            <a:pPr lvl="1" algn="just"/>
            <a:r>
              <a:rPr lang="en-US" altLang="zh-CN" sz="1200" b="1" dirty="0" smtClean="0"/>
              <a:t>3) The </a:t>
            </a:r>
            <a:r>
              <a:rPr lang="en-US" altLang="zh-CN" sz="1200" b="1" dirty="0"/>
              <a:t>STA is </a:t>
            </a:r>
            <a:r>
              <a:rPr lang="en-US" altLang="zh-CN" sz="1200" b="1" dirty="0" smtClean="0"/>
              <a:t>affiliated </a:t>
            </a:r>
            <a:r>
              <a:rPr lang="en-US" altLang="zh-CN" sz="1200" b="1" dirty="0"/>
              <a:t>with a MLD,  and the Address 3 field of the Probe Request frame </a:t>
            </a:r>
            <a:r>
              <a:rPr lang="en-US" altLang="zh-CN" sz="1200" b="1" dirty="0" smtClean="0"/>
              <a:t>does not match </a:t>
            </a:r>
            <a:r>
              <a:rPr lang="en-US" altLang="zh-CN" sz="1200" b="1" dirty="0"/>
              <a:t>the BSSID of any of the BSSs in the MLD </a:t>
            </a:r>
            <a:endParaRPr lang="en-US" altLang="zh-CN" sz="1200" b="1" dirty="0" smtClean="0"/>
          </a:p>
          <a:p>
            <a:pPr marL="457200" lvl="1" indent="0" algn="just">
              <a:buNone/>
            </a:pPr>
            <a:r>
              <a:rPr lang="en-US" altLang="zh-CN" sz="1200" b="1" dirty="0" smtClean="0"/>
              <a:t>….</a:t>
            </a:r>
            <a:endParaRPr lang="en-US" altLang="zh-CN" sz="1200" b="1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Otherwise, the STA that receives a Probe Request frame shall </a:t>
            </a:r>
            <a:r>
              <a:rPr lang="en-US" altLang="zh-CN" sz="2400" b="1" dirty="0" smtClean="0">
                <a:ea typeface="+mn-ea"/>
                <a:cs typeface="+mn-cs"/>
              </a:rPr>
              <a:t>respond </a:t>
            </a:r>
            <a:r>
              <a:rPr lang="en-US" altLang="zh-CN" sz="2400" b="1" dirty="0">
                <a:ea typeface="+mn-ea"/>
                <a:cs typeface="+mn-cs"/>
              </a:rPr>
              <a:t>with a Probe Response frame</a:t>
            </a:r>
            <a:endParaRPr lang="zh-CN" altLang="en-US" sz="2400" b="1" dirty="0">
              <a:ea typeface="+mn-ea"/>
              <a:cs typeface="+mn-cs"/>
            </a:endParaRPr>
          </a:p>
          <a:p>
            <a:pPr lvl="1" algn="just"/>
            <a:endParaRPr lang="en-US" altLang="zh-CN" sz="1200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9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individual addressed Probe Request frame is sent on 2.4 GHz to solicit the info of another AP (AP 2) </a:t>
            </a:r>
          </a:p>
          <a:p>
            <a:pPr lvl="1"/>
            <a:r>
              <a:rPr lang="en-US" altLang="zh-CN" sz="1600" dirty="0"/>
              <a:t>This individual addressed Probe Request frame is sent by a legacy STA or an EHT STA in a non-AP </a:t>
            </a:r>
            <a:r>
              <a:rPr lang="en-US" altLang="zh-CN" sz="1600" dirty="0" smtClean="0"/>
              <a:t>MLD</a:t>
            </a:r>
          </a:p>
          <a:p>
            <a:pPr lvl="1"/>
            <a:r>
              <a:rPr lang="en-US" altLang="zh-CN" sz="1600" dirty="0" smtClean="0"/>
              <a:t>An AP in an AP MLD shall provide the info of another AP in the same AP MLD when it receives the Probe Request that solicits the info of that AP </a:t>
            </a:r>
            <a:r>
              <a:rPr lang="zh-CN" altLang="en-US" sz="1600" dirty="0" smtClean="0"/>
              <a:t>（</a:t>
            </a:r>
            <a:r>
              <a:rPr lang="en-US" altLang="zh-CN" sz="1600" dirty="0" smtClean="0"/>
              <a:t>AP 2</a:t>
            </a:r>
            <a:r>
              <a:rPr lang="zh-CN" altLang="en-US" sz="1600" dirty="0" smtClean="0"/>
              <a:t>）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42" name="组合 41"/>
          <p:cNvGrpSpPr/>
          <p:nvPr/>
        </p:nvGrpSpPr>
        <p:grpSpPr>
          <a:xfrm>
            <a:off x="1581322" y="4191000"/>
            <a:ext cx="5981355" cy="1852212"/>
            <a:chOff x="2484866" y="4433495"/>
            <a:chExt cx="5981355" cy="1852212"/>
          </a:xfrm>
        </p:grpSpPr>
        <p:sp>
          <p:nvSpPr>
            <p:cNvPr id="8" name="矩形 7"/>
            <p:cNvSpPr/>
            <p:nvPr/>
          </p:nvSpPr>
          <p:spPr bwMode="auto">
            <a:xfrm>
              <a:off x="2484866" y="4433495"/>
              <a:ext cx="1570422" cy="18522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2745456" y="4889986"/>
              <a:ext cx="959703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AP1/ 2.4G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2745456" y="5276220"/>
              <a:ext cx="959703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AP2/ 5G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2754032" y="5692994"/>
              <a:ext cx="959703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AP3/ 6G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6838240" y="4963256"/>
              <a:ext cx="1627981" cy="10075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Legacy STA or EHT  STA in non-AP MLD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5" name="直接箭头连接符 14"/>
            <p:cNvCxnSpPr>
              <a:stCxn id="9" idx="3"/>
            </p:cNvCxnSpPr>
            <p:nvPr/>
          </p:nvCxnSpPr>
          <p:spPr bwMode="auto">
            <a:xfrm>
              <a:off x="3705159" y="5028911"/>
              <a:ext cx="3133081" cy="817552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endCxn id="9" idx="3"/>
            </p:cNvCxnSpPr>
            <p:nvPr/>
          </p:nvCxnSpPr>
          <p:spPr bwMode="auto">
            <a:xfrm flipH="1" flipV="1">
              <a:off x="3705159" y="5028911"/>
              <a:ext cx="3133081" cy="138925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文本框 32"/>
            <p:cNvSpPr txBox="1"/>
            <p:nvPr/>
          </p:nvSpPr>
          <p:spPr>
            <a:xfrm>
              <a:off x="4055288" y="4591253"/>
              <a:ext cx="31701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The </a:t>
              </a:r>
              <a:r>
                <a:rPr lang="en-US" altLang="zh-CN" dirty="0" smtClean="0"/>
                <a:t>regular </a:t>
              </a:r>
              <a:r>
                <a:rPr lang="en-US" altLang="zh-CN" dirty="0" smtClean="0"/>
                <a:t>Probe Request frame that solicits the info of </a:t>
              </a:r>
              <a:r>
                <a:rPr lang="en-US" altLang="zh-CN" dirty="0" smtClean="0"/>
                <a:t>AP2, the RA is set to AP’s address </a:t>
              </a:r>
              <a:endParaRPr lang="zh-CN" altLang="en-US" dirty="0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4241729" y="5544950"/>
              <a:ext cx="23603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The Probe Response frame  frame that providing the info of AP2 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787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60092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413" y="1404569"/>
            <a:ext cx="8915400" cy="4114800"/>
          </a:xfrm>
        </p:spPr>
        <p:txBody>
          <a:bodyPr/>
          <a:lstStyle/>
          <a:p>
            <a:r>
              <a:rPr lang="en-US" altLang="zh-CN" sz="2000" dirty="0" smtClean="0"/>
              <a:t>EHT STA can could reuse the regular Probe Request to solicit the info of single AP in the AP MLD for the following </a:t>
            </a:r>
            <a:r>
              <a:rPr lang="en-US" altLang="zh-CN" sz="2000" dirty="0" smtClean="0"/>
              <a:t>cases</a:t>
            </a:r>
            <a:endParaRPr lang="en-US" altLang="zh-CN" sz="2000" dirty="0" smtClean="0"/>
          </a:p>
          <a:p>
            <a:pPr lvl="1"/>
            <a:r>
              <a:rPr lang="en-US" altLang="zh-CN" sz="1400" dirty="0"/>
              <a:t>Switch one link to another link</a:t>
            </a:r>
          </a:p>
          <a:p>
            <a:pPr lvl="1"/>
            <a:r>
              <a:rPr lang="en-US" altLang="zh-CN" sz="1400" dirty="0"/>
              <a:t>A change to the value of CSN of single AP </a:t>
            </a:r>
            <a:r>
              <a:rPr lang="en-US" altLang="zh-CN" sz="1400" dirty="0" smtClean="0"/>
              <a:t>in the AP MLD</a:t>
            </a:r>
          </a:p>
          <a:p>
            <a:pPr lvl="1"/>
            <a:r>
              <a:rPr lang="en-US" altLang="zh-CN" sz="1400" dirty="0" smtClean="0"/>
              <a:t>Request partial info of single AP in the AP MLD, no any change to the Regular Probe Request since it already carries Request Element…</a:t>
            </a:r>
            <a:endParaRPr lang="en-US" altLang="zh-CN" sz="1400" dirty="0"/>
          </a:p>
          <a:p>
            <a:r>
              <a:rPr lang="en-US" altLang="zh-CN" sz="2000" dirty="0" smtClean="0"/>
              <a:t>Moreover, the typical case </a:t>
            </a:r>
            <a:r>
              <a:rPr lang="en-US" altLang="zh-CN" sz="2000" dirty="0" smtClean="0"/>
              <a:t>is </a:t>
            </a:r>
            <a:r>
              <a:rPr lang="en-US" altLang="zh-CN" sz="2000" dirty="0" smtClean="0"/>
              <a:t>dual band </a:t>
            </a:r>
            <a:r>
              <a:rPr lang="en-US" altLang="zh-CN" sz="2000" dirty="0" smtClean="0"/>
              <a:t>MLD especial</a:t>
            </a:r>
            <a:r>
              <a:rPr lang="en-US" altLang="zh-CN" sz="2000" dirty="0" smtClean="0"/>
              <a:t> for non-AP MLD</a:t>
            </a:r>
            <a:r>
              <a:rPr lang="en-US" altLang="zh-CN" sz="2000" dirty="0" smtClean="0"/>
              <a:t>, </a:t>
            </a:r>
            <a:r>
              <a:rPr lang="en-US" altLang="zh-CN" sz="2000" dirty="0" smtClean="0"/>
              <a:t>so probing the info of single AP is also </a:t>
            </a:r>
            <a:r>
              <a:rPr lang="en-US" altLang="zh-CN" sz="2000" dirty="0" smtClean="0"/>
              <a:t>typical since the info of transmitting AP could be obtained by the </a:t>
            </a:r>
            <a:r>
              <a:rPr lang="en-US" altLang="zh-CN" sz="2000" dirty="0" smtClean="0"/>
              <a:t>Beacon or unsolicited Probe Response</a:t>
            </a:r>
            <a:endParaRPr lang="en-US" altLang="zh-CN" sz="2000" dirty="0"/>
          </a:p>
          <a:p>
            <a:r>
              <a:rPr lang="en-US" altLang="zh-CN" sz="2000" dirty="0" smtClean="0"/>
              <a:t>Besides soliciting the info of single AP in an AP MLD by EHT STA, this </a:t>
            </a:r>
            <a:r>
              <a:rPr lang="en-US" altLang="zh-CN" sz="2000" dirty="0"/>
              <a:t>Regular Probe Request </a:t>
            </a:r>
            <a:r>
              <a:rPr lang="en-US" altLang="zh-CN" sz="2000" dirty="0" smtClean="0"/>
              <a:t>could also </a:t>
            </a:r>
            <a:r>
              <a:rPr lang="en-US" altLang="zh-CN" sz="2000" dirty="0"/>
              <a:t>be used for legacy </a:t>
            </a:r>
            <a:r>
              <a:rPr lang="en-US" altLang="zh-CN" sz="2000" dirty="0" smtClean="0"/>
              <a:t>support</a:t>
            </a:r>
            <a:endParaRPr lang="en-US" altLang="zh-CN" sz="2000" dirty="0"/>
          </a:p>
          <a:p>
            <a:pPr lvl="1"/>
            <a:r>
              <a:rPr lang="en-US" altLang="zh-CN" sz="1400" dirty="0"/>
              <a:t>RNR becomes a very important tool for an AP or AP MLD discovery mechanism</a:t>
            </a:r>
          </a:p>
          <a:p>
            <a:pPr lvl="1"/>
            <a:r>
              <a:rPr lang="en-US" altLang="zh-CN" sz="1400" dirty="0"/>
              <a:t>Although the new field like MLD Parameter is added, legacy STAs (like HE STA)</a:t>
            </a:r>
            <a:r>
              <a:rPr lang="zh-CN" altLang="en-US" sz="1400" dirty="0"/>
              <a:t> </a:t>
            </a:r>
            <a:r>
              <a:rPr lang="en-US" altLang="zh-CN" sz="1400" dirty="0"/>
              <a:t>can still parse the RNR element correctly, i.e., it could get enough info based on the first 13 octets in TBTT info field of RNR element</a:t>
            </a:r>
          </a:p>
          <a:p>
            <a:pPr lvl="1"/>
            <a:r>
              <a:rPr lang="en-US" altLang="zh-CN" sz="1400" dirty="0"/>
              <a:t>In this way, legacy STAs could reuse regular Probe Request to find a proper AP among the </a:t>
            </a:r>
            <a:r>
              <a:rPr lang="en-US" altLang="zh-CN" sz="1400" dirty="0" smtClean="0"/>
              <a:t>APs </a:t>
            </a:r>
            <a:r>
              <a:rPr lang="en-US" altLang="zh-CN" sz="1400" dirty="0"/>
              <a:t>in the AP MLD </a:t>
            </a:r>
            <a:r>
              <a:rPr lang="en-US" altLang="zh-CN" sz="1400" dirty="0" smtClean="0"/>
              <a:t>that is </a:t>
            </a:r>
            <a:r>
              <a:rPr lang="en-US" altLang="zh-CN" sz="1400" dirty="0"/>
              <a:t>provided in RNR element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59413"/>
              </p:ext>
            </p:extLst>
          </p:nvPr>
        </p:nvGraphicFramePr>
        <p:xfrm>
          <a:off x="1295400" y="5865813"/>
          <a:ext cx="676910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000"/>
                <a:gridCol w="749300"/>
                <a:gridCol w="1181100"/>
                <a:gridCol w="1193800"/>
                <a:gridCol w="1003300"/>
                <a:gridCol w="1003300"/>
                <a:gridCol w="1003300"/>
              </a:tblGrid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effectLst/>
                        </a:rPr>
                        <a:t>Neighbor AP TBTT Offset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effectLst/>
                        </a:rPr>
                        <a:t>BSSID (optional)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effectLst/>
                        </a:rPr>
                        <a:t>Short-SSID (optional)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effectLst/>
                        </a:rPr>
                        <a:t>BSS parameters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effectLst/>
                        </a:rPr>
                        <a:t>20 MHz PSD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>
                          <a:effectLst/>
                        </a:rPr>
                        <a:t>MLD parameters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6200" marR="76200" marT="76200" marB="38100"/>
                </a:tc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Octets: 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effectLst/>
                        </a:rPr>
                        <a:t>0 or 6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effectLst/>
                        </a:rPr>
                        <a:t>0 or 4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effectLst/>
                        </a:rPr>
                        <a:t>0 or 1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3025" marR="73025" marT="762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effectLst/>
                        </a:rPr>
                        <a:t>0 or 1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509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effectLst/>
                        </a:rPr>
                        <a:t>0 or </a:t>
                      </a:r>
                      <a:r>
                        <a:rPr lang="en-US" sz="800" dirty="0">
                          <a:effectLst/>
                        </a:rPr>
                        <a:t>TBD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76200" marR="76200" marT="762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17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to reuse the </a:t>
            </a:r>
            <a:r>
              <a:rPr lang="en-US" altLang="zh-CN" dirty="0"/>
              <a:t>regular</a:t>
            </a:r>
            <a:r>
              <a:rPr lang="en-US" altLang="zh-CN" dirty="0" smtClean="0"/>
              <a:t> Probe </a:t>
            </a:r>
            <a:r>
              <a:rPr lang="en-US" altLang="zh-CN" dirty="0"/>
              <a:t>Request frame </a:t>
            </a:r>
            <a:r>
              <a:rPr lang="en-US" altLang="zh-CN" dirty="0" smtClean="0"/>
              <a:t>for </a:t>
            </a:r>
            <a:r>
              <a:rPr lang="en-US" altLang="zh-CN" dirty="0"/>
              <a:t>ML Probe which could </a:t>
            </a:r>
            <a:r>
              <a:rPr lang="en-US" altLang="zh-CN" dirty="0" smtClean="0"/>
              <a:t>solicit the info of </a:t>
            </a:r>
            <a:r>
              <a:rPr lang="en-US" altLang="zh-CN" dirty="0"/>
              <a:t>a single AP in an AP MLD</a:t>
            </a:r>
          </a:p>
          <a:p>
            <a:endParaRPr lang="en-US" altLang="zh-CN" dirty="0" smtClean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This </a:t>
            </a:r>
            <a:r>
              <a:rPr lang="en-US" altLang="zh-CN" sz="2400" b="1" dirty="0" smtClean="0">
                <a:ea typeface="+mn-ea"/>
                <a:cs typeface="+mn-cs"/>
              </a:rPr>
              <a:t>regular </a:t>
            </a:r>
            <a:r>
              <a:rPr lang="en-US" altLang="zh-CN" sz="2400" b="1" dirty="0">
                <a:ea typeface="+mn-ea"/>
                <a:cs typeface="+mn-cs"/>
              </a:rPr>
              <a:t>Probe Request frame could be used for legacy support.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91870</TotalTime>
  <Words>1278</Words>
  <Application>Microsoft Office PowerPoint</Application>
  <PresentationFormat>全屏显示(4:3)</PresentationFormat>
  <Paragraphs>150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MS Gothic</vt:lpstr>
      <vt:lpstr>MS Mincho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MLO-Probe Mechanism</vt:lpstr>
      <vt:lpstr>Background</vt:lpstr>
      <vt:lpstr>ML Probe</vt:lpstr>
      <vt:lpstr>Regular Probe</vt:lpstr>
      <vt:lpstr>Regular Probe</vt:lpstr>
      <vt:lpstr>Regular Probe</vt:lpstr>
      <vt:lpstr>Example</vt:lpstr>
      <vt:lpstr>Discussion</vt:lpstr>
      <vt:lpstr>Summary</vt:lpstr>
      <vt:lpstr>References</vt:lpstr>
      <vt:lpstr>SP 1</vt:lpstr>
      <vt:lpstr>SP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670</cp:revision>
  <cp:lastPrinted>1998-02-10T13:28:06Z</cp:lastPrinted>
  <dcterms:created xsi:type="dcterms:W3CDTF">2013-11-12T18:41:50Z</dcterms:created>
  <dcterms:modified xsi:type="dcterms:W3CDTF">2020-11-30T02:03:21Z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(3)/5voadRqYZXsAbm51Qh5wEBp+h6xMS2eRFzjUvnHW69mEoi/e65XqY0ydbdF3A9CgDYjLokC
otcSbQh9RQv7r1zve5vCqX5TrFPHGr6UFc8fterm41Z8f4lPt9wj64d+ETdosMrcjb/oKY4H
lHCAHdx3LTT2ni+s7uzB7vDitaE140iwaVNUdkUWnYKsWI+bLWhek3OIQxaQdhuR1WUYGabS
8MjXjaKYYQrXyzlmDF</vt:lpwstr>
  </property>
  <property fmtid="{D5CDD505-2E9C-101B-9397-08002B2CF9AE}" pid="4" name="_2015_ms_pID_7253431">
    <vt:lpwstr>wQWXe+bht5scPRHB16kGOPgo9dNfHF8hiavhn0//8Lk1mT3KK7D806
ZSu5xU4whNm1rKTOui9FVDFl2WxTNDYCgZW778stL0nKNYhbseWt05K/V6BlPr4cszXZjG7Y
LJeYuH5hy58Hb/UyG1bOJbLdZPnPG61czqUg0qBK/jYWXPyvRlLTHwaA5SFd2UILQLRz1zmr
XOD7BNg7hlWRehEPUdMS+lLOMcMseTq+Rv1K</vt:lpwstr>
  </property>
  <property fmtid="{D5CDD505-2E9C-101B-9397-08002B2CF9AE}" pid="5" name="_2015_ms_pID_7253432">
    <vt:lpwstr>q87VB/ELMY7VHiQq8T4v+pM=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1604499038</vt:lpwstr>
  </property>
</Properties>
</file>