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8" r:id="rId4"/>
    <p:sldMasterId id="2147483680" r:id="rId5"/>
  </p:sldMasterIdLst>
  <p:notesMasterIdLst>
    <p:notesMasterId r:id="rId29"/>
  </p:notesMasterIdLst>
  <p:sldIdLst>
    <p:sldId id="256" r:id="rId6"/>
    <p:sldId id="257" r:id="rId7"/>
    <p:sldId id="265" r:id="rId8"/>
    <p:sldId id="283" r:id="rId9"/>
    <p:sldId id="266" r:id="rId10"/>
    <p:sldId id="267" r:id="rId11"/>
    <p:sldId id="268" r:id="rId12"/>
    <p:sldId id="269" r:id="rId13"/>
    <p:sldId id="270" r:id="rId14"/>
    <p:sldId id="271" r:id="rId15"/>
    <p:sldId id="272" r:id="rId16"/>
    <p:sldId id="279" r:id="rId17"/>
    <p:sldId id="273" r:id="rId18"/>
    <p:sldId id="274" r:id="rId19"/>
    <p:sldId id="275" r:id="rId20"/>
    <p:sldId id="280" r:id="rId21"/>
    <p:sldId id="276" r:id="rId22"/>
    <p:sldId id="281" r:id="rId23"/>
    <p:sldId id="277" r:id="rId24"/>
    <p:sldId id="278" r:id="rId25"/>
    <p:sldId id="282"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p:cViewPr varScale="1">
        <p:scale>
          <a:sx n="78" d="100"/>
          <a:sy n="78" d="100"/>
        </p:scale>
        <p:origin x="2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3C055-B7D3-484A-B2B6-9757E2CB6EFD}" type="datetimeFigureOut">
              <a:rPr lang="en-US" smtClean="0"/>
              <a:t>7/16/2020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C44B9-F1A2-4930-BAD7-5C03B2E935A1}" type="slidenum">
              <a:rPr lang="en-US" smtClean="0"/>
              <a:t>‹#›</a:t>
            </a:fld>
            <a:endParaRPr lang="en-US"/>
          </a:p>
        </p:txBody>
      </p:sp>
    </p:spTree>
    <p:extLst>
      <p:ext uri="{BB962C8B-B14F-4D97-AF65-F5344CB8AC3E}">
        <p14:creationId xmlns:p14="http://schemas.microsoft.com/office/powerpoint/2010/main" val="20053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latin typeface="Times New Roman" pitchFamily="16" charset="0"/>
              <a:ea typeface="MS Gothic" charset="-128"/>
            </a:endParaRPr>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436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0236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804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370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920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565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104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669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27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013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latin typeface="Times New Roman" pitchFamily="16" charset="0"/>
              <a:ea typeface="MS Gothic" charset="-128"/>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246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24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678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461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3770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716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354128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414987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20965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2020</a:t>
            </a:r>
            <a:endParaRPr lang="en-GB"/>
          </a:p>
        </p:txBody>
      </p:sp>
      <p:sp>
        <p:nvSpPr>
          <p:cNvPr id="5" name="Footer Placeholder 4"/>
          <p:cNvSpPr>
            <a:spLocks noGrp="1"/>
          </p:cNvSpPr>
          <p:nvPr>
            <p:ph type="ftr" idx="11"/>
          </p:nvPr>
        </p:nvSpPr>
        <p:spPr/>
        <p:txBody>
          <a:bodyPr/>
          <a:lstStyle>
            <a:lvl1pPr>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245613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391603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539561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73436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23136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373168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5932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2020</a:t>
            </a:r>
          </a:p>
        </p:txBody>
      </p:sp>
      <p:sp>
        <p:nvSpPr>
          <p:cNvPr id="8" name="Footer Placeholder 7"/>
          <p:cNvSpPr>
            <a:spLocks noGrp="1"/>
          </p:cNvSpPr>
          <p:nvPr>
            <p:ph type="ftr" sz="quarter" idx="11"/>
          </p:nvPr>
        </p:nvSpPr>
        <p:spPr/>
        <p:txBody>
          <a:bodyPr/>
          <a:lstStyle/>
          <a:p>
            <a:r>
              <a:rPr lang="en-US"/>
              <a:t>Liang Li, HPE</a:t>
            </a:r>
          </a:p>
        </p:txBody>
      </p:sp>
      <p:sp>
        <p:nvSpPr>
          <p:cNvPr id="9" name="Slide Number Placeholder 8"/>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4045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July 2020</a:t>
            </a:r>
          </a:p>
        </p:txBody>
      </p:sp>
      <p:sp>
        <p:nvSpPr>
          <p:cNvPr id="4" name="Footer Placeholder 3"/>
          <p:cNvSpPr>
            <a:spLocks noGrp="1"/>
          </p:cNvSpPr>
          <p:nvPr>
            <p:ph type="ftr" sz="quarter" idx="11"/>
          </p:nvPr>
        </p:nvSpPr>
        <p:spPr/>
        <p:txBody>
          <a:bodyPr/>
          <a:lstStyle/>
          <a:p>
            <a:r>
              <a:rPr lang="en-US"/>
              <a:t>Liang Li, HPE</a:t>
            </a:r>
          </a:p>
        </p:txBody>
      </p:sp>
      <p:sp>
        <p:nvSpPr>
          <p:cNvPr id="5" name="Slide Number Placeholder 4"/>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7265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2020</a:t>
            </a:r>
          </a:p>
        </p:txBody>
      </p:sp>
      <p:sp>
        <p:nvSpPr>
          <p:cNvPr id="3" name="Footer Placeholder 2"/>
          <p:cNvSpPr>
            <a:spLocks noGrp="1"/>
          </p:cNvSpPr>
          <p:nvPr>
            <p:ph type="ftr" sz="quarter" idx="11"/>
          </p:nvPr>
        </p:nvSpPr>
        <p:spPr/>
        <p:txBody>
          <a:bodyPr/>
          <a:lstStyle/>
          <a:p>
            <a:r>
              <a:rPr lang="en-US"/>
              <a:t>Liang Li, HPE</a:t>
            </a:r>
          </a:p>
        </p:txBody>
      </p:sp>
      <p:sp>
        <p:nvSpPr>
          <p:cNvPr id="4" name="Slide Number Placeholder 3"/>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75491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31303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7616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Liang Li, HPE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31684-0FF0-413A-A265-91E16BD1987C}" type="slidenum">
              <a:rPr lang="en-US" smtClean="0"/>
              <a:t>‹#›</a:t>
            </a:fld>
            <a:endParaRPr lang="en-US"/>
          </a:p>
        </p:txBody>
      </p:sp>
    </p:spTree>
    <p:extLst>
      <p:ext uri="{BB962C8B-B14F-4D97-AF65-F5344CB8AC3E}">
        <p14:creationId xmlns:p14="http://schemas.microsoft.com/office/powerpoint/2010/main" val="25947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802.11-20/1076r1</a:t>
            </a:r>
            <a:endParaRPr lang="en-GB" b="1" dirty="0">
              <a:solidFill>
                <a:srgbClr val="000000"/>
              </a:solidFill>
              <a:cs typeface="Arial Unicode MS" charset="0"/>
            </a:endParaRPr>
          </a:p>
        </p:txBody>
      </p:sp>
    </p:spTree>
    <p:extLst>
      <p:ext uri="{BB962C8B-B14F-4D97-AF65-F5344CB8AC3E}">
        <p14:creationId xmlns:p14="http://schemas.microsoft.com/office/powerpoint/2010/main" val="1795070987"/>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802.11-20/1076r1</a:t>
            </a:r>
            <a:endParaRPr lang="en-GB" b="1" dirty="0">
              <a:solidFill>
                <a:srgbClr val="000000"/>
              </a:solidFill>
              <a:cs typeface="Arial Unicode MS" charset="0"/>
            </a:endParaRPr>
          </a:p>
        </p:txBody>
      </p:sp>
    </p:spTree>
    <p:extLst>
      <p:ext uri="{BB962C8B-B14F-4D97-AF65-F5344CB8AC3E}">
        <p14:creationId xmlns:p14="http://schemas.microsoft.com/office/powerpoint/2010/main" val="4178520646"/>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802.11-20/1076r1</a:t>
            </a:r>
            <a:endParaRPr lang="en-GB" b="1" dirty="0">
              <a:solidFill>
                <a:srgbClr val="000000"/>
              </a:solidFill>
              <a:cs typeface="Arial Unicode MS" charset="0"/>
            </a:endParaRPr>
          </a:p>
        </p:txBody>
      </p:sp>
    </p:spTree>
    <p:extLst>
      <p:ext uri="{BB962C8B-B14F-4D97-AF65-F5344CB8AC3E}">
        <p14:creationId xmlns:p14="http://schemas.microsoft.com/office/powerpoint/2010/main" val="187242356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802.11-20/1076r1</a:t>
            </a:r>
            <a:endParaRPr lang="en-GB" b="1" dirty="0">
              <a:solidFill>
                <a:srgbClr val="000000"/>
              </a:solidFill>
              <a:cs typeface="Arial Unicode MS" charset="0"/>
            </a:endParaRPr>
          </a:p>
        </p:txBody>
      </p:sp>
    </p:spTree>
    <p:extLst>
      <p:ext uri="{BB962C8B-B14F-4D97-AF65-F5344CB8AC3E}">
        <p14:creationId xmlns:p14="http://schemas.microsoft.com/office/powerpoint/2010/main" val="762892411"/>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76.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Non-AP STA TXOP Frame Bursting Testing</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2020-07-13</a:t>
            </a:r>
          </a:p>
        </p:txBody>
      </p:sp>
      <p:sp>
        <p:nvSpPr>
          <p:cNvPr id="6" name="Date Placeholder 3"/>
          <p:cNvSpPr>
            <a:spLocks noGrp="1"/>
          </p:cNvSpPr>
          <p:nvPr>
            <p:ph type="dt" idx="10"/>
          </p:nvPr>
        </p:nvSpPr>
        <p:spPr/>
        <p:txBody>
          <a:bodyPr/>
          <a:lstStyle/>
          <a:p>
            <a:r>
              <a:rPr lang="en-US"/>
              <a:t>July 2020</a:t>
            </a:r>
            <a:endParaRPr lang="en-GB" dirty="0"/>
          </a:p>
        </p:txBody>
      </p:sp>
      <p:sp>
        <p:nvSpPr>
          <p:cNvPr id="7" name="Footer Placeholder 4"/>
          <p:cNvSpPr>
            <a:spLocks noGrp="1"/>
          </p:cNvSpPr>
          <p:nvPr>
            <p:ph type="ftr" idx="11"/>
          </p:nvPr>
        </p:nvSpPr>
        <p:spPr/>
        <p:txBody>
          <a:bodyPr/>
          <a:lstStyle/>
          <a:p>
            <a:r>
              <a:rPr lang="en-US"/>
              <a:t>Liang Li, HPE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622189519"/>
              </p:ext>
            </p:extLst>
          </p:nvPr>
        </p:nvGraphicFramePr>
        <p:xfrm>
          <a:off x="996950" y="2424113"/>
          <a:ext cx="10058400" cy="3657600"/>
        </p:xfrm>
        <a:graphic>
          <a:graphicData uri="http://schemas.openxmlformats.org/presentationml/2006/ole">
            <mc:AlternateContent xmlns:mc="http://schemas.openxmlformats.org/markup-compatibility/2006">
              <mc:Choice xmlns:v="urn:schemas-microsoft-com:vml" Requires="v">
                <p:oleObj spid="_x0000_s1182" name="Document" r:id="rId4" imgW="10459112" imgH="3795522" progId="Word.Document.8">
                  <p:embed/>
                </p:oleObj>
              </mc:Choice>
              <mc:Fallback>
                <p:oleObj name="Document" r:id="rId4" imgW="10459112" imgH="3795522" progId="Word.Document.8">
                  <p:embed/>
                  <p:pic>
                    <p:nvPicPr>
                      <p:cNvPr id="0" name=""/>
                      <p:cNvPicPr>
                        <a:picLocks noChangeAspect="1" noChangeArrowheads="1"/>
                      </p:cNvPicPr>
                      <p:nvPr/>
                    </p:nvPicPr>
                    <p:blipFill>
                      <a:blip r:embed="rId5"/>
                      <a:srcRect/>
                      <a:stretch>
                        <a:fillRect/>
                      </a:stretch>
                    </p:blipFill>
                    <p:spPr bwMode="auto">
                      <a:xfrm>
                        <a:off x="996950" y="2424113"/>
                        <a:ext cx="10058400" cy="36576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defTabSz="449263" eaLnBrk="0" fontAlgn="base" hangingPunct="0">
              <a:spcBef>
                <a:spcPts val="50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639496" y="3808708"/>
            <a:ext cx="3633693" cy="2583226"/>
          </a:xfrm>
          <a:prstGeom prst="rect">
            <a:avLst/>
          </a:prstGeom>
        </p:spPr>
      </p:pic>
      <p:pic>
        <p:nvPicPr>
          <p:cNvPr id="27" name="Picture 26"/>
          <p:cNvPicPr>
            <a:picLocks noChangeAspect="1"/>
          </p:cNvPicPr>
          <p:nvPr/>
        </p:nvPicPr>
        <p:blipFill>
          <a:blip r:embed="rId4"/>
          <a:stretch>
            <a:fillRect/>
          </a:stretch>
        </p:blipFill>
        <p:spPr>
          <a:xfrm>
            <a:off x="7904615" y="3803299"/>
            <a:ext cx="3641160" cy="2587141"/>
          </a:xfrm>
          <a:prstGeom prst="rect">
            <a:avLst/>
          </a:prstGeom>
        </p:spPr>
      </p:pic>
      <p:pic>
        <p:nvPicPr>
          <p:cNvPr id="28" name="Picture 27"/>
          <p:cNvPicPr>
            <a:picLocks noChangeAspect="1"/>
          </p:cNvPicPr>
          <p:nvPr/>
        </p:nvPicPr>
        <p:blipFill>
          <a:blip r:embed="rId5"/>
          <a:stretch>
            <a:fillRect/>
          </a:stretch>
        </p:blipFill>
        <p:spPr>
          <a:xfrm>
            <a:off x="4273189" y="3803299"/>
            <a:ext cx="3632331" cy="2585560"/>
          </a:xfrm>
          <a:prstGeom prst="rect">
            <a:avLst/>
          </a:prstGeom>
        </p:spPr>
      </p:pic>
      <p:pic>
        <p:nvPicPr>
          <p:cNvPr id="24" name="Picture 23"/>
          <p:cNvPicPr>
            <a:picLocks noChangeAspect="1"/>
          </p:cNvPicPr>
          <p:nvPr/>
        </p:nvPicPr>
        <p:blipFill>
          <a:blip r:embed="rId5"/>
          <a:stretch>
            <a:fillRect/>
          </a:stretch>
        </p:blipFill>
        <p:spPr>
          <a:xfrm>
            <a:off x="4276470" y="1222840"/>
            <a:ext cx="3632331" cy="2585559"/>
          </a:xfrm>
          <a:prstGeom prst="rect">
            <a:avLst/>
          </a:prstGeom>
        </p:spPr>
      </p:pic>
      <p:pic>
        <p:nvPicPr>
          <p:cNvPr id="25" name="Picture 24"/>
          <p:cNvPicPr>
            <a:picLocks noChangeAspect="1"/>
          </p:cNvPicPr>
          <p:nvPr/>
        </p:nvPicPr>
        <p:blipFill>
          <a:blip r:embed="rId6"/>
          <a:stretch>
            <a:fillRect/>
          </a:stretch>
        </p:blipFill>
        <p:spPr>
          <a:xfrm>
            <a:off x="7908801" y="1222839"/>
            <a:ext cx="3638936" cy="2585560"/>
          </a:xfrm>
          <a:prstGeom prst="rect">
            <a:avLst/>
          </a:prstGeom>
        </p:spPr>
      </p:pic>
      <p:pic>
        <p:nvPicPr>
          <p:cNvPr id="17" name="Picture 16"/>
          <p:cNvPicPr>
            <a:picLocks noChangeAspect="1"/>
          </p:cNvPicPr>
          <p:nvPr/>
        </p:nvPicPr>
        <p:blipFill>
          <a:blip r:embed="rId7"/>
          <a:stretch>
            <a:fillRect/>
          </a:stretch>
        </p:blipFill>
        <p:spPr>
          <a:xfrm>
            <a:off x="639496" y="1222841"/>
            <a:ext cx="3636974" cy="2585558"/>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233648" y="2058406"/>
            <a:ext cx="1581267"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542346"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573000" y="4313469"/>
            <a:ext cx="1675462"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972598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892347" y="3806152"/>
            <a:ext cx="3629343" cy="2578744"/>
          </a:xfrm>
          <a:prstGeom prst="rect">
            <a:avLst/>
          </a:prstGeom>
        </p:spPr>
      </p:pic>
      <p:pic>
        <p:nvPicPr>
          <p:cNvPr id="3" name="Picture 2"/>
          <p:cNvPicPr>
            <a:picLocks noChangeAspect="1"/>
          </p:cNvPicPr>
          <p:nvPr/>
        </p:nvPicPr>
        <p:blipFill>
          <a:blip r:embed="rId4"/>
          <a:stretch>
            <a:fillRect/>
          </a:stretch>
        </p:blipFill>
        <p:spPr>
          <a:xfrm>
            <a:off x="7893695" y="1226977"/>
            <a:ext cx="3629950" cy="2579175"/>
          </a:xfrm>
          <a:prstGeom prst="rect">
            <a:avLst/>
          </a:prstGeom>
        </p:spPr>
      </p:pic>
      <p:pic>
        <p:nvPicPr>
          <p:cNvPr id="14" name="Picture 13"/>
          <p:cNvPicPr>
            <a:picLocks noChangeAspect="1"/>
          </p:cNvPicPr>
          <p:nvPr/>
        </p:nvPicPr>
        <p:blipFill>
          <a:blip r:embed="rId5"/>
          <a:stretch>
            <a:fillRect/>
          </a:stretch>
        </p:blipFill>
        <p:spPr>
          <a:xfrm>
            <a:off x="645109" y="3806152"/>
            <a:ext cx="3626647" cy="2578216"/>
          </a:xfrm>
          <a:prstGeom prst="rect">
            <a:avLst/>
          </a:prstGeom>
        </p:spPr>
      </p:pic>
      <p:pic>
        <p:nvPicPr>
          <p:cNvPr id="15" name="Picture 14"/>
          <p:cNvPicPr>
            <a:picLocks noChangeAspect="1"/>
          </p:cNvPicPr>
          <p:nvPr/>
        </p:nvPicPr>
        <p:blipFill>
          <a:blip r:embed="rId6"/>
          <a:stretch>
            <a:fillRect/>
          </a:stretch>
        </p:blipFill>
        <p:spPr>
          <a:xfrm>
            <a:off x="4271756" y="3808124"/>
            <a:ext cx="3621939" cy="2578162"/>
          </a:xfrm>
          <a:prstGeom prst="rect">
            <a:avLst/>
          </a:prstGeom>
        </p:spPr>
      </p:pic>
      <p:pic>
        <p:nvPicPr>
          <p:cNvPr id="11" name="Picture 10"/>
          <p:cNvPicPr>
            <a:picLocks noChangeAspect="1"/>
          </p:cNvPicPr>
          <p:nvPr/>
        </p:nvPicPr>
        <p:blipFill>
          <a:blip r:embed="rId7"/>
          <a:stretch>
            <a:fillRect/>
          </a:stretch>
        </p:blipFill>
        <p:spPr>
          <a:xfrm>
            <a:off x="4273104" y="1228949"/>
            <a:ext cx="3620591" cy="2577203"/>
          </a:xfrm>
          <a:prstGeom prst="rect">
            <a:avLst/>
          </a:prstGeom>
        </p:spPr>
      </p:pic>
      <p:pic>
        <p:nvPicPr>
          <p:cNvPr id="13" name="Picture 12"/>
          <p:cNvPicPr>
            <a:picLocks noChangeAspect="1"/>
          </p:cNvPicPr>
          <p:nvPr/>
        </p:nvPicPr>
        <p:blipFill>
          <a:blip r:embed="rId8"/>
          <a:stretch>
            <a:fillRect/>
          </a:stretch>
        </p:blipFill>
        <p:spPr>
          <a:xfrm>
            <a:off x="645109" y="1226977"/>
            <a:ext cx="3627995" cy="257917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11</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307690" y="2058406"/>
            <a:ext cx="1585928"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6301581"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506020" y="2058406"/>
            <a:ext cx="1005142" cy="369332"/>
          </a:xfrm>
          <a:prstGeom prst="rect">
            <a:avLst/>
          </a:prstGeom>
          <a:noFill/>
        </p:spPr>
        <p:txBody>
          <a:bodyPr wrap="square" rtlCol="0">
            <a:spAutoFit/>
          </a:bodyPr>
          <a:lstStyle/>
          <a:p>
            <a:r>
              <a:rPr lang="en-US" dirty="0"/>
              <a:t>3008 us</a:t>
            </a:r>
          </a:p>
        </p:txBody>
      </p:sp>
      <p:sp>
        <p:nvSpPr>
          <p:cNvPr id="17" name="TextBox 16"/>
          <p:cNvSpPr txBox="1"/>
          <p:nvPr/>
        </p:nvSpPr>
        <p:spPr>
          <a:xfrm>
            <a:off x="1373559" y="4448929"/>
            <a:ext cx="1611080"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506020"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1389271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4435" y="1893096"/>
            <a:ext cx="3627995" cy="2579175"/>
          </a:xfrm>
          <a:prstGeom prst="rect">
            <a:avLst/>
          </a:prstGeom>
        </p:spPr>
      </p:pic>
      <p:pic>
        <p:nvPicPr>
          <p:cNvPr id="24" name="Picture 23"/>
          <p:cNvPicPr>
            <a:picLocks noChangeAspect="1"/>
          </p:cNvPicPr>
          <p:nvPr/>
        </p:nvPicPr>
        <p:blipFill>
          <a:blip r:embed="rId4"/>
          <a:stretch>
            <a:fillRect/>
          </a:stretch>
        </p:blipFill>
        <p:spPr>
          <a:xfrm>
            <a:off x="4272430" y="1893095"/>
            <a:ext cx="3623362" cy="2579175"/>
          </a:xfrm>
          <a:prstGeom prst="rect">
            <a:avLst/>
          </a:prstGeom>
        </p:spPr>
      </p:pic>
      <p:pic>
        <p:nvPicPr>
          <p:cNvPr id="25" name="Picture 24"/>
          <p:cNvPicPr>
            <a:picLocks noChangeAspect="1"/>
          </p:cNvPicPr>
          <p:nvPr/>
        </p:nvPicPr>
        <p:blipFill>
          <a:blip r:embed="rId5"/>
          <a:stretch>
            <a:fillRect/>
          </a:stretch>
        </p:blipFill>
        <p:spPr>
          <a:xfrm>
            <a:off x="7895792" y="1893093"/>
            <a:ext cx="3634126" cy="258214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415845" y="2724525"/>
            <a:ext cx="1477773"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38243" y="2724525"/>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608967" y="2717961"/>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20300118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77053" y="3806304"/>
            <a:ext cx="3627350" cy="2582014"/>
          </a:xfrm>
          <a:prstGeom prst="rect">
            <a:avLst/>
          </a:prstGeom>
        </p:spPr>
      </p:pic>
      <p:pic>
        <p:nvPicPr>
          <p:cNvPr id="3" name="Picture 2"/>
          <p:cNvPicPr>
            <a:picLocks noChangeAspect="1"/>
          </p:cNvPicPr>
          <p:nvPr/>
        </p:nvPicPr>
        <p:blipFill>
          <a:blip r:embed="rId4"/>
          <a:stretch>
            <a:fillRect/>
          </a:stretch>
        </p:blipFill>
        <p:spPr>
          <a:xfrm>
            <a:off x="4272072" y="1223237"/>
            <a:ext cx="3628830" cy="2583067"/>
          </a:xfrm>
          <a:prstGeom prst="rect">
            <a:avLst/>
          </a:prstGeom>
        </p:spPr>
      </p:pic>
      <p:pic>
        <p:nvPicPr>
          <p:cNvPr id="26" name="Picture 25"/>
          <p:cNvPicPr>
            <a:picLocks noChangeAspect="1"/>
          </p:cNvPicPr>
          <p:nvPr/>
        </p:nvPicPr>
        <p:blipFill>
          <a:blip r:embed="rId5"/>
          <a:stretch>
            <a:fillRect/>
          </a:stretch>
        </p:blipFill>
        <p:spPr>
          <a:xfrm>
            <a:off x="644476" y="3808398"/>
            <a:ext cx="3628028" cy="2579198"/>
          </a:xfrm>
          <a:prstGeom prst="rect">
            <a:avLst/>
          </a:prstGeom>
        </p:spPr>
      </p:pic>
      <p:pic>
        <p:nvPicPr>
          <p:cNvPr id="28" name="Picture 27"/>
          <p:cNvPicPr>
            <a:picLocks noChangeAspect="1"/>
          </p:cNvPicPr>
          <p:nvPr/>
        </p:nvPicPr>
        <p:blipFill>
          <a:blip r:embed="rId6"/>
          <a:stretch>
            <a:fillRect/>
          </a:stretch>
        </p:blipFill>
        <p:spPr>
          <a:xfrm>
            <a:off x="7904419" y="3806304"/>
            <a:ext cx="3633182" cy="2581472"/>
          </a:xfrm>
          <a:prstGeom prst="rect">
            <a:avLst/>
          </a:prstGeom>
        </p:spPr>
      </p:pic>
      <p:pic>
        <p:nvPicPr>
          <p:cNvPr id="17" name="Picture 16"/>
          <p:cNvPicPr>
            <a:picLocks noChangeAspect="1"/>
          </p:cNvPicPr>
          <p:nvPr/>
        </p:nvPicPr>
        <p:blipFill>
          <a:blip r:embed="rId7"/>
          <a:stretch>
            <a:fillRect/>
          </a:stretch>
        </p:blipFill>
        <p:spPr>
          <a:xfrm>
            <a:off x="644475" y="1225202"/>
            <a:ext cx="3633653" cy="2583197"/>
          </a:xfrm>
          <a:prstGeom prst="rect">
            <a:avLst/>
          </a:prstGeom>
        </p:spPr>
      </p:pic>
      <p:pic>
        <p:nvPicPr>
          <p:cNvPr id="25" name="Picture 24"/>
          <p:cNvPicPr>
            <a:picLocks noChangeAspect="1"/>
          </p:cNvPicPr>
          <p:nvPr/>
        </p:nvPicPr>
        <p:blipFill>
          <a:blip r:embed="rId8"/>
          <a:stretch>
            <a:fillRect/>
          </a:stretch>
        </p:blipFill>
        <p:spPr>
          <a:xfrm>
            <a:off x="7904403" y="1223915"/>
            <a:ext cx="3641008" cy="258703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D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32155" y="2058406"/>
            <a:ext cx="1606636"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768681"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396181" y="4636635"/>
            <a:ext cx="1842610"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159267"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4134655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82917" y="1893095"/>
            <a:ext cx="3622467" cy="2578539"/>
          </a:xfrm>
          <a:prstGeom prst="rect">
            <a:avLst/>
          </a:prstGeom>
        </p:spPr>
      </p:pic>
      <p:pic>
        <p:nvPicPr>
          <p:cNvPr id="12" name="Picture 11"/>
          <p:cNvPicPr>
            <a:picLocks noChangeAspect="1"/>
          </p:cNvPicPr>
          <p:nvPr/>
        </p:nvPicPr>
        <p:blipFill>
          <a:blip r:embed="rId4"/>
          <a:stretch>
            <a:fillRect/>
          </a:stretch>
        </p:blipFill>
        <p:spPr>
          <a:xfrm>
            <a:off x="7905384" y="1893317"/>
            <a:ext cx="3628742" cy="2578317"/>
          </a:xfrm>
          <a:prstGeom prst="rect">
            <a:avLst/>
          </a:prstGeom>
        </p:spPr>
      </p:pic>
      <p:pic>
        <p:nvPicPr>
          <p:cNvPr id="13" name="Picture 12"/>
          <p:cNvPicPr>
            <a:picLocks noChangeAspect="1"/>
          </p:cNvPicPr>
          <p:nvPr/>
        </p:nvPicPr>
        <p:blipFill>
          <a:blip r:embed="rId5"/>
          <a:stretch>
            <a:fillRect/>
          </a:stretch>
        </p:blipFill>
        <p:spPr>
          <a:xfrm>
            <a:off x="651623" y="1893095"/>
            <a:ext cx="3631294" cy="257917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D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448232" y="1996683"/>
            <a:ext cx="1527762"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724525"/>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602905" y="2724525"/>
            <a:ext cx="1005142" cy="369332"/>
          </a:xfrm>
          <a:prstGeom prst="rect">
            <a:avLst/>
          </a:prstGeom>
          <a:noFill/>
        </p:spPr>
        <p:txBody>
          <a:bodyPr wrap="square" rtlCol="0">
            <a:spAutoFit/>
          </a:bodyPr>
          <a:lstStyle/>
          <a:p>
            <a:r>
              <a:rPr lang="en-US" dirty="0"/>
              <a:t>3008 us</a:t>
            </a:r>
          </a:p>
        </p:txBody>
      </p:sp>
    </p:spTree>
    <p:extLst>
      <p:ext uri="{BB962C8B-B14F-4D97-AF65-F5344CB8AC3E}">
        <p14:creationId xmlns:p14="http://schemas.microsoft.com/office/powerpoint/2010/main" val="158148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4123" y="3803439"/>
            <a:ext cx="3636821" cy="2584941"/>
          </a:xfrm>
          <a:prstGeom prst="rect">
            <a:avLst/>
          </a:prstGeom>
        </p:spPr>
      </p:pic>
      <p:pic>
        <p:nvPicPr>
          <p:cNvPr id="3" name="Picture 2"/>
          <p:cNvPicPr>
            <a:picLocks noChangeAspect="1"/>
          </p:cNvPicPr>
          <p:nvPr/>
        </p:nvPicPr>
        <p:blipFill>
          <a:blip r:embed="rId4"/>
          <a:stretch>
            <a:fillRect/>
          </a:stretch>
        </p:blipFill>
        <p:spPr>
          <a:xfrm>
            <a:off x="636746" y="1224946"/>
            <a:ext cx="3649690" cy="2592141"/>
          </a:xfrm>
          <a:prstGeom prst="rect">
            <a:avLst/>
          </a:prstGeom>
        </p:spPr>
      </p:pic>
      <p:pic>
        <p:nvPicPr>
          <p:cNvPr id="30" name="Picture 29"/>
          <p:cNvPicPr>
            <a:picLocks noChangeAspect="1"/>
          </p:cNvPicPr>
          <p:nvPr/>
        </p:nvPicPr>
        <p:blipFill>
          <a:blip r:embed="rId5"/>
          <a:stretch>
            <a:fillRect/>
          </a:stretch>
        </p:blipFill>
        <p:spPr>
          <a:xfrm>
            <a:off x="4270944" y="3803439"/>
            <a:ext cx="3639285" cy="2590509"/>
          </a:xfrm>
          <a:prstGeom prst="rect">
            <a:avLst/>
          </a:prstGeom>
        </p:spPr>
      </p:pic>
      <p:pic>
        <p:nvPicPr>
          <p:cNvPr id="31" name="Picture 30"/>
          <p:cNvPicPr>
            <a:picLocks noChangeAspect="1"/>
          </p:cNvPicPr>
          <p:nvPr/>
        </p:nvPicPr>
        <p:blipFill>
          <a:blip r:embed="rId6"/>
          <a:stretch>
            <a:fillRect/>
          </a:stretch>
        </p:blipFill>
        <p:spPr>
          <a:xfrm>
            <a:off x="7907318" y="3809283"/>
            <a:ext cx="3635851" cy="2583368"/>
          </a:xfrm>
          <a:prstGeom prst="rect">
            <a:avLst/>
          </a:prstGeom>
        </p:spPr>
      </p:pic>
      <p:pic>
        <p:nvPicPr>
          <p:cNvPr id="24" name="Picture 23"/>
          <p:cNvPicPr>
            <a:picLocks noChangeAspect="1"/>
          </p:cNvPicPr>
          <p:nvPr/>
        </p:nvPicPr>
        <p:blipFill>
          <a:blip r:embed="rId7"/>
          <a:stretch>
            <a:fillRect/>
          </a:stretch>
        </p:blipFill>
        <p:spPr>
          <a:xfrm>
            <a:off x="4275892" y="1224948"/>
            <a:ext cx="3630611" cy="2584335"/>
          </a:xfrm>
          <a:prstGeom prst="rect">
            <a:avLst/>
          </a:prstGeom>
        </p:spPr>
      </p:pic>
      <p:pic>
        <p:nvPicPr>
          <p:cNvPr id="25" name="Picture 24"/>
          <p:cNvPicPr>
            <a:picLocks noChangeAspect="1"/>
          </p:cNvPicPr>
          <p:nvPr/>
        </p:nvPicPr>
        <p:blipFill>
          <a:blip r:embed="rId8"/>
          <a:stretch>
            <a:fillRect/>
          </a:stretch>
        </p:blipFill>
        <p:spPr>
          <a:xfrm>
            <a:off x="7906503" y="1224947"/>
            <a:ext cx="3634043" cy="2582084"/>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61652" y="2058406"/>
            <a:ext cx="1577139"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6259191"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465006" y="4636635"/>
            <a:ext cx="1773785"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6271305"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3128597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4972" y="1832984"/>
            <a:ext cx="3637871" cy="2582085"/>
          </a:xfrm>
          <a:prstGeom prst="rect">
            <a:avLst/>
          </a:prstGeom>
        </p:spPr>
      </p:pic>
      <p:pic>
        <p:nvPicPr>
          <p:cNvPr id="27" name="Picture 26"/>
          <p:cNvPicPr>
            <a:picLocks noChangeAspect="1"/>
          </p:cNvPicPr>
          <p:nvPr/>
        </p:nvPicPr>
        <p:blipFill>
          <a:blip r:embed="rId4"/>
          <a:stretch>
            <a:fillRect/>
          </a:stretch>
        </p:blipFill>
        <p:spPr>
          <a:xfrm>
            <a:off x="4272843" y="1832984"/>
            <a:ext cx="3629037" cy="2583215"/>
          </a:xfrm>
          <a:prstGeom prst="rect">
            <a:avLst/>
          </a:prstGeom>
        </p:spPr>
      </p:pic>
      <p:pic>
        <p:nvPicPr>
          <p:cNvPr id="28" name="Picture 27"/>
          <p:cNvPicPr>
            <a:picLocks noChangeAspect="1"/>
          </p:cNvPicPr>
          <p:nvPr/>
        </p:nvPicPr>
        <p:blipFill>
          <a:blip r:embed="rId5"/>
          <a:stretch>
            <a:fillRect/>
          </a:stretch>
        </p:blipFill>
        <p:spPr>
          <a:xfrm>
            <a:off x="7901880" y="1832984"/>
            <a:ext cx="3634045" cy="258208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solidFill>
                  <a:schemeClr val="tx1"/>
                </a:solidFill>
              </a:rPr>
              <a:t>Device E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10813" y="2666444"/>
            <a:ext cx="1527978"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6259191" y="2666444"/>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602905" y="2666444"/>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271414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73104" y="1227490"/>
            <a:ext cx="3627500" cy="2582121"/>
          </a:xfrm>
          <a:prstGeom prst="rect">
            <a:avLst/>
          </a:prstGeom>
        </p:spPr>
      </p:pic>
      <p:pic>
        <p:nvPicPr>
          <p:cNvPr id="12" name="Picture 11"/>
          <p:cNvPicPr>
            <a:picLocks noChangeAspect="1"/>
          </p:cNvPicPr>
          <p:nvPr/>
        </p:nvPicPr>
        <p:blipFill>
          <a:blip r:embed="rId4"/>
          <a:stretch>
            <a:fillRect/>
          </a:stretch>
        </p:blipFill>
        <p:spPr>
          <a:xfrm>
            <a:off x="7900604" y="1226977"/>
            <a:ext cx="3629754" cy="2579036"/>
          </a:xfrm>
          <a:prstGeom prst="rect">
            <a:avLst/>
          </a:prstGeom>
        </p:spPr>
      </p:pic>
      <p:pic>
        <p:nvPicPr>
          <p:cNvPr id="13" name="Picture 12"/>
          <p:cNvPicPr>
            <a:picLocks noChangeAspect="1"/>
          </p:cNvPicPr>
          <p:nvPr/>
        </p:nvPicPr>
        <p:blipFill>
          <a:blip r:embed="rId5"/>
          <a:stretch>
            <a:fillRect/>
          </a:stretch>
        </p:blipFill>
        <p:spPr>
          <a:xfrm>
            <a:off x="636940" y="1226977"/>
            <a:ext cx="3636164" cy="2582634"/>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17</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573161" y="2058406"/>
            <a:ext cx="1665630"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421234" y="2058406"/>
            <a:ext cx="1005142" cy="369332"/>
          </a:xfrm>
          <a:prstGeom prst="rect">
            <a:avLst/>
          </a:prstGeom>
          <a:noFill/>
        </p:spPr>
        <p:txBody>
          <a:bodyPr wrap="square" rtlCol="0">
            <a:spAutoFit/>
          </a:bodyPr>
          <a:lstStyle/>
          <a:p>
            <a:r>
              <a:rPr lang="en-US" dirty="0"/>
              <a:t>3008 us</a:t>
            </a:r>
          </a:p>
        </p:txBody>
      </p:sp>
      <p:pic>
        <p:nvPicPr>
          <p:cNvPr id="14" name="Picture 13"/>
          <p:cNvPicPr>
            <a:picLocks noChangeAspect="1"/>
          </p:cNvPicPr>
          <p:nvPr/>
        </p:nvPicPr>
        <p:blipFill>
          <a:blip r:embed="rId6"/>
          <a:stretch>
            <a:fillRect/>
          </a:stretch>
        </p:blipFill>
        <p:spPr>
          <a:xfrm>
            <a:off x="637629" y="3806013"/>
            <a:ext cx="3636854" cy="2583124"/>
          </a:xfrm>
          <a:prstGeom prst="rect">
            <a:avLst/>
          </a:prstGeom>
        </p:spPr>
      </p:pic>
      <p:pic>
        <p:nvPicPr>
          <p:cNvPr id="15" name="Picture 14"/>
          <p:cNvPicPr>
            <a:picLocks noChangeAspect="1"/>
          </p:cNvPicPr>
          <p:nvPr/>
        </p:nvPicPr>
        <p:blipFill>
          <a:blip r:embed="rId7"/>
          <a:stretch>
            <a:fillRect/>
          </a:stretch>
        </p:blipFill>
        <p:spPr>
          <a:xfrm>
            <a:off x="4274432" y="3807981"/>
            <a:ext cx="3628910" cy="2583124"/>
          </a:xfrm>
          <a:prstGeom prst="rect">
            <a:avLst/>
          </a:prstGeom>
        </p:spPr>
      </p:pic>
      <p:pic>
        <p:nvPicPr>
          <p:cNvPr id="16" name="Picture 15"/>
          <p:cNvPicPr>
            <a:picLocks noChangeAspect="1"/>
          </p:cNvPicPr>
          <p:nvPr/>
        </p:nvPicPr>
        <p:blipFill>
          <a:blip r:embed="rId8"/>
          <a:stretch>
            <a:fillRect/>
          </a:stretch>
        </p:blipFill>
        <p:spPr>
          <a:xfrm>
            <a:off x="7903342" y="3807556"/>
            <a:ext cx="3636853" cy="2584081"/>
          </a:xfrm>
          <a:prstGeom prst="rect">
            <a:avLst/>
          </a:prstGeom>
        </p:spPr>
      </p:pic>
      <p:sp>
        <p:nvSpPr>
          <p:cNvPr id="17" name="TextBox 16"/>
          <p:cNvSpPr txBox="1"/>
          <p:nvPr/>
        </p:nvSpPr>
        <p:spPr>
          <a:xfrm>
            <a:off x="1573161" y="4725928"/>
            <a:ext cx="1611080"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421234"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4197785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6082" y="1833850"/>
            <a:ext cx="3631219" cy="2579122"/>
          </a:xfrm>
          <a:prstGeom prst="rect">
            <a:avLst/>
          </a:prstGeom>
        </p:spPr>
      </p:pic>
      <p:pic>
        <p:nvPicPr>
          <p:cNvPr id="24" name="Picture 23"/>
          <p:cNvPicPr>
            <a:picLocks noChangeAspect="1"/>
          </p:cNvPicPr>
          <p:nvPr/>
        </p:nvPicPr>
        <p:blipFill>
          <a:blip r:embed="rId4"/>
          <a:stretch>
            <a:fillRect/>
          </a:stretch>
        </p:blipFill>
        <p:spPr>
          <a:xfrm>
            <a:off x="4277301" y="1833850"/>
            <a:ext cx="3623287" cy="2579122"/>
          </a:xfrm>
          <a:prstGeom prst="rect">
            <a:avLst/>
          </a:prstGeom>
        </p:spPr>
      </p:pic>
      <p:pic>
        <p:nvPicPr>
          <p:cNvPr id="25" name="Picture 24"/>
          <p:cNvPicPr>
            <a:picLocks noChangeAspect="1"/>
          </p:cNvPicPr>
          <p:nvPr/>
        </p:nvPicPr>
        <p:blipFill>
          <a:blip r:embed="rId5"/>
          <a:stretch>
            <a:fillRect/>
          </a:stretch>
        </p:blipFill>
        <p:spPr>
          <a:xfrm>
            <a:off x="7902464" y="1833850"/>
            <a:ext cx="3636256" cy="258365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18</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00981" y="2665365"/>
            <a:ext cx="1537810"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01906" y="2665365"/>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421234" y="2665365"/>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99770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640191" y="3808400"/>
            <a:ext cx="3637893" cy="2583862"/>
          </a:xfrm>
          <a:prstGeom prst="rect">
            <a:avLst/>
          </a:prstGeom>
        </p:spPr>
      </p:pic>
      <p:pic>
        <p:nvPicPr>
          <p:cNvPr id="27" name="Picture 26"/>
          <p:cNvPicPr>
            <a:picLocks noChangeAspect="1"/>
          </p:cNvPicPr>
          <p:nvPr/>
        </p:nvPicPr>
        <p:blipFill>
          <a:blip r:embed="rId4"/>
          <a:stretch>
            <a:fillRect/>
          </a:stretch>
        </p:blipFill>
        <p:spPr>
          <a:xfrm>
            <a:off x="4273934" y="3808400"/>
            <a:ext cx="3629947" cy="2583862"/>
          </a:xfrm>
          <a:prstGeom prst="rect">
            <a:avLst/>
          </a:prstGeom>
        </p:spPr>
      </p:pic>
      <p:pic>
        <p:nvPicPr>
          <p:cNvPr id="28" name="Picture 27"/>
          <p:cNvPicPr>
            <a:picLocks noChangeAspect="1"/>
          </p:cNvPicPr>
          <p:nvPr/>
        </p:nvPicPr>
        <p:blipFill>
          <a:blip r:embed="rId5"/>
          <a:stretch>
            <a:fillRect/>
          </a:stretch>
        </p:blipFill>
        <p:spPr>
          <a:xfrm>
            <a:off x="7899731" y="3807922"/>
            <a:ext cx="3637893" cy="2584819"/>
          </a:xfrm>
          <a:prstGeom prst="rect">
            <a:avLst/>
          </a:prstGeom>
        </p:spPr>
      </p:pic>
      <p:pic>
        <p:nvPicPr>
          <p:cNvPr id="17" name="Picture 16"/>
          <p:cNvPicPr>
            <a:picLocks noChangeAspect="1"/>
          </p:cNvPicPr>
          <p:nvPr/>
        </p:nvPicPr>
        <p:blipFill>
          <a:blip r:embed="rId6"/>
          <a:stretch>
            <a:fillRect/>
          </a:stretch>
        </p:blipFill>
        <p:spPr>
          <a:xfrm>
            <a:off x="638986" y="1224950"/>
            <a:ext cx="3637312" cy="2583450"/>
          </a:xfrm>
          <a:prstGeom prst="rect">
            <a:avLst/>
          </a:prstGeom>
        </p:spPr>
      </p:pic>
      <p:pic>
        <p:nvPicPr>
          <p:cNvPr id="24" name="Picture 23"/>
          <p:cNvPicPr>
            <a:picLocks noChangeAspect="1"/>
          </p:cNvPicPr>
          <p:nvPr/>
        </p:nvPicPr>
        <p:blipFill>
          <a:blip r:embed="rId7"/>
          <a:stretch>
            <a:fillRect/>
          </a:stretch>
        </p:blipFill>
        <p:spPr>
          <a:xfrm>
            <a:off x="4276298" y="1224950"/>
            <a:ext cx="3629369" cy="2583450"/>
          </a:xfrm>
          <a:prstGeom prst="rect">
            <a:avLst/>
          </a:prstGeom>
        </p:spPr>
      </p:pic>
      <p:pic>
        <p:nvPicPr>
          <p:cNvPr id="25" name="Picture 24"/>
          <p:cNvPicPr>
            <a:picLocks noChangeAspect="1"/>
          </p:cNvPicPr>
          <p:nvPr/>
        </p:nvPicPr>
        <p:blipFill>
          <a:blip r:embed="rId8"/>
          <a:stretch>
            <a:fillRect/>
          </a:stretch>
        </p:blipFill>
        <p:spPr>
          <a:xfrm>
            <a:off x="7905667" y="1223994"/>
            <a:ext cx="3637312" cy="258440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233649" y="2055433"/>
            <a:ext cx="1679590"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817122"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2233649" y="4636635"/>
            <a:ext cx="1679590"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471949"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1931282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tx1"/>
                </a:solidFill>
              </a:rPr>
              <a:t>When the AP broadcasts the EDCA Parameter Set, associated non-AP STAs shall use these values, otherwise they shall use the default values.  We measured the behavior of six different client devices when the AP broadcasts different TXOP limits in the EDCA Parameter Set for Best Effort and Video traffic access categories.  Furthermore, with TXOP Limit = 0, the STAs shall only transmit a single PPDU in the TXOP.  We also measured the behavior of client devices when the AP specifically broadcasted TXOP Limit = 0.  All but one client device violated the TXOP Limit broadcasted by the AP.</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41811" y="1226977"/>
            <a:ext cx="3631293" cy="2579175"/>
          </a:xfrm>
          <a:prstGeom prst="rect">
            <a:avLst/>
          </a:prstGeom>
        </p:spPr>
      </p:pic>
      <p:pic>
        <p:nvPicPr>
          <p:cNvPr id="12" name="Picture 11"/>
          <p:cNvPicPr>
            <a:picLocks noChangeAspect="1"/>
          </p:cNvPicPr>
          <p:nvPr/>
        </p:nvPicPr>
        <p:blipFill>
          <a:blip r:embed="rId4"/>
          <a:stretch>
            <a:fillRect/>
          </a:stretch>
        </p:blipFill>
        <p:spPr>
          <a:xfrm>
            <a:off x="4273104" y="1226977"/>
            <a:ext cx="3623362" cy="2579175"/>
          </a:xfrm>
          <a:prstGeom prst="rect">
            <a:avLst/>
          </a:prstGeom>
        </p:spPr>
      </p:pic>
      <p:pic>
        <p:nvPicPr>
          <p:cNvPr id="13" name="Picture 12"/>
          <p:cNvPicPr>
            <a:picLocks noChangeAspect="1"/>
          </p:cNvPicPr>
          <p:nvPr/>
        </p:nvPicPr>
        <p:blipFill>
          <a:blip r:embed="rId5"/>
          <a:stretch>
            <a:fillRect/>
          </a:stretch>
        </p:blipFill>
        <p:spPr>
          <a:xfrm>
            <a:off x="7896466" y="1226023"/>
            <a:ext cx="3631293" cy="258012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41987" y="2058406"/>
            <a:ext cx="1596804"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421234" y="2058406"/>
            <a:ext cx="1005142" cy="369332"/>
          </a:xfrm>
          <a:prstGeom prst="rect">
            <a:avLst/>
          </a:prstGeom>
          <a:noFill/>
        </p:spPr>
        <p:txBody>
          <a:bodyPr wrap="square" rtlCol="0">
            <a:spAutoFit/>
          </a:bodyPr>
          <a:lstStyle/>
          <a:p>
            <a:r>
              <a:rPr lang="en-US" dirty="0"/>
              <a:t>3008 us</a:t>
            </a:r>
          </a:p>
        </p:txBody>
      </p:sp>
      <p:pic>
        <p:nvPicPr>
          <p:cNvPr id="14" name="Picture 13"/>
          <p:cNvPicPr>
            <a:picLocks noChangeAspect="1"/>
          </p:cNvPicPr>
          <p:nvPr/>
        </p:nvPicPr>
        <p:blipFill>
          <a:blip r:embed="rId6"/>
          <a:stretch>
            <a:fillRect/>
          </a:stretch>
        </p:blipFill>
        <p:spPr>
          <a:xfrm>
            <a:off x="644119" y="3806153"/>
            <a:ext cx="3628985" cy="2577534"/>
          </a:xfrm>
          <a:prstGeom prst="rect">
            <a:avLst/>
          </a:prstGeom>
        </p:spPr>
      </p:pic>
      <p:pic>
        <p:nvPicPr>
          <p:cNvPr id="15" name="Picture 14"/>
          <p:cNvPicPr>
            <a:picLocks noChangeAspect="1"/>
          </p:cNvPicPr>
          <p:nvPr/>
        </p:nvPicPr>
        <p:blipFill>
          <a:blip r:embed="rId7"/>
          <a:stretch>
            <a:fillRect/>
          </a:stretch>
        </p:blipFill>
        <p:spPr>
          <a:xfrm>
            <a:off x="4272298" y="3806152"/>
            <a:ext cx="3621059" cy="2577535"/>
          </a:xfrm>
          <a:prstGeom prst="rect">
            <a:avLst/>
          </a:prstGeom>
        </p:spPr>
      </p:pic>
      <p:pic>
        <p:nvPicPr>
          <p:cNvPr id="16" name="Picture 15"/>
          <p:cNvPicPr>
            <a:picLocks noChangeAspect="1"/>
          </p:cNvPicPr>
          <p:nvPr/>
        </p:nvPicPr>
        <p:blipFill>
          <a:blip r:embed="rId8"/>
          <a:stretch>
            <a:fillRect/>
          </a:stretch>
        </p:blipFill>
        <p:spPr>
          <a:xfrm>
            <a:off x="7889171" y="3801360"/>
            <a:ext cx="3634387" cy="2582327"/>
          </a:xfrm>
          <a:prstGeom prst="rect">
            <a:avLst/>
          </a:prstGeom>
        </p:spPr>
      </p:pic>
      <p:sp>
        <p:nvSpPr>
          <p:cNvPr id="17" name="TextBox 16"/>
          <p:cNvSpPr txBox="1"/>
          <p:nvPr/>
        </p:nvSpPr>
        <p:spPr>
          <a:xfrm>
            <a:off x="1465006" y="4725928"/>
            <a:ext cx="1719235"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421234"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961225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7867" y="1775654"/>
            <a:ext cx="3626127" cy="2575505"/>
          </a:xfrm>
          <a:prstGeom prst="rect">
            <a:avLst/>
          </a:prstGeom>
        </p:spPr>
      </p:pic>
      <p:pic>
        <p:nvPicPr>
          <p:cNvPr id="24" name="Picture 23"/>
          <p:cNvPicPr>
            <a:picLocks noChangeAspect="1"/>
          </p:cNvPicPr>
          <p:nvPr/>
        </p:nvPicPr>
        <p:blipFill>
          <a:blip r:embed="rId4"/>
          <a:stretch>
            <a:fillRect/>
          </a:stretch>
        </p:blipFill>
        <p:spPr>
          <a:xfrm>
            <a:off x="4273727" y="1775653"/>
            <a:ext cx="3618207" cy="2575506"/>
          </a:xfrm>
          <a:prstGeom prst="rect">
            <a:avLst/>
          </a:prstGeom>
        </p:spPr>
      </p:pic>
      <p:pic>
        <p:nvPicPr>
          <p:cNvPr id="25" name="Picture 24"/>
          <p:cNvPicPr>
            <a:picLocks noChangeAspect="1"/>
          </p:cNvPicPr>
          <p:nvPr/>
        </p:nvPicPr>
        <p:blipFill>
          <a:blip r:embed="rId5"/>
          <a:stretch>
            <a:fillRect/>
          </a:stretch>
        </p:blipFill>
        <p:spPr>
          <a:xfrm>
            <a:off x="7891667" y="1775652"/>
            <a:ext cx="3626127" cy="257645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89471" y="2603413"/>
            <a:ext cx="1449320"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01906" y="2603413"/>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519846" y="2603413"/>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3183470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64573"/>
          </a:xfrm>
        </p:spPr>
        <p:txBody>
          <a:bodyPr/>
          <a:lstStyle/>
          <a:p>
            <a:r>
              <a:rPr lang="en-US" dirty="0"/>
              <a:t>Summary of Results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388408630"/>
              </p:ext>
            </p:extLst>
          </p:nvPr>
        </p:nvGraphicFramePr>
        <p:xfrm>
          <a:off x="68824" y="1392479"/>
          <a:ext cx="12034685" cy="4459911"/>
        </p:xfrm>
        <a:graphic>
          <a:graphicData uri="http://schemas.openxmlformats.org/drawingml/2006/table">
            <a:tbl>
              <a:tblPr firstRow="1" bandRow="1">
                <a:tableStyleId>{21E4AEA4-8DFA-4A89-87EB-49C32662AFE0}</a:tableStyleId>
              </a:tblPr>
              <a:tblGrid>
                <a:gridCol w="1085800">
                  <a:extLst>
                    <a:ext uri="{9D8B030D-6E8A-4147-A177-3AD203B41FA5}">
                      <a16:colId xmlns:a16="http://schemas.microsoft.com/office/drawing/2014/main" xmlns="" val="20000"/>
                    </a:ext>
                  </a:extLst>
                </a:gridCol>
                <a:gridCol w="1051477">
                  <a:extLst>
                    <a:ext uri="{9D8B030D-6E8A-4147-A177-3AD203B41FA5}">
                      <a16:colId xmlns:a16="http://schemas.microsoft.com/office/drawing/2014/main" xmlns="" val="20001"/>
                    </a:ext>
                  </a:extLst>
                </a:gridCol>
                <a:gridCol w="1187290">
                  <a:extLst>
                    <a:ext uri="{9D8B030D-6E8A-4147-A177-3AD203B41FA5}">
                      <a16:colId xmlns:a16="http://schemas.microsoft.com/office/drawing/2014/main" xmlns="" val="20002"/>
                    </a:ext>
                  </a:extLst>
                </a:gridCol>
                <a:gridCol w="1077541">
                  <a:extLst>
                    <a:ext uri="{9D8B030D-6E8A-4147-A177-3AD203B41FA5}">
                      <a16:colId xmlns:a16="http://schemas.microsoft.com/office/drawing/2014/main" xmlns="" val="20003"/>
                    </a:ext>
                  </a:extLst>
                </a:gridCol>
                <a:gridCol w="1154953">
                  <a:extLst>
                    <a:ext uri="{9D8B030D-6E8A-4147-A177-3AD203B41FA5}">
                      <a16:colId xmlns:a16="http://schemas.microsoft.com/office/drawing/2014/main" xmlns="" val="20004"/>
                    </a:ext>
                  </a:extLst>
                </a:gridCol>
                <a:gridCol w="1046135">
                  <a:extLst>
                    <a:ext uri="{9D8B030D-6E8A-4147-A177-3AD203B41FA5}">
                      <a16:colId xmlns:a16="http://schemas.microsoft.com/office/drawing/2014/main" xmlns="" val="20005"/>
                    </a:ext>
                  </a:extLst>
                </a:gridCol>
                <a:gridCol w="1131377">
                  <a:extLst>
                    <a:ext uri="{9D8B030D-6E8A-4147-A177-3AD203B41FA5}">
                      <a16:colId xmlns:a16="http://schemas.microsoft.com/office/drawing/2014/main" xmlns="" val="20006"/>
                    </a:ext>
                  </a:extLst>
                </a:gridCol>
                <a:gridCol w="1139125">
                  <a:extLst>
                    <a:ext uri="{9D8B030D-6E8A-4147-A177-3AD203B41FA5}">
                      <a16:colId xmlns:a16="http://schemas.microsoft.com/office/drawing/2014/main" xmlns="" val="20007"/>
                    </a:ext>
                  </a:extLst>
                </a:gridCol>
                <a:gridCol w="1208868">
                  <a:extLst>
                    <a:ext uri="{9D8B030D-6E8A-4147-A177-3AD203B41FA5}">
                      <a16:colId xmlns:a16="http://schemas.microsoft.com/office/drawing/2014/main" xmlns="" val="20008"/>
                    </a:ext>
                  </a:extLst>
                </a:gridCol>
                <a:gridCol w="984142">
                  <a:extLst>
                    <a:ext uri="{9D8B030D-6E8A-4147-A177-3AD203B41FA5}">
                      <a16:colId xmlns:a16="http://schemas.microsoft.com/office/drawing/2014/main" xmlns="" val="20009"/>
                    </a:ext>
                  </a:extLst>
                </a:gridCol>
                <a:gridCol w="967977">
                  <a:extLst>
                    <a:ext uri="{9D8B030D-6E8A-4147-A177-3AD203B41FA5}">
                      <a16:colId xmlns:a16="http://schemas.microsoft.com/office/drawing/2014/main" xmlns="" val="20010"/>
                    </a:ext>
                  </a:extLst>
                </a:gridCol>
              </a:tblGrid>
              <a:tr h="743079">
                <a:tc>
                  <a:txBody>
                    <a:bodyPr/>
                    <a:lstStyle/>
                    <a:p>
                      <a:r>
                        <a:rPr lang="en-US" dirty="0"/>
                        <a:t>Client Device</a:t>
                      </a:r>
                    </a:p>
                  </a:txBody>
                  <a:tcPr/>
                </a:tc>
                <a:tc gridSpan="4">
                  <a:txBody>
                    <a:bodyPr/>
                    <a:lstStyle/>
                    <a:p>
                      <a:pPr algn="ctr"/>
                      <a:r>
                        <a:rPr lang="en-US" dirty="0"/>
                        <a:t>Best Effort</a:t>
                      </a:r>
                    </a:p>
                  </a:txBody>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Video</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00"/>
                  </a:ext>
                </a:extLst>
              </a:tr>
              <a:tr h="390663">
                <a:tc>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a:t>
                      </a:r>
                      <a:r>
                        <a:rPr lang="en-US" sz="1400" dirty="0"/>
                        <a:t>0</a:t>
                      </a:r>
                    </a:p>
                  </a:txBody>
                  <a:tcPr/>
                </a:tc>
                <a:tc hMerge="1">
                  <a:txBody>
                    <a:bodyPr/>
                    <a:lstStyle/>
                    <a:p>
                      <a:pPr algn="ct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a:t>
                      </a:r>
                      <a:r>
                        <a:rPr lang="en-US" sz="1400" dirty="0"/>
                        <a:t>1024 us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3008</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1024</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512</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01"/>
                  </a:ext>
                </a:extLst>
              </a:tr>
              <a:tr h="743079">
                <a:tc>
                  <a:txBody>
                    <a:bodyPr/>
                    <a:lstStyle/>
                    <a:p>
                      <a:endParaRPr lang="en-US" dirty="0"/>
                    </a:p>
                  </a:txBody>
                  <a:tcPr/>
                </a:tc>
                <a:tc>
                  <a:txBody>
                    <a:bodyPr/>
                    <a:lstStyle/>
                    <a:p>
                      <a:pPr algn="ctr"/>
                      <a:r>
                        <a:rPr lang="en-US" sz="1400"/>
                        <a:t>TXOP</a:t>
                      </a:r>
                      <a:r>
                        <a:rPr lang="en-US" sz="1400" baseline="0"/>
                        <a:t> </a:t>
                      </a:r>
                      <a:r>
                        <a:rPr lang="en-US" sz="1400"/>
                        <a:t>Duration (95%)</a:t>
                      </a:r>
                      <a:endParaRPr lang="en-US" sz="1400" dirty="0"/>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a:t>PPDUs </a:t>
                      </a:r>
                      <a:r>
                        <a:rPr lang="en-US" sz="1400" baseline="0"/>
                        <a:t>Per TXOP (9</a:t>
                      </a:r>
                      <a:r>
                        <a:rPr lang="en-US" sz="1400"/>
                        <a:t>5%)</a:t>
                      </a:r>
                      <a:endParaRPr lang="en-US" sz="1400" dirty="0"/>
                    </a:p>
                  </a:txBody>
                  <a:tcPr/>
                </a:tc>
                <a:extLst>
                  <a:ext uri="{0D108BD9-81ED-4DB2-BD59-A6C34878D82A}">
                    <a16:rowId xmlns:a16="http://schemas.microsoft.com/office/drawing/2014/main" xmlns="" val="10002"/>
                  </a:ext>
                </a:extLst>
              </a:tr>
              <a:tr h="430515">
                <a:tc>
                  <a:txBody>
                    <a:bodyPr/>
                    <a:lstStyle/>
                    <a:p>
                      <a:r>
                        <a:rPr lang="en-US" dirty="0"/>
                        <a:t>Device A</a:t>
                      </a:r>
                    </a:p>
                  </a:txBody>
                  <a:tcPr/>
                </a:tc>
                <a:tc>
                  <a:txBody>
                    <a:bodyPr/>
                    <a:lstStyle/>
                    <a:p>
                      <a:pPr algn="ctr"/>
                      <a:r>
                        <a:rPr lang="en-US" dirty="0"/>
                        <a:t>11042 us</a:t>
                      </a:r>
                    </a:p>
                  </a:txBody>
                  <a:tcPr/>
                </a:tc>
                <a:tc>
                  <a:txBody>
                    <a:bodyPr/>
                    <a:lstStyle/>
                    <a:p>
                      <a:pPr algn="ctr"/>
                      <a:r>
                        <a:rPr lang="en-US" sz="1800" kern="1200" dirty="0">
                          <a:solidFill>
                            <a:srgbClr val="FF0000"/>
                          </a:solidFill>
                        </a:rPr>
                        <a:t>8</a:t>
                      </a:r>
                      <a:endParaRPr lang="en-US" sz="1800" kern="1200" dirty="0">
                        <a:solidFill>
                          <a:srgbClr val="FF0000"/>
                        </a:solidFill>
                        <a:latin typeface="+mn-lt"/>
                        <a:ea typeface="+mn-ea"/>
                        <a:cs typeface="+mn-cs"/>
                      </a:endParaRPr>
                    </a:p>
                  </a:txBody>
                  <a:tcPr/>
                </a:tc>
                <a:tc>
                  <a:txBody>
                    <a:bodyPr/>
                    <a:lstStyle/>
                    <a:p>
                      <a:pPr algn="ctr"/>
                      <a:r>
                        <a:rPr lang="en-US" dirty="0">
                          <a:solidFill>
                            <a:srgbClr val="FF0000"/>
                          </a:solidFill>
                        </a:rPr>
                        <a:t>10959</a:t>
                      </a:r>
                      <a:r>
                        <a:rPr lang="en-US" baseline="0" dirty="0">
                          <a:solidFill>
                            <a:srgbClr val="FF0000"/>
                          </a:solidFill>
                        </a:rPr>
                        <a:t> us</a:t>
                      </a:r>
                      <a:endParaRPr lang="en-US" dirty="0">
                        <a:solidFill>
                          <a:srgbClr val="FF0000"/>
                        </a:solidFill>
                      </a:endParaRPr>
                    </a:p>
                  </a:txBody>
                  <a:tcPr/>
                </a:tc>
                <a:tc>
                  <a:txBody>
                    <a:bodyPr/>
                    <a:lstStyle/>
                    <a:p>
                      <a:pPr algn="ctr"/>
                      <a:r>
                        <a:rPr lang="en-US" dirty="0"/>
                        <a:t>8</a:t>
                      </a:r>
                      <a:endParaRPr lang="en-US" dirty="0">
                        <a:solidFill>
                          <a:schemeClr val="tx1"/>
                        </a:solidFill>
                      </a:endParaRPr>
                    </a:p>
                  </a:txBody>
                  <a:tcPr/>
                </a:tc>
                <a:tc>
                  <a:txBody>
                    <a:bodyPr/>
                    <a:lstStyle/>
                    <a:p>
                      <a:pPr algn="ctr"/>
                      <a:r>
                        <a:rPr lang="en-US" dirty="0">
                          <a:solidFill>
                            <a:srgbClr val="FF0000"/>
                          </a:solidFill>
                        </a:rPr>
                        <a:t>15475 us</a:t>
                      </a:r>
                    </a:p>
                  </a:txBody>
                  <a:tcPr/>
                </a:tc>
                <a:tc>
                  <a:txBody>
                    <a:bodyPr/>
                    <a:lstStyle/>
                    <a:p>
                      <a:pPr algn="ctr"/>
                      <a:r>
                        <a:rPr lang="en-US" dirty="0"/>
                        <a:t>58</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3"/>
                  </a:ext>
                </a:extLst>
              </a:tr>
              <a:tr h="430515">
                <a:tc>
                  <a:txBody>
                    <a:bodyPr/>
                    <a:lstStyle/>
                    <a:p>
                      <a:r>
                        <a:rPr lang="en-US" dirty="0"/>
                        <a:t>Device</a:t>
                      </a:r>
                      <a:r>
                        <a:rPr lang="en-US" baseline="0" dirty="0"/>
                        <a:t> B</a:t>
                      </a:r>
                      <a:endParaRPr lang="en-US" dirty="0"/>
                    </a:p>
                  </a:txBody>
                  <a:tcPr/>
                </a:tc>
                <a:tc>
                  <a:txBody>
                    <a:bodyPr/>
                    <a:lstStyle/>
                    <a:p>
                      <a:pPr algn="ctr"/>
                      <a:r>
                        <a:rPr lang="en-US" dirty="0"/>
                        <a:t>4911 us</a:t>
                      </a:r>
                    </a:p>
                  </a:txBody>
                  <a:tcPr/>
                </a:tc>
                <a:tc>
                  <a:txBody>
                    <a:bodyPr/>
                    <a:lstStyle/>
                    <a:p>
                      <a:pPr algn="ctr"/>
                      <a:r>
                        <a:rPr lang="en-US" dirty="0">
                          <a:solidFill>
                            <a:srgbClr val="FF0000"/>
                          </a:solidFill>
                        </a:rPr>
                        <a:t>5</a:t>
                      </a:r>
                    </a:p>
                  </a:txBody>
                  <a:tcPr/>
                </a:tc>
                <a:tc>
                  <a:txBody>
                    <a:bodyPr/>
                    <a:lstStyle/>
                    <a:p>
                      <a:pPr algn="ctr"/>
                      <a:r>
                        <a:rPr lang="en-US" dirty="0">
                          <a:solidFill>
                            <a:srgbClr val="FF0000"/>
                          </a:solidFill>
                        </a:rPr>
                        <a:t>4895</a:t>
                      </a:r>
                      <a:r>
                        <a:rPr lang="en-US" baseline="0" dirty="0">
                          <a:solidFill>
                            <a:srgbClr val="FF0000"/>
                          </a:solidFill>
                        </a:rPr>
                        <a:t> us</a:t>
                      </a:r>
                      <a:endParaRPr lang="en-US" dirty="0">
                        <a:solidFill>
                          <a:srgbClr val="FF0000"/>
                        </a:solidFill>
                      </a:endParaRPr>
                    </a:p>
                  </a:txBody>
                  <a:tcPr/>
                </a:tc>
                <a:tc>
                  <a:txBody>
                    <a:bodyPr/>
                    <a:lstStyle/>
                    <a:p>
                      <a:pPr algn="ctr"/>
                      <a:r>
                        <a:rPr lang="en-US" dirty="0"/>
                        <a:t>5</a:t>
                      </a:r>
                      <a:endParaRPr lang="en-US" dirty="0">
                        <a:solidFill>
                          <a:schemeClr val="tx1"/>
                        </a:solidFill>
                      </a:endParaRPr>
                    </a:p>
                  </a:txBody>
                  <a:tcPr/>
                </a:tc>
                <a:tc>
                  <a:txBody>
                    <a:bodyPr/>
                    <a:lstStyle/>
                    <a:p>
                      <a:pPr algn="ctr"/>
                      <a:r>
                        <a:rPr lang="en-US" dirty="0">
                          <a:solidFill>
                            <a:srgbClr val="00B050"/>
                          </a:solidFill>
                        </a:rPr>
                        <a:t>660 us</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9900"/>
                          </a:solidFill>
                        </a:rPr>
                        <a:t>660 us</a:t>
                      </a:r>
                    </a:p>
                  </a:txBody>
                  <a:tcPr/>
                </a:tc>
                <a:tc>
                  <a:txBody>
                    <a:bodyPr/>
                    <a:lstStyle/>
                    <a:p>
                      <a:pPr algn="ctr"/>
                      <a:r>
                        <a:rPr lang="en-US" dirty="0"/>
                        <a:t>1</a:t>
                      </a:r>
                    </a:p>
                  </a:txBody>
                  <a:tcPr/>
                </a:tc>
                <a:extLst>
                  <a:ext uri="{0D108BD9-81ED-4DB2-BD59-A6C34878D82A}">
                    <a16:rowId xmlns:a16="http://schemas.microsoft.com/office/drawing/2014/main" xmlns="" val="10004"/>
                  </a:ext>
                </a:extLst>
              </a:tr>
              <a:tr h="430515">
                <a:tc>
                  <a:txBody>
                    <a:bodyPr/>
                    <a:lstStyle/>
                    <a:p>
                      <a:r>
                        <a:rPr lang="en-US" dirty="0"/>
                        <a:t>Device</a:t>
                      </a:r>
                      <a:r>
                        <a:rPr lang="en-US" baseline="0" dirty="0"/>
                        <a:t> C</a:t>
                      </a:r>
                      <a:endParaRPr lang="en-US" dirty="0"/>
                    </a:p>
                  </a:txBody>
                  <a:tcPr/>
                </a:tc>
                <a:tc>
                  <a:txBody>
                    <a:bodyPr/>
                    <a:lstStyle/>
                    <a:p>
                      <a:pPr algn="ctr"/>
                      <a:r>
                        <a:rPr lang="en-US" dirty="0"/>
                        <a:t>1421 us</a:t>
                      </a:r>
                    </a:p>
                  </a:txBody>
                  <a:tcPr/>
                </a:tc>
                <a:tc>
                  <a:txBody>
                    <a:bodyPr/>
                    <a:lstStyle/>
                    <a:p>
                      <a:pPr algn="ctr"/>
                      <a:r>
                        <a:rPr lang="en-US" dirty="0">
                          <a:solidFill>
                            <a:srgbClr val="00B050"/>
                          </a:solidFill>
                        </a:rPr>
                        <a:t>1</a:t>
                      </a:r>
                      <a:endParaRPr lang="en-US" b="1" dirty="0">
                        <a:solidFill>
                          <a:srgbClr val="00B050"/>
                        </a:solidFill>
                      </a:endParaRPr>
                    </a:p>
                  </a:txBody>
                  <a:tcPr/>
                </a:tc>
                <a:tc>
                  <a:txBody>
                    <a:bodyPr/>
                    <a:lstStyle/>
                    <a:p>
                      <a:pPr marL="0" algn="ctr" defTabSz="914400" rtl="0" eaLnBrk="1" latinLnBrk="0" hangingPunct="1"/>
                      <a:r>
                        <a:rPr lang="en-US" sz="1800" kern="1200" dirty="0">
                          <a:solidFill>
                            <a:srgbClr val="00B050"/>
                          </a:solidFill>
                        </a:rPr>
                        <a:t>972 us</a:t>
                      </a:r>
                      <a:endParaRPr lang="en-US" sz="1800" b="1" kern="1200" dirty="0">
                        <a:solidFill>
                          <a:srgbClr val="00B050"/>
                        </a:solidFill>
                        <a:latin typeface="+mn-lt"/>
                        <a:ea typeface="+mn-ea"/>
                        <a:cs typeface="+mn-cs"/>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solidFill>
                            <a:srgbClr val="00B050"/>
                          </a:solidFill>
                        </a:rPr>
                        <a:t>2959 us</a:t>
                      </a:r>
                    </a:p>
                  </a:txBody>
                  <a:tcPr/>
                </a:tc>
                <a:tc>
                  <a:txBody>
                    <a:bodyPr/>
                    <a:lstStyle/>
                    <a:p>
                      <a:pPr algn="ctr"/>
                      <a:r>
                        <a:rPr lang="en-US" dirty="0"/>
                        <a:t>4</a:t>
                      </a:r>
                    </a:p>
                  </a:txBody>
                  <a:tcPr/>
                </a:tc>
                <a:tc>
                  <a:txBody>
                    <a:bodyPr/>
                    <a:lstStyle/>
                    <a:p>
                      <a:pPr algn="ctr"/>
                      <a:r>
                        <a:rPr lang="en-US" dirty="0">
                          <a:solidFill>
                            <a:srgbClr val="00B050"/>
                          </a:solidFill>
                        </a:rPr>
                        <a:t>783 us</a:t>
                      </a:r>
                    </a:p>
                  </a:txBody>
                  <a:tcPr/>
                </a:tc>
                <a:tc>
                  <a:txBody>
                    <a:bodyPr/>
                    <a:lstStyle/>
                    <a:p>
                      <a:pPr algn="ctr"/>
                      <a:r>
                        <a:rPr lang="en-US" dirty="0"/>
                        <a:t>1</a:t>
                      </a:r>
                    </a:p>
                  </a:txBody>
                  <a:tcPr/>
                </a:tc>
                <a:tc>
                  <a:txBody>
                    <a:bodyPr/>
                    <a:lstStyle/>
                    <a:p>
                      <a:pPr algn="ctr"/>
                      <a:r>
                        <a:rPr lang="en-US" dirty="0">
                          <a:solidFill>
                            <a:srgbClr val="00B050"/>
                          </a:solidFill>
                        </a:rPr>
                        <a:t>469 us</a:t>
                      </a:r>
                    </a:p>
                  </a:txBody>
                  <a:tcPr/>
                </a:tc>
                <a:tc>
                  <a:txBody>
                    <a:bodyPr/>
                    <a:lstStyle/>
                    <a:p>
                      <a:pPr algn="ctr"/>
                      <a:r>
                        <a:rPr lang="en-US" dirty="0"/>
                        <a:t>1</a:t>
                      </a:r>
                    </a:p>
                  </a:txBody>
                  <a:tcPr/>
                </a:tc>
                <a:extLst>
                  <a:ext uri="{0D108BD9-81ED-4DB2-BD59-A6C34878D82A}">
                    <a16:rowId xmlns:a16="http://schemas.microsoft.com/office/drawing/2014/main" xmlns="" val="10005"/>
                  </a:ext>
                </a:extLst>
              </a:tr>
              <a:tr h="430515">
                <a:tc>
                  <a:txBody>
                    <a:bodyPr/>
                    <a:lstStyle/>
                    <a:p>
                      <a:r>
                        <a:rPr lang="en-US" dirty="0"/>
                        <a:t>Device</a:t>
                      </a:r>
                      <a:r>
                        <a:rPr lang="en-US" baseline="0" dirty="0"/>
                        <a:t> D</a:t>
                      </a:r>
                      <a:endParaRPr lang="en-US" dirty="0"/>
                    </a:p>
                  </a:txBody>
                  <a:tcPr/>
                </a:tc>
                <a:tc>
                  <a:txBody>
                    <a:bodyPr/>
                    <a:lstStyle/>
                    <a:p>
                      <a:pPr algn="ctr"/>
                      <a:r>
                        <a:rPr lang="en-US" dirty="0"/>
                        <a:t>9986 us</a:t>
                      </a:r>
                    </a:p>
                  </a:txBody>
                  <a:tcPr/>
                </a:tc>
                <a:tc>
                  <a:txBody>
                    <a:bodyPr/>
                    <a:lstStyle/>
                    <a:p>
                      <a:pPr algn="ctr"/>
                      <a:r>
                        <a:rPr lang="en-US" dirty="0">
                          <a:solidFill>
                            <a:srgbClr val="FF0000"/>
                          </a:solidFill>
                        </a:rPr>
                        <a:t>10</a:t>
                      </a:r>
                    </a:p>
                  </a:txBody>
                  <a:tcPr/>
                </a:tc>
                <a:tc>
                  <a:txBody>
                    <a:bodyPr/>
                    <a:lstStyle/>
                    <a:p>
                      <a:pPr algn="ctr"/>
                      <a:r>
                        <a:rPr lang="en-US" dirty="0">
                          <a:solidFill>
                            <a:srgbClr val="FF0000"/>
                          </a:solidFill>
                        </a:rPr>
                        <a:t>9983</a:t>
                      </a:r>
                      <a:r>
                        <a:rPr lang="en-US" baseline="0" dirty="0">
                          <a:solidFill>
                            <a:srgbClr val="FF0000"/>
                          </a:solidFill>
                        </a:rPr>
                        <a:t> us</a:t>
                      </a:r>
                      <a:endParaRPr lang="en-US" dirty="0">
                        <a:solidFill>
                          <a:srgbClr val="FF0000"/>
                        </a:solidFill>
                      </a:endParaRPr>
                    </a:p>
                  </a:txBody>
                  <a:tcPr/>
                </a:tc>
                <a:tc>
                  <a:txBody>
                    <a:bodyPr/>
                    <a:lstStyle/>
                    <a:p>
                      <a:pPr algn="ctr"/>
                      <a:r>
                        <a:rPr lang="en-US" dirty="0"/>
                        <a:t>10</a:t>
                      </a:r>
                      <a:endParaRPr lang="en-US" dirty="0">
                        <a:solidFill>
                          <a:schemeClr val="tx1"/>
                        </a:solidFill>
                      </a:endParaRPr>
                    </a:p>
                  </a:txBody>
                  <a:tcPr/>
                </a:tc>
                <a:tc>
                  <a:txBody>
                    <a:bodyPr/>
                    <a:lstStyle/>
                    <a:p>
                      <a:pPr algn="ctr"/>
                      <a:r>
                        <a:rPr lang="en-US" dirty="0">
                          <a:solidFill>
                            <a:srgbClr val="FF0000"/>
                          </a:solidFill>
                        </a:rPr>
                        <a:t>19341 us</a:t>
                      </a:r>
                    </a:p>
                  </a:txBody>
                  <a:tcPr/>
                </a:tc>
                <a:tc>
                  <a:txBody>
                    <a:bodyPr/>
                    <a:lstStyle/>
                    <a:p>
                      <a:pPr algn="ctr"/>
                      <a:r>
                        <a:rPr lang="en-US" dirty="0"/>
                        <a:t>10</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6"/>
                  </a:ext>
                </a:extLst>
              </a:tr>
              <a:tr h="430515">
                <a:tc>
                  <a:txBody>
                    <a:bodyPr/>
                    <a:lstStyle/>
                    <a:p>
                      <a:r>
                        <a:rPr lang="en-US" dirty="0"/>
                        <a:t>Device</a:t>
                      </a:r>
                      <a:r>
                        <a:rPr lang="en-US" baseline="0" dirty="0"/>
                        <a:t> E</a:t>
                      </a:r>
                      <a:endParaRPr lang="en-US" dirty="0"/>
                    </a:p>
                  </a:txBody>
                  <a:tcPr/>
                </a:tc>
                <a:tc>
                  <a:txBody>
                    <a:bodyPr/>
                    <a:lstStyle/>
                    <a:p>
                      <a:pPr algn="ctr"/>
                      <a:r>
                        <a:rPr lang="en-US" dirty="0"/>
                        <a:t>3865 us</a:t>
                      </a:r>
                    </a:p>
                  </a:txBody>
                  <a:tcPr/>
                </a:tc>
                <a:tc>
                  <a:txBody>
                    <a:bodyPr/>
                    <a:lstStyle/>
                    <a:p>
                      <a:pPr algn="ctr"/>
                      <a:r>
                        <a:rPr lang="en-US" dirty="0">
                          <a:solidFill>
                            <a:srgbClr val="FF0000"/>
                          </a:solidFill>
                        </a:rPr>
                        <a:t>6</a:t>
                      </a:r>
                    </a:p>
                  </a:txBody>
                  <a:tcPr/>
                </a:tc>
                <a:tc>
                  <a:txBody>
                    <a:bodyPr/>
                    <a:lstStyle/>
                    <a:p>
                      <a:pPr algn="ctr"/>
                      <a:r>
                        <a:rPr lang="en-US" dirty="0">
                          <a:solidFill>
                            <a:srgbClr val="FF0000"/>
                          </a:solidFill>
                        </a:rPr>
                        <a:t>3865</a:t>
                      </a:r>
                      <a:r>
                        <a:rPr lang="en-US" baseline="0" dirty="0">
                          <a:solidFill>
                            <a:srgbClr val="FF0000"/>
                          </a:solidFill>
                        </a:rPr>
                        <a:t> us</a:t>
                      </a:r>
                      <a:endParaRPr lang="en-US" dirty="0">
                        <a:solidFill>
                          <a:srgbClr val="FF0000"/>
                        </a:solidFill>
                      </a:endParaRPr>
                    </a:p>
                  </a:txBody>
                  <a:tcPr/>
                </a:tc>
                <a:tc>
                  <a:txBody>
                    <a:bodyPr/>
                    <a:lstStyle/>
                    <a:p>
                      <a:pPr algn="ctr"/>
                      <a:r>
                        <a:rPr lang="en-US" dirty="0"/>
                        <a:t>6</a:t>
                      </a:r>
                      <a:endParaRPr lang="en-US" dirty="0">
                        <a:solidFill>
                          <a:schemeClr val="tx1"/>
                        </a:solidFill>
                      </a:endParaRPr>
                    </a:p>
                  </a:txBody>
                  <a:tcPr/>
                </a:tc>
                <a:tc>
                  <a:txBody>
                    <a:bodyPr/>
                    <a:lstStyle/>
                    <a:p>
                      <a:pPr algn="ctr"/>
                      <a:r>
                        <a:rPr lang="en-US" dirty="0">
                          <a:solidFill>
                            <a:srgbClr val="FF9900"/>
                          </a:solidFill>
                        </a:rPr>
                        <a:t>3076 us</a:t>
                      </a:r>
                    </a:p>
                  </a:txBody>
                  <a:tcPr/>
                </a:tc>
                <a:tc>
                  <a:txBody>
                    <a:bodyPr/>
                    <a:lstStyle/>
                    <a:p>
                      <a:pPr algn="ctr"/>
                      <a:r>
                        <a:rPr lang="en-US" dirty="0"/>
                        <a:t>3</a:t>
                      </a:r>
                    </a:p>
                  </a:txBody>
                  <a:tcPr/>
                </a:tc>
                <a:tc>
                  <a:txBody>
                    <a:bodyPr/>
                    <a:lstStyle/>
                    <a:p>
                      <a:pPr algn="ctr"/>
                      <a:r>
                        <a:rPr lang="en-US" dirty="0">
                          <a:solidFill>
                            <a:srgbClr val="FF9900"/>
                          </a:solidFill>
                        </a:rPr>
                        <a:t>1924 us</a:t>
                      </a:r>
                    </a:p>
                  </a:txBody>
                  <a:tcPr/>
                </a:tc>
                <a:tc>
                  <a:txBody>
                    <a:bodyPr/>
                    <a:lstStyle/>
                    <a:p>
                      <a:pPr algn="ctr"/>
                      <a:r>
                        <a:rPr lang="en-US" dirty="0"/>
                        <a:t>2</a:t>
                      </a:r>
                    </a:p>
                  </a:txBody>
                  <a:tcPr/>
                </a:tc>
                <a:tc>
                  <a:txBody>
                    <a:bodyPr/>
                    <a:lstStyle/>
                    <a:p>
                      <a:pPr algn="ctr"/>
                      <a:r>
                        <a:rPr lang="en-US" dirty="0">
                          <a:solidFill>
                            <a:srgbClr val="FF9900"/>
                          </a:solidFill>
                        </a:rPr>
                        <a:t>1013</a:t>
                      </a:r>
                      <a:r>
                        <a:rPr lang="en-US" baseline="0" dirty="0">
                          <a:solidFill>
                            <a:srgbClr val="FF9900"/>
                          </a:solidFill>
                        </a:rPr>
                        <a:t> us</a:t>
                      </a:r>
                      <a:endParaRPr lang="en-US" dirty="0">
                        <a:solidFill>
                          <a:srgbClr val="FF9900"/>
                        </a:solidFill>
                      </a:endParaRPr>
                    </a:p>
                  </a:txBody>
                  <a:tcPr/>
                </a:tc>
                <a:tc>
                  <a:txBody>
                    <a:bodyPr/>
                    <a:lstStyle/>
                    <a:p>
                      <a:pPr algn="ctr"/>
                      <a:r>
                        <a:rPr lang="en-US" dirty="0"/>
                        <a:t>1</a:t>
                      </a:r>
                    </a:p>
                  </a:txBody>
                  <a:tcPr/>
                </a:tc>
                <a:extLst>
                  <a:ext uri="{0D108BD9-81ED-4DB2-BD59-A6C34878D82A}">
                    <a16:rowId xmlns:a16="http://schemas.microsoft.com/office/drawing/2014/main" xmlns="" val="10007"/>
                  </a:ext>
                </a:extLst>
              </a:tr>
              <a:tr h="430515">
                <a:tc>
                  <a:txBody>
                    <a:bodyPr/>
                    <a:lstStyle/>
                    <a:p>
                      <a:r>
                        <a:rPr lang="en-US" dirty="0"/>
                        <a:t>Device</a:t>
                      </a:r>
                      <a:r>
                        <a:rPr lang="en-US" baseline="0" dirty="0"/>
                        <a:t> F</a:t>
                      </a:r>
                      <a:endParaRPr lang="en-US" dirty="0"/>
                    </a:p>
                  </a:txBody>
                  <a:tcPr/>
                </a:tc>
                <a:tc>
                  <a:txBody>
                    <a:bodyPr/>
                    <a:lstStyle/>
                    <a:p>
                      <a:pPr algn="ctr"/>
                      <a:r>
                        <a:rPr lang="en-US" dirty="0"/>
                        <a:t>3150</a:t>
                      </a:r>
                      <a:r>
                        <a:rPr lang="en-US" baseline="0" dirty="0"/>
                        <a:t> us</a:t>
                      </a:r>
                      <a:endParaRPr lang="en-US" dirty="0"/>
                    </a:p>
                  </a:txBody>
                  <a:tcPr/>
                </a:tc>
                <a:tc>
                  <a:txBody>
                    <a:bodyPr/>
                    <a:lstStyle/>
                    <a:p>
                      <a:pPr algn="ctr"/>
                      <a:r>
                        <a:rPr lang="en-US" dirty="0">
                          <a:solidFill>
                            <a:srgbClr val="FF0000"/>
                          </a:solidFill>
                        </a:rPr>
                        <a:t>5</a:t>
                      </a:r>
                    </a:p>
                  </a:txBody>
                  <a:tcPr/>
                </a:tc>
                <a:tc>
                  <a:txBody>
                    <a:bodyPr/>
                    <a:lstStyle/>
                    <a:p>
                      <a:pPr algn="ctr"/>
                      <a:r>
                        <a:rPr lang="en-US" dirty="0">
                          <a:solidFill>
                            <a:srgbClr val="FF0000"/>
                          </a:solidFill>
                        </a:rPr>
                        <a:t>3142</a:t>
                      </a:r>
                      <a:r>
                        <a:rPr lang="en-US" baseline="0" dirty="0">
                          <a:solidFill>
                            <a:srgbClr val="FF0000"/>
                          </a:solidFill>
                        </a:rPr>
                        <a:t> us</a:t>
                      </a:r>
                      <a:endParaRPr lang="en-US" dirty="0">
                        <a:solidFill>
                          <a:srgbClr val="FF0000"/>
                        </a:solidFill>
                      </a:endParaRPr>
                    </a:p>
                  </a:txBody>
                  <a:tcPr/>
                </a:tc>
                <a:tc>
                  <a:txBody>
                    <a:bodyPr/>
                    <a:lstStyle/>
                    <a:p>
                      <a:pPr algn="ctr"/>
                      <a:r>
                        <a:rPr lang="en-US" dirty="0"/>
                        <a:t>5</a:t>
                      </a:r>
                      <a:endParaRPr lang="en-US" dirty="0">
                        <a:solidFill>
                          <a:schemeClr val="tx1"/>
                        </a:solidFill>
                      </a:endParaRPr>
                    </a:p>
                  </a:txBody>
                  <a:tcPr/>
                </a:tc>
                <a:tc>
                  <a:txBody>
                    <a:bodyPr/>
                    <a:lstStyle/>
                    <a:p>
                      <a:pPr algn="ctr"/>
                      <a:r>
                        <a:rPr lang="en-US" dirty="0">
                          <a:solidFill>
                            <a:srgbClr val="00B050"/>
                          </a:solidFill>
                        </a:rPr>
                        <a:t>1914 us</a:t>
                      </a:r>
                    </a:p>
                  </a:txBody>
                  <a:tcPr/>
                </a:tc>
                <a:tc>
                  <a:txBody>
                    <a:bodyPr/>
                    <a:lstStyle/>
                    <a:p>
                      <a:pPr algn="ctr"/>
                      <a:r>
                        <a:rPr lang="en-US" dirty="0"/>
                        <a:t>3</a:t>
                      </a:r>
                    </a:p>
                  </a:txBody>
                  <a:tcPr/>
                </a:tc>
                <a:tc>
                  <a:txBody>
                    <a:bodyPr/>
                    <a:lstStyle/>
                    <a:p>
                      <a:pPr algn="ctr"/>
                      <a:r>
                        <a:rPr lang="en-US" dirty="0">
                          <a:solidFill>
                            <a:srgbClr val="00B050"/>
                          </a:solidFill>
                        </a:rPr>
                        <a:t>692 us</a:t>
                      </a:r>
                    </a:p>
                  </a:txBody>
                  <a:tcPr/>
                </a:tc>
                <a:tc>
                  <a:txBody>
                    <a:bodyPr/>
                    <a:lstStyle/>
                    <a:p>
                      <a:pPr algn="ctr"/>
                      <a:r>
                        <a:rPr lang="en-US" dirty="0"/>
                        <a:t>1</a:t>
                      </a:r>
                    </a:p>
                  </a:txBody>
                  <a:tcPr/>
                </a:tc>
                <a:tc>
                  <a:txBody>
                    <a:bodyPr/>
                    <a:lstStyle/>
                    <a:p>
                      <a:pPr algn="ctr"/>
                      <a:r>
                        <a:rPr lang="en-US" dirty="0">
                          <a:solidFill>
                            <a:srgbClr val="FF9900"/>
                          </a:solidFill>
                        </a:rPr>
                        <a:t>692 us</a:t>
                      </a:r>
                    </a:p>
                  </a:txBody>
                  <a:tcPr/>
                </a:tc>
                <a:tc>
                  <a:txBody>
                    <a:bodyPr/>
                    <a:lstStyle/>
                    <a:p>
                      <a:pPr algn="ctr"/>
                      <a:r>
                        <a:rPr lang="en-US" dirty="0"/>
                        <a:t>1</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64882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order to make spec unambiguous with respect to TXOP limit and bursting, we propose to revise the following </a:t>
            </a:r>
            <a:r>
              <a:rPr lang="en-US" dirty="0" err="1"/>
              <a:t>subclauses</a:t>
            </a:r>
            <a:r>
              <a:rPr lang="en-US" dirty="0"/>
              <a:t> </a:t>
            </a:r>
          </a:p>
          <a:p>
            <a:pPr lvl="1">
              <a:buFont typeface="Arial" panose="020B0604020202020204" pitchFamily="34" charset="0"/>
              <a:buChar char="•"/>
            </a:pPr>
            <a:r>
              <a:rPr lang="en-US" dirty="0"/>
              <a:t>10.23.2.2 EDCA </a:t>
            </a:r>
            <a:r>
              <a:rPr lang="en-US" dirty="0" err="1"/>
              <a:t>backoff</a:t>
            </a:r>
            <a:r>
              <a:rPr lang="en-US" dirty="0"/>
              <a:t> procedure</a:t>
            </a:r>
          </a:p>
          <a:p>
            <a:pPr lvl="1">
              <a:buFont typeface="Arial" panose="020B0604020202020204" pitchFamily="34" charset="0"/>
              <a:buChar char="•"/>
            </a:pPr>
            <a:r>
              <a:rPr lang="en-US" dirty="0"/>
              <a:t>10.23.2.9 TXOP limits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spTree>
    <p:extLst>
      <p:ext uri="{BB962C8B-B14F-4D97-AF65-F5344CB8AC3E}">
        <p14:creationId xmlns:p14="http://schemas.microsoft.com/office/powerpoint/2010/main" val="240627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Test Equipment and Configuration</a:t>
            </a:r>
          </a:p>
        </p:txBody>
      </p:sp>
      <p:sp>
        <p:nvSpPr>
          <p:cNvPr id="5122" name="Rectangle 2"/>
          <p:cNvSpPr>
            <a:spLocks noGrp="1" noChangeArrowheads="1"/>
          </p:cNvSpPr>
          <p:nvPr>
            <p:ph idx="1"/>
          </p:nvPr>
        </p:nvSpPr>
        <p:spPr>
          <a:xfrm>
            <a:off x="914401" y="1627668"/>
            <a:ext cx="10361084" cy="4367410"/>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Client devices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A: silicon vendor 1, phone,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B: silicon vendor 1, phone,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C: silicon vendor 2, laptop,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D: silicon vendor 3, phone, 11ac,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E: silicon vendor 4, laptop, 11ac,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F: silicon vendor 5, USB adapter, 11ac, 2 antennas</a:t>
            </a:r>
            <a:endParaRPr lang="en-US" sz="1800" strike="sngStrike"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Aruba 11ax AP: 80 MHz, SU UL PPDU</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EDCA Parameter Set broadcast in Beacon</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US"/>
              <a:t>Liang Li, HPE</a:t>
            </a:r>
            <a:endParaRPr lang="en-GB"/>
          </a:p>
        </p:txBody>
      </p:sp>
      <p:sp>
        <p:nvSpPr>
          <p:cNvPr id="4" name="Date Placeholder 3"/>
          <p:cNvSpPr>
            <a:spLocks noGrp="1"/>
          </p:cNvSpPr>
          <p:nvPr>
            <p:ph type="dt" idx="15"/>
          </p:nvPr>
        </p:nvSpPr>
        <p:spPr/>
        <p:txBody>
          <a:bodyPr/>
          <a:lstStyle/>
          <a:p>
            <a:r>
              <a:rPr lang="en-US"/>
              <a:t>July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Cases</a:t>
            </a:r>
            <a:endParaRPr lang="en-US" dirty="0"/>
          </a:p>
        </p:txBody>
      </p:sp>
      <p:sp>
        <p:nvSpPr>
          <p:cNvPr id="3" name="Content Placeholder 2"/>
          <p:cNvSpPr>
            <a:spLocks noGrp="1"/>
          </p:cNvSpPr>
          <p:nvPr>
            <p:ph idx="1"/>
          </p:nvPr>
        </p:nvSpPr>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Explore behavior the client devices when AP broadcasts different EDCA TXOP limits for Best Effort and Video access categories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Best effort</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0 (special value, and default value in 802.11-2012; 2.528 msec is default in 802.11-2016)</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1024 </a:t>
            </a:r>
            <a:r>
              <a:rPr lang="en-US" sz="1800" dirty="0" err="1"/>
              <a:t>usec</a:t>
            </a:r>
            <a:endParaRPr lang="en-US" sz="1800" dirty="0"/>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some devices we also tested 512 </a:t>
            </a:r>
            <a:r>
              <a:rPr lang="en-US" sz="1800" dirty="0" err="1"/>
              <a:t>usec</a:t>
            </a:r>
            <a:endParaRPr lang="en-US" sz="18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Video: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3008 </a:t>
            </a:r>
            <a:r>
              <a:rPr lang="en-US" sz="1800" dirty="0" err="1"/>
              <a:t>usec</a:t>
            </a:r>
            <a:r>
              <a:rPr lang="en-US" sz="1800" dirty="0"/>
              <a:t> (default value in 802.11-2012; 4.096 msec is default in 802.11-2016)</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some devices we also tested 1024 and 512 </a:t>
            </a:r>
            <a:r>
              <a:rPr lang="en-US" sz="1800" dirty="0" err="1"/>
              <a:t>usec</a:t>
            </a:r>
            <a:endParaRPr lang="en-US" sz="18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Single client UL UDP over-the-air test, 1460 bytes packet, full buffer load (1 Gbps), 30 seconds </a:t>
            </a:r>
            <a:r>
              <a:rPr lang="en-US" sz="2000" dirty="0" err="1"/>
              <a:t>IxChariot</a:t>
            </a:r>
            <a:r>
              <a:rPr lang="en-US" sz="2000" dirty="0"/>
              <a:t> test</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Typical MCS was 9 for 11ac devices, and 11 for 11ax devices</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However for device B, in order to avoid loss in the packet capture, the UL MCS was restricted to HE MCS 7</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spTree>
    <p:extLst>
      <p:ext uri="{BB962C8B-B14F-4D97-AF65-F5344CB8AC3E}">
        <p14:creationId xmlns:p14="http://schemas.microsoft.com/office/powerpoint/2010/main" val="318875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Analysis Method</a:t>
            </a:r>
          </a:p>
        </p:txBody>
      </p:sp>
      <p:sp>
        <p:nvSpPr>
          <p:cNvPr id="5122" name="Rectangle 2"/>
          <p:cNvSpPr>
            <a:spLocks noGrp="1" noChangeArrowheads="1"/>
          </p:cNvSpPr>
          <p:nvPr>
            <p:ph idx="1"/>
          </p:nvPr>
        </p:nvSpPr>
        <p:spPr>
          <a:xfrm>
            <a:off x="914401" y="1621011"/>
            <a:ext cx="10361084" cy="4113213"/>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Algorithms for plotting the UL stats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Packet captures were taken and analyzed to generate histograms of TXOP duration, number of Block Acks in each TXOP, and PPDU duration</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devices A, B and C, frame bursting starts with RTS/CTS, so we use RTS/CTS to identify the beginning of the TXOP</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devices D, E and F, frame bursting does not start with RTS/CTS, therefore we use IFS between PPDUs to identify the beginning of the TXOP</a:t>
            </a:r>
          </a:p>
          <a:p>
            <a:pPr marL="1141413" lvl="2"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If IFS between a BA and next UL PPDU is equal to SIFS, we mark as a burst; if greater than SIFS, then separate TXOP</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PPDU duration, all client types: use the Length field in L-SIG to calculate the TXTIME of the PPDU</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5</a:t>
            </a:fld>
            <a:endParaRPr lang="en-GB"/>
          </a:p>
        </p:txBody>
      </p:sp>
      <p:sp>
        <p:nvSpPr>
          <p:cNvPr id="5" name="Footer Placeholder 4"/>
          <p:cNvSpPr>
            <a:spLocks noGrp="1"/>
          </p:cNvSpPr>
          <p:nvPr>
            <p:ph type="ftr" idx="14"/>
          </p:nvPr>
        </p:nvSpPr>
        <p:spPr/>
        <p:txBody>
          <a:bodyPr/>
          <a:lstStyle/>
          <a:p>
            <a:r>
              <a:rPr lang="en-US"/>
              <a:t>Liang Li, HPE</a:t>
            </a:r>
            <a:endParaRPr lang="en-GB"/>
          </a:p>
        </p:txBody>
      </p:sp>
      <p:sp>
        <p:nvSpPr>
          <p:cNvPr id="4" name="Date Placeholder 3"/>
          <p:cNvSpPr>
            <a:spLocks noGrp="1"/>
          </p:cNvSpPr>
          <p:nvPr>
            <p:ph type="dt" idx="15"/>
          </p:nvPr>
        </p:nvSpPr>
        <p:spPr/>
        <p:txBody>
          <a:bodyPr/>
          <a:lstStyle/>
          <a:p>
            <a:r>
              <a:rPr lang="en-US"/>
              <a:t>July 2020</a:t>
            </a:r>
            <a:endParaRPr lang="en-GB"/>
          </a:p>
        </p:txBody>
      </p:sp>
    </p:spTree>
    <p:extLst>
      <p:ext uri="{BB962C8B-B14F-4D97-AF65-F5344CB8AC3E}">
        <p14:creationId xmlns:p14="http://schemas.microsoft.com/office/powerpoint/2010/main" val="3957224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71695"/>
            <a:ext cx="10361084" cy="1065213"/>
          </a:xfrm>
        </p:spPr>
        <p:txBody>
          <a:bodyPr/>
          <a:lstStyle/>
          <a:p>
            <a:r>
              <a:rPr lang="en-GB" dirty="0"/>
              <a:t>Device A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pic>
        <p:nvPicPr>
          <p:cNvPr id="10" name="Picture 9"/>
          <p:cNvPicPr>
            <a:picLocks noChangeAspect="1"/>
          </p:cNvPicPr>
          <p:nvPr/>
        </p:nvPicPr>
        <p:blipFill>
          <a:blip r:embed="rId3"/>
          <a:stretch>
            <a:fillRect/>
          </a:stretch>
        </p:blipFill>
        <p:spPr>
          <a:xfrm>
            <a:off x="646439" y="1227923"/>
            <a:ext cx="3626665" cy="2578229"/>
          </a:xfrm>
          <a:prstGeom prst="rect">
            <a:avLst/>
          </a:prstGeom>
        </p:spPr>
      </p:pic>
      <p:pic>
        <p:nvPicPr>
          <p:cNvPr id="11" name="Picture 10"/>
          <p:cNvPicPr>
            <a:picLocks noChangeAspect="1"/>
          </p:cNvPicPr>
          <p:nvPr/>
        </p:nvPicPr>
        <p:blipFill>
          <a:blip r:embed="rId4"/>
          <a:stretch>
            <a:fillRect/>
          </a:stretch>
        </p:blipFill>
        <p:spPr>
          <a:xfrm>
            <a:off x="4275479" y="1224979"/>
            <a:ext cx="3629326" cy="2583420"/>
          </a:xfrm>
          <a:prstGeom prst="rect">
            <a:avLst/>
          </a:prstGeom>
        </p:spPr>
      </p:pic>
      <p:pic>
        <p:nvPicPr>
          <p:cNvPr id="12" name="Picture 11"/>
          <p:cNvPicPr>
            <a:picLocks noChangeAspect="1"/>
          </p:cNvPicPr>
          <p:nvPr/>
        </p:nvPicPr>
        <p:blipFill>
          <a:blip r:embed="rId5"/>
          <a:stretch>
            <a:fillRect/>
          </a:stretch>
        </p:blipFill>
        <p:spPr>
          <a:xfrm>
            <a:off x="7902317" y="1224950"/>
            <a:ext cx="3622855" cy="2574134"/>
          </a:xfrm>
          <a:prstGeom prst="rect">
            <a:avLst/>
          </a:prstGeom>
        </p:spPr>
      </p:pic>
      <p:pic>
        <p:nvPicPr>
          <p:cNvPr id="14" name="Picture 13"/>
          <p:cNvPicPr>
            <a:picLocks noChangeAspect="1"/>
          </p:cNvPicPr>
          <p:nvPr/>
        </p:nvPicPr>
        <p:blipFill>
          <a:blip r:embed="rId6"/>
          <a:stretch>
            <a:fillRect/>
          </a:stretch>
        </p:blipFill>
        <p:spPr>
          <a:xfrm>
            <a:off x="639708" y="3806152"/>
            <a:ext cx="3634584" cy="2583858"/>
          </a:xfrm>
          <a:prstGeom prst="rect">
            <a:avLst/>
          </a:prstGeom>
        </p:spPr>
      </p:pic>
      <p:pic>
        <p:nvPicPr>
          <p:cNvPr id="15" name="Picture 14"/>
          <p:cNvPicPr>
            <a:picLocks noChangeAspect="1"/>
          </p:cNvPicPr>
          <p:nvPr/>
        </p:nvPicPr>
        <p:blipFill>
          <a:blip r:embed="rId7"/>
          <a:stretch>
            <a:fillRect/>
          </a:stretch>
        </p:blipFill>
        <p:spPr>
          <a:xfrm>
            <a:off x="4273104" y="3806541"/>
            <a:ext cx="3631701" cy="2585111"/>
          </a:xfrm>
          <a:prstGeom prst="rect">
            <a:avLst/>
          </a:prstGeom>
        </p:spPr>
      </p:pic>
      <p:pic>
        <p:nvPicPr>
          <p:cNvPr id="16" name="Picture 15"/>
          <p:cNvPicPr>
            <a:picLocks noChangeAspect="1"/>
          </p:cNvPicPr>
          <p:nvPr/>
        </p:nvPicPr>
        <p:blipFill>
          <a:blip r:embed="rId8"/>
          <a:stretch>
            <a:fillRect/>
          </a:stretch>
        </p:blipFill>
        <p:spPr>
          <a:xfrm>
            <a:off x="7902317" y="3806152"/>
            <a:ext cx="3628904" cy="2578432"/>
          </a:xfrm>
          <a:prstGeom prst="rect">
            <a:avLst/>
          </a:prstGeom>
        </p:spPr>
      </p:pic>
      <p:sp>
        <p:nvSpPr>
          <p:cNvPr id="18" name="TextBox 17"/>
          <p:cNvSpPr txBox="1"/>
          <p:nvPr/>
        </p:nvSpPr>
        <p:spPr>
          <a:xfrm>
            <a:off x="1651820" y="2058406"/>
            <a:ext cx="1586971"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651820" y="4636635"/>
            <a:ext cx="1586972"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652088" y="1982836"/>
            <a:ext cx="3621015" cy="2574213"/>
          </a:xfrm>
          <a:prstGeom prst="rect">
            <a:avLst/>
          </a:prstGeom>
        </p:spPr>
      </p:pic>
      <p:pic>
        <p:nvPicPr>
          <p:cNvPr id="25" name="Picture 24"/>
          <p:cNvPicPr>
            <a:picLocks noChangeAspect="1"/>
          </p:cNvPicPr>
          <p:nvPr/>
        </p:nvPicPr>
        <p:blipFill>
          <a:blip r:embed="rId4"/>
          <a:stretch>
            <a:fillRect/>
          </a:stretch>
        </p:blipFill>
        <p:spPr>
          <a:xfrm>
            <a:off x="4273105" y="1977874"/>
            <a:ext cx="3629492" cy="2583539"/>
          </a:xfrm>
          <a:prstGeom prst="rect">
            <a:avLst/>
          </a:prstGeom>
        </p:spPr>
      </p:pic>
      <p:pic>
        <p:nvPicPr>
          <p:cNvPr id="26" name="Picture 25"/>
          <p:cNvPicPr>
            <a:picLocks noChangeAspect="1"/>
          </p:cNvPicPr>
          <p:nvPr/>
        </p:nvPicPr>
        <p:blipFill>
          <a:blip r:embed="rId5"/>
          <a:stretch>
            <a:fillRect/>
          </a:stretch>
        </p:blipFill>
        <p:spPr>
          <a:xfrm>
            <a:off x="7902598" y="1980906"/>
            <a:ext cx="3625684" cy="257614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A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913641" y="2809303"/>
            <a:ext cx="1545064"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809303"/>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602905" y="2809303"/>
            <a:ext cx="1005142" cy="369332"/>
          </a:xfrm>
          <a:prstGeom prst="rect">
            <a:avLst/>
          </a:prstGeom>
          <a:noFill/>
        </p:spPr>
        <p:txBody>
          <a:bodyPr wrap="square" rtlCol="0">
            <a:spAutoFit/>
          </a:bodyPr>
          <a:lstStyle/>
          <a:p>
            <a:r>
              <a:rPr lang="en-US" dirty="0"/>
              <a:t>3008 us</a:t>
            </a:r>
          </a:p>
        </p:txBody>
      </p:sp>
    </p:spTree>
    <p:extLst>
      <p:ext uri="{BB962C8B-B14F-4D97-AF65-F5344CB8AC3E}">
        <p14:creationId xmlns:p14="http://schemas.microsoft.com/office/powerpoint/2010/main" val="3825468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39708" y="3808387"/>
            <a:ext cx="3633396" cy="2583014"/>
          </a:xfrm>
          <a:prstGeom prst="rect">
            <a:avLst/>
          </a:prstGeom>
        </p:spPr>
      </p:pic>
      <p:pic>
        <p:nvPicPr>
          <p:cNvPr id="28" name="Picture 27"/>
          <p:cNvPicPr>
            <a:picLocks noChangeAspect="1"/>
          </p:cNvPicPr>
          <p:nvPr/>
        </p:nvPicPr>
        <p:blipFill>
          <a:blip r:embed="rId4"/>
          <a:stretch>
            <a:fillRect/>
          </a:stretch>
        </p:blipFill>
        <p:spPr>
          <a:xfrm>
            <a:off x="4272314" y="3806735"/>
            <a:ext cx="3633396" cy="2586318"/>
          </a:xfrm>
          <a:prstGeom prst="rect">
            <a:avLst/>
          </a:prstGeom>
        </p:spPr>
      </p:pic>
      <p:pic>
        <p:nvPicPr>
          <p:cNvPr id="29" name="Picture 28"/>
          <p:cNvPicPr>
            <a:picLocks noChangeAspect="1"/>
          </p:cNvPicPr>
          <p:nvPr/>
        </p:nvPicPr>
        <p:blipFill>
          <a:blip r:embed="rId5"/>
          <a:stretch>
            <a:fillRect/>
          </a:stretch>
        </p:blipFill>
        <p:spPr>
          <a:xfrm>
            <a:off x="7908931" y="3814443"/>
            <a:ext cx="3637597" cy="2584609"/>
          </a:xfrm>
          <a:prstGeom prst="rect">
            <a:avLst/>
          </a:prstGeom>
        </p:spPr>
      </p:pic>
      <p:pic>
        <p:nvPicPr>
          <p:cNvPr id="24" name="Picture 23"/>
          <p:cNvPicPr>
            <a:picLocks noChangeAspect="1"/>
          </p:cNvPicPr>
          <p:nvPr/>
        </p:nvPicPr>
        <p:blipFill>
          <a:blip r:embed="rId6"/>
          <a:stretch>
            <a:fillRect/>
          </a:stretch>
        </p:blipFill>
        <p:spPr>
          <a:xfrm>
            <a:off x="639708" y="1224087"/>
            <a:ext cx="3633396" cy="2583014"/>
          </a:xfrm>
          <a:prstGeom prst="rect">
            <a:avLst/>
          </a:prstGeom>
        </p:spPr>
      </p:pic>
      <p:pic>
        <p:nvPicPr>
          <p:cNvPr id="25" name="Picture 24"/>
          <p:cNvPicPr>
            <a:picLocks noChangeAspect="1"/>
          </p:cNvPicPr>
          <p:nvPr/>
        </p:nvPicPr>
        <p:blipFill>
          <a:blip r:embed="rId7"/>
          <a:stretch>
            <a:fillRect/>
          </a:stretch>
        </p:blipFill>
        <p:spPr>
          <a:xfrm>
            <a:off x="4274292" y="1224087"/>
            <a:ext cx="3637006" cy="2588887"/>
          </a:xfrm>
          <a:prstGeom prst="rect">
            <a:avLst/>
          </a:prstGeom>
        </p:spPr>
      </p:pic>
      <p:pic>
        <p:nvPicPr>
          <p:cNvPr id="26" name="Picture 25"/>
          <p:cNvPicPr>
            <a:picLocks noChangeAspect="1"/>
          </p:cNvPicPr>
          <p:nvPr/>
        </p:nvPicPr>
        <p:blipFill>
          <a:blip r:embed="rId8"/>
          <a:stretch>
            <a:fillRect/>
          </a:stretch>
        </p:blipFill>
        <p:spPr>
          <a:xfrm>
            <a:off x="7906898" y="1224087"/>
            <a:ext cx="3645686" cy="259035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B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
        <p:nvSpPr>
          <p:cNvPr id="31" name="TextBox 30"/>
          <p:cNvSpPr txBox="1"/>
          <p:nvPr/>
        </p:nvSpPr>
        <p:spPr>
          <a:xfrm>
            <a:off x="1687471" y="1869263"/>
            <a:ext cx="1586971" cy="646331"/>
          </a:xfrm>
          <a:prstGeom prst="rect">
            <a:avLst/>
          </a:prstGeom>
          <a:noFill/>
        </p:spPr>
        <p:txBody>
          <a:bodyPr wrap="square" rtlCol="0">
            <a:spAutoFit/>
          </a:bodyPr>
          <a:lstStyle/>
          <a:p>
            <a:r>
              <a:rPr lang="en-US" dirty="0"/>
              <a:t>TXOP Limit = 0</a:t>
            </a:r>
          </a:p>
        </p:txBody>
      </p:sp>
      <p:sp>
        <p:nvSpPr>
          <p:cNvPr id="32" name="TextBox 31"/>
          <p:cNvSpPr txBox="1"/>
          <p:nvPr/>
        </p:nvSpPr>
        <p:spPr>
          <a:xfrm>
            <a:off x="1660915" y="4424763"/>
            <a:ext cx="1586972" cy="646331"/>
          </a:xfrm>
          <a:prstGeom prst="rect">
            <a:avLst/>
          </a:prstGeom>
          <a:noFill/>
        </p:spPr>
        <p:txBody>
          <a:bodyPr wrap="square" rtlCol="0">
            <a:spAutoFit/>
          </a:bodyPr>
          <a:lstStyle/>
          <a:p>
            <a:r>
              <a:rPr lang="en-US" dirty="0"/>
              <a:t>TXOP Limit = 1024 us</a:t>
            </a:r>
          </a:p>
        </p:txBody>
      </p:sp>
    </p:spTree>
    <p:extLst>
      <p:ext uri="{BB962C8B-B14F-4D97-AF65-F5344CB8AC3E}">
        <p14:creationId xmlns:p14="http://schemas.microsoft.com/office/powerpoint/2010/main" val="2009646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275567" y="1230008"/>
            <a:ext cx="3620973" cy="2577474"/>
          </a:xfrm>
          <a:prstGeom prst="rect">
            <a:avLst/>
          </a:prstGeom>
        </p:spPr>
      </p:pic>
      <p:pic>
        <p:nvPicPr>
          <p:cNvPr id="13" name="Picture 12"/>
          <p:cNvPicPr>
            <a:picLocks noChangeAspect="1"/>
          </p:cNvPicPr>
          <p:nvPr/>
        </p:nvPicPr>
        <p:blipFill>
          <a:blip r:embed="rId4"/>
          <a:stretch>
            <a:fillRect/>
          </a:stretch>
        </p:blipFill>
        <p:spPr>
          <a:xfrm>
            <a:off x="650392" y="1228982"/>
            <a:ext cx="3625175" cy="2577170"/>
          </a:xfrm>
          <a:prstGeom prst="rect">
            <a:avLst/>
          </a:prstGeom>
        </p:spPr>
      </p:pic>
      <p:pic>
        <p:nvPicPr>
          <p:cNvPr id="14" name="Picture 13"/>
          <p:cNvPicPr>
            <a:picLocks noChangeAspect="1"/>
          </p:cNvPicPr>
          <p:nvPr/>
        </p:nvPicPr>
        <p:blipFill>
          <a:blip r:embed="rId5"/>
          <a:stretch>
            <a:fillRect/>
          </a:stretch>
        </p:blipFill>
        <p:spPr>
          <a:xfrm>
            <a:off x="7896540" y="1228982"/>
            <a:ext cx="3627127" cy="257716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B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97060" y="1666349"/>
            <a:ext cx="1714791"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1943348"/>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522879" y="1943348"/>
            <a:ext cx="1005142" cy="369332"/>
          </a:xfrm>
          <a:prstGeom prst="rect">
            <a:avLst/>
          </a:prstGeom>
          <a:noFill/>
        </p:spPr>
        <p:txBody>
          <a:bodyPr wrap="square" rtlCol="0">
            <a:spAutoFit/>
          </a:bodyPr>
          <a:lstStyle/>
          <a:p>
            <a:r>
              <a:rPr lang="en-US" dirty="0"/>
              <a:t>3008 us</a:t>
            </a:r>
          </a:p>
        </p:txBody>
      </p:sp>
      <p:pic>
        <p:nvPicPr>
          <p:cNvPr id="15" name="Picture 14"/>
          <p:cNvPicPr>
            <a:picLocks noChangeAspect="1"/>
          </p:cNvPicPr>
          <p:nvPr/>
        </p:nvPicPr>
        <p:blipFill>
          <a:blip r:embed="rId6"/>
          <a:stretch>
            <a:fillRect/>
          </a:stretch>
        </p:blipFill>
        <p:spPr>
          <a:xfrm>
            <a:off x="651347" y="3806151"/>
            <a:ext cx="3623138" cy="2575722"/>
          </a:xfrm>
          <a:prstGeom prst="rect">
            <a:avLst/>
          </a:prstGeom>
        </p:spPr>
      </p:pic>
      <p:pic>
        <p:nvPicPr>
          <p:cNvPr id="16" name="Picture 15"/>
          <p:cNvPicPr>
            <a:picLocks noChangeAspect="1"/>
          </p:cNvPicPr>
          <p:nvPr/>
        </p:nvPicPr>
        <p:blipFill>
          <a:blip r:embed="rId7"/>
          <a:stretch>
            <a:fillRect/>
          </a:stretch>
        </p:blipFill>
        <p:spPr>
          <a:xfrm>
            <a:off x="4273889" y="3803415"/>
            <a:ext cx="3624330" cy="2579864"/>
          </a:xfrm>
          <a:prstGeom prst="rect">
            <a:avLst/>
          </a:prstGeom>
        </p:spPr>
      </p:pic>
      <p:pic>
        <p:nvPicPr>
          <p:cNvPr id="17" name="Picture 16"/>
          <p:cNvPicPr>
            <a:picLocks noChangeAspect="1"/>
          </p:cNvPicPr>
          <p:nvPr/>
        </p:nvPicPr>
        <p:blipFill>
          <a:blip r:embed="rId8"/>
          <a:stretch>
            <a:fillRect/>
          </a:stretch>
        </p:blipFill>
        <p:spPr>
          <a:xfrm>
            <a:off x="7898533" y="3803415"/>
            <a:ext cx="3623139" cy="2574336"/>
          </a:xfrm>
          <a:prstGeom prst="rect">
            <a:avLst/>
          </a:prstGeom>
        </p:spPr>
      </p:pic>
      <p:sp>
        <p:nvSpPr>
          <p:cNvPr id="21" name="TextBox 20"/>
          <p:cNvSpPr txBox="1"/>
          <p:nvPr/>
        </p:nvSpPr>
        <p:spPr>
          <a:xfrm>
            <a:off x="1644074" y="4340273"/>
            <a:ext cx="1636133" cy="646331"/>
          </a:xfrm>
          <a:prstGeom prst="rect">
            <a:avLst/>
          </a:prstGeom>
          <a:noFill/>
        </p:spPr>
        <p:txBody>
          <a:bodyPr wrap="square" rtlCol="0">
            <a:spAutoFit/>
          </a:bodyPr>
          <a:lstStyle/>
          <a:p>
            <a:r>
              <a:rPr lang="en-US" dirty="0"/>
              <a:t>TXOP Limit = 512 us</a:t>
            </a:r>
          </a:p>
        </p:txBody>
      </p:sp>
      <p:sp>
        <p:nvSpPr>
          <p:cNvPr id="22" name="TextBox 21"/>
          <p:cNvSpPr txBox="1"/>
          <p:nvPr/>
        </p:nvSpPr>
        <p:spPr>
          <a:xfrm>
            <a:off x="5901906" y="4428709"/>
            <a:ext cx="1005142" cy="369332"/>
          </a:xfrm>
          <a:prstGeom prst="rect">
            <a:avLst/>
          </a:prstGeom>
          <a:noFill/>
        </p:spPr>
        <p:txBody>
          <a:bodyPr wrap="square" rtlCol="0">
            <a:spAutoFit/>
          </a:bodyPr>
          <a:lstStyle/>
          <a:p>
            <a:r>
              <a:rPr lang="en-US" dirty="0"/>
              <a:t>512 us</a:t>
            </a:r>
          </a:p>
        </p:txBody>
      </p:sp>
      <p:sp>
        <p:nvSpPr>
          <p:cNvPr id="23" name="TextBox 22"/>
          <p:cNvSpPr txBox="1"/>
          <p:nvPr/>
        </p:nvSpPr>
        <p:spPr>
          <a:xfrm>
            <a:off x="9522879" y="4428709"/>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4158933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1425</Words>
  <Application>Microsoft Office PowerPoint</Application>
  <PresentationFormat>Widescreen</PresentationFormat>
  <Paragraphs>356</Paragraphs>
  <Slides>23</Slides>
  <Notes>20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5" baseType="lpstr">
      <vt:lpstr>Arial Unicode MS</vt:lpstr>
      <vt:lpstr>MS Gothic</vt:lpstr>
      <vt:lpstr>Arial</vt:lpstr>
      <vt:lpstr>Calibri</vt:lpstr>
      <vt:lpstr>Calibri Light</vt:lpstr>
      <vt:lpstr>Times New Roman</vt:lpstr>
      <vt:lpstr>Office Theme</vt:lpstr>
      <vt:lpstr>1_Office Theme</vt:lpstr>
      <vt:lpstr>2_Office Theme</vt:lpstr>
      <vt:lpstr>10_Office Theme</vt:lpstr>
      <vt:lpstr>3_Office Theme</vt:lpstr>
      <vt:lpstr>Document</vt:lpstr>
      <vt:lpstr>Non-AP STA TXOP Frame Bursting Testing</vt:lpstr>
      <vt:lpstr>Abstract</vt:lpstr>
      <vt:lpstr>Test Equipment and Configuration</vt:lpstr>
      <vt:lpstr>Test Cases</vt:lpstr>
      <vt:lpstr>Analysis Method</vt:lpstr>
      <vt:lpstr>Device A – Best Effort</vt:lpstr>
      <vt:lpstr>Device A – Video</vt:lpstr>
      <vt:lpstr>Device B – Best Effort</vt:lpstr>
      <vt:lpstr>Device B – Video</vt:lpstr>
      <vt:lpstr>Device C – Best Effort</vt:lpstr>
      <vt:lpstr>Device C – Video</vt:lpstr>
      <vt:lpstr>Device C – Video</vt:lpstr>
      <vt:lpstr>Device D – Best Effort</vt:lpstr>
      <vt:lpstr>Device D – Video</vt:lpstr>
      <vt:lpstr>Device E – Best Effort</vt:lpstr>
      <vt:lpstr>Device E – Best Effort</vt:lpstr>
      <vt:lpstr>Device E – Video</vt:lpstr>
      <vt:lpstr>Device E – Video</vt:lpstr>
      <vt:lpstr>Device F – Best Effort</vt:lpstr>
      <vt:lpstr>Device F – Video</vt:lpstr>
      <vt:lpstr>Device F – Video</vt:lpstr>
      <vt:lpstr>Summary of Results</vt:lpstr>
      <vt:lpstr>Conclusion</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Frame Bursting Testing</dc:title>
  <dc:creator>Li, Liang</dc:creator>
  <cp:keywords>CTPClassification=CTP_NT</cp:keywords>
  <cp:lastModifiedBy>Perahia, Eldad</cp:lastModifiedBy>
  <cp:revision>108</cp:revision>
  <dcterms:created xsi:type="dcterms:W3CDTF">2020-07-08T07:20:24Z</dcterms:created>
  <dcterms:modified xsi:type="dcterms:W3CDTF">2020-07-16T17:32:53Z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e2cf215c-d6b2-4ae7-a38b-96d53fbef664</vt:lpwstr>
  </property>
  <property fmtid="{D5CDD505-2E9C-101B-9397-08002B2CF9AE}" pid="3" name="CTP_TimeStamp">
    <vt:lpwstr>2020-07-13 18:04:28Z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