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1" r:id="rId2"/>
    <p:sldId id="364" r:id="rId3"/>
    <p:sldId id="677" r:id="rId4"/>
    <p:sldId id="695" r:id="rId5"/>
    <p:sldId id="700" r:id="rId6"/>
    <p:sldId id="702" r:id="rId7"/>
    <p:sldId id="703" r:id="rId8"/>
    <p:sldId id="704" r:id="rId9"/>
    <p:sldId id="701" r:id="rId10"/>
    <p:sldId id="709" r:id="rId11"/>
    <p:sldId id="705" r:id="rId12"/>
    <p:sldId id="706" r:id="rId13"/>
    <p:sldId id="708" r:id="rId14"/>
    <p:sldId id="693" r:id="rId15"/>
    <p:sldId id="363" r:id="rId16"/>
    <p:sldId id="630" r:id="rId17"/>
    <p:sldId id="707" r:id="rId18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5" autoAdjust="0"/>
    <p:restoredTop sz="91080" autoAdjust="0"/>
  </p:normalViewPr>
  <p:slideViewPr>
    <p:cSldViewPr>
      <p:cViewPr>
        <p:scale>
          <a:sx n="123" d="100"/>
          <a:sy n="123" d="100"/>
        </p:scale>
        <p:origin x="2496" y="36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Cheng Chen,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/>
              <a:t>May 2020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Cheng Chen, Intel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48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408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1481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16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6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262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350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37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66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49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519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027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802.11-20/1074r0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rl.com/demos/mmBSF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altLang="zh-CN" sz="2000" dirty="0"/>
              <a:t>WLAN Localization and Sensing With Mid-Grained Channel Measurements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2020-07-14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43860" y="6475413"/>
            <a:ext cx="65" cy="184666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5413"/>
              </p:ext>
            </p:extLst>
          </p:nvPr>
        </p:nvGraphicFramePr>
        <p:xfrm>
          <a:off x="759851" y="3068960"/>
          <a:ext cx="7738742" cy="1590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Toshiaki Koike-Akino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>
                          <a:latin typeface="Times New Roman"/>
                          <a:ea typeface="Times New Roman"/>
                          <a:cs typeface="Arial"/>
                        </a:rPr>
                        <a:t>koike@merl.com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Orlik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err="1">
                          <a:latin typeface="Times New Roman"/>
                          <a:ea typeface="Times New Roman"/>
                          <a:cs typeface="Arial"/>
                        </a:rPr>
                        <a:t>porlik@merl.com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65" y="438277"/>
            <a:ext cx="7772400" cy="1066800"/>
          </a:xfrm>
        </p:spPr>
        <p:txBody>
          <a:bodyPr/>
          <a:lstStyle/>
          <a:p>
            <a:r>
              <a:rPr lang="en-US" sz="2800" dirty="0"/>
              <a:t>Fingerprinting-based Indoor Localization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5F311-17D0-8B40-A69F-6E417FF8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1476880"/>
            <a:ext cx="6788180" cy="49155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EDFA98-12D4-7A46-B44F-0EAA8DFFFAE2}"/>
              </a:ext>
            </a:extLst>
          </p:cNvPr>
          <p:cNvSpPr txBox="1"/>
          <p:nvPr/>
        </p:nvSpPr>
        <p:spPr>
          <a:xfrm>
            <a:off x="7010575" y="2021721"/>
            <a:ext cx="2160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Offline Fingerprinting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7AF22-072C-314C-A034-62EE65770E6E}"/>
              </a:ext>
            </a:extLst>
          </p:cNvPr>
          <p:cNvSpPr txBox="1"/>
          <p:nvPr/>
        </p:nvSpPr>
        <p:spPr>
          <a:xfrm>
            <a:off x="7185705" y="4248567"/>
            <a:ext cx="1809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Online Localization</a:t>
            </a:r>
          </a:p>
        </p:txBody>
      </p:sp>
    </p:spTree>
    <p:extLst>
      <p:ext uri="{BB962C8B-B14F-4D97-AF65-F5344CB8AC3E}">
        <p14:creationId xmlns:p14="http://schemas.microsoft.com/office/powerpoint/2010/main" val="157671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65" y="560615"/>
            <a:ext cx="7772400" cy="1066800"/>
          </a:xfrm>
        </p:spPr>
        <p:txBody>
          <a:bodyPr/>
          <a:lstStyle/>
          <a:p>
            <a:r>
              <a:rPr lang="en-US" sz="2800" dirty="0"/>
              <a:t>Evaluation Performance </a:t>
            </a:r>
            <a:br>
              <a:rPr lang="en-US" sz="2800" dirty="0"/>
            </a:br>
            <a:r>
              <a:rPr lang="en-US" sz="1800" b="0" dirty="0"/>
              <a:t>(Confusion Matrix)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D580F-DDDA-3548-B658-9368920D3150}"/>
              </a:ext>
            </a:extLst>
          </p:cNvPr>
          <p:cNvSpPr txBox="1"/>
          <p:nvPr/>
        </p:nvSpPr>
        <p:spPr>
          <a:xfrm>
            <a:off x="2222194" y="1573751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Traditional RSSI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7CB1B-12C6-B448-AE1E-49597A2377F7}"/>
              </a:ext>
            </a:extLst>
          </p:cNvPr>
          <p:cNvSpPr txBox="1"/>
          <p:nvPr/>
        </p:nvSpPr>
        <p:spPr>
          <a:xfrm>
            <a:off x="5085634" y="1561633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Beam SNR (</a:t>
            </a:r>
            <a:r>
              <a:rPr lang="en-US" sz="1500" dirty="0" err="1"/>
              <a:t>ResNet</a:t>
            </a:r>
            <a:r>
              <a:rPr lang="en-US" sz="1500" dirty="0"/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746CA-D22C-054D-98B2-77D81D596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12" y="4234705"/>
            <a:ext cx="2484286" cy="22188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135C23-0705-4C40-9144-62E4E1A53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765" y="4247522"/>
            <a:ext cx="2506473" cy="22048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E0BB73-7C63-0C43-8E62-7227CC528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194" y="1925981"/>
            <a:ext cx="2474982" cy="2172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ED18B4-19AF-EC4F-9D14-172ECB5A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765" y="1840899"/>
            <a:ext cx="2507395" cy="22630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8FE126-74B2-914C-8381-FABE8D700E8F}"/>
              </a:ext>
            </a:extLst>
          </p:cNvPr>
          <p:cNvSpPr txBox="1"/>
          <p:nvPr/>
        </p:nvSpPr>
        <p:spPr>
          <a:xfrm>
            <a:off x="-141185" y="2886855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Position-only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329B3D-9B72-8D41-BED9-63B4A0CC80C6}"/>
              </a:ext>
            </a:extLst>
          </p:cNvPr>
          <p:cNvSpPr txBox="1"/>
          <p:nvPr/>
        </p:nvSpPr>
        <p:spPr>
          <a:xfrm>
            <a:off x="-141185" y="5175513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Position-and-Orientation</a:t>
            </a:r>
          </a:p>
        </p:txBody>
      </p:sp>
    </p:spTree>
    <p:extLst>
      <p:ext uri="{BB962C8B-B14F-4D97-AF65-F5344CB8AC3E}">
        <p14:creationId xmlns:p14="http://schemas.microsoft.com/office/powerpoint/2010/main" val="207314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42" y="692973"/>
            <a:ext cx="7772400" cy="1066800"/>
          </a:xfrm>
        </p:spPr>
        <p:txBody>
          <a:bodyPr/>
          <a:lstStyle/>
          <a:p>
            <a:pPr algn="l"/>
            <a:r>
              <a:rPr lang="en-US" sz="2800" dirty="0"/>
              <a:t>Impact of APs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AF4FEF-FA69-BF48-8563-4C64BD989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3" y="1982786"/>
            <a:ext cx="3005220" cy="2253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5B9EEF-74C1-9A4E-9EEC-1A2A6E888633}"/>
              </a:ext>
            </a:extLst>
          </p:cNvPr>
          <p:cNvSpPr txBox="1"/>
          <p:nvPr/>
        </p:nvSpPr>
        <p:spPr>
          <a:xfrm>
            <a:off x="1842458" y="2289483"/>
            <a:ext cx="6317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C41F1E-188A-8B4E-8939-BC2A900C6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405" y="2002431"/>
            <a:ext cx="2915693" cy="21867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945CAD-D4AE-B941-84CD-2A155B067DBA}"/>
              </a:ext>
            </a:extLst>
          </p:cNvPr>
          <p:cNvSpPr txBox="1"/>
          <p:nvPr/>
        </p:nvSpPr>
        <p:spPr>
          <a:xfrm>
            <a:off x="4850795" y="2289483"/>
            <a:ext cx="666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F613CF-C808-6242-984F-0817FD1F5A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223" y="1945886"/>
            <a:ext cx="2999623" cy="22497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9D871EA-597F-404C-A318-342180931530}"/>
              </a:ext>
            </a:extLst>
          </p:cNvPr>
          <p:cNvSpPr txBox="1"/>
          <p:nvPr/>
        </p:nvSpPr>
        <p:spPr>
          <a:xfrm>
            <a:off x="7795034" y="2273227"/>
            <a:ext cx="666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35BDE-6BF3-C740-A8D9-7237D579E1B9}"/>
              </a:ext>
            </a:extLst>
          </p:cNvPr>
          <p:cNvGrpSpPr/>
          <p:nvPr/>
        </p:nvGrpSpPr>
        <p:grpSpPr>
          <a:xfrm>
            <a:off x="16833" y="4385793"/>
            <a:ext cx="9148332" cy="2309539"/>
            <a:chOff x="-4332" y="4351482"/>
            <a:chExt cx="9148332" cy="230953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A6A2AE-B156-B242-9D73-8272737D4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332" y="4398657"/>
              <a:ext cx="3016486" cy="226236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CAFEB0-A4BE-B344-B581-F0249703E865}"/>
                </a:ext>
              </a:extLst>
            </p:cNvPr>
            <p:cNvSpPr txBox="1"/>
            <p:nvPr/>
          </p:nvSpPr>
          <p:spPr>
            <a:xfrm>
              <a:off x="1537638" y="4730240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1 + AP 2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E1924B6-78A3-2044-A12A-92E0FBDC1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8412" y="4367047"/>
              <a:ext cx="3058631" cy="229397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93546F-E18E-1144-A32A-E115ADCE6E28}"/>
                </a:ext>
              </a:extLst>
            </p:cNvPr>
            <p:cNvSpPr txBox="1"/>
            <p:nvPr/>
          </p:nvSpPr>
          <p:spPr>
            <a:xfrm>
              <a:off x="4692251" y="4692783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1 + AP 3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33619F-1F48-A244-8EB1-0D326C07E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0723" y="4351482"/>
              <a:ext cx="3053277" cy="228995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D72DF8-A7D5-D544-B8A7-11EBC76EFD75}"/>
                </a:ext>
              </a:extLst>
            </p:cNvPr>
            <p:cNvSpPr txBox="1"/>
            <p:nvPr/>
          </p:nvSpPr>
          <p:spPr>
            <a:xfrm>
              <a:off x="7777301" y="4610264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2 + AP 3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4BF1835-E118-AC44-AB59-2AC2E1CBDD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363" y="662912"/>
            <a:ext cx="3534312" cy="13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22882"/>
            <a:ext cx="7772400" cy="1066800"/>
          </a:xfrm>
        </p:spPr>
        <p:txBody>
          <a:bodyPr/>
          <a:lstStyle/>
          <a:p>
            <a:r>
              <a:rPr lang="en-US" sz="2800" dirty="0"/>
              <a:t>Coordinate Estimation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BC79F-0C77-844F-BAE2-C8DCD2E82F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5" y="1791681"/>
            <a:ext cx="2424489" cy="1973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19F5B-84F9-954A-9FCA-397149461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108" y="1842592"/>
            <a:ext cx="2453295" cy="1966348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4856692F-CD0F-5242-9606-94E9B6B4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5" y="1518065"/>
            <a:ext cx="3117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/>
              <a:t>weighted k-nearest-neighbor (</a:t>
            </a:r>
            <a:r>
              <a:rPr lang="en-US" sz="1200" dirty="0" err="1"/>
              <a:t>kNN</a:t>
            </a:r>
            <a:r>
              <a:rPr lang="en-US" sz="1200" dirty="0"/>
              <a:t>)</a:t>
            </a:r>
            <a:endParaRPr lang="en-US" altLang="en-US" sz="1200" dirty="0"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E4FA2A-3638-7C4F-B40D-1AE9E6343A73}"/>
              </a:ext>
            </a:extLst>
          </p:cNvPr>
          <p:cNvGrpSpPr/>
          <p:nvPr/>
        </p:nvGrpSpPr>
        <p:grpSpPr>
          <a:xfrm>
            <a:off x="68580" y="4139808"/>
            <a:ext cx="4871728" cy="2285880"/>
            <a:chOff x="-1" y="3507104"/>
            <a:chExt cx="4871728" cy="22858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16DA35-FC83-484D-95B2-FFE3BAD6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790996"/>
              <a:ext cx="2465379" cy="19903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566BCA-99F0-5D47-BD6D-A381A813E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8432" y="3789078"/>
              <a:ext cx="2453295" cy="2003906"/>
            </a:xfrm>
            <a:prstGeom prst="rect">
              <a:avLst/>
            </a:prstGeom>
          </p:spPr>
        </p:pic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24C13A02-4FF7-7F43-A56D-2CBB0EA3B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770" y="3507104"/>
              <a:ext cx="31177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/>
                <a:t>Gaussian Process (GP)</a:t>
              </a:r>
              <a:endParaRPr lang="en-US" altLang="en-US" sz="1200" dirty="0"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1D2FE7-EB13-0F47-9C03-8A73E5540D74}"/>
              </a:ext>
            </a:extLst>
          </p:cNvPr>
          <p:cNvGrpSpPr/>
          <p:nvPr/>
        </p:nvGrpSpPr>
        <p:grpSpPr>
          <a:xfrm>
            <a:off x="5737366" y="1334722"/>
            <a:ext cx="3395833" cy="2707039"/>
            <a:chOff x="5589941" y="155258"/>
            <a:chExt cx="3395833" cy="27070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6E3729-9A32-4B4E-9F9F-516A701E7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9941" y="441863"/>
              <a:ext cx="3395833" cy="2420434"/>
            </a:xfrm>
            <a:prstGeom prst="rect">
              <a:avLst/>
            </a:prstGeom>
          </p:spPr>
        </p:pic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8CFED564-815B-F84A-8A6F-9E7400A4B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093" y="155258"/>
              <a:ext cx="19275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/>
                <a:t>Deep Learning (</a:t>
              </a:r>
              <a:r>
                <a:rPr lang="en-US" sz="1200" dirty="0" err="1"/>
                <a:t>ResNet</a:t>
              </a:r>
              <a:r>
                <a:rPr lang="en-US" sz="1200" dirty="0"/>
                <a:t>)</a:t>
              </a:r>
              <a:endParaRPr lang="en-US" altLang="en-US" sz="1200" dirty="0"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FC9B62-55C9-4A46-9287-21A9C9197F06}"/>
              </a:ext>
            </a:extLst>
          </p:cNvPr>
          <p:cNvGrpSpPr/>
          <p:nvPr/>
        </p:nvGrpSpPr>
        <p:grpSpPr>
          <a:xfrm>
            <a:off x="5088960" y="4714718"/>
            <a:ext cx="4084104" cy="1200572"/>
            <a:chOff x="4972923" y="3596751"/>
            <a:chExt cx="4395559" cy="1279116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0D37F0E6-C77A-5F45-8C43-F5EEE35B4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923" y="3596751"/>
              <a:ext cx="4395559" cy="34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500" dirty="0"/>
                <a:t>mmWave fingerprinting </a:t>
              </a:r>
              <a:r>
                <a:rPr lang="en-US" sz="1200" dirty="0"/>
                <a:t>(3 APs, grid size:~35 cm)</a:t>
              </a:r>
              <a:endParaRPr lang="en-US" altLang="en-US" sz="1200" dirty="0"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7789B4-6ACF-A845-9529-A949A58AE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458" b="2344"/>
            <a:stretch/>
          </p:blipFill>
          <p:spPr>
            <a:xfrm>
              <a:off x="5219757" y="4068173"/>
              <a:ext cx="3642470" cy="807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0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9" y="1295153"/>
            <a:ext cx="8208267" cy="3270936"/>
          </a:xfrm>
        </p:spPr>
        <p:txBody>
          <a:bodyPr/>
          <a:lstStyle/>
          <a:p>
            <a:r>
              <a:rPr lang="en-US" sz="1800" b="0" dirty="0"/>
              <a:t>This contribution demonstrated the potential of a mid-grained channel measurements (beam attributes (e.g., SNRs) during beam training) for fingerprinting-based indoor localization (position and orientation). </a:t>
            </a:r>
          </a:p>
          <a:p>
            <a:endParaRPr lang="en-US" sz="1800" b="0" dirty="0"/>
          </a:p>
          <a:p>
            <a:r>
              <a:rPr lang="en-US" sz="1800" b="0" dirty="0"/>
              <a:t>With our testbed, it can achieve the decimeter-level accuracy for coordinate estimation with the residual neural networks. </a:t>
            </a:r>
          </a:p>
          <a:p>
            <a:endParaRPr lang="en-US" sz="1800" b="0" dirty="0"/>
          </a:p>
          <a:p>
            <a:r>
              <a:rPr lang="en-US" sz="1800" b="0" dirty="0"/>
              <a:t>We release an open-access </a:t>
            </a:r>
            <a:r>
              <a:rPr lang="en-US" sz="1800" b="0" dirty="0" err="1"/>
              <a:t>mmBSF</a:t>
            </a:r>
            <a:r>
              <a:rPr lang="en-US" sz="1800" b="0" dirty="0"/>
              <a:t> dataset (60-GHz 11ad measurements) to promote the use of mid-grained channel measurement for WLAN sensing and localization. </a:t>
            </a:r>
          </a:p>
          <a:p>
            <a:pPr marL="0" indent="0">
              <a:buNone/>
            </a:pPr>
            <a:endParaRPr lang="en-US" sz="2000" b="0" dirty="0"/>
          </a:p>
          <a:p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83E8-4734-4685-9937-BA034A2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33AC9F-C9DD-AE47-BB20-BC96297FB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008" r="14146" b="9845"/>
          <a:stretch/>
        </p:blipFill>
        <p:spPr>
          <a:xfrm>
            <a:off x="2699792" y="4678920"/>
            <a:ext cx="3960440" cy="168366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8BD0C6-731C-3547-81E2-53FFDEEE54DB}"/>
              </a:ext>
            </a:extLst>
          </p:cNvPr>
          <p:cNvSpPr/>
          <p:nvPr/>
        </p:nvSpPr>
        <p:spPr>
          <a:xfrm>
            <a:off x="3851920" y="4736144"/>
            <a:ext cx="2564741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https://www.merl.com/demos/mmBSF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556792"/>
            <a:ext cx="7772400" cy="4752528"/>
          </a:xfrm>
        </p:spPr>
        <p:txBody>
          <a:bodyPr/>
          <a:lstStyle/>
          <a:p>
            <a:r>
              <a:rPr lang="en-US" sz="1100" dirty="0"/>
              <a:t>[1]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IEEE 802.11-19</a:t>
            </a:r>
            <a:r>
              <a:rPr lang="en-US" sz="1100" dirty="0"/>
              <a:t>/1769r1</a:t>
            </a:r>
          </a:p>
          <a:p>
            <a:r>
              <a:rPr lang="en-US" sz="1100" dirty="0"/>
              <a:t>[2] 802.11 sensing: Applications, feasibility, standardization, IEEE 802.11-19/1626r1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[6] “</a:t>
            </a:r>
            <a:r>
              <a:rPr lang="en-US" sz="1100" dirty="0" err="1"/>
              <a:t>Spotfi</a:t>
            </a:r>
            <a:r>
              <a:rPr lang="en-US" sz="1100" dirty="0"/>
              <a:t>: Decimeter Level Localization using WiFi”, </a:t>
            </a:r>
            <a:r>
              <a:rPr lang="en-US" sz="1100" dirty="0" err="1"/>
              <a:t>Manikanta</a:t>
            </a:r>
            <a:r>
              <a:rPr lang="en-US" sz="1100" dirty="0"/>
              <a:t> </a:t>
            </a:r>
            <a:r>
              <a:rPr lang="en-US" sz="1100" dirty="0" err="1"/>
              <a:t>Kotaru</a:t>
            </a:r>
            <a:r>
              <a:rPr lang="en-US" sz="1100" dirty="0"/>
              <a:t>, Kiran Joshi, Dinesh </a:t>
            </a:r>
            <a:r>
              <a:rPr lang="en-US" sz="1100" dirty="0" err="1"/>
              <a:t>Bharadia</a:t>
            </a:r>
            <a:r>
              <a:rPr lang="en-US" sz="1100" dirty="0"/>
              <a:t>, </a:t>
            </a:r>
            <a:r>
              <a:rPr lang="en-US" sz="1100" dirty="0" err="1"/>
              <a:t>Sachin</a:t>
            </a:r>
            <a:r>
              <a:rPr lang="en-US" sz="1100" dirty="0"/>
              <a:t> </a:t>
            </a:r>
            <a:r>
              <a:rPr lang="en-US" sz="1100" dirty="0" err="1"/>
              <a:t>Katti</a:t>
            </a:r>
            <a:endParaRPr lang="en-US" sz="1100" dirty="0"/>
          </a:p>
          <a:p>
            <a:r>
              <a:rPr lang="en-US" sz="1100" dirty="0"/>
              <a:t>[7] X. Wang, L. Gao, S. Mao and S. Pandey, "</a:t>
            </a:r>
            <a:r>
              <a:rPr lang="en-US" sz="1100" dirty="0" err="1"/>
              <a:t>DeepFi</a:t>
            </a:r>
            <a:r>
              <a:rPr lang="en-US" sz="1100" dirty="0"/>
              <a:t>: Deep learning for indoor fingerprinting using channel state information," WCNC, New Orleans, LA, 2015, pp. 1666-1671</a:t>
            </a:r>
          </a:p>
          <a:p>
            <a:r>
              <a:rPr lang="en-US" sz="1100" dirty="0"/>
              <a:t>[8] "</a:t>
            </a:r>
            <a:r>
              <a:rPr lang="en-GB" sz="1100" dirty="0"/>
              <a:t>Towards Context-assisted Indoor Navigation", </a:t>
            </a:r>
            <a:r>
              <a:rPr lang="en-GB" sz="1100" dirty="0" err="1"/>
              <a:t>Ayyalasomayajula</a:t>
            </a:r>
            <a:r>
              <a:rPr lang="en-GB" sz="1100" dirty="0"/>
              <a:t> Roshan, Aditya </a:t>
            </a:r>
            <a:r>
              <a:rPr lang="en-GB" sz="1100" dirty="0" err="1"/>
              <a:t>Arun</a:t>
            </a:r>
            <a:r>
              <a:rPr lang="en-GB" sz="1100" dirty="0"/>
              <a:t>, </a:t>
            </a:r>
            <a:r>
              <a:rPr lang="en-GB" sz="1100" dirty="0" err="1"/>
              <a:t>Chenfeng</a:t>
            </a:r>
            <a:r>
              <a:rPr lang="en-GB" sz="1100" dirty="0"/>
              <a:t> Wu, </a:t>
            </a:r>
            <a:r>
              <a:rPr lang="en-GB" sz="1100" dirty="0" err="1"/>
              <a:t>Sanatan</a:t>
            </a:r>
            <a:r>
              <a:rPr lang="en-GB" sz="1100" dirty="0"/>
              <a:t> Sharma, Deepak </a:t>
            </a:r>
            <a:r>
              <a:rPr lang="en-GB" sz="1100" dirty="0" err="1"/>
              <a:t>Vasisht</a:t>
            </a:r>
            <a:r>
              <a:rPr lang="en-GB" sz="1100" dirty="0"/>
              <a:t>, Abhishek </a:t>
            </a:r>
            <a:r>
              <a:rPr lang="en-GB" sz="1100" dirty="0" err="1"/>
              <a:t>Sethi</a:t>
            </a:r>
            <a:r>
              <a:rPr lang="en-GB" sz="1100" dirty="0"/>
              <a:t>, Dinesh </a:t>
            </a:r>
            <a:r>
              <a:rPr lang="en-GB" sz="1100" dirty="0" err="1"/>
              <a:t>Bharadia</a:t>
            </a:r>
            <a:endParaRPr lang="en-GB" sz="1100" dirty="0"/>
          </a:p>
          <a:p>
            <a:r>
              <a:rPr lang="en-US" sz="1100" dirty="0"/>
              <a:t>[9]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[10]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[11]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 2017</a:t>
            </a:r>
          </a:p>
          <a:p>
            <a:r>
              <a:rPr lang="en-US" sz="1100" dirty="0"/>
              <a:t>[12] Z. Wang K. Jiang Y. </a:t>
            </a:r>
            <a:r>
              <a:rPr lang="en-US" sz="1100" dirty="0" err="1"/>
              <a:t>Hou</a:t>
            </a:r>
            <a:r>
              <a:rPr lang="en-US" sz="1100" dirty="0"/>
              <a:t> W. Dou C. Zhang Z. Huang et al. "A survey on human behavior recognition using channel state information" IEEE Access vol. 7 pp. 155986-156024 2019. 32. </a:t>
            </a:r>
          </a:p>
          <a:p>
            <a:r>
              <a:rPr lang="en-US" sz="1100" dirty="0"/>
              <a:t>[13] M. Pajovic P. Wang T. Koike-Akino H. Sun and P. V. Orlik "Fingerprinting-based indoor localization with commercial mmWave WiFi—Part I: RSS and beam indices" GLOBECOM 2019, pp. 1-6, Dec. 2019.</a:t>
            </a:r>
          </a:p>
          <a:p>
            <a:r>
              <a:rPr lang="en-US" sz="1100" dirty="0"/>
              <a:t>[14] P. Wang M. Pajovic T. Koike-Akino H. Sun and P. V. Orlik "Fingerprinting-based indoor localization with commercial mmWave WiFi—Part II: Spatial beam SNRs" GLOBECOM 2019,  pp. 1-6 Dec. 2019.</a:t>
            </a:r>
          </a:p>
          <a:p>
            <a:r>
              <a:rPr lang="en-US" sz="1100" dirty="0"/>
              <a:t>[15] T. Koike-Akino, P. Wang M. Pajovic H. Sun and P. V. Orlik "Fingerprinting-based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[16] W. Wu N. Cheng N. Zhang P. Yang W. Zhuang and X. Shen "Fast mmWave beam alignment via correlated bandit learning" IEEE Trans. Wireless </a:t>
            </a:r>
            <a:r>
              <a:rPr lang="en-US" sz="1100" dirty="0" err="1"/>
              <a:t>Commun</a:t>
            </a:r>
            <a:r>
              <a:rPr lang="en-US" sz="1100" dirty="0"/>
              <a:t>. vol. 18 no. 12 pp. 5894-5908 Dec 2019.</a:t>
            </a:r>
            <a:br>
              <a:rPr lang="en-US" sz="1100" dirty="0"/>
            </a:br>
            <a:br>
              <a:rPr lang="en-US" sz="1100" dirty="0"/>
            </a:br>
            <a:br>
              <a:rPr lang="en-US" sz="1600" dirty="0"/>
            </a:br>
            <a:br>
              <a:rPr lang="en-US" sz="1600" dirty="0"/>
            </a:br>
            <a:endParaRPr lang="en-US" sz="1500" dirty="0"/>
          </a:p>
          <a:p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43B31-E8AE-49F6-8207-9B7ECC0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9B2A37F-9AA8-144D-9F5D-2D3C1443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43" y="565150"/>
            <a:ext cx="7369558" cy="482600"/>
          </a:xfrm>
        </p:spPr>
        <p:txBody>
          <a:bodyPr/>
          <a:lstStyle/>
          <a:p>
            <a:pPr lvl="1"/>
            <a:r>
              <a:rPr lang="en-US" altLang="en-US" sz="2000" b="1" dirty="0">
                <a:cs typeface="Times New Roman" panose="02020603050405020304" pitchFamily="18" charset="0"/>
              </a:rPr>
              <a:t>Performance Analysis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6388" name="スライド番号プレースホルダー 2">
            <a:extLst>
              <a:ext uri="{FF2B5EF4-FFF2-40B4-BE49-F238E27FC236}">
                <a16:creationId xmlns:a16="http://schemas.microsoft.com/office/drawing/2014/main" id="{AA84ADCD-B970-D846-922D-17034CF516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591300"/>
            <a:ext cx="4572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CE00-13F8-664B-86C9-F4E5B354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94" y="1370915"/>
            <a:ext cx="4744720" cy="2286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06BE9-4158-9041-B63C-6ED6061B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207" y="4249420"/>
            <a:ext cx="5035494" cy="19075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F1F9B0-7538-524E-B8B2-A0E3B1C502BE}"/>
              </a:ext>
            </a:extLst>
          </p:cNvPr>
          <p:cNvSpPr txBox="1"/>
          <p:nvPr/>
        </p:nvSpPr>
        <p:spPr>
          <a:xfrm>
            <a:off x="280168" y="2190883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Classification Methods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AF93C5-0117-8B43-9FAE-A3732EF23B68}"/>
              </a:ext>
            </a:extLst>
          </p:cNvPr>
          <p:cNvSpPr txBox="1"/>
          <p:nvPr/>
        </p:nvSpPr>
        <p:spPr>
          <a:xfrm>
            <a:off x="280168" y="4905850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Training Size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566E82-73B0-F247-BA18-87E580E8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01AFA3-E18A-0F47-AEE3-C262E4CB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145158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Orientation Mismatch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72F8BF-73ED-BD48-B73F-D2BEFDF87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196" y="2347612"/>
            <a:ext cx="6966173" cy="29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6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34958"/>
            <a:ext cx="7772400" cy="10668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83" y="1196752"/>
            <a:ext cx="8210181" cy="3096344"/>
          </a:xfrm>
        </p:spPr>
        <p:txBody>
          <a:bodyPr/>
          <a:lstStyle/>
          <a:p>
            <a:r>
              <a:rPr lang="en-US" sz="1800" b="0" dirty="0"/>
              <a:t>This contribution proposes to leverage </a:t>
            </a:r>
          </a:p>
          <a:p>
            <a:pPr lvl="1">
              <a:buFontTx/>
              <a:buChar char="-"/>
            </a:pPr>
            <a:r>
              <a:rPr lang="en-US" sz="1800" b="1" dirty="0"/>
              <a:t>mid-grained</a:t>
            </a:r>
            <a:r>
              <a:rPr lang="en-US" sz="1800" dirty="0"/>
              <a:t> channel measurement – beam attributes (e.g., beam SNRs) </a:t>
            </a:r>
          </a:p>
          <a:p>
            <a:pPr marL="0" indent="0">
              <a:buNone/>
            </a:pPr>
            <a:r>
              <a:rPr lang="en-US" sz="1800" b="0" dirty="0"/>
              <a:t>for high-resolution, zero-overhead localization and sensing.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The measurement is complementary to two mainstream channel measurements</a:t>
            </a:r>
          </a:p>
          <a:p>
            <a:pPr lvl="1"/>
            <a:r>
              <a:rPr lang="en-US" sz="1800" b="1" dirty="0"/>
              <a:t>coarse-grained</a:t>
            </a:r>
            <a:r>
              <a:rPr lang="en-US" sz="1800" b="0" dirty="0"/>
              <a:t> received signal strength indicator (RSSI)</a:t>
            </a:r>
          </a:p>
          <a:p>
            <a:pPr lvl="1"/>
            <a:r>
              <a:rPr lang="en-US" sz="1800" b="1" dirty="0"/>
              <a:t>fine-grained</a:t>
            </a:r>
            <a:r>
              <a:rPr lang="en-US" sz="1800" b="0" dirty="0"/>
              <a:t> channel state information (CSI)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We release an open-access </a:t>
            </a:r>
            <a:r>
              <a:rPr lang="en-US" sz="1800" dirty="0" err="1"/>
              <a:t>mmBSF</a:t>
            </a:r>
            <a:r>
              <a:rPr lang="en-US" sz="1800" dirty="0"/>
              <a:t> dataset </a:t>
            </a:r>
            <a:r>
              <a:rPr lang="en-US" sz="1800" b="0" dirty="0"/>
              <a:t>(60-GHz 802.11ad ) to promote the use of mid-grained channel measurement for WLAN sensing and localization.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BF1E-CD92-4175-88A3-C26F355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2D143-F44A-064D-BA88-2CED55919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008" r="14146" b="9845"/>
          <a:stretch/>
        </p:blipFill>
        <p:spPr>
          <a:xfrm>
            <a:off x="2555776" y="4581128"/>
            <a:ext cx="4204998" cy="178762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4A01B0-2FC4-1C4F-9734-1D1A59719420}"/>
              </a:ext>
            </a:extLst>
          </p:cNvPr>
          <p:cNvSpPr/>
          <p:nvPr/>
        </p:nvSpPr>
        <p:spPr>
          <a:xfrm>
            <a:off x="3665808" y="4575187"/>
            <a:ext cx="2564741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https://www.merl.com/demos/mmBSF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B103B4-2F4F-1042-85DD-58100DAFD524}"/>
              </a:ext>
            </a:extLst>
          </p:cNvPr>
          <p:cNvSpPr txBox="1">
            <a:spLocks/>
          </p:cNvSpPr>
          <p:nvPr/>
        </p:nvSpPr>
        <p:spPr bwMode="auto">
          <a:xfrm>
            <a:off x="1475656" y="6475413"/>
            <a:ext cx="2664296" cy="25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900" b="0" kern="0" dirty="0" err="1"/>
              <a:t>mmBSF</a:t>
            </a:r>
            <a:r>
              <a:rPr lang="en-US" sz="900" b="0" kern="0" dirty="0"/>
              <a:t>: millimeter-wave beam SNR fingerprinting</a:t>
            </a:r>
          </a:p>
        </p:txBody>
      </p: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4" y="1700808"/>
            <a:ext cx="8429252" cy="47746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/>
              <a:t>WLAN sensing and , particularly, indoor localization mainly use two kinds of WiFi channel measurements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dirty="0"/>
              <a:t>Coarse-grained</a:t>
            </a:r>
            <a:r>
              <a:rPr lang="en-US" dirty="0"/>
              <a:t> RSSI (received signal strength indicator)</a:t>
            </a:r>
            <a:endParaRPr lang="en-US" b="1" strike="sngStrike" dirty="0"/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In the unit of dBm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Easy to access 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Coarse information about spatial multipath geometry</a:t>
            </a:r>
          </a:p>
          <a:p>
            <a:pPr marL="1028700" lvl="2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dirty="0"/>
              <a:t>Fine-grained</a:t>
            </a:r>
            <a:r>
              <a:rPr lang="en-US" dirty="0"/>
              <a:t> CSI (channel state information)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Complex amplitudes at (32/64) OFDM subcarriers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802.11n and 802.11ac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WiFi CSI can be accessible from commercial routers in earlier 2010s 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The CSI-based fingerprinting outperforms the RSSI-based fingerprinting </a:t>
            </a:r>
          </a:p>
          <a:p>
            <a:pPr marL="800100" lvl="2" indent="0">
              <a:buNone/>
            </a:pPr>
            <a:r>
              <a:rPr lang="en-US" sz="1300" dirty="0"/>
              <a:t>       (DeepFi’16, PhaseFi’17, BiLoc’18, CSI-Net’19)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CSI as Multipath Temporal (power delay profile) Features</a:t>
            </a:r>
          </a:p>
          <a:p>
            <a:pPr marL="1371600" lvl="3">
              <a:buFont typeface="Arial" panose="020B0604020202020204" pitchFamily="34" charset="0"/>
              <a:buChar char="•"/>
            </a:pPr>
            <a:r>
              <a:rPr lang="en-US" sz="1300" dirty="0"/>
              <a:t>Related to channel impulse response (CIR): Multipath delay profile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45633-8F63-3E45-817C-C59CEB860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5" t="24247" r="6059" b="8388"/>
          <a:stretch/>
        </p:blipFill>
        <p:spPr>
          <a:xfrm>
            <a:off x="6031935" y="2996952"/>
            <a:ext cx="2921149" cy="81943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B1CA05B-8DFA-7848-A63C-44157CEEB70C}"/>
              </a:ext>
            </a:extLst>
          </p:cNvPr>
          <p:cNvGrpSpPr/>
          <p:nvPr/>
        </p:nvGrpSpPr>
        <p:grpSpPr>
          <a:xfrm>
            <a:off x="6156176" y="4101498"/>
            <a:ext cx="2857278" cy="2290606"/>
            <a:chOff x="3617660" y="4581038"/>
            <a:chExt cx="2647466" cy="20843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DD34AC-10F8-E64A-9BEE-189D98EA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37"/>
            <a:stretch/>
          </p:blipFill>
          <p:spPr>
            <a:xfrm>
              <a:off x="3617660" y="4902119"/>
              <a:ext cx="2647466" cy="176325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77D0FE-863F-B74C-9715-AF166E0265A9}"/>
                </a:ext>
              </a:extLst>
            </p:cNvPr>
            <p:cNvSpPr/>
            <p:nvPr/>
          </p:nvSpPr>
          <p:spPr>
            <a:xfrm>
              <a:off x="3617660" y="4581038"/>
              <a:ext cx="2476413" cy="24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CSI sequences for 2 Tx &amp; 3 Rx</a:t>
              </a: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72DC-115C-5342-AEC1-8A7F3B0160D1}"/>
              </a:ext>
            </a:extLst>
          </p:cNvPr>
          <p:cNvSpPr/>
          <p:nvPr/>
        </p:nvSpPr>
        <p:spPr>
          <a:xfrm>
            <a:off x="1475656" y="6491337"/>
            <a:ext cx="2666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Picture sources: https://www.netspotapp.com/ and [7]</a:t>
            </a:r>
          </a:p>
        </p:txBody>
      </p:sp>
    </p:spTree>
    <p:extLst>
      <p:ext uri="{BB962C8B-B14F-4D97-AF65-F5344CB8AC3E}">
        <p14:creationId xmlns:p14="http://schemas.microsoft.com/office/powerpoint/2010/main" val="207219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mmWave WiFi/Local 5G</a:t>
            </a:r>
          </a:p>
        </p:txBody>
      </p:sp>
      <p:pic>
        <p:nvPicPr>
          <p:cNvPr id="11" name="Picture 2" descr="The Evolution of 5G">
            <a:extLst>
              <a:ext uri="{FF2B5EF4-FFF2-40B4-BE49-F238E27FC236}">
                <a16:creationId xmlns:a16="http://schemas.microsoft.com/office/drawing/2014/main" id="{50DAD4ED-419A-644E-B1A5-3B1ED983F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739" y="4114396"/>
            <a:ext cx="4925317" cy="22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8408A9-5077-8D40-90DB-AC865DE30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739" y="1647547"/>
            <a:ext cx="5280521" cy="2308612"/>
          </a:xfrm>
        </p:spPr>
        <p:txBody>
          <a:bodyPr wrap="square" lIns="9144" tIns="9144" rIns="9144" bIns="9144" anchor="t">
            <a:normAutofit/>
          </a:bodyPr>
          <a:lstStyle/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Ubiquitous existence: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mmWave signals are increasingly available due to 5G and 802.11ad/ay WiFi. 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spatial resolution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beamforming; beam training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Ultrawide bandwidth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available spectrum at mmWave band; resolve multipath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path loss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beamforming for compensation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coverage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deployments (street-light pole, in-room units, repeaters)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scattering effect: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sensing applications</a:t>
            </a:r>
          </a:p>
          <a:p>
            <a:pPr lvl="1">
              <a:lnSpc>
                <a:spcPct val="90000"/>
              </a:lnSpc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020A76-52EF-694F-8AE8-7EE25F0CC5C7}"/>
              </a:ext>
            </a:extLst>
          </p:cNvPr>
          <p:cNvGrpSpPr/>
          <p:nvPr/>
        </p:nvGrpSpPr>
        <p:grpSpPr>
          <a:xfrm>
            <a:off x="5458637" y="1916832"/>
            <a:ext cx="3417480" cy="3403224"/>
            <a:chOff x="5648625" y="1990663"/>
            <a:chExt cx="3417480" cy="3403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1F9B09-05A6-8247-B7AC-85F926898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625" y="1990663"/>
              <a:ext cx="3151989" cy="25230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058D25-E7D8-ED43-A656-F8EE74E32B23}"/>
                </a:ext>
              </a:extLst>
            </p:cNvPr>
            <p:cNvSpPr/>
            <p:nvPr/>
          </p:nvSpPr>
          <p:spPr>
            <a:xfrm>
              <a:off x="6154462" y="4839889"/>
              <a:ext cx="291164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/>
                <a:t>mmWave Beam Training for path loss compensation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D75D7-191D-BD40-9131-8D96CA8685D6}"/>
              </a:ext>
            </a:extLst>
          </p:cNvPr>
          <p:cNvSpPr/>
          <p:nvPr/>
        </p:nvSpPr>
        <p:spPr>
          <a:xfrm>
            <a:off x="1403648" y="6475413"/>
            <a:ext cx="28440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Picture sources: https://www.google.com/imghp?hl=en/ and [16]</a:t>
            </a:r>
          </a:p>
        </p:txBody>
      </p:sp>
    </p:spTree>
    <p:extLst>
      <p:ext uri="{BB962C8B-B14F-4D97-AF65-F5344CB8AC3E}">
        <p14:creationId xmlns:p14="http://schemas.microsoft.com/office/powerpoint/2010/main" val="52260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395958"/>
            <a:ext cx="7772400" cy="1066800"/>
          </a:xfrm>
        </p:spPr>
        <p:txBody>
          <a:bodyPr/>
          <a:lstStyle/>
          <a:p>
            <a:r>
              <a:rPr lang="en-US" sz="2800" dirty="0"/>
              <a:t>Beam Training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2FF59-79CE-6242-ACB0-76CBAA6193A5}"/>
              </a:ext>
            </a:extLst>
          </p:cNvPr>
          <p:cNvGrpSpPr/>
          <p:nvPr/>
        </p:nvGrpSpPr>
        <p:grpSpPr>
          <a:xfrm>
            <a:off x="239422" y="1283406"/>
            <a:ext cx="2581077" cy="2655573"/>
            <a:chOff x="209060" y="1309481"/>
            <a:chExt cx="2581077" cy="265557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853558-180E-1C40-914D-AC74DD14D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060" y="1809512"/>
              <a:ext cx="2524448" cy="215554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B1803-9AAD-2749-8E2B-9BE35A824FCE}"/>
                </a:ext>
              </a:extLst>
            </p:cNvPr>
            <p:cNvSpPr/>
            <p:nvPr/>
          </p:nvSpPr>
          <p:spPr>
            <a:xfrm>
              <a:off x="209060" y="1309481"/>
              <a:ext cx="2581077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sz="1200" dirty="0"/>
                <a:t>Base Station (</a:t>
              </a:r>
              <a:r>
                <a:rPr lang="en-US" sz="1200" b="1" dirty="0"/>
                <a:t>BS</a:t>
              </a:r>
              <a:r>
                <a:rPr lang="en-US" sz="1200" dirty="0"/>
                <a:t>) or Access Point (</a:t>
              </a:r>
              <a:r>
                <a:rPr lang="en-US" sz="1200" b="1" dirty="0"/>
                <a:t>AP</a:t>
              </a:r>
              <a:r>
                <a:rPr lang="en-US" sz="1200" dirty="0"/>
                <a:t>) sweeps beams over angles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EDD2C6-89BE-3A4E-A857-32A127B78B28}"/>
              </a:ext>
            </a:extLst>
          </p:cNvPr>
          <p:cNvGrpSpPr/>
          <p:nvPr/>
        </p:nvGrpSpPr>
        <p:grpSpPr>
          <a:xfrm>
            <a:off x="6524237" y="1330043"/>
            <a:ext cx="2481399" cy="2474932"/>
            <a:chOff x="6545334" y="1286388"/>
            <a:chExt cx="2481399" cy="247493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754E4-CDAB-4F4D-ADBE-819BF448B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75" b="-5732"/>
            <a:stretch/>
          </p:blipFill>
          <p:spPr>
            <a:xfrm>
              <a:off x="6545334" y="1769983"/>
              <a:ext cx="2481399" cy="199133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884887-3A33-B64A-BE16-A4C38CDD1ED4}"/>
                </a:ext>
              </a:extLst>
            </p:cNvPr>
            <p:cNvSpPr/>
            <p:nvPr/>
          </p:nvSpPr>
          <p:spPr>
            <a:xfrm>
              <a:off x="6738976" y="1286388"/>
              <a:ext cx="2094117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sz="1200" dirty="0"/>
                <a:t>Identify the </a:t>
              </a:r>
              <a:r>
                <a:rPr lang="en-US" sz="1200" b="1" dirty="0"/>
                <a:t>best beam pair </a:t>
              </a:r>
              <a:r>
                <a:rPr lang="en-US" sz="1200" dirty="0"/>
                <a:t>for data transmission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94F785-AB7A-ED4B-A4BE-4CA105C41952}"/>
              </a:ext>
            </a:extLst>
          </p:cNvPr>
          <p:cNvGrpSpPr/>
          <p:nvPr/>
        </p:nvGrpSpPr>
        <p:grpSpPr>
          <a:xfrm>
            <a:off x="3175623" y="1333985"/>
            <a:ext cx="2903586" cy="2608143"/>
            <a:chOff x="3294991" y="1328325"/>
            <a:chExt cx="2903586" cy="26081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E3EFC1-E822-B248-865B-2F9CFD96FD9C}"/>
                </a:ext>
              </a:extLst>
            </p:cNvPr>
            <p:cNvSpPr/>
            <p:nvPr/>
          </p:nvSpPr>
          <p:spPr>
            <a:xfrm>
              <a:off x="3294991" y="1328325"/>
              <a:ext cx="2903586" cy="259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sz="1200" dirty="0"/>
                <a:t>Then, </a:t>
              </a:r>
              <a:r>
                <a:rPr lang="en-US" sz="1200" b="1" dirty="0"/>
                <a:t>User</a:t>
              </a:r>
              <a:r>
                <a:rPr lang="en-US" sz="1200" dirty="0"/>
                <a:t> sweeps beams over angles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2976BB-20C9-5D4B-AB97-BE7EDFB4D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8309" y="1673892"/>
              <a:ext cx="2167166" cy="2262576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B96FEA4-E1DF-7940-BF0D-DFD3B14088A3}"/>
              </a:ext>
            </a:extLst>
          </p:cNvPr>
          <p:cNvSpPr/>
          <p:nvPr/>
        </p:nvSpPr>
        <p:spPr>
          <a:xfrm>
            <a:off x="116535" y="3799206"/>
            <a:ext cx="2843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Beam Attributes (SNRs) received at 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F817B-19E6-4845-95A8-549FB39F61AD}"/>
              </a:ext>
            </a:extLst>
          </p:cNvPr>
          <p:cNvSpPr/>
          <p:nvPr/>
        </p:nvSpPr>
        <p:spPr>
          <a:xfrm>
            <a:off x="2770960" y="3810595"/>
            <a:ext cx="4114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Beam Attributes (SNRs, RSSI, throughput) received at AP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B5FEFE-72F0-894C-9604-167B0A089BA8}"/>
              </a:ext>
            </a:extLst>
          </p:cNvPr>
          <p:cNvSpPr/>
          <p:nvPr/>
        </p:nvSpPr>
        <p:spPr>
          <a:xfrm>
            <a:off x="6693337" y="3838424"/>
            <a:ext cx="2468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Best Beam Index Pair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0BFC5-0009-2646-AAA1-0AE90664FC58}"/>
              </a:ext>
            </a:extLst>
          </p:cNvPr>
          <p:cNvSpPr/>
          <p:nvPr/>
        </p:nvSpPr>
        <p:spPr>
          <a:xfrm>
            <a:off x="1000680" y="1023829"/>
            <a:ext cx="9439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Step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D5C5B5-8329-EC4D-8831-CE501E81C817}"/>
              </a:ext>
            </a:extLst>
          </p:cNvPr>
          <p:cNvSpPr/>
          <p:nvPr/>
        </p:nvSpPr>
        <p:spPr>
          <a:xfrm>
            <a:off x="4095220" y="1047550"/>
            <a:ext cx="9439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Step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839895-276E-BA4F-B88B-98F396B94FF9}"/>
              </a:ext>
            </a:extLst>
          </p:cNvPr>
          <p:cNvSpPr/>
          <p:nvPr/>
        </p:nvSpPr>
        <p:spPr>
          <a:xfrm>
            <a:off x="7237898" y="1047550"/>
            <a:ext cx="9439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Step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3B2CF-1F95-CC4E-8314-6198272C39DA}"/>
              </a:ext>
            </a:extLst>
          </p:cNvPr>
          <p:cNvSpPr/>
          <p:nvPr/>
        </p:nvSpPr>
        <p:spPr>
          <a:xfrm>
            <a:off x="323528" y="496130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They are more </a:t>
            </a:r>
            <a:r>
              <a:rPr lang="en-US" sz="1400" i="1" dirty="0"/>
              <a:t>informative</a:t>
            </a:r>
            <a:r>
              <a:rPr lang="en-US" sz="1400" dirty="0"/>
              <a:t> and </a:t>
            </a:r>
            <a:r>
              <a:rPr lang="en-US" sz="1400" i="1" dirty="0"/>
              <a:t>direct</a:t>
            </a:r>
            <a:r>
              <a:rPr lang="en-US" sz="1400" dirty="0"/>
              <a:t> measurements in the spatial domain (the use of multiple directional beams) than the RSSI and CSI.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They (spatial-domain measurements at mmWave bands) are </a:t>
            </a:r>
            <a:r>
              <a:rPr lang="en-US" sz="1400" i="1" dirty="0"/>
              <a:t>complementary</a:t>
            </a:r>
            <a:r>
              <a:rPr lang="en-US" sz="1400" dirty="0"/>
              <a:t> to the fine-grained CSI (frequency-domain sub-carrier measurements at sub-6 GHz).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Data collection and exchange (between AP and User) are defined and already facilitated during mmWave beam training (therefore, minimal additional overhead).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7EFF44-D0E3-FE4C-BDD5-8158E8433156}"/>
              </a:ext>
            </a:extLst>
          </p:cNvPr>
          <p:cNvGrpSpPr/>
          <p:nvPr/>
        </p:nvGrpSpPr>
        <p:grpSpPr>
          <a:xfrm>
            <a:off x="2056804" y="4129680"/>
            <a:ext cx="5154524" cy="737060"/>
            <a:chOff x="2153935" y="4639502"/>
            <a:chExt cx="5154524" cy="7370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7D4F7C-6E23-F442-9397-87F913D71C94}"/>
                </a:ext>
              </a:extLst>
            </p:cNvPr>
            <p:cNvSpPr/>
            <p:nvPr/>
          </p:nvSpPr>
          <p:spPr>
            <a:xfrm>
              <a:off x="2153935" y="5053397"/>
              <a:ext cx="515452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/>
                <a:t>Mid-Grained Channel Measurements – Beam Attributes</a:t>
              </a:r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E50E1CFF-A868-6F45-A3DA-AD5CD934232C}"/>
                </a:ext>
              </a:extLst>
            </p:cNvPr>
            <p:cNvSpPr/>
            <p:nvPr/>
          </p:nvSpPr>
          <p:spPr bwMode="auto">
            <a:xfrm>
              <a:off x="4433719" y="4639502"/>
              <a:ext cx="235412" cy="413895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3C23147-CDB3-004D-AE66-21F56F101E2F}"/>
              </a:ext>
            </a:extLst>
          </p:cNvPr>
          <p:cNvSpPr/>
          <p:nvPr/>
        </p:nvSpPr>
        <p:spPr>
          <a:xfrm>
            <a:off x="1400324" y="6514359"/>
            <a:ext cx="2983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Picture sources: https://www.linkedin.com/pulse/</a:t>
            </a:r>
          </a:p>
          <a:p>
            <a:r>
              <a:rPr lang="en-US" sz="800" dirty="0"/>
              <a:t>5g-nr-beam-management-scheduling-everything-beams-ramalingam</a:t>
            </a:r>
          </a:p>
        </p:txBody>
      </p:sp>
    </p:spTree>
    <p:extLst>
      <p:ext uri="{BB962C8B-B14F-4D97-AF65-F5344CB8AC3E}">
        <p14:creationId xmlns:p14="http://schemas.microsoft.com/office/powerpoint/2010/main" val="35953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403699"/>
            <a:ext cx="7772400" cy="1066800"/>
          </a:xfrm>
        </p:spPr>
        <p:txBody>
          <a:bodyPr/>
          <a:lstStyle/>
          <a:p>
            <a:r>
              <a:rPr lang="en-US" sz="2800" dirty="0"/>
              <a:t>In-House Testbed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152727-A7CE-044E-ABE8-EEF6473E233A}"/>
              </a:ext>
            </a:extLst>
          </p:cNvPr>
          <p:cNvSpPr txBox="1">
            <a:spLocks/>
          </p:cNvSpPr>
          <p:nvPr/>
        </p:nvSpPr>
        <p:spPr bwMode="auto">
          <a:xfrm>
            <a:off x="632837" y="1396729"/>
            <a:ext cx="8319399" cy="223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3 APs at fixed locations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User is at one of 7 locations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APs &amp; Clients are commercial-off-the-shelf 802.11ad routers [10,11]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At each location, user can be at one of 4 possible orientations (0</a:t>
            </a:r>
            <a:r>
              <a:rPr lang="en-US" sz="1600" b="0" baseline="30000" dirty="0">
                <a:latin typeface="+mn-lt"/>
              </a:rPr>
              <a:t>0</a:t>
            </a:r>
            <a:r>
              <a:rPr lang="en-US" sz="1600" b="0" dirty="0">
                <a:latin typeface="+mn-lt"/>
              </a:rPr>
              <a:t>, 90</a:t>
            </a:r>
            <a:r>
              <a:rPr lang="en-US" sz="1600" b="0" baseline="30000" dirty="0">
                <a:latin typeface="+mn-lt"/>
              </a:rPr>
              <a:t>0</a:t>
            </a:r>
            <a:r>
              <a:rPr lang="en-US" sz="1600" b="0" dirty="0">
                <a:latin typeface="+mn-lt"/>
              </a:rPr>
              <a:t>, 180</a:t>
            </a:r>
            <a:r>
              <a:rPr lang="en-US" sz="1600" b="0" baseline="30000" dirty="0">
                <a:latin typeface="+mn-lt"/>
              </a:rPr>
              <a:t>0</a:t>
            </a:r>
            <a:r>
              <a:rPr lang="en-US" sz="1600" b="0" dirty="0">
                <a:latin typeface="+mn-lt"/>
              </a:rPr>
              <a:t>, 270</a:t>
            </a:r>
            <a:r>
              <a:rPr lang="en-US" sz="1600" b="0" baseline="30000" dirty="0">
                <a:latin typeface="+mn-lt"/>
              </a:rPr>
              <a:t>0</a:t>
            </a:r>
            <a:r>
              <a:rPr lang="en-US" sz="1600" b="0" dirty="0">
                <a:latin typeface="+mn-lt"/>
              </a:rPr>
              <a:t>)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At each of 28 location-orientation pairs, record training/test dataset (weeks apart) during regular business hours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Mid-grained measurements: beam SNRs (channel measurements during beam training)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B84913-017E-B04E-87BA-F57679744B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99144" y="3858040"/>
            <a:ext cx="2856254" cy="214219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0CCC1C-7ADC-034B-B41A-7316486329BD}"/>
              </a:ext>
            </a:extLst>
          </p:cNvPr>
          <p:cNvSpPr txBox="1"/>
          <p:nvPr/>
        </p:nvSpPr>
        <p:spPr>
          <a:xfrm>
            <a:off x="6335312" y="5144143"/>
            <a:ext cx="183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FFCC"/>
                </a:solidFill>
              </a:rPr>
              <a:t>Client at one </a:t>
            </a:r>
            <a:r>
              <a:rPr lang="en-US" sz="1500" dirty="0" err="1">
                <a:solidFill>
                  <a:srgbClr val="FFFFCC"/>
                </a:solidFill>
              </a:rPr>
              <a:t>Loc</a:t>
            </a:r>
            <a:endParaRPr lang="en-US" sz="1500" dirty="0">
              <a:solidFill>
                <a:srgbClr val="FFFFCC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87B98E-A8BB-B742-B1ED-C7C8CF9432C3}"/>
              </a:ext>
            </a:extLst>
          </p:cNvPr>
          <p:cNvCxnSpPr>
            <a:cxnSpLocks/>
          </p:cNvCxnSpPr>
          <p:nvPr/>
        </p:nvCxnSpPr>
        <p:spPr>
          <a:xfrm flipV="1">
            <a:off x="6875585" y="4443850"/>
            <a:ext cx="351687" cy="601168"/>
          </a:xfrm>
          <a:prstGeom prst="straightConnector1">
            <a:avLst/>
          </a:prstGeom>
          <a:ln>
            <a:solidFill>
              <a:srgbClr val="FFFFCC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65121DA-817F-9143-8C3E-7418D797E6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356992"/>
            <a:ext cx="3013348" cy="2677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7016C1-482A-1F48-8A50-7FF36DDF619F}"/>
              </a:ext>
            </a:extLst>
          </p:cNvPr>
          <p:cNvSpPr txBox="1"/>
          <p:nvPr/>
        </p:nvSpPr>
        <p:spPr>
          <a:xfrm>
            <a:off x="3967510" y="3695519"/>
            <a:ext cx="1396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measurement collection at APs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6B0889-5A6E-B04D-A593-C726FCD24B36}"/>
              </a:ext>
            </a:extLst>
          </p:cNvPr>
          <p:cNvCxnSpPr>
            <a:cxnSpLocks/>
          </p:cNvCxnSpPr>
          <p:nvPr/>
        </p:nvCxnSpPr>
        <p:spPr>
          <a:xfrm flipH="1" flipV="1">
            <a:off x="3902736" y="5372194"/>
            <a:ext cx="312046" cy="29237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FE00CD6-1566-7E41-9866-10B235AFD192}"/>
              </a:ext>
            </a:extLst>
          </p:cNvPr>
          <p:cNvSpPr txBox="1"/>
          <p:nvPr/>
        </p:nvSpPr>
        <p:spPr>
          <a:xfrm>
            <a:off x="3495512" y="5707186"/>
            <a:ext cx="189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measurement exchange via ethernet cables</a:t>
            </a:r>
          </a:p>
        </p:txBody>
      </p:sp>
    </p:spTree>
    <p:extLst>
      <p:ext uri="{BB962C8B-B14F-4D97-AF65-F5344CB8AC3E}">
        <p14:creationId xmlns:p14="http://schemas.microsoft.com/office/powerpoint/2010/main" val="138924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Beam SNRs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89DD38-1333-DF40-8BEE-785144337D8E}"/>
              </a:ext>
            </a:extLst>
          </p:cNvPr>
          <p:cNvGrpSpPr/>
          <p:nvPr/>
        </p:nvGrpSpPr>
        <p:grpSpPr>
          <a:xfrm>
            <a:off x="6248637" y="888344"/>
            <a:ext cx="2459757" cy="2497352"/>
            <a:chOff x="-96286" y="1031776"/>
            <a:chExt cx="2923401" cy="29332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19FCCE-2E81-CB40-A6D6-575FBAEF0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060" y="1809512"/>
              <a:ext cx="2524448" cy="215554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1E2214-A235-1246-A7BA-43F0FC2451DB}"/>
                </a:ext>
              </a:extLst>
            </p:cNvPr>
            <p:cNvSpPr/>
            <p:nvPr/>
          </p:nvSpPr>
          <p:spPr>
            <a:xfrm>
              <a:off x="-96286" y="1031776"/>
              <a:ext cx="2923401" cy="500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sz="1200" dirty="0"/>
                <a:t>Base Station (</a:t>
              </a:r>
              <a:r>
                <a:rPr lang="en-US" sz="1200" b="1" dirty="0"/>
                <a:t>BS</a:t>
              </a:r>
              <a:r>
                <a:rPr lang="en-US" sz="1200" dirty="0"/>
                <a:t>) or Access Point (</a:t>
              </a:r>
              <a:r>
                <a:rPr lang="en-US" sz="1200" b="1" dirty="0"/>
                <a:t>AP</a:t>
              </a:r>
              <a:r>
                <a:rPr lang="en-US" sz="1200" dirty="0"/>
                <a:t>) sweeps beams over angles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0974CED-3E9E-5342-8B9E-1CF90EC2C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29" y="3428253"/>
            <a:ext cx="2972583" cy="5214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3C777D-1F34-3442-9CA4-F22DE918FC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7" y="1543241"/>
            <a:ext cx="3898766" cy="18424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F4F599-B552-1542-B5F9-C9A0936DCBC3}"/>
              </a:ext>
            </a:extLst>
          </p:cNvPr>
          <p:cNvGrpSpPr/>
          <p:nvPr/>
        </p:nvGrpSpPr>
        <p:grpSpPr>
          <a:xfrm>
            <a:off x="327041" y="4251513"/>
            <a:ext cx="4513857" cy="2147868"/>
            <a:chOff x="327041" y="4251513"/>
            <a:chExt cx="4513857" cy="214786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D37431-B059-EB48-AE2E-44801A5052FE}"/>
                </a:ext>
              </a:extLst>
            </p:cNvPr>
            <p:cNvSpPr/>
            <p:nvPr/>
          </p:nvSpPr>
          <p:spPr>
            <a:xfrm>
              <a:off x="327041" y="4251513"/>
              <a:ext cx="4513857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dirty="0"/>
                <a:t>Sweeping Beam Patterns </a:t>
              </a:r>
            </a:p>
            <a:p>
              <a:pPr algn="ctr">
                <a:lnSpc>
                  <a:spcPts val="1250"/>
                </a:lnSpc>
              </a:pPr>
              <a:r>
                <a:rPr lang="en-US" dirty="0"/>
                <a:t>(Irregular beampatterns measured in a chamber – TU Darmstadt [9])</a:t>
              </a:r>
            </a:p>
          </p:txBody>
        </p:sp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7EE5859A-CE72-524A-B06A-B87FD073C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970" y="4753303"/>
              <a:ext cx="1923037" cy="1646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48E74460-751A-CE43-9152-D80202AAA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776449"/>
              <a:ext cx="1954057" cy="159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01F257-AA03-EF43-BA66-53AF85BA6B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7"/>
          <a:stretch/>
        </p:blipFill>
        <p:spPr>
          <a:xfrm>
            <a:off x="4871965" y="3298600"/>
            <a:ext cx="4272035" cy="3071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9837DD-C03F-404B-851E-F82550836714}"/>
              </a:ext>
            </a:extLst>
          </p:cNvPr>
          <p:cNvSpPr/>
          <p:nvPr/>
        </p:nvSpPr>
        <p:spPr>
          <a:xfrm>
            <a:off x="1361479" y="6485002"/>
            <a:ext cx="2983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Picture source: https://www.linkedin.com/pulse/</a:t>
            </a:r>
          </a:p>
          <a:p>
            <a:r>
              <a:rPr lang="en-US" sz="800" dirty="0"/>
              <a:t>5g-nr-beam-management-scheduling-everything-beams-ramalingam</a:t>
            </a:r>
          </a:p>
        </p:txBody>
      </p:sp>
    </p:spTree>
    <p:extLst>
      <p:ext uri="{BB962C8B-B14F-4D97-AF65-F5344CB8AC3E}">
        <p14:creationId xmlns:p14="http://schemas.microsoft.com/office/powerpoint/2010/main" val="22749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74326-DFFD-DC4E-9247-D0D9A28B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50725"/>
            <a:ext cx="7772400" cy="797616"/>
          </a:xfrm>
        </p:spPr>
        <p:txBody>
          <a:bodyPr/>
          <a:lstStyle/>
          <a:p>
            <a:r>
              <a:rPr lang="en-US" sz="2800" dirty="0"/>
              <a:t>In-House Mid-Grained Measurements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5552CE-D32C-0748-B864-696C894ABF34}"/>
              </a:ext>
            </a:extLst>
          </p:cNvPr>
          <p:cNvGrpSpPr/>
          <p:nvPr/>
        </p:nvGrpSpPr>
        <p:grpSpPr>
          <a:xfrm>
            <a:off x="105735" y="1305406"/>
            <a:ext cx="8777215" cy="1684652"/>
            <a:chOff x="105735" y="1492715"/>
            <a:chExt cx="8777215" cy="1684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B06F5D-0D54-7B48-8B37-B3D985B1FE96}"/>
                </a:ext>
              </a:extLst>
            </p:cNvPr>
            <p:cNvSpPr txBox="1"/>
            <p:nvPr/>
          </p:nvSpPr>
          <p:spPr>
            <a:xfrm>
              <a:off x="580858" y="1541006"/>
              <a:ext cx="20953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Location 1 </a:t>
              </a:r>
              <a:r>
                <a:rPr lang="en-US" dirty="0"/>
                <a:t>Orientation 90°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82A442-DFD1-D249-BD30-B96D3826A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735" y="1804272"/>
              <a:ext cx="2687782" cy="13730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5ADBA7-6E3B-4249-AD4B-6F2711D7A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6278" y="1851723"/>
              <a:ext cx="2516130" cy="12885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A5655F2-C96B-8E43-9BFE-CCB5E7EAB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8314" y="1807514"/>
              <a:ext cx="2483023" cy="13118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7050DC-03D6-4746-B51A-7F81E75A565C}"/>
                </a:ext>
              </a:extLst>
            </p:cNvPr>
            <p:cNvSpPr txBox="1"/>
            <p:nvPr/>
          </p:nvSpPr>
          <p:spPr>
            <a:xfrm>
              <a:off x="3691104" y="1505622"/>
              <a:ext cx="1962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Location 2 </a:t>
              </a:r>
              <a:r>
                <a:rPr lang="en-US" dirty="0"/>
                <a:t>Orientation 90°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4D5F00-F53C-7347-9002-ACF7E269183A}"/>
                </a:ext>
              </a:extLst>
            </p:cNvPr>
            <p:cNvSpPr txBox="1"/>
            <p:nvPr/>
          </p:nvSpPr>
          <p:spPr>
            <a:xfrm>
              <a:off x="6843724" y="1492715"/>
              <a:ext cx="20392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Location 3 </a:t>
              </a:r>
              <a:r>
                <a:rPr lang="en-US" dirty="0"/>
                <a:t>Orientation 90°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13955D-B2B7-6047-ADA1-BE69249CC535}"/>
              </a:ext>
            </a:extLst>
          </p:cNvPr>
          <p:cNvGrpSpPr/>
          <p:nvPr/>
        </p:nvGrpSpPr>
        <p:grpSpPr>
          <a:xfrm>
            <a:off x="0" y="3080469"/>
            <a:ext cx="9178189" cy="1868933"/>
            <a:chOff x="1602" y="3220905"/>
            <a:chExt cx="9178189" cy="18689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BCD80E-3A7C-9648-8FB8-E3D95BBA182A}"/>
                </a:ext>
              </a:extLst>
            </p:cNvPr>
            <p:cNvSpPr txBox="1"/>
            <p:nvPr/>
          </p:nvSpPr>
          <p:spPr>
            <a:xfrm>
              <a:off x="3207564" y="3220905"/>
              <a:ext cx="2581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Location 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839C86C-38F3-7147-9FB0-8CDE10526685}"/>
                </a:ext>
              </a:extLst>
            </p:cNvPr>
            <p:cNvGrpSpPr/>
            <p:nvPr/>
          </p:nvGrpSpPr>
          <p:grpSpPr>
            <a:xfrm>
              <a:off x="1602" y="3541939"/>
              <a:ext cx="9178189" cy="1547899"/>
              <a:chOff x="105735" y="4214587"/>
              <a:chExt cx="9178189" cy="154789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088EA32-94D8-B149-81EA-000CDCF5D7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22762" y="4463615"/>
                <a:ext cx="2461162" cy="12412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BD82044-C1CA-B04C-B692-3F4699DD44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735" y="4484397"/>
                <a:ext cx="2387600" cy="122050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8663A5B-0300-6F4B-B242-D8E3A4B7D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29100" y="4575023"/>
                <a:ext cx="2271736" cy="118746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8AE83C1-885A-BD44-B67D-AFDDA738BE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05312" y="4553743"/>
                <a:ext cx="2255820" cy="1208743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E31722-0FFE-624B-B63F-B9712543E263}"/>
                  </a:ext>
                </a:extLst>
              </p:cNvPr>
              <p:cNvSpPr txBox="1"/>
              <p:nvPr/>
            </p:nvSpPr>
            <p:spPr>
              <a:xfrm>
                <a:off x="637907" y="4224980"/>
                <a:ext cx="1610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Orientation 0°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8E7BA4-7970-0049-9097-15070DCB3F9F}"/>
                  </a:ext>
                </a:extLst>
              </p:cNvPr>
              <p:cNvSpPr txBox="1"/>
              <p:nvPr/>
            </p:nvSpPr>
            <p:spPr>
              <a:xfrm>
                <a:off x="2899252" y="4242551"/>
                <a:ext cx="1610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Orientation 90°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E95E63-9BB8-0940-9A76-613FE2567D3A}"/>
                  </a:ext>
                </a:extLst>
              </p:cNvPr>
              <p:cNvSpPr txBox="1"/>
              <p:nvPr/>
            </p:nvSpPr>
            <p:spPr>
              <a:xfrm>
                <a:off x="4984361" y="4224979"/>
                <a:ext cx="17425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Orientation 180°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80F4F2-20CC-9B42-8422-318D774E8A06}"/>
                  </a:ext>
                </a:extLst>
              </p:cNvPr>
              <p:cNvSpPr txBox="1"/>
              <p:nvPr/>
            </p:nvSpPr>
            <p:spPr>
              <a:xfrm>
                <a:off x="7245706" y="4214587"/>
                <a:ext cx="17425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Orientation 270°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21AE6A-B5A3-5B41-98A6-BE7DB668E249}"/>
              </a:ext>
            </a:extLst>
          </p:cNvPr>
          <p:cNvGrpSpPr/>
          <p:nvPr/>
        </p:nvGrpSpPr>
        <p:grpSpPr>
          <a:xfrm>
            <a:off x="105735" y="5277030"/>
            <a:ext cx="9038265" cy="1515794"/>
            <a:chOff x="105735" y="5329853"/>
            <a:chExt cx="9038265" cy="151579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068C5B8-8431-484C-9507-F3EE11F3C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735" y="5329853"/>
              <a:ext cx="2881890" cy="151579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1B411C5-012D-774A-B4D5-66AF1006F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8411" y="5352171"/>
              <a:ext cx="2915589" cy="14632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6193C2D-25CA-4546-867A-AA5702602434}"/>
                </a:ext>
              </a:extLst>
            </p:cNvPr>
            <p:cNvSpPr txBox="1"/>
            <p:nvPr/>
          </p:nvSpPr>
          <p:spPr>
            <a:xfrm>
              <a:off x="3387111" y="5958537"/>
              <a:ext cx="2581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Weeks Apart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9BAABA-4227-6049-9A6E-00C8E5CD97BF}"/>
                </a:ext>
              </a:extLst>
            </p:cNvPr>
            <p:cNvSpPr txBox="1"/>
            <p:nvPr/>
          </p:nvSpPr>
          <p:spPr>
            <a:xfrm>
              <a:off x="4956548" y="5427771"/>
              <a:ext cx="2581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Test Data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7650374-AFAC-FE42-B0B2-43EBBCF91D6B}"/>
                </a:ext>
              </a:extLst>
            </p:cNvPr>
            <p:cNvCxnSpPr>
              <a:cxnSpLocks/>
            </p:cNvCxnSpPr>
            <p:nvPr/>
          </p:nvCxnSpPr>
          <p:spPr>
            <a:xfrm>
              <a:off x="3973234" y="6328537"/>
              <a:ext cx="14408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4449C0-4F74-2C49-8D86-65672F00518E}"/>
                </a:ext>
              </a:extLst>
            </p:cNvPr>
            <p:cNvSpPr txBox="1"/>
            <p:nvPr/>
          </p:nvSpPr>
          <p:spPr>
            <a:xfrm>
              <a:off x="1935053" y="5486570"/>
              <a:ext cx="2581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Training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9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2" y="399073"/>
            <a:ext cx="5122508" cy="1066800"/>
          </a:xfrm>
        </p:spPr>
        <p:txBody>
          <a:bodyPr/>
          <a:lstStyle/>
          <a:p>
            <a:pPr algn="l"/>
            <a:r>
              <a:rPr lang="en-US" sz="2600" dirty="0" err="1"/>
              <a:t>mmBSF</a:t>
            </a:r>
            <a:r>
              <a:rPr lang="en-US" sz="2600" dirty="0"/>
              <a:t> Dataset: open access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6BBB49F-4A8A-BF4F-93ED-520240B57356}"/>
              </a:ext>
            </a:extLst>
          </p:cNvPr>
          <p:cNvSpPr txBox="1">
            <a:spLocks/>
          </p:cNvSpPr>
          <p:nvPr/>
        </p:nvSpPr>
        <p:spPr bwMode="auto">
          <a:xfrm>
            <a:off x="250750" y="1149516"/>
            <a:ext cx="5573713" cy="16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 over 7 locations with 4 orientations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12007 samples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entries, it has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location label (1 to 7)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global location-and-orientation label (1 to 28)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orientation degree (0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,90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,180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,270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two-dimensional coordinate 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beam SNR values (36 beam SNR values for one AP)</a:t>
            </a:r>
          </a:p>
          <a:p>
            <a:pPr lvl="1">
              <a:lnSpc>
                <a:spcPts val="2000"/>
              </a:lnSpc>
              <a:buFont typeface="Courier New" panose="02070309020205020404" pitchFamily="49" charset="0"/>
              <a:buChar char="o"/>
            </a:pPr>
            <a:endParaRPr lang="en-US" sz="1500" b="0" dirty="0"/>
          </a:p>
        </p:txBody>
      </p:sp>
      <p:sp>
        <p:nvSpPr>
          <p:cNvPr id="36" name="スライド番号プレースホルダー 2">
            <a:extLst>
              <a:ext uri="{FF2B5EF4-FFF2-40B4-BE49-F238E27FC236}">
                <a16:creationId xmlns:a16="http://schemas.microsoft.com/office/drawing/2014/main" id="{C7DCB732-5826-974C-B5CD-1E2C66056077}"/>
              </a:ext>
            </a:extLst>
          </p:cNvPr>
          <p:cNvSpPr txBox="1">
            <a:spLocks/>
          </p:cNvSpPr>
          <p:nvPr/>
        </p:nvSpPr>
        <p:spPr bwMode="auto">
          <a:xfrm>
            <a:off x="8686800" y="6591300"/>
            <a:ext cx="4572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16</a:t>
            </a:r>
            <a:endParaRPr lang="en-US" altLang="en-US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2EAED39-1900-374E-923D-C37A8C8E86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83" y="908720"/>
            <a:ext cx="3177852" cy="5377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5BD39D9-3525-C240-8F4C-A82A7962343E}"/>
              </a:ext>
            </a:extLst>
          </p:cNvPr>
          <p:cNvSpPr txBox="1">
            <a:spLocks/>
          </p:cNvSpPr>
          <p:nvPr/>
        </p:nvSpPr>
        <p:spPr bwMode="auto">
          <a:xfrm>
            <a:off x="250750" y="2759494"/>
            <a:ext cx="5148065" cy="180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test 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  <a:p>
            <a:pPr lvl="1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on-grid test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dataset: the same 7 locations and 4 orientations (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weeks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training dataset)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7361 samples</a:t>
            </a:r>
          </a:p>
          <a:p>
            <a:pPr lvl="1">
              <a:spcBef>
                <a:spcPts val="50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off-grid test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dataset: 4 different locations with 4 orientations (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months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training dataset)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2044 samples</a:t>
            </a:r>
          </a:p>
          <a:p>
            <a:pPr marL="685800" lvl="2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buFont typeface="Courier New" panose="02070309020205020404" pitchFamily="49" charset="0"/>
              <a:buChar char="o"/>
            </a:pPr>
            <a:endParaRPr lang="en-US" sz="15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A9968-F5A6-C648-A0E8-F915EF3138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008" r="14146" b="9845"/>
          <a:stretch/>
        </p:blipFill>
        <p:spPr>
          <a:xfrm>
            <a:off x="670215" y="4571920"/>
            <a:ext cx="4204998" cy="178762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01BB95-7DBE-5C43-8363-7CF990ED5F91}"/>
              </a:ext>
            </a:extLst>
          </p:cNvPr>
          <p:cNvSpPr/>
          <p:nvPr/>
        </p:nvSpPr>
        <p:spPr>
          <a:xfrm>
            <a:off x="1780247" y="4565979"/>
            <a:ext cx="2564741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https://www.merl.com/demos/mmBSF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7625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6985</TotalTime>
  <Words>1898</Words>
  <Application>Microsoft Macintosh PowerPoint</Application>
  <PresentationFormat>On-screen Show (4:3)</PresentationFormat>
  <Paragraphs>267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宋体</vt:lpstr>
      <vt:lpstr>Arial</vt:lpstr>
      <vt:lpstr>Arial Narrow</vt:lpstr>
      <vt:lpstr>Courier New</vt:lpstr>
      <vt:lpstr>Times New Roman</vt:lpstr>
      <vt:lpstr>Wingdings</vt:lpstr>
      <vt:lpstr>802-11-Submission</vt:lpstr>
      <vt:lpstr>WLAN Localization and Sensing With Mid-Grained Channel Measurements</vt:lpstr>
      <vt:lpstr>Abstract</vt:lpstr>
      <vt:lpstr>Background</vt:lpstr>
      <vt:lpstr>mmWave WiFi/Local 5G</vt:lpstr>
      <vt:lpstr>Beam Training</vt:lpstr>
      <vt:lpstr>In-House Testbed</vt:lpstr>
      <vt:lpstr>Beam SNRs</vt:lpstr>
      <vt:lpstr>In-House Mid-Grained Measurements</vt:lpstr>
      <vt:lpstr>mmBSF Dataset: open access</vt:lpstr>
      <vt:lpstr>Fingerprinting-based Indoor Localization</vt:lpstr>
      <vt:lpstr>Evaluation Performance  (Confusion Matrix)</vt:lpstr>
      <vt:lpstr>Impact of APs</vt:lpstr>
      <vt:lpstr>Coordinate Estimation</vt:lpstr>
      <vt:lpstr>Conclusions</vt:lpstr>
      <vt:lpstr>References</vt:lpstr>
      <vt:lpstr>Performance Analysis</vt:lpstr>
      <vt:lpstr>Orientation Mismatch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80</cp:revision>
  <dcterms:created xsi:type="dcterms:W3CDTF">2020-05-25T03:58:48Z</dcterms:created>
  <dcterms:modified xsi:type="dcterms:W3CDTF">2020-07-14T15:07:32Z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