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61" r:id="rId3"/>
  </p:sldMasterIdLst>
  <p:notesMasterIdLst>
    <p:notesMasterId r:id="rId23"/>
  </p:notesMasterIdLst>
  <p:handoutMasterIdLst>
    <p:handoutMasterId r:id="rId24"/>
  </p:handoutMasterIdLst>
  <p:sldIdLst>
    <p:sldId id="256" r:id="rId4"/>
    <p:sldId id="375" r:id="rId5"/>
    <p:sldId id="376" r:id="rId6"/>
    <p:sldId id="417" r:id="rId7"/>
    <p:sldId id="337" r:id="rId8"/>
    <p:sldId id="418" r:id="rId9"/>
    <p:sldId id="388" r:id="rId10"/>
    <p:sldId id="445" r:id="rId11"/>
    <p:sldId id="446" r:id="rId12"/>
    <p:sldId id="447" r:id="rId13"/>
    <p:sldId id="448" r:id="rId14"/>
    <p:sldId id="439" r:id="rId15"/>
    <p:sldId id="419" r:id="rId16"/>
    <p:sldId id="449" r:id="rId17"/>
    <p:sldId id="444" r:id="rId18"/>
    <p:sldId id="450" r:id="rId19"/>
    <p:sldId id="438" r:id="rId20"/>
    <p:sldId id="443" r:id="rId21"/>
    <p:sldId id="382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angdandan (2012)" initials="L(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63" autoAdjust="0"/>
    <p:restoredTop sz="96309" autoAdjust="0"/>
  </p:normalViewPr>
  <p:slideViewPr>
    <p:cSldViewPr>
      <p:cViewPr>
        <p:scale>
          <a:sx n="77" d="100"/>
          <a:sy n="77" d="100"/>
        </p:scale>
        <p:origin x="1276" y="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</a:t>
            </a:r>
            <a:r>
              <a:rPr lang="en-GB" dirty="0" err="1" smtClean="0"/>
              <a:t>etc</a:t>
            </a:r>
            <a:r>
              <a:rPr lang="en-GB" dirty="0" smtClean="0"/>
              <a:t>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</a:t>
            </a:r>
            <a:r>
              <a:rPr lang="en-GB" dirty="0" err="1" smtClean="0">
                <a:solidFill>
                  <a:srgbClr val="FFFFFF"/>
                </a:solidFill>
              </a:rPr>
              <a:t>etc</a:t>
            </a:r>
            <a:r>
              <a:rPr lang="en-GB" dirty="0" smtClean="0">
                <a:solidFill>
                  <a:srgbClr val="FFFFFF"/>
                </a:solidFill>
              </a:rPr>
              <a:t>, Huawei Technologies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9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 smtClean="0"/>
              <a:t>Dandan</a:t>
            </a:r>
            <a:r>
              <a:rPr lang="en-GB" dirty="0" smtClean="0"/>
              <a:t> Liang, et al., Huawei Technologies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163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etc., Huawei Technologies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196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etc., Huawei Technologies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670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etc., Huawei Technologies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8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687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838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788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17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Chenchen Liu et al. 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</a:t>
            </a:r>
            <a:r>
              <a:rPr lang="en-US" altLang="zh-CN" sz="1800" b="1" dirty="0" smtClean="0">
                <a:solidFill>
                  <a:schemeClr val="tx1"/>
                </a:solidFill>
                <a:effectLst/>
              </a:rPr>
              <a:t>1073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6803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 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10250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10254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5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6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7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8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9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0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1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2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3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4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5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6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785716" y="6465937"/>
            <a:ext cx="152748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>
              <a:lnSpc>
                <a:spcPct val="85000"/>
              </a:lnSpc>
              <a:buClrTx/>
              <a:buSzTx/>
              <a:buFontTx/>
              <a:buNone/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defTabSz="914400">
                <a:lnSpc>
                  <a:spcPct val="85000"/>
                </a:lnSpc>
                <a:buClrTx/>
                <a:buSzTx/>
                <a:buFontTx/>
                <a:buNone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141599"/>
      </p:ext>
    </p:extLst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doc.: IEEE 802.11-20/</a:t>
            </a:r>
            <a:r>
              <a:rPr lang="en-US" altLang="zh-CN" sz="1800" b="1" dirty="0" smtClean="0">
                <a:solidFill>
                  <a:srgbClr val="000000"/>
                </a:solidFill>
                <a:cs typeface="Arial Unicode MS" charset="0"/>
              </a:rPr>
              <a:t>1073</a:t>
            </a: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r2</a:t>
            </a:r>
          </a:p>
        </p:txBody>
      </p:sp>
    </p:spTree>
    <p:extLst>
      <p:ext uri="{BB962C8B-B14F-4D97-AF65-F5344CB8AC3E}">
        <p14:creationId xmlns:p14="http://schemas.microsoft.com/office/powerpoint/2010/main" val="40804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4x EHT-LTFs Sequences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2020-</a:t>
            </a:r>
            <a:r>
              <a:rPr lang="en-US" dirty="0" smtClean="0"/>
              <a:t>07</a:t>
            </a:r>
            <a:r>
              <a:rPr lang="en-US" altLang="zh-CN" dirty="0" smtClean="0"/>
              <a:t>-12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574173"/>
              </p:ext>
            </p:extLst>
          </p:nvPr>
        </p:nvGraphicFramePr>
        <p:xfrm>
          <a:off x="1219198" y="2821146"/>
          <a:ext cx="6629400" cy="26822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691642"/>
                <a:gridCol w="960118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Chenchen Liu</a:t>
                      </a:r>
                      <a:endParaRPr lang="zh-CN" altLang="en-US" sz="1200" dirty="0" smtClean="0"/>
                    </a:p>
                    <a:p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US" sz="1200" dirty="0" smtClean="0"/>
                        <a:t>Huawei</a:t>
                      </a:r>
                      <a:r>
                        <a:rPr lang="en-US" sz="1200" baseline="0" dirty="0" smtClean="0"/>
                        <a:t> Technologies Co., Ltd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Base, Bantian, Shenzhen</a:t>
                      </a:r>
                      <a:endParaRPr lang="en-US" altLang="zh-CN" sz="16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liuchenchen1</a:t>
                      </a:r>
                      <a:r>
                        <a:rPr lang="en-US" sz="1200" dirty="0" smtClean="0"/>
                        <a:t>@huawei.com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Dandan</a:t>
                      </a:r>
                      <a:r>
                        <a:rPr lang="en-US" altLang="zh-CN" sz="1200" dirty="0" smtClean="0"/>
                        <a:t> Liang 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Bo Gong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Ming </a:t>
                      </a:r>
                      <a:r>
                        <a:rPr lang="en-US" altLang="zh-CN" sz="1200" dirty="0" err="1" smtClean="0"/>
                        <a:t>Gan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Yan Xin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Wei</a:t>
                      </a:r>
                      <a:r>
                        <a:rPr lang="en-US" altLang="zh-CN" sz="1200" baseline="0" dirty="0" smtClean="0"/>
                        <a:t> Lin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6290" y="838200"/>
            <a:ext cx="3829510" cy="487506"/>
          </a:xfrm>
        </p:spPr>
        <p:txBody>
          <a:bodyPr/>
          <a:lstStyle/>
          <a:p>
            <a:r>
              <a:rPr lang="en-US" altLang="zh-CN" sz="2000" b="0" dirty="0" smtClean="0"/>
              <a:t>New Sequences </a:t>
            </a:r>
            <a:r>
              <a:rPr lang="en-US" altLang="zh-CN" sz="2000" b="0" dirty="0"/>
              <a:t>Simulation </a:t>
            </a:r>
            <a:r>
              <a:rPr lang="en-US" altLang="zh-CN" sz="2000" b="0" dirty="0" smtClean="0"/>
              <a:t>Results:</a:t>
            </a:r>
            <a:endParaRPr lang="zh-CN" altLang="en-US" sz="20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 txBox="1">
            <a:spLocks/>
          </p:cNvSpPr>
          <p:nvPr/>
        </p:nvSpPr>
        <p:spPr bwMode="auto">
          <a:xfrm>
            <a:off x="2437209" y="1366187"/>
            <a:ext cx="4344194" cy="382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b="0" kern="0" dirty="0" smtClean="0"/>
              <a:t>Multi-RU PAPR for </a:t>
            </a:r>
            <a:r>
              <a:rPr lang="en-US" sz="2000" b="0" kern="0" dirty="0" err="1" smtClean="0"/>
              <a:t>Nss</a:t>
            </a:r>
            <a:r>
              <a:rPr lang="en-US" sz="2000" b="0" kern="0" dirty="0" smtClean="0"/>
              <a:t> = 1 to 8</a:t>
            </a:r>
            <a:endParaRPr lang="en-US" sz="2000" b="0" kern="0" dirty="0"/>
          </a:p>
        </p:txBody>
      </p:sp>
      <p:graphicFrame>
        <p:nvGraphicFramePr>
          <p:cNvPr id="8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294055"/>
              </p:ext>
            </p:extLst>
          </p:nvPr>
        </p:nvGraphicFramePr>
        <p:xfrm>
          <a:off x="656319" y="1907202"/>
          <a:ext cx="4217305" cy="41615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30646">
                  <a:extLst>
                    <a:ext uri="{9D8B030D-6E8A-4147-A177-3AD203B41FA5}">
                      <a16:colId xmlns:a16="http://schemas.microsoft.com/office/drawing/2014/main" xmlns="" val="766816259"/>
                    </a:ext>
                  </a:extLst>
                </a:gridCol>
                <a:gridCol w="592136">
                  <a:extLst>
                    <a:ext uri="{9D8B030D-6E8A-4147-A177-3AD203B41FA5}">
                      <a16:colId xmlns:a16="http://schemas.microsoft.com/office/drawing/2014/main" xmlns="" val="3049093043"/>
                    </a:ext>
                  </a:extLst>
                </a:gridCol>
                <a:gridCol w="814185"/>
                <a:gridCol w="814185">
                  <a:extLst>
                    <a:ext uri="{9D8B030D-6E8A-4147-A177-3AD203B41FA5}">
                      <a16:colId xmlns:a16="http://schemas.microsoft.com/office/drawing/2014/main" xmlns="" val="2773931699"/>
                    </a:ext>
                  </a:extLst>
                </a:gridCol>
                <a:gridCol w="6661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+mn-lt"/>
                        </a:rPr>
                        <a:t>BPSK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LTF Opt1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LTF 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Opt2A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LTF 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Opt2B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63341227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996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8.84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8.33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5.87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5.61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384281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8.01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5.89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5.8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105305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5.87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5.61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345301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5.89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5.8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54457154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996 + </a:t>
                      </a: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484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9.17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8.21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7.57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8.0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043659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7.76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85534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8.23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7.84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916022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7.74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7.66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7.43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552215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7.57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7.92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355548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7.71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7.88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112283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7.69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667244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7.66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7.67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6416523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2*996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9.27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8.03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6.17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6.03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214603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8.61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6.17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5.82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777382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3*996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(puncture 80MHz)</a:t>
                      </a:r>
                    </a:p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9.54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7.83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8.02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593556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8.08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7.78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129785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7.67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7.83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7.75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537197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7.52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7.91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43444740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3*996 + </a:t>
                      </a: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484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(puncture 40MHz)</a:t>
                      </a:r>
                    </a:p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9.55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8.93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7.54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543179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8.65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8.34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7.59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300654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8.24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272641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7.94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461825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9.10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8.24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7.21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747160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8.86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7.14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233032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8.71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8.28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157738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8.33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8.05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4420736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4*996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9.60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8.44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6.07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34806847"/>
                  </a:ext>
                </a:extLst>
              </a:tr>
            </a:tbl>
          </a:graphicData>
        </a:graphic>
      </p:graphicFrame>
      <p:graphicFrame>
        <p:nvGraphicFramePr>
          <p:cNvPr id="10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450496"/>
              </p:ext>
            </p:extLst>
          </p:nvPr>
        </p:nvGraphicFramePr>
        <p:xfrm>
          <a:off x="5257800" y="1907202"/>
          <a:ext cx="3657600" cy="193386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73413">
                  <a:extLst>
                    <a:ext uri="{9D8B030D-6E8A-4147-A177-3AD203B41FA5}">
                      <a16:colId xmlns:a16="http://schemas.microsoft.com/office/drawing/2014/main" xmlns="" val="294116655"/>
                    </a:ext>
                  </a:extLst>
                </a:gridCol>
                <a:gridCol w="483382">
                  <a:extLst>
                    <a:ext uri="{9D8B030D-6E8A-4147-A177-3AD203B41FA5}">
                      <a16:colId xmlns:a16="http://schemas.microsoft.com/office/drawing/2014/main" xmlns="" val="4290497012"/>
                    </a:ext>
                  </a:extLst>
                </a:gridCol>
                <a:gridCol w="837865"/>
                <a:gridCol w="837865">
                  <a:extLst>
                    <a:ext uri="{9D8B030D-6E8A-4147-A177-3AD203B41FA5}">
                      <a16:colId xmlns:a16="http://schemas.microsoft.com/office/drawing/2014/main" xmlns="" val="2947044818"/>
                    </a:ext>
                  </a:extLst>
                </a:gridCol>
                <a:gridCol w="7250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BPSK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LTF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Opt1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LTF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Opt2A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LTF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Opt2B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1512655585"/>
                  </a:ext>
                </a:extLst>
              </a:tr>
              <a:tr h="0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2*996 + </a:t>
                      </a:r>
                      <a:r>
                        <a:rPr lang="en-US" sz="1200" b="1" u="none" strike="noStrike" dirty="0" smtClean="0">
                          <a:effectLst/>
                        </a:rPr>
                        <a:t>484</a:t>
                      </a:r>
                    </a:p>
                  </a:txBody>
                  <a:tcPr marL="6002" marR="6002" marT="6002" marB="0" anchor="ctr"/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9.50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9.34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7.05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969749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8.94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7.21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8.07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298907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8.24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9.25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419614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8.48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9.24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12682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8.98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7.01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769151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9.33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7.23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8.07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072972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9.06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6.87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7.39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90158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8.77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7.12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7.27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1613706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8.66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8.47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8.36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034874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8.60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669066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8.70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6.89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7.32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75761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9.29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6.98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7.21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73251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17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2020-06</a:t>
            </a:r>
            <a:endParaRPr lang="en-GB" altLang="zh-CN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 txBox="1">
            <a:spLocks/>
          </p:cNvSpPr>
          <p:nvPr/>
        </p:nvSpPr>
        <p:spPr bwMode="auto">
          <a:xfrm>
            <a:off x="2895600" y="1135980"/>
            <a:ext cx="3810000" cy="4763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b="0" kern="0" dirty="0" smtClean="0"/>
              <a:t>Worst case PAPR for </a:t>
            </a:r>
            <a:r>
              <a:rPr lang="en-US" sz="2000" b="0" kern="0" dirty="0" err="1" smtClean="0"/>
              <a:t>Nss</a:t>
            </a:r>
            <a:r>
              <a:rPr lang="en-US" sz="2000" b="0" kern="0" dirty="0" smtClean="0"/>
              <a:t> = 1 to 8</a:t>
            </a:r>
            <a:endParaRPr lang="en-US" sz="2000" b="0" kern="0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656980" y="648474"/>
            <a:ext cx="3829510" cy="487506"/>
          </a:xfrm>
        </p:spPr>
        <p:txBody>
          <a:bodyPr/>
          <a:lstStyle/>
          <a:p>
            <a:r>
              <a:rPr lang="en-US" altLang="zh-CN" sz="2000" b="0" dirty="0" smtClean="0"/>
              <a:t>New Sequences </a:t>
            </a:r>
            <a:r>
              <a:rPr lang="en-US" altLang="zh-CN" sz="2000" b="0" dirty="0"/>
              <a:t>Simulation </a:t>
            </a:r>
            <a:r>
              <a:rPr lang="en-US" altLang="zh-CN" sz="2000" b="0" dirty="0" smtClean="0"/>
              <a:t>Results:</a:t>
            </a:r>
            <a:endParaRPr lang="zh-CN" altLang="en-US" sz="2000" b="0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2387946"/>
              </p:ext>
            </p:extLst>
          </p:nvPr>
        </p:nvGraphicFramePr>
        <p:xfrm>
          <a:off x="762000" y="1752600"/>
          <a:ext cx="7608888" cy="4235762"/>
        </p:xfrm>
        <a:graphic>
          <a:graphicData uri="http://schemas.openxmlformats.org/drawingml/2006/table">
            <a:tbl>
              <a:tblPr firstRow="1" firstCol="1" bandRow="1"/>
              <a:tblGrid>
                <a:gridCol w="1403415">
                  <a:extLst>
                    <a:ext uri="{9D8B030D-6E8A-4147-A177-3AD203B41FA5}">
                      <a16:colId xmlns:a16="http://schemas.microsoft.com/office/drawing/2014/main" xmlns="" val="1838284579"/>
                    </a:ext>
                  </a:extLst>
                </a:gridCol>
                <a:gridCol w="610524">
                  <a:extLst>
                    <a:ext uri="{9D8B030D-6E8A-4147-A177-3AD203B41FA5}">
                      <a16:colId xmlns:a16="http://schemas.microsoft.com/office/drawing/2014/main" xmlns="" val="1873277922"/>
                    </a:ext>
                  </a:extLst>
                </a:gridCol>
                <a:gridCol w="809511">
                  <a:extLst>
                    <a:ext uri="{9D8B030D-6E8A-4147-A177-3AD203B41FA5}">
                      <a16:colId xmlns:a16="http://schemas.microsoft.com/office/drawing/2014/main" xmlns="" val="1164492697"/>
                    </a:ext>
                  </a:extLst>
                </a:gridCol>
                <a:gridCol w="580046"/>
                <a:gridCol w="631324">
                  <a:extLst>
                    <a:ext uri="{9D8B030D-6E8A-4147-A177-3AD203B41FA5}">
                      <a16:colId xmlns:a16="http://schemas.microsoft.com/office/drawing/2014/main" xmlns="" val="1910035669"/>
                    </a:ext>
                  </a:extLst>
                </a:gridCol>
                <a:gridCol w="838152"/>
                <a:gridCol w="872804"/>
                <a:gridCol w="872804"/>
                <a:gridCol w="990308"/>
              </a:tblGrid>
              <a:tr h="5152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Sequence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BPSK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Median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LGE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 Case2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Seq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BRCM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Opt1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BRCM</a:t>
                      </a:r>
                      <a:endParaRPr lang="en-US" altLang="zh-CN" sz="11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Opt2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Opt1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Huawei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Opt2A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Huawei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Opt2B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Huawei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03241138"/>
                  </a:ext>
                </a:extLst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6.13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3.78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3.78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3.78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7.29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4.2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4.17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34890953"/>
                  </a:ext>
                </a:extLst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RU52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7.6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4.63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5.12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5.12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8.48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4.64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4.62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49324218"/>
                  </a:ext>
                </a:extLst>
              </a:tr>
              <a:tr h="233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RU52 + RU26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7.10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6.29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6.29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6.49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6.49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6.90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5.99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5.37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7.29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6.15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5.54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5.27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5.27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7.21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4.9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4.98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47323313"/>
                  </a:ext>
                </a:extLst>
              </a:tr>
              <a:tr h="233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 + RU26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6.42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6.41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6.24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6.24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7.47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5.76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5.72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RU242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7.83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5.6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5.27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5.27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7.08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5.42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5.45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81887675"/>
                  </a:ext>
                </a:extLst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RU484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7.46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8.03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6.16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6.16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7.57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5.71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5.79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31596327"/>
                  </a:ext>
                </a:extLst>
              </a:tr>
              <a:tr h="233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RU484 + RU242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8.97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8.35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8.07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8.07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8.79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7.85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7.95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8.47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7.74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5.98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6.42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8.52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5.89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5.8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2962486"/>
                  </a:ext>
                </a:extLst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</a:rPr>
                        <a:t>RU996 + RU484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9.17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8.78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8.64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8.25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8.21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8.59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7.9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8.0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</a:t>
                      </a:r>
                      <a:r>
                        <a:rPr lang="zh-CN" alt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9.27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8.52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7.63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6.53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6.66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8.61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6.17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6.03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35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</a:t>
                      </a:r>
                      <a:r>
                        <a:rPr lang="zh-CN" alt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996 + RU484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9.09</a:t>
                      </a:r>
                      <a:endParaRPr lang="zh-CN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8.97</a:t>
                      </a:r>
                      <a:endParaRPr lang="zh-CN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9.55</a:t>
                      </a:r>
                      <a:endParaRPr lang="zh-CN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8.98</a:t>
                      </a:r>
                      <a:endParaRPr lang="zh-CN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9.34</a:t>
                      </a:r>
                      <a:endParaRPr lang="zh-CN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8.47</a:t>
                      </a:r>
                      <a:endParaRPr lang="zh-CN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9.25</a:t>
                      </a:r>
                      <a:endParaRPr lang="zh-CN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RU3</a:t>
                      </a:r>
                      <a:r>
                        <a:rPr lang="zh-CN" alt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8.48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8.39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8.46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8.35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8.17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8.15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8.02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35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</a:t>
                      </a:r>
                      <a:r>
                        <a:rPr lang="en-US" altLang="zh-CN" sz="11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3*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996 +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484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9.09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8.68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8.61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8.85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9.10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8.34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8.17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</a:t>
                      </a:r>
                      <a:r>
                        <a:rPr lang="en-US" altLang="zh-CN" sz="11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4*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9.60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8.79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8.40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6.49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8.01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8.15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8.44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6.07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36244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21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b="0" dirty="0"/>
              <a:t>In this contribution, </a:t>
            </a:r>
            <a:r>
              <a:rPr lang="en-GB" altLang="zh-CN" b="0" dirty="0" smtClean="0"/>
              <a:t>4x </a:t>
            </a:r>
            <a:r>
              <a:rPr lang="en-GB" altLang="zh-CN" b="0" dirty="0"/>
              <a:t>EHT-LTF sequences in</a:t>
            </a:r>
          </a:p>
          <a:p>
            <a:r>
              <a:rPr lang="en-GB" altLang="zh-CN" b="0" dirty="0"/>
              <a:t>320MHz/160+160 transmission are proposed.</a:t>
            </a:r>
            <a:endParaRPr lang="en-US" altLang="zh-CN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6021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0" dirty="0"/>
              <a:t>[</a:t>
            </a:r>
            <a:r>
              <a:rPr lang="en-US" altLang="zh-CN" sz="1600" b="0" dirty="0" smtClean="0"/>
              <a:t>1]</a:t>
            </a:r>
            <a:r>
              <a:rPr lang="en-US" altLang="zh-CN" sz="1600" b="0" dirty="0" err="1" smtClean="0"/>
              <a:t>Dandan</a:t>
            </a:r>
            <a:r>
              <a:rPr lang="en-US" altLang="zh-CN" sz="1600" b="0" dirty="0" smtClean="0"/>
              <a:t> Liang, </a:t>
            </a:r>
            <a:r>
              <a:rPr lang="en-US" altLang="zh-CN" sz="1600" b="0" i="1" dirty="0" smtClean="0"/>
              <a:t>et al</a:t>
            </a:r>
            <a:r>
              <a:rPr lang="en-US" altLang="zh-CN" sz="1600" b="0" dirty="0" smtClean="0"/>
              <a:t>, &lt;EHT-LTFs Sequences Design&gt;, IEEE 802.11-20/0926r0 </a:t>
            </a:r>
          </a:p>
          <a:p>
            <a:r>
              <a:rPr lang="en-US" altLang="zh-CN" sz="1600" b="0" dirty="0" smtClean="0"/>
              <a:t>[2]Edward </a:t>
            </a:r>
            <a:r>
              <a:rPr lang="en-US" altLang="zh-CN" sz="1600" b="0" dirty="0"/>
              <a:t>Au, &lt;IEEE P802.11 Wireless LANs&gt;, IEEE 802.11-20/0566r29</a:t>
            </a:r>
          </a:p>
          <a:p>
            <a:r>
              <a:rPr lang="en-US" altLang="zh-CN" sz="1600" b="0" dirty="0" smtClean="0"/>
              <a:t>[3] </a:t>
            </a:r>
            <a:r>
              <a:rPr lang="en-US" altLang="zh-CN" sz="1600" b="0" dirty="0"/>
              <a:t>&lt;802.11ax Draft&gt;, D6.0.</a:t>
            </a:r>
          </a:p>
          <a:p>
            <a:r>
              <a:rPr lang="en-US" altLang="zh-CN" sz="1600" b="0" dirty="0" smtClean="0"/>
              <a:t>[4] </a:t>
            </a:r>
            <a:r>
              <a:rPr lang="en-US" altLang="zh-CN" sz="1600" b="0" dirty="0" err="1"/>
              <a:t>Jinyoung</a:t>
            </a:r>
            <a:r>
              <a:rPr lang="en-US" altLang="zh-CN" sz="1600" b="0" dirty="0"/>
              <a:t> Chun,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&lt;EHT-LTF sequences in new tone plan&gt;, IEEE 802.11-20/825r1</a:t>
            </a:r>
          </a:p>
          <a:p>
            <a:r>
              <a:rPr lang="en-US" altLang="zh-CN" sz="1600" b="0" dirty="0" smtClean="0"/>
              <a:t>[5] </a:t>
            </a:r>
            <a:r>
              <a:rPr lang="en-US" altLang="zh-CN" sz="1600" b="0" dirty="0"/>
              <a:t>Le Liu,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&lt;HE-LTF Sequence Design&gt;, IEEE 802.11-15/1334</a:t>
            </a:r>
          </a:p>
          <a:p>
            <a:r>
              <a:rPr lang="en-US" altLang="zh-CN" dirty="0"/>
              <a:t> 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10532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of EHT-LTF Sequence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2" y="1751013"/>
            <a:ext cx="7770813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The topic for 320M EHT-LTF has been stuck for about three months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Many people such </a:t>
            </a:r>
            <a:r>
              <a:rPr lang="en-US" altLang="zh-CN" sz="2000" dirty="0"/>
              <a:t>as </a:t>
            </a:r>
            <a:r>
              <a:rPr lang="en-US" altLang="zh-CN" sz="2000" dirty="0" err="1" smtClean="0"/>
              <a:t>Jinyoung</a:t>
            </a:r>
            <a:r>
              <a:rPr lang="en-US" altLang="zh-CN" sz="2000" dirty="0" smtClean="0"/>
              <a:t>(LG), Ron and Leo(BRCM), </a:t>
            </a:r>
            <a:r>
              <a:rPr lang="en-US" altLang="zh-CN" sz="2000" dirty="0" err="1" smtClean="0"/>
              <a:t>Dandan</a:t>
            </a:r>
            <a:r>
              <a:rPr lang="en-US" altLang="zh-CN" sz="2000" dirty="0" smtClean="0"/>
              <a:t> Liang and me(Huawei) 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have done a lot of work on this topic.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 err="1" smtClean="0"/>
              <a:t>Jinyoung’s</a:t>
            </a:r>
            <a:r>
              <a:rPr lang="en-US" altLang="zh-CN" sz="2000" dirty="0" smtClean="0"/>
              <a:t> proposal on 320M 1x LTF has passed the motion. But 2x and 4x has no progress at all.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We should move forward and settle it down for the first EHT standard draft version since 320M is one of most important feature of EHT.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In order to make progress, we verified all the proposed sequence and picked the following 320M LTF sequence for 4x and 2x which has the best PAPR performance.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15268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3899" y="347254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7805" y="1143000"/>
            <a:ext cx="7770813" cy="4113213"/>
          </a:xfrm>
        </p:spPr>
        <p:txBody>
          <a:bodyPr/>
          <a:lstStyle/>
          <a:p>
            <a:r>
              <a:rPr lang="en-US" altLang="zh-CN" dirty="0"/>
              <a:t>Do you support to add to SFD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320MHz/160+160MHz 4x and 2x EHT-LTF </a:t>
            </a:r>
            <a:r>
              <a:rPr lang="en-US" altLang="zh-CN" dirty="0"/>
              <a:t>sequences</a:t>
            </a:r>
            <a:r>
              <a:rPr lang="en-US" altLang="zh-CN" dirty="0" smtClean="0"/>
              <a:t>: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xmlns="" id="{C71180A7-BA33-8844-A444-2E0D4B3126D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47780" y="1949042"/>
                <a:ext cx="8458995" cy="45666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lnSpc>
                    <a:spcPct val="70000"/>
                  </a:lnSpc>
                </a:pPr>
                <a:r>
                  <a:rPr lang="en-US" altLang="zh-CN" sz="1400" kern="0" dirty="0" smtClean="0"/>
                  <a:t>LTF320M_4x = 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[ C(1)*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C(2)*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C(3)*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C(4)*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C(5)*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C(6)*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C(7)*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C(8)*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 ];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b="0" kern="0" dirty="0" smtClean="0"/>
                  <a:t>where</a:t>
                </a:r>
                <a:r>
                  <a:rPr lang="en-US" altLang="zh-CN" sz="1100" kern="0" dirty="0" smtClean="0"/>
                  <a:t>, </a:t>
                </a:r>
                <a:r>
                  <a:rPr lang="en-US" altLang="zh-CN" sz="1100" b="0" kern="0" dirty="0" smtClean="0"/>
                  <a:t>C</a:t>
                </a:r>
                <a:r>
                  <a:rPr lang="en-US" altLang="zh-CN" sz="1100" kern="0" dirty="0" smtClean="0"/>
                  <a:t> =[ 1     </a:t>
                </a:r>
                <a:r>
                  <a:rPr lang="en-US" altLang="zh-CN" sz="1100" kern="0" dirty="0"/>
                  <a:t>1    </a:t>
                </a:r>
                <a:r>
                  <a:rPr lang="en-US" altLang="zh-CN" sz="1100" kern="0" dirty="0" smtClean="0"/>
                  <a:t>1    </a:t>
                </a:r>
                <a:r>
                  <a:rPr lang="en-US" altLang="zh-CN" sz="1100" kern="0" dirty="0"/>
                  <a:t>-1    </a:t>
                </a:r>
                <a:r>
                  <a:rPr lang="en-US" altLang="zh-CN" sz="1100" kern="0" dirty="0" smtClean="0"/>
                  <a:t>-1     -1     -1     </a:t>
                </a:r>
                <a:r>
                  <a:rPr lang="en-US" altLang="zh-CN" sz="1100" kern="0" dirty="0"/>
                  <a:t>1</a:t>
                </a:r>
                <a:r>
                  <a:rPr lang="en-US" altLang="zh-CN" sz="1100" kern="0" dirty="0" smtClean="0"/>
                  <a:t>]</a:t>
                </a:r>
              </a:p>
              <a:p>
                <a:pPr marL="0" indent="0">
                  <a:lnSpc>
                    <a:spcPct val="70000"/>
                  </a:lnSpc>
                </a:pPr>
                <a:endParaRPr lang="en-US" altLang="zh-CN" sz="1100" b="0" kern="0" dirty="0"/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kern="0" dirty="0"/>
                  <a:t>LTF320_2x =  </a:t>
                </a:r>
                <a:r>
                  <a:rPr lang="en-US" altLang="zh-CN" sz="1100" b="0" kern="0" dirty="0"/>
                  <a:t>[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200" b="0" kern="0" dirty="0"/>
                  <a:t>[C(1)*</a:t>
                </a:r>
                <a:r>
                  <a:rPr lang="en-US" altLang="zh-CN" sz="1200" kern="0" dirty="0"/>
                  <a:t>LTF80_2x</a:t>
                </a:r>
                <a:r>
                  <a:rPr lang="en-US" altLang="zh-CN" sz="1200" b="0" kern="0" dirty="0"/>
                  <a:t>(1:245), C(2)*</a:t>
                </a:r>
                <a:r>
                  <a:rPr lang="en-US" altLang="zh-CN" sz="1200" kern="0" dirty="0"/>
                  <a:t>LTF80_2x</a:t>
                </a:r>
                <a:r>
                  <a:rPr lang="en-US" altLang="zh-CN" sz="1200" b="0" kern="0" dirty="0"/>
                  <a:t>(246:500), 0, C(3)*</a:t>
                </a:r>
                <a:r>
                  <a:rPr lang="en-US" altLang="zh-CN" sz="1200" kern="0" dirty="0"/>
                  <a:t>LTF80_2x</a:t>
                </a:r>
                <a:r>
                  <a:rPr lang="en-US" altLang="zh-CN" sz="1200" b="0" kern="0" dirty="0"/>
                  <a:t>(502:756), C(4)*</a:t>
                </a:r>
                <a:r>
                  <a:rPr lang="en-US" altLang="zh-CN" sz="1200" kern="0" dirty="0"/>
                  <a:t>LTF80_2x</a:t>
                </a:r>
                <a:r>
                  <a:rPr lang="en-US" altLang="zh-CN" sz="1200" b="0" kern="0" dirty="0"/>
                  <a:t>(757:1001)],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200" b="0" kern="0" dirty="0"/>
                  <a:t>[C(5)*</a:t>
                </a:r>
                <a:r>
                  <a:rPr lang="en-US" altLang="zh-CN" sz="1200" kern="0" dirty="0"/>
                  <a:t>LTF80_2x</a:t>
                </a:r>
                <a:r>
                  <a:rPr lang="en-US" altLang="zh-CN" sz="1200" b="0" kern="0" dirty="0"/>
                  <a:t>(1:245), C(6)*</a:t>
                </a:r>
                <a:r>
                  <a:rPr lang="en-US" altLang="zh-CN" sz="1200" kern="0" dirty="0"/>
                  <a:t>LTF80_2x</a:t>
                </a:r>
                <a:r>
                  <a:rPr lang="en-US" altLang="zh-CN" sz="1200" b="0" kern="0" dirty="0"/>
                  <a:t>(246:500), 0, C(7)*</a:t>
                </a:r>
                <a:r>
                  <a:rPr lang="en-US" altLang="zh-CN" sz="1200" kern="0" dirty="0"/>
                  <a:t>LTF80_2x</a:t>
                </a:r>
                <a:r>
                  <a:rPr lang="en-US" altLang="zh-CN" sz="1200" b="0" kern="0" dirty="0"/>
                  <a:t>(502:756), C(8)*</a:t>
                </a:r>
                <a:r>
                  <a:rPr lang="en-US" altLang="zh-CN" sz="1200" kern="0" dirty="0"/>
                  <a:t>LTF80_2x</a:t>
                </a:r>
                <a:r>
                  <a:rPr lang="en-US" altLang="zh-CN" sz="1200" b="0" kern="0" dirty="0"/>
                  <a:t>(757:1001)],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200" b="0" kern="0" dirty="0"/>
                  <a:t>[C(9)*</a:t>
                </a:r>
                <a:r>
                  <a:rPr lang="en-US" altLang="zh-CN" sz="1200" kern="0" dirty="0"/>
                  <a:t>LTF80_2x</a:t>
                </a:r>
                <a:r>
                  <a:rPr lang="en-US" altLang="zh-CN" sz="1200" b="0" kern="0" dirty="0"/>
                  <a:t>(1:245), C(10)*</a:t>
                </a:r>
                <a:r>
                  <a:rPr lang="en-US" altLang="zh-CN" sz="1200" kern="0" dirty="0"/>
                  <a:t>LTF80_2x</a:t>
                </a:r>
                <a:r>
                  <a:rPr lang="en-US" altLang="zh-CN" sz="1200" b="0" kern="0" dirty="0"/>
                  <a:t>(246:500), 0, C(11)*</a:t>
                </a:r>
                <a:r>
                  <a:rPr lang="en-US" altLang="zh-CN" sz="1200" kern="0" dirty="0"/>
                  <a:t>LTF80_2x</a:t>
                </a:r>
                <a:r>
                  <a:rPr lang="en-US" altLang="zh-CN" sz="1200" b="0" kern="0" dirty="0"/>
                  <a:t>(502:756), C(12)*</a:t>
                </a:r>
                <a:r>
                  <a:rPr lang="en-US" altLang="zh-CN" sz="1200" kern="0" dirty="0"/>
                  <a:t>LTF80_2x</a:t>
                </a:r>
                <a:r>
                  <a:rPr lang="en-US" altLang="zh-CN" sz="1200" b="0" kern="0" dirty="0"/>
                  <a:t>(757:1001)],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200" b="0" kern="0" dirty="0"/>
                  <a:t>[C(13)*</a:t>
                </a:r>
                <a:r>
                  <a:rPr lang="en-US" altLang="zh-CN" sz="1200" kern="0" dirty="0"/>
                  <a:t>LTF80_2x</a:t>
                </a:r>
                <a:r>
                  <a:rPr lang="en-US" altLang="zh-CN" sz="1200" b="0" kern="0" dirty="0"/>
                  <a:t>(1:245), C(14)*</a:t>
                </a:r>
                <a:r>
                  <a:rPr lang="en-US" altLang="zh-CN" sz="1200" kern="0" dirty="0"/>
                  <a:t>LTF80_2x</a:t>
                </a:r>
                <a:r>
                  <a:rPr lang="en-US" altLang="zh-CN" sz="1200" b="0" kern="0" dirty="0"/>
                  <a:t>(246:500), 0, C(15)*</a:t>
                </a:r>
                <a:r>
                  <a:rPr lang="en-US" altLang="zh-CN" sz="1200" kern="0" dirty="0"/>
                  <a:t>LTF80_2x</a:t>
                </a:r>
                <a:r>
                  <a:rPr lang="en-US" altLang="zh-CN" sz="1200" b="0" kern="0" dirty="0"/>
                  <a:t>(502:756), C(16)*</a:t>
                </a:r>
                <a:r>
                  <a:rPr lang="en-US" altLang="zh-CN" sz="1200" kern="0" dirty="0"/>
                  <a:t>LTF80_2x</a:t>
                </a:r>
                <a:r>
                  <a:rPr lang="en-US" altLang="zh-CN" sz="1200" b="0" kern="0" dirty="0"/>
                  <a:t>(757:1001)] </a:t>
                </a:r>
                <a:r>
                  <a:rPr lang="en-US" altLang="zh-CN" sz="1200" b="0" kern="0" dirty="0" smtClean="0"/>
                  <a:t>];</a:t>
                </a:r>
                <a:endParaRPr lang="en-US" altLang="zh-CN" sz="1200" b="0" kern="0" dirty="0"/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b="0" kern="0" dirty="0"/>
                  <a:t>where</a:t>
                </a:r>
                <a:r>
                  <a:rPr lang="en-US" altLang="zh-CN" sz="1100" kern="0" dirty="0"/>
                  <a:t>, </a:t>
                </a:r>
                <a:r>
                  <a:rPr lang="en-US" altLang="zh-CN" sz="1100" b="0" kern="0" dirty="0" smtClean="0"/>
                  <a:t>C </a:t>
                </a:r>
                <a:r>
                  <a:rPr lang="en-US" altLang="zh-CN" sz="1100" b="0" kern="0" dirty="0"/>
                  <a:t>= [+1 +1 +1 +1,  +1 -1 +1 -1,  +1 -1 -1 +1,  +1 +1 -1 -1</a:t>
                </a:r>
                <a:r>
                  <a:rPr lang="en-US" altLang="zh-CN" sz="1100" b="0" kern="0" dirty="0" smtClean="0"/>
                  <a:t>]</a:t>
                </a:r>
              </a:p>
              <a:p>
                <a:pPr marL="0" indent="0">
                  <a:lnSpc>
                    <a:spcPct val="70000"/>
                  </a:lnSpc>
                </a:pPr>
                <a:endParaRPr lang="en-US" altLang="zh-CN" sz="1100" b="0" kern="0" dirty="0"/>
              </a:p>
              <a:p>
                <a:pPr marL="0" indent="0">
                  <a:lnSpc>
                    <a:spcPct val="7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i="1" kern="0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kern="0" dirty="0">
                            <a:latin typeface="Cambria Math" panose="02040503050406030204" pitchFamily="18" charset="0"/>
                          </a:rPr>
                          <m:t>𝐋𝐓𝐅𝟖𝟎𝐌</m:t>
                        </m:r>
                        <m:r>
                          <a:rPr lang="en-US" altLang="zh-CN" sz="1100" kern="0" dirty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CN" sz="1100" kern="0" dirty="0">
                            <a:latin typeface="Cambria Math" panose="02040503050406030204" pitchFamily="18" charset="0"/>
                          </a:rPr>
                          <m:t>𝟒𝐱</m:t>
                        </m:r>
                      </m:e>
                      <m:sub>
                        <m:r>
                          <a:rPr lang="en-US" altLang="zh-CN" sz="1100" i="1" kern="0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1100" i="1" kern="0" dirty="0">
                            <a:latin typeface="Cambria Math" panose="02040503050406030204" pitchFamily="18" charset="0"/>
                          </a:rPr>
                          <m:t>𝟓𝟎𝟎</m:t>
                        </m:r>
                        <m:r>
                          <a:rPr lang="en-US" altLang="zh-CN" sz="1100" i="1" kern="0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100" i="1" kern="0" dirty="0">
                            <a:latin typeface="Cambria Math" panose="02040503050406030204" pitchFamily="18" charset="0"/>
                          </a:rPr>
                          <m:t>𝟓𝟎𝟎</m:t>
                        </m:r>
                      </m:sub>
                    </m:sSub>
                  </m:oMath>
                </a14:m>
                <a:r>
                  <a:rPr lang="en-US" altLang="zh-CN" sz="1100" kern="0" dirty="0"/>
                  <a:t>=[LTF80M_4x_left, </a:t>
                </a:r>
                <a:r>
                  <a:rPr lang="en-US" altLang="zh-CN" sz="1100" b="0" kern="0" dirty="0"/>
                  <a:t>zeros(1,5)</a:t>
                </a:r>
                <a:r>
                  <a:rPr lang="en-US" altLang="zh-CN" sz="1100" kern="0" dirty="0"/>
                  <a:t>, LTF80M_4x_right]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kern="0" dirty="0"/>
                  <a:t>LTF80M_4x_left </a:t>
                </a:r>
                <a:r>
                  <a:rPr lang="en-US" altLang="zh-CN" sz="1000" b="0" kern="0" dirty="0"/>
                  <a:t>=[+1  -1  -1  -1  -1  +1  -1  -1  +1  -1  -1  -1  +1  +1  -1  -1  -1  +1  -1  -1  +1  -1  +1  +1  +1  -1  +1  -1  +1  -1  -1  -1  -1  +1  +1  +1  +1  +1  -1  -1  +1  -1  +1  -1  -1  -1  +1  +1  -1  -1  +1  -1  -1  -1  +1  +1  +1  -1  -1  +1  +1  -1  -1  +1  -1  +1  +1  -1  +1  -1  +1  +1  +1  -1  +1  -1  +1  +1  +1  +1  +1  +1  -1  -1  -1  +1  -1  +1  -1  -1  -1  +1  -1  -1  +1  +1  +1  +1  +1  +1  -1  +1  -1  +1  +1  -1  +1  -1  +1  -1  +1  -1  +1  -1  -1  +1  +1  +1  +1  -1  -1  -1  -1  -1  -1  -1  -1  +1  -1  -1  +1  -1  -1  +1  +1  +1  -1  +1  -1  -1  -1  +1  +1  +1  -1  +1  +1  -1  -1  +1  -1  -1  -1  +1  +1  +1  +1  -1  +1  +1  +1  +1  +1  +1  -1  +1  -1  -1  +1  -1  +1  -1  -1  +1  +1  +1  +1  +1  -1  +1  +1  -1  -1  +1  +1  +1  -1  +1  +1  -1  +1  +1  -1  -1  +1  +1  -1  -1  -1  -1  +1  +1  +1  +1  +1  -1  +1  +1  +1  +1  +1  -1  +1  -1  +1  -1  -1  +1  -1  -1  -1  -1  -1  +1  -1  -1  -1  +1  +1  -1  +1  -1  +1  -1  -1  -1  -1  -1  +1  +1  +1  +1  -1  +1  -1  -1  +1  +1  -1  -1  -1  +1  +1  +1  +1  +1  -1  +1  -1  +1  -1  -1  +1  +1  +1  -1  +1  +1  +1  +1  +1  -1  +1  +1  -1  +1  -1  +1  -1  -1  -1  -1  -1  +1  -1  -1  -1  -1  -1  +1  +1  +1  +1  -1  -1  +1  +1  -1  -1  +1  -1  -1  +1  -1  -1  -1  +1  +1  -1  -1  +1  -1  -1  -1  -1  -1  +1  +1  -1  +1  -1  +1  +1  -1  +1  -1  -1  -1  -1  -1  -1  +1  -1  -1  -1  -1  +1  +1  +1  -1  +1  +1  -1  -1  +1  -1  -1  -1  +1  +1  +1  -1  +1  -1  +1  -1  -1  -1  +1  -1  +1  -1  +1  -1  -1  -1  +1  -1  -1  +1  -1  +1  +1  -1  -1  -1  +1  +1  -1  -1  -1  -1  +1  -1  +1  +1  -1  +1  -1  +1  +1  +1  +1  +1  +1  -1  -1  +1  -1  -1  -1  +1  -1  +1  -1  -1  -1  +1  +1  +1  +1  +1  +1  -1  +1  -1  +1  +1  +1  -1  +1  -1  +1  +1  -1  +1  -1  -1  +1  +1  -1  -1  +1  +1  +1  -1  -1  -1  +1  -1  -1  +1  +1  -1  -1  -1  +1  -1  +1  -1  -1  +1  +1  +1  +1  +1  -1  -1  -1  -1  +1  -1  +1  -1  +1  +1  +1  -1  +1  -1  -1  +1  -1  -1  -1  +1  +1  -1  -1  -1  +1  -1  -1  +1  -1  -1  -1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000" b="0" kern="0" dirty="0"/>
                  <a:t> -1  +1  -1  +1  +1  -1  -1  -1  +1  -1  -1]</a:t>
                </a:r>
              </a:p>
              <a:p>
                <a:pPr marL="0" indent="0">
                  <a:lnSpc>
                    <a:spcPct val="70000"/>
                  </a:lnSpc>
                </a:pPr>
                <a:endParaRPr lang="en-US" altLang="zh-CN" sz="1000" b="0" dirty="0" smtClean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71180A7-BA33-8844-A444-2E0D4B312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7780" y="1949042"/>
                <a:ext cx="8458995" cy="4566635"/>
              </a:xfrm>
              <a:prstGeom prst="rect">
                <a:avLst/>
              </a:prstGeom>
              <a:blipFill rotWithShape="0">
                <a:blip r:embed="rId2"/>
                <a:stretch>
                  <a:fillRect l="-216" t="-1602" r="-505" b="-1469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288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2" y="534796"/>
            <a:ext cx="7770813" cy="1065213"/>
          </a:xfrm>
        </p:spPr>
        <p:txBody>
          <a:bodyPr/>
          <a:lstStyle/>
          <a:p>
            <a:r>
              <a:rPr lang="en-US" altLang="zh-CN" dirty="0"/>
              <a:t>Straw Poll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2020-07</a:t>
            </a:r>
            <a:endParaRPr lang="en-GB" altLang="zh-CN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xmlns:a14="http://schemas.microsoft.com/office/drawing/2010/main" xmlns:mc="http://schemas.openxmlformats.org/markup-compatibility/2006" id="{C71180A7-BA33-8844-A444-2E0D4B3126DD}"/>
              </a:ext>
            </a:extLst>
          </p:cNvPr>
          <p:cNvSpPr txBox="1">
            <a:spLocks/>
          </p:cNvSpPr>
          <p:nvPr/>
        </p:nvSpPr>
        <p:spPr bwMode="auto">
          <a:xfrm>
            <a:off x="228600" y="1627382"/>
            <a:ext cx="8458995" cy="45666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70000"/>
              </a:lnSpc>
            </a:pPr>
            <a:r>
              <a:rPr lang="en-US" altLang="zh-CN" sz="1100" kern="0" dirty="0" smtClean="0"/>
              <a:t>LTF80M_4x_right</a:t>
            </a:r>
            <a:r>
              <a:rPr lang="en-US" altLang="zh-CN" sz="900" kern="0" dirty="0" smtClean="0"/>
              <a:t> </a:t>
            </a:r>
            <a:r>
              <a:rPr lang="en-US" altLang="zh-CN" sz="1000" b="0" kern="0" dirty="0" smtClean="0"/>
              <a:t>=[ -</a:t>
            </a:r>
            <a:r>
              <a:rPr lang="en-US" altLang="zh-CN" sz="1000" b="0" kern="0" dirty="0"/>
              <a:t>1  -1  +1  -1  +1  +1  +1  +1  +1  +1  -1  -1  -1  -1  +1  -1  -1  +1  -1  -1  -1  +1  +1  -1  -1  -1  +1  -1  -1  +1  -1  +1  +1  +1  -1  +1  -1  +1  -1  -1  -1  -1  +1  +1  +1  +1  +1  -1  -1  +1  -1  +1  -1  -1  -1  +1  +1  -1  -1  +1  -1  -1  -1  +1  +1  +1  -1  -1  +1  +1  -1  -1  +1  -1  +1  +1  -1  +1  -1  +1  +1  +1  -1  +1  -1  +1  +1  +1  +1  +1  +1  -1  -1  -1  +1  -1  +1  -1  -1  -1  +1  -1  -1  +1  +1  +1  +1  +1  +1  -1  +1  -1  +1  +1  -1  +1  -1  -1  -1  -1  +1  +1  -1  -1  -1  +1  +1  -1  +1  -1  -1  +1  -1  -1  -1  +1  -1  +1  -1  +1  -1  -1  -1  +1  -1  +1  -1  +1  +1  +1  -1  -1  -1  +1  -1  -1  +1  +1  -1  +1  +1  +1  -1  -1  -1  -1  +1  -1  -1  -1  -1  -1  -1  +1  -1  +1  +1  -1  +1  -1  +1  +1  -1  -1  -1  -1  -1  +1  -1  -1  +1  +1  -1  -1  -1  +1  -1  -1  +1  -1  -1  +1  +1  -1  -1  +1  +1  +1  +1  -1  -1  -1  -1  -1  +1  -1  -1  -1  -1  -1  +1  -1  +1  -1  +1  +1  -1  +1  +1  +1  +1  +1  -1  +1  +1  +1  -1  -1  +1  -1  +1  -1  +1  +1  +1  +1  +1  -1  -1  -1  +1  +1  -1  -1  -1  -1  -1  -1  -1  -1  +1  +1  +1  +1  +1  -1  +1  -1  +1  -1  -1  +1  +1  +1  -1  +1  +1  +1  +1  +1  -1  +1  +1  -1  +1  -1  +1  -1  -1  -1  -1  -1  +1  -1  -1  -1  -1  -1  +1  +1  +1  +1  -1  -1  +1  +1  -1  -1  +1  -1  -1  +1  -1  -1  -1  +1  +1  -1  -1  +1  -1  -1  -1  -1  -1  +1  +1  -1  +1  -1  +1  +1  -1  +1  -1  -1  -1  -1  -1  -1  +1  -1  -1  -1  -1  +1  +1  +1  -1  +1  +1  -1  -1  +1  -1  -1  -1  +1  +1  +1  -1  +1  -1  -1  -1  +1  +1  -1  +1  +1  -1  +1  +1  +1  +1  +1  +1  +1  +1  -1  -1  -1  -1  +1  +1  -1  +1  -1  +1  -1  +1  -1  +1  -1  -1  +1  -1  +1  -1  -1  -1  -1  -1  -1  +1  +1  -1  +1  +1  +1  -1  +1  -1  +1  +1  +1  -1  -1  -1  -1  -1  -1  +1  -1  +1  -1  -1  -1  +1  -1  +1  -1  -1  +1  -1  +1  +1  -1  -1  +1  +1  -1  -1  -1  +1  +1  +1  -1  +1  +1  -1  -1  +1  +1  +1  -1  +1  -1  +1  +1  -1  -1  -1  -1  -1  +1  +1  +1  +1  -1  +1  -1  +1  -1  -1  -1  +1  -1  +1  +1  -1  +1  +1  +1  -1  -1  +1  +1  +1  </a:t>
            </a:r>
            <a:r>
              <a:rPr lang="en-US" altLang="zh-CN" sz="1000" b="0" kern="0" dirty="0" smtClean="0"/>
              <a:t>  -</a:t>
            </a:r>
            <a:r>
              <a:rPr lang="en-US" altLang="zh-CN" sz="1000" b="0" kern="0" dirty="0"/>
              <a:t>1  +1  +1  -1  +1  +1  +1  +1  -1 </a:t>
            </a:r>
            <a:r>
              <a:rPr lang="en-US" altLang="zh-CN" sz="1000" b="0" kern="0" dirty="0" smtClean="0"/>
              <a:t>]</a:t>
            </a:r>
          </a:p>
          <a:p>
            <a:pPr marL="0" indent="0">
              <a:lnSpc>
                <a:spcPct val="70000"/>
              </a:lnSpc>
            </a:pPr>
            <a:endParaRPr lang="en-US" altLang="zh-CN" sz="1000" b="0" kern="0" dirty="0"/>
          </a:p>
          <a:p>
            <a:pPr marL="0" indent="0">
              <a:lnSpc>
                <a:spcPct val="40000"/>
              </a:lnSpc>
              <a:buNone/>
            </a:pPr>
            <a:r>
              <a:rPr lang="en-US" altLang="zh-CN" sz="1100" dirty="0"/>
              <a:t>LTF80_2x</a:t>
            </a:r>
            <a:r>
              <a:rPr lang="en-US" altLang="zh-CN" sz="1100" b="0" dirty="0"/>
              <a:t> </a:t>
            </a:r>
            <a:r>
              <a:rPr lang="en-US" altLang="zh-CN" sz="1000" b="0" dirty="0"/>
              <a:t>= </a:t>
            </a:r>
            <a:r>
              <a:rPr lang="en-US" altLang="zh-CN" sz="1000" b="0" kern="0" dirty="0"/>
              <a:t>[ ...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en-US" altLang="zh-CN" sz="1000" b="0" kern="0" dirty="0"/>
              <a:t> +1  0 +1  0 +1  0 -1  0 -1  0 +1  0 -1  0 +1  0 +1  0 +1  0 +1  0 -1  0 +1  0 -1  0 +1  0 +1  0 -1  0 -1  0 +1  0 -1  0 -1  0 -1  0 -1  0 -1  0 +1  0 ...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en-US" altLang="zh-CN" sz="1000" b="0" kern="0" dirty="0"/>
              <a:t> -1  0 +1  0 -1  0 +1  0 +1  0 -1  0 -1  0 +1  0 -1  0 +1  0 +1  0 +1  0 +1  0 -1  0 +1  0 -1  0 -1  0 -1  0 +1  0 +1  0 -1  0 +1  0 +1  0 +1  0 +1  0 ...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en-US" altLang="zh-CN" sz="1000" b="0" kern="0" dirty="0"/>
              <a:t> +1  0 -1  0 +1  0 -1  0 -1  0 -1  0 -1  0 -1  0 +1  0 +1  0 -1  0 +1  0 +1  0 -1  0 -1  0 +1  0 +1  0 +1  0 -1  0 -1  0 +1  0 +1  0 -1  0 +1  0 -1  0 ...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en-US" altLang="zh-CN" sz="1000" b="0" kern="0" dirty="0"/>
              <a:t> -1  0 -1  0 -1  0 +1  0 -1  0 +1  0 -1  0 -1  0 +1  0 +1  0 -1  0 +1  0 +1  0 +1  0 +1  0 +1  0 -1  0 +1  0 -1  0 -1  0 +1  0 +1  0 -1  0 -1  0 +1  0 ...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en-US" altLang="zh-CN" sz="1000" b="0" kern="0" dirty="0"/>
              <a:t> -1  0 +1  0 +1  0 +1  0 +1  0 -1  0 +1  0 -1  0 -1  0 -1  0 +1  0 +1  0 -1  0 +1  0 +1  0 +1  0 +1  0 +1  0 -1  0 +1  0 -1  0 -1  0 -1  0 +1  0 +1  0 ...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en-US" altLang="zh-CN" sz="1000" b="0" kern="0" dirty="0"/>
              <a:t> +1  0 +1  0 -1  0 -1  0 +1  0 -1  0 +1  0 +1  0 +1  0 +1  0 -1  0 +1  0 +1  0 +1  0 +1  0 -1  0 -1  0 +1  0 -1  0 -1  0 -1  0 -1  0 -1  0 +1  0 -1  0 ...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en-US" altLang="zh-CN" sz="1000" b="0" kern="0" dirty="0"/>
              <a:t> +1  0 +1  0 +1  0 +1  0 -1  0 -1  0 +1  0 -1  0 +1  0 +1  0 +1  0 +1  0 -1  0 +1  0 -1  0 -1  0 -1  0 +1  0 +1  0 -1  0 +1  0 +1  0 +1  0 +1  0 +1  0 ...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en-US" altLang="zh-CN" sz="1000" b="0" kern="0" dirty="0"/>
              <a:t> -1  0 +1  0 -1  0 +1  0 +1  0 +1  0 -1  0 +1  0 -1  0 +1  0 +1  0 +1  0 -1  0 -1  0 +1  0 -1  0 +1  0 +1  0 +1  0 -1  0 -1  0 +1  0 -1  0 +1  0 +1  0 ...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en-US" altLang="zh-CN" sz="1000" b="0" kern="0" dirty="0"/>
              <a:t> +1  0 +1  0 -1  0 +1  0 +1  0 +1  0 +1  0 -1  0 -1  0 +1  0 -1  0 -1  0 -1  0 -1  0 -1  0 +1  0 -1  0 +1  0 -1  0 -1  0 -1  0 +1  0 +1  0 -1  0 +1  0 ...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en-US" altLang="zh-CN" sz="1000" b="0" kern="0" dirty="0"/>
              <a:t> -1  0 -1  0 -1  0 -1  0 +1  0 -1  0 +1  0 +1  0 +1  0 -1  0 -1  0 +1  0 -1  0 -1  0 -1  0 -1  0 -1  0 +1  0 -1  0 +1  0 +1  0 -1  0 -1  0 +1  0  0  0 ...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en-US" altLang="zh-CN" sz="1000" b="0" kern="0" dirty="0"/>
              <a:t>  0 ...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en-US" altLang="zh-CN" sz="1000" b="0" kern="0" dirty="0"/>
              <a:t>  0  0  0 -1  0 -1  0 -1  0 -1  0 -1  0 -1  0 -1  0 +1  0 +1  0 -1  0 +1  0 -1  0 -1  0 -1  0 -1  0 +1  0 -1  0 +1  0 -1  0 -1  0 +1  0 +1  0 -1  0 +1 ...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en-US" altLang="zh-CN" sz="1000" b="0" kern="0" dirty="0"/>
              <a:t>  0 +1  0 +1  0 +1  0 +1  0 -1  0 +1  0 -1  0 +1  0 -1  0 -1  0 +1  0 +1  0 -1  0 +1  0 -1  0 -1  0 -1  0 -1  0 +1  0 -1  0 +1  0 +1  0 +1  0 -1  0 -1 ...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en-US" altLang="zh-CN" sz="1000" b="0" kern="0" dirty="0"/>
              <a:t>  0 +1  0 -1  0 -1  0 -1  0 -1  0 -1  0 +1  0 -1  0 +1  0 -1  0 -1  0 -1  0 -1  0 -1  0 +1  0 -1  0 +1  0 +1  0 -1  0 -1  0 +1  0 +1  0 -1  0 -1  0 -1 ...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en-US" altLang="zh-CN" sz="1000" b="0" kern="0" dirty="0"/>
              <a:t>  0 +1  0 +1  0 -1  0 +1  0 -1  0 -1  0 -1  0 -1  0 +1  0 -1  0 +1  0 -1  0 -1  0 +1  0 +1  0 -1  0 +1  0 +1  0 +1  0 +1  0 +1  0 -1  0 +1  0 -1  0 -1 ...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en-US" altLang="zh-CN" sz="1000" b="0" kern="0" dirty="0"/>
              <a:t>  0 +1  0 +1  0 -1  0 -1  0 +1  0 -1  0 +1  0 +1  0 +1  0 +1  0 -1  0 +1  0 -1  0 -1  0 -1  0 +1  0 +1  0 -1  0 +1  0 +1  0 +1  0 +1  0 +1  0 -1  0 +1 ...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en-US" altLang="zh-CN" sz="1000" b="0" kern="0" dirty="0"/>
              <a:t>  0 -1  0 +1  0 +1  0 +1  0 +1  0 +1  0 +1  0 -1  0 -1  0 +1  0 -1  0 +1  0 +1  0 +1  0 +1  0 -1  0 +1  0 +1  0 +1  0 +1  0 -1  0 -1  0 +1  0 -1  0 -1 ...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en-US" altLang="zh-CN" sz="1000" b="0" kern="0" dirty="0"/>
              <a:t>  0 -1  0 -1  0 -1  0 +1  0 -1  0 +1  0 +1  0 +1  0 +1  0 -1  0 -1  0 +1  0 -1  0 +1  0 +1  0 +1  0 +1  0 -1  0 +1  0 -1  0 -1  0 -1  0 +1  0 +1  0 -1 ...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en-US" altLang="zh-CN" sz="1000" b="0" kern="0" dirty="0"/>
              <a:t>  0 +1  0 +1  0 +1  0 +1  0 +1  0 -1  0 +1  0 -1  0 +1  0 +1  0 -1  0 -1  0 +1  0 +1  0 +1  0 -1  0 -1  0 -1  0 +1  0 -1  0 +1  0 -1  0 -1  0 -1  0 +1 ...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en-US" altLang="zh-CN" sz="1000" b="0" kern="0" dirty="0"/>
              <a:t>  0 +1  0 -1  0 +1  0 -1  0 -1  0 -1  0 -1  0 +1  0 -1  0 -1  0 -1  0 -1  0 +1  0 +1  0 -1  0 +1  0 +1  0 +1  0 +1  0 +1  0 -1  0 +1  0 +1  0 +1  0 +1 ...</a:t>
            </a:r>
          </a:p>
          <a:p>
            <a:pPr marL="0" indent="0">
              <a:lnSpc>
                <a:spcPct val="40000"/>
              </a:lnSpc>
              <a:buNone/>
            </a:pPr>
            <a:r>
              <a:rPr lang="en-US" altLang="zh-CN" sz="1000" b="0" kern="0" dirty="0"/>
              <a:t>  0 +1  0 -1  0 -1  0 +1  0 -1  0 +1  0 +1  0 +1  0 +1  0 -1  0 +1  0 -1  0 -1  0 -1  0 +1  0 +1  0 -1  0 +1  0 +1  0 +1  0 +1  0 +1  0 -1  0 +1  0 +1];</a:t>
            </a:r>
          </a:p>
          <a:p>
            <a:pPr marL="0" indent="0">
              <a:lnSpc>
                <a:spcPct val="40000"/>
              </a:lnSpc>
            </a:pPr>
            <a:endParaRPr lang="en-US" altLang="zh-CN" sz="1000" b="0" kern="0" dirty="0"/>
          </a:p>
          <a:p>
            <a:pPr marL="0" indent="0">
              <a:lnSpc>
                <a:spcPct val="50000"/>
              </a:lnSpc>
            </a:pPr>
            <a:endParaRPr lang="en-US" altLang="zh-CN" sz="1000" b="0" kern="0" dirty="0"/>
          </a:p>
        </p:txBody>
      </p:sp>
    </p:spTree>
    <p:extLst>
      <p:ext uri="{BB962C8B-B14F-4D97-AF65-F5344CB8AC3E}">
        <p14:creationId xmlns:p14="http://schemas.microsoft.com/office/powerpoint/2010/main" val="337021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664" y="1600200"/>
            <a:ext cx="7770813" cy="4113213"/>
          </a:xfrm>
        </p:spPr>
        <p:txBody>
          <a:bodyPr/>
          <a:lstStyle/>
          <a:p>
            <a:r>
              <a:rPr lang="en-US" altLang="zh-CN" dirty="0"/>
              <a:t>Do you support to add to SFD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320MHz/160+160MHz 4x </a:t>
            </a:r>
            <a:r>
              <a:rPr lang="en-US" altLang="zh-CN" dirty="0"/>
              <a:t>EHT-LTF sequences</a:t>
            </a:r>
            <a:r>
              <a:rPr lang="en-US" altLang="zh-CN" dirty="0" smtClean="0"/>
              <a:t>: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714004" y="2514600"/>
            <a:ext cx="7872108" cy="28553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fontAlgn="auto"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320MHz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4x EHT-LTF = [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80MHz_part1_4x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80MHz_part2_4x 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80MHz_part3_4x 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80MHz_part4_4x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80MHz_part5_4x</a:t>
            </a:r>
            <a:r>
              <a:rPr lang="en-US" altLang="zh-CN" sz="1600" b="0" dirty="0">
                <a:solidFill>
                  <a:schemeClr val="tx1"/>
                </a:solidFill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80MHz_part1_4x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80MHz_part2_4x</a:t>
            </a:r>
            <a:r>
              <a:rPr lang="en-US" altLang="zh-CN" sz="1600" b="0" dirty="0">
                <a:solidFill>
                  <a:schemeClr val="tx1"/>
                </a:solidFill>
              </a:rPr>
              <a:t> 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80MHz_part3_4x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80MHz_part4_4x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80MHz_part5_4x</a:t>
            </a:r>
            <a:r>
              <a:rPr lang="en-US" altLang="zh-CN" sz="1600" b="0" dirty="0">
                <a:solidFill>
                  <a:schemeClr val="tx1"/>
                </a:solidFill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80MHz_part1_4x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80MHz_part2_4x   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80MHz_part3_4x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80MHz_part4_4x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80MHz_part5_4x</a:t>
            </a:r>
            <a:r>
              <a:rPr lang="en-US" altLang="zh-CN" sz="1600" b="0" dirty="0">
                <a:solidFill>
                  <a:schemeClr val="tx1"/>
                </a:solidFill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80MHz_part1_4x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80MHz_part2_4x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80MHz_part3_4x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80MHz_part4_4x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80MHz_part5_4x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];   </a:t>
            </a:r>
          </a:p>
          <a:p>
            <a:pPr defTabSz="914400" fontAlgn="auto"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[1 1 -1 1 -1  -1 1 -1 -1 -1 -1 -1 -1 1 -1 -1 1 1 1 1]</a:t>
            </a:r>
          </a:p>
          <a:p>
            <a:endParaRPr lang="en-US" altLang="zh-CN" sz="1200" b="0" dirty="0">
              <a:solidFill>
                <a:srgbClr val="FF0000"/>
              </a:solidFill>
            </a:endParaRPr>
          </a:p>
          <a:p>
            <a:endParaRPr lang="en-US" altLang="zh-CN" sz="1200" kern="0" dirty="0">
              <a:solidFill>
                <a:srgbClr val="FF0000"/>
              </a:solidFill>
            </a:endParaRPr>
          </a:p>
          <a:p>
            <a:endParaRPr lang="en-US" altLang="zh-CN" sz="1600" b="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31932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05593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Straw Poll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7806" y="960343"/>
            <a:ext cx="7770813" cy="4113213"/>
          </a:xfrm>
        </p:spPr>
        <p:txBody>
          <a:bodyPr/>
          <a:lstStyle/>
          <a:p>
            <a:r>
              <a:rPr lang="en-US" altLang="zh-CN" dirty="0"/>
              <a:t>Do you support to add to SFD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320MHz/160+160MHz 4x </a:t>
            </a:r>
            <a:r>
              <a:rPr lang="en-US" altLang="zh-CN" dirty="0"/>
              <a:t>EHT-LTF sequences</a:t>
            </a:r>
            <a:r>
              <a:rPr lang="en-US" altLang="zh-CN" dirty="0" smtClean="0"/>
              <a:t>: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xmlns="" id="{C71180A7-BA33-8844-A444-2E0D4B3126D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27806" y="2090546"/>
                <a:ext cx="8535194" cy="45666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lnSpc>
                    <a:spcPct val="70000"/>
                  </a:lnSpc>
                </a:pPr>
                <a:r>
                  <a:rPr lang="en-US" altLang="zh-CN" sz="1400" kern="0" dirty="0" smtClean="0"/>
                  <a:t>LTF320M_4x = 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[ C(1)*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C(2)*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C(3)*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C(4)*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C(5)*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C(6)*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C(7)*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C(8)*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 ];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b="0" kern="0" dirty="0" smtClean="0"/>
                  <a:t>where, C =[ </a:t>
                </a:r>
                <a:r>
                  <a:rPr lang="en-US" altLang="zh-CN" sz="1100" kern="0" dirty="0" smtClean="0"/>
                  <a:t>1     </a:t>
                </a:r>
                <a:r>
                  <a:rPr lang="en-US" altLang="zh-CN" sz="1100" kern="0" dirty="0"/>
                  <a:t>1    </a:t>
                </a:r>
                <a:r>
                  <a:rPr lang="en-US" altLang="zh-CN" sz="1100" kern="0" dirty="0" smtClean="0"/>
                  <a:t>1    </a:t>
                </a:r>
                <a:r>
                  <a:rPr lang="en-US" altLang="zh-CN" sz="1100" kern="0" dirty="0"/>
                  <a:t>-1    </a:t>
                </a:r>
                <a:r>
                  <a:rPr lang="en-US" altLang="zh-CN" sz="1100" kern="0" dirty="0" smtClean="0"/>
                  <a:t>1     </a:t>
                </a:r>
                <a:r>
                  <a:rPr lang="en-US" altLang="zh-CN" sz="1100" kern="0" dirty="0"/>
                  <a:t>1     </a:t>
                </a:r>
                <a:r>
                  <a:rPr lang="en-US" altLang="zh-CN" sz="1100" kern="0" dirty="0" smtClean="0"/>
                  <a:t>-1     </a:t>
                </a:r>
                <a:r>
                  <a:rPr lang="en-US" altLang="zh-CN" sz="1100" kern="0" dirty="0"/>
                  <a:t>1</a:t>
                </a:r>
                <a:r>
                  <a:rPr lang="en-US" altLang="zh-CN" sz="1100" b="0" kern="0" dirty="0" smtClean="0"/>
                  <a:t>],</a:t>
                </a:r>
                <a:r>
                  <a:rPr lang="en-US" altLang="zh-CN" sz="1100" kern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𝐋𝐓𝐅𝟖𝟎𝐌</m:t>
                        </m:r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𝟒𝐱</m:t>
                        </m:r>
                      </m:e>
                      <m:sub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𝟓𝟎𝟎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𝟓𝟎𝟎</m:t>
                        </m:r>
                      </m:sub>
                    </m:sSub>
                  </m:oMath>
                </a14:m>
                <a:r>
                  <a:rPr lang="en-US" sz="1100" kern="0" dirty="0" smtClean="0"/>
                  <a:t>=[</a:t>
                </a:r>
                <a:r>
                  <a:rPr lang="en-US" altLang="zh-CN" sz="1100" kern="0" dirty="0" smtClean="0"/>
                  <a:t>LTF80M_4x_left</a:t>
                </a:r>
                <a:r>
                  <a:rPr lang="en-US" altLang="zh-CN" sz="1100" b="0" kern="0" dirty="0" smtClean="0"/>
                  <a:t>,</a:t>
                </a:r>
                <a:r>
                  <a:rPr lang="en-US" altLang="zh-CN" sz="1100" b="0" kern="0" dirty="0"/>
                  <a:t> zeros(1,5), </a:t>
                </a:r>
                <a:r>
                  <a:rPr lang="en-US" altLang="zh-CN" sz="1100" kern="0" dirty="0" smtClean="0"/>
                  <a:t>LTF80M_4x_right</a:t>
                </a:r>
                <a:r>
                  <a:rPr lang="en-US" sz="1100" kern="0" dirty="0" smtClean="0"/>
                  <a:t>]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kern="0" dirty="0"/>
                  <a:t>LTF80M_4x_left </a:t>
                </a:r>
                <a:r>
                  <a:rPr lang="en-US" sz="1000" b="0" kern="0" dirty="0" smtClean="0"/>
                  <a:t>=[</a:t>
                </a:r>
                <a:r>
                  <a:rPr lang="en-US" altLang="zh-CN" sz="1000" b="0" dirty="0" smtClean="0"/>
                  <a:t>-</a:t>
                </a:r>
                <a:r>
                  <a:rPr lang="en-US" altLang="zh-CN" sz="1000" b="0" dirty="0"/>
                  <a:t>1  -1  -1  +1  +1  -1  +1  +1  +1  -1  -1  +1  +1  +1  +1  +1  -1  +1  +1  -1  -1  -1  -1  -1  +1  -1  +1  -1  +1  +1  +1  -1  -1  -1  +1  -1  +1  +1  -1  +1  -1  -1  +1  +1  +1  -1  +1  -1  -1  -1  -1  -1  -1  -1  +1  +1  -1  -1  -1  +1  +1  -1  -1  -1  -1  -1  +1  +1  +1  -1  +1  -1  +1  -1  +1  +1  -1  +1  +1  -1  +1  -1  -1  -1  -1  -1  +1  +1  -1  +1  -1  +1  -1  -1  +1  +1  -1  -1  -1  -1  -1  +1  -1  -1  +1  +1  -1  +1  +1  -1  +1  -1  -1  +1  +1  -1  -1  +1  -1  -1  -1  +1  -1  +1  -1  -1  -1  -1  +1  +1  +1  +1  +1  +1  +1  -1  +1  +1  -1  -1  -1  +1  -1  -1  +1  +1  -1  +1  -1  +1  +1  +1  -1  -1  +1  -1  +1  -1  -1  -1  -1  -1  -1  +1  -1  -1  +1  -1  -1  -1  -1  +1  +1  +1  +1  -1  -1  +1  -1  -1  -1  -1  +1  -1  +1  -1  +1  -1  -1  +1  +1  -1  +1  +1  -1  -1  +1  -1  +1  -1  -1  +1  -1  -1  -1  -1  -1  -1  -1  +1  +1  +1  -1  -1  -1  -1  +1  -1  +1  -1  -1  +1  +1  +1  +1  +1  +1  -1  -1  +1  +1  -1  +1  -1  +1  +1  +1  -1  -1  +1  +1  +1  +1  +1  -1  +1  -1  -1  +1  +1  -1  -1  +1  +1  +1  -1  +1  -1  +1  +1  -1  -1  +1  +1  +1  +1  +1  +1  -1  -1  +1  -1  +1  -1  -1  -1  -1  +1  +1  +1  -1  -1  -1  -1  -1  -1  -1  +1  -1  -1  +1  -1  +1  -1  -1  +1  +1  -1  +1  +1  -1  -1  +1  -1  +1  -1  +1  -1  -1  -1  -1  +1  -1  </a:t>
                </a:r>
                <a:r>
                  <a:rPr lang="en-US" altLang="zh-CN" sz="1000" b="0" dirty="0" smtClean="0"/>
                  <a:t> -</a:t>
                </a:r>
                <a:r>
                  <a:rPr lang="en-US" altLang="zh-CN" sz="1000" b="0" dirty="0"/>
                  <a:t>1  +1  +1  +1  +1  -1  -1  -1  -1  +1  -1  -1  +1  -1  -1  -1  -1  -1  -1  +1  -1  +1  -1  -1  +1  +1  +1  -1  +1  -1  +1  +1  -1  -1  +1  -1  -1  -1  +1  +1  -1  -1  -1  +1  +1  -1  +1  +1  -1  +1  -1  -1  +1  +1  +1  -1  +1  -1  +1  -1  +1  -1  -1  -1  -1  -1  -1  -1  +1  +1  -1  -1  +1  +1  -1  +1  +1  +1  +1  +1  -1  -1  +1  +1  -1  +1  -1  +1  -1  -1  +1  +1  +1  +1  +1  -1  +1  -1  -1  +1  -1  -1  +1  -1  +1  -1  +1  -1  -1  -1  +1  +1  +1  +1  +1  -1  -1  +1  +1  +1  -1  -1  +1  +1  +1  +1  +1  +1  +1  -1  +1  -1  -1  -1  +1  +1  -1  +1  -1  -1  +1  -1  +1  +1  +1  -1  -1  -1  +1  -1  +1  -1  +1  +1  +1  +1  +1  -1  -1  +1  -1  -1  -1  -1  -1  +1  +1  -1  -1  -1  +1  -1  -1  +1  +1  +1  -1  +1  -1  +1  </a:t>
                </a:r>
                <a:r>
                  <a:rPr lang="en-US" altLang="zh-CN" sz="1000" b="0" dirty="0" smtClean="0"/>
                  <a:t>  -</a:t>
                </a:r>
                <a:r>
                  <a:rPr lang="en-US" altLang="zh-CN" sz="1000" b="0" dirty="0"/>
                  <a:t>1  +1  +1  +1  +1 </a:t>
                </a:r>
                <a:r>
                  <a:rPr lang="en-US" altLang="zh-CN" sz="1000" b="0" dirty="0" smtClean="0"/>
                  <a:t>]</a:t>
                </a:r>
                <a:endParaRPr lang="en-US" altLang="zh-CN" sz="1000" b="0" dirty="0"/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kern="0" dirty="0" smtClean="0"/>
                  <a:t>LTF80M_4x_right</a:t>
                </a:r>
                <a:r>
                  <a:rPr lang="en-US" altLang="zh-CN" sz="900" kern="0" dirty="0" smtClean="0"/>
                  <a:t> </a:t>
                </a:r>
                <a:r>
                  <a:rPr lang="en-US" altLang="zh-CN" sz="1000" b="0" kern="0" dirty="0" smtClean="0"/>
                  <a:t>=[  +1  +1  +1  -1  -1  +1  -1  -1  -1  +1  +1  +1  -1  -1  +1  -1  -1  -1  +1  +1  -1  -1  -1  -1  -1  +1  -1  -1  +1  +1  +1  +1  +1  -1  +1  -1  +1  -1   -1  -1  +1  +1  +1  -1  +1  -1  -1  +1  -1  +1  +1  -1  -1  -1  +1  -1  +1  +1  +1  +1  +1  +1  +1  -1  -1  +1  +1  +1  -1  -1  +1  +1  +1  +1  +1  -1  -1  -1  +1  -1  +1  -1  +1  -1  -1  +1  -1  -1  +1  -1  +1  +1  +1  +1  +1  -1  -1  +1  -1  +1  -1  +1  +1  -1  -1  +1  +1  +1  +1  +1  -1  +1  +1  -1  -1  +1  +1  -1  -1  -1  -1  -1  -1  -1  +1  -1  +1  -1  +1  -1  +1  +1  +1  -1  -1  +1  -1  +1  +1  -1  +1  +1  -1  -1  -1  +1  +1  -1  -1  -1  +1  -1  -1  +1  +1  -1  +1  -1  +1  +1  +1  -1  -1  +1  -1  +1  -1  -1  -1  -1  -1  -1  +1  -1  -1  +1  -1  -1  -1  -1  +1  +1  +1  +1  -1  -1  +1  -1  -1  -1  -1  +1  -1  +1  -1  +1  -1  -1  +1  +1  -1  +1  +1  -1  -1  +1  -1  +1  -1  -1  +1  -1  -1  -1  -1  -1  -1  -1  +1  +1  +1  -1  -1  -1  -1  +1  -1  +1  -1  -1  +1  +1  +1  +1  +1  +1  -1  -1  +1  +1  -1  +1  -1  +1  +1  +1  -1  -1  +1  +1  -1  -1  +1  +1  -1  +1  -1  -1  -1  +1  +1  -1  -1  -1  +1   -1  +1  -1  -1  +1  +1  -1  -1  -1  -1  -1  -1  +1  +1  -1  +1  -1  +1  +1  +1  +1  -1  -1  -1  +1  +1  +1  +1  +1  +1  +1  -1  +1  +1  -1  +1  -1  +1  +1  -1  -1  +1  -1  -1  +1  +1  -1  +1  -1  +1  -1  +1  +1  +1  +1  -1  +1  +1  -1  -1  -1  -1  +1  +1  +1  +1  -1  +1  +1  -1  +1  +1  +1  +1  +1  +1  -1  +1  -1  +1  +1  -1  -1  -1  +1  -1  +1  -1  -1  +1  +1  -1  +1  +1  +1  -1  -1  +1  -1  -1  -1  -1  -1  -1  -1  +1  +1  +1  +1  -1  +1  -1  +1  +1  +1  -1  +1  +1  -1  -1  +1  +1  -1  +1  -1  -1  +1  -1  -1  +1  +1  -1  +1  +1  +1  +1  +1  -1  -1  +1  +1  -1  +1  -1  +1  -1  -1  +1  +1  +1  +1  +1  -1  +1  -1  -1  +1  -1  -1  +1  -1  +1  -1  +1  -1  -1  -1  +1  +1  +1  +1  +1  -1  -1  +1  +1  +1  -1  -1  +1  +1  +1  +1  +1  +1  +1  -1  +1  -1  -1  -1  +1  +1  -1  +1  -1  -1  +1  -1  +1  +1  +1  -1  -1  -1  +1  -1  +1  -1  +1  +1  +1  +1  +1  -1  -1  +1  -1  -1  -1  -1  -1  +1  +1  -1  -1  -1  +1  -1  -1  +1  +1  +1 ]</a:t>
                </a:r>
                <a:endParaRPr lang="en-US" altLang="zh-CN" sz="1000" b="0" dirty="0" smtClean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71180A7-BA33-8844-A444-2E0D4B312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7806" y="2090546"/>
                <a:ext cx="8535194" cy="4566635"/>
              </a:xfrm>
              <a:prstGeom prst="rect">
                <a:avLst/>
              </a:prstGeom>
              <a:blipFill rotWithShape="0">
                <a:blip r:embed="rId2"/>
                <a:stretch>
                  <a:fillRect l="-214" t="-1602" r="-500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内容占位符 2"/>
          <p:cNvSpPr txBox="1">
            <a:spLocks/>
          </p:cNvSpPr>
          <p:nvPr/>
        </p:nvSpPr>
        <p:spPr bwMode="auto">
          <a:xfrm>
            <a:off x="227806" y="1702445"/>
            <a:ext cx="3768695" cy="4429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sz="1800" kern="0" dirty="0" smtClean="0"/>
              <a:t>Option 2B: </a:t>
            </a:r>
          </a:p>
        </p:txBody>
      </p:sp>
    </p:spTree>
    <p:extLst>
      <p:ext uri="{BB962C8B-B14F-4D97-AF65-F5344CB8AC3E}">
        <p14:creationId xmlns:p14="http://schemas.microsoft.com/office/powerpoint/2010/main" val="412535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Appendix: QAM Data PAPR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447800"/>
            <a:ext cx="6923088" cy="498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8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contribution proposes </a:t>
            </a:r>
            <a:r>
              <a:rPr lang="en-US" altLang="zh-CN" dirty="0" smtClean="0"/>
              <a:t>4x </a:t>
            </a:r>
            <a:r>
              <a:rPr lang="en-US" altLang="zh-CN" dirty="0"/>
              <a:t>EHT-LTFs sequences </a:t>
            </a:r>
            <a:r>
              <a:rPr lang="en-US" altLang="zh-CN" dirty="0" smtClean="0"/>
              <a:t>for</a:t>
            </a:r>
          </a:p>
          <a:p>
            <a:r>
              <a:rPr lang="en-US" altLang="zh-CN" dirty="0" smtClean="0"/>
              <a:t>320/160+160MHz</a:t>
            </a:r>
            <a:r>
              <a:rPr lang="en-US" altLang="zh-CN" dirty="0"/>
              <a:t>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9914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981200"/>
            <a:ext cx="7770813" cy="4113213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altLang="zh-CN" b="0" dirty="0" smtClean="0"/>
              <a:t>In [1], the 320MHz/160+160MHz 4x EHT-LTF sequences has been proposed without considering the punctured 240MHz/160MHz+80MHz transmission.</a:t>
            </a:r>
            <a:br>
              <a:rPr lang="en-US" altLang="zh-CN" b="0" dirty="0" smtClean="0"/>
            </a:br>
            <a:endParaRPr lang="en-US" altLang="zh-CN" b="0" dirty="0" smtClean="0"/>
          </a:p>
          <a:p>
            <a:pPr marL="0">
              <a:spcBef>
                <a:spcPts val="0"/>
              </a:spcBef>
            </a:pPr>
            <a:r>
              <a:rPr lang="en-US" altLang="zh-CN" b="0" dirty="0" smtClean="0"/>
              <a:t>In this contribution</a:t>
            </a:r>
            <a:r>
              <a:rPr lang="en-US" altLang="zh-CN" b="0" dirty="0"/>
              <a:t>, the 320MHz/160+160MHz </a:t>
            </a:r>
            <a:r>
              <a:rPr lang="en-US" altLang="zh-CN" b="0" dirty="0" smtClean="0"/>
              <a:t>4x EHT-LTF sequences are </a:t>
            </a:r>
            <a:r>
              <a:rPr lang="en-US" altLang="zh-CN" b="0" dirty="0"/>
              <a:t>proposed considering the punctured 240MHz/160MHz+80MHz transmission.</a:t>
            </a:r>
          </a:p>
          <a:p>
            <a:pPr marL="0">
              <a:spcBef>
                <a:spcPts val="0"/>
              </a:spcBef>
            </a:pPr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710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197037"/>
              </p:ext>
            </p:extLst>
          </p:nvPr>
        </p:nvGraphicFramePr>
        <p:xfrm>
          <a:off x="403776" y="2132013"/>
          <a:ext cx="8334860" cy="2441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024"/>
                <a:gridCol w="533400"/>
                <a:gridCol w="479976"/>
                <a:gridCol w="510624"/>
                <a:gridCol w="427281"/>
                <a:gridCol w="520050"/>
                <a:gridCol w="520050"/>
                <a:gridCol w="520050"/>
                <a:gridCol w="520051"/>
                <a:gridCol w="520051"/>
                <a:gridCol w="520050"/>
                <a:gridCol w="520050"/>
                <a:gridCol w="520050"/>
                <a:gridCol w="520051"/>
                <a:gridCol w="520051"/>
                <a:gridCol w="520051"/>
              </a:tblGrid>
              <a:tr h="285922"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4x EHT-LTF Full</a:t>
                      </a:r>
                      <a:r>
                        <a:rPr lang="en-US" altLang="zh-CN" sz="1600" baseline="0" dirty="0" smtClean="0"/>
                        <a:t> bandwidth &amp; </a:t>
                      </a:r>
                      <a:r>
                        <a:rPr lang="en-US" altLang="zh-CN" sz="1600" dirty="0" smtClean="0"/>
                        <a:t>PP &amp; MRU Patterns</a:t>
                      </a:r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</a:tr>
              <a:tr h="792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RU26+RU52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RU242+RU484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RU2*996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RU484+RU2*996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RU3*996+RU484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4*996</a:t>
                      </a:r>
                    </a:p>
                  </a:txBody>
                  <a:tcPr/>
                </a:tc>
              </a:tr>
              <a:tr h="1177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type considered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36*4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16</a:t>
                      </a:r>
                      <a:r>
                        <a:rPr lang="zh-CN" altLang="en-US" sz="1100" dirty="0" smtClean="0">
                          <a:solidFill>
                            <a:schemeClr val="dk1"/>
                          </a:solidFill>
                        </a:rPr>
                        <a:t>*</a:t>
                      </a: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8*4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2*4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2*6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0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 Methods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Option 1: </a:t>
            </a:r>
            <a:r>
              <a:rPr lang="en-US" altLang="zh-CN" dirty="0"/>
              <a:t>Based on partial of 80MHz </a:t>
            </a:r>
            <a:r>
              <a:rPr lang="en-US" altLang="zh-CN" dirty="0" smtClean="0"/>
              <a:t>EHT-LTF [3-4]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i="1" u="sng" dirty="0" smtClean="0"/>
              <a:t>For 4x, repeating </a:t>
            </a:r>
            <a:r>
              <a:rPr lang="en-US" altLang="zh-CN" sz="1400" i="1" u="sng" dirty="0"/>
              <a:t>11ax 80MHz LTF sequences and apply the coefficient value on the first - fifth part of 80MHz LTF</a:t>
            </a:r>
            <a:r>
              <a:rPr lang="en-US" altLang="zh-CN" sz="1400" i="1" u="sng" dirty="0" smtClean="0"/>
              <a:t>.</a:t>
            </a:r>
            <a:endParaRPr lang="en-US" altLang="zh-CN" dirty="0" smtClean="0"/>
          </a:p>
          <a:p>
            <a:r>
              <a:rPr lang="en-US" altLang="zh-CN" dirty="0" smtClean="0"/>
              <a:t>Option 2: </a:t>
            </a:r>
            <a:r>
              <a:rPr lang="en-US" altLang="zh-CN" dirty="0"/>
              <a:t>New Sequences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i="1" u="sng" dirty="0"/>
              <a:t>Not using 11ax 80MHz </a:t>
            </a:r>
            <a:r>
              <a:rPr lang="en-US" altLang="zh-CN" sz="1400" i="1" u="sng" dirty="0" smtClean="0"/>
              <a:t>4x </a:t>
            </a:r>
            <a:r>
              <a:rPr lang="en-US" altLang="zh-CN" sz="1400" i="1" u="sng" dirty="0"/>
              <a:t>LTF sequences to construct the 320MHz/160+160MHz </a:t>
            </a:r>
            <a:r>
              <a:rPr lang="en-US" altLang="zh-CN" sz="1400" i="1" u="sng" dirty="0" smtClean="0"/>
              <a:t>4x </a:t>
            </a:r>
            <a:r>
              <a:rPr lang="en-US" altLang="zh-CN" sz="1400" i="1" u="sng" dirty="0"/>
              <a:t>LTF sequences.</a:t>
            </a:r>
          </a:p>
          <a:p>
            <a:endParaRPr lang="en-US" altLang="zh-CN" sz="2000" b="0" dirty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526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Sequences Design Considerations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Optimized the PAPR of all RU </a:t>
            </a:r>
            <a:r>
              <a:rPr lang="en-US" altLang="zh-CN" sz="1800" b="0" dirty="0"/>
              <a:t>or aggregated RU size: page 4 &amp; </a:t>
            </a:r>
            <a:r>
              <a:rPr lang="en-US" altLang="zh-CN" sz="1800" b="0" dirty="0" smtClean="0"/>
              <a:t>5.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Single stream pilot impact [5]: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Pilot position: passed </a:t>
            </a:r>
            <a:r>
              <a:rPr lang="en-US" altLang="zh-CN" sz="1400" b="0" dirty="0"/>
              <a:t>SPs </a:t>
            </a:r>
            <a:r>
              <a:rPr lang="en-US" altLang="zh-CN" sz="1400" b="0" dirty="0" smtClean="0"/>
              <a:t>[2]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P matrices:</a:t>
            </a:r>
          </a:p>
          <a:p>
            <a:pPr marL="457200" lvl="1" indent="0"/>
            <a:endParaRPr lang="en-US" altLang="zh-CN" sz="1400" b="0" dirty="0"/>
          </a:p>
          <a:p>
            <a:r>
              <a:rPr lang="en-US" altLang="zh-CN" sz="1800" b="0" dirty="0"/>
              <a:t>                          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225551"/>
              </p:ext>
            </p:extLst>
          </p:nvPr>
        </p:nvGraphicFramePr>
        <p:xfrm>
          <a:off x="722312" y="3808808"/>
          <a:ext cx="16033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3" imgW="1600200" imgH="914400" progId="Equation.DSMT4">
                  <p:embed/>
                </p:oleObj>
              </mc:Choice>
              <mc:Fallback>
                <p:oleObj name="Equation" r:id="rId3" imgW="16002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" y="3808808"/>
                        <a:ext cx="16033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196511"/>
              </p:ext>
            </p:extLst>
          </p:nvPr>
        </p:nvGraphicFramePr>
        <p:xfrm>
          <a:off x="6553200" y="4000888"/>
          <a:ext cx="1247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5" imgW="1244520" imgH="482400" progId="Equation.DSMT4">
                  <p:embed/>
                </p:oleObj>
              </mc:Choice>
              <mc:Fallback>
                <p:oleObj name="Equation" r:id="rId5" imgW="12445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000888"/>
                        <a:ext cx="1247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103698"/>
              </p:ext>
            </p:extLst>
          </p:nvPr>
        </p:nvGraphicFramePr>
        <p:xfrm>
          <a:off x="2873375" y="3579813"/>
          <a:ext cx="29432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7" imgW="2946240" imgH="1396800" progId="Equation.DSMT4">
                  <p:embed/>
                </p:oleObj>
              </mc:Choice>
              <mc:Fallback>
                <p:oleObj name="Equation" r:id="rId7" imgW="294624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3579813"/>
                        <a:ext cx="29432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275902"/>
              </p:ext>
            </p:extLst>
          </p:nvPr>
        </p:nvGraphicFramePr>
        <p:xfrm>
          <a:off x="3886200" y="5210175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9" imgW="1143000" imgH="203040" progId="Equation.DSMT4">
                  <p:embed/>
                </p:oleObj>
              </mc:Choice>
              <mc:Fallback>
                <p:oleObj name="Equation" r:id="rId9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210175"/>
                        <a:ext cx="11430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906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3899" y="360617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320MHz 4x EHT-LTF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309603"/>
            <a:ext cx="3768695" cy="442998"/>
          </a:xfrm>
        </p:spPr>
        <p:txBody>
          <a:bodyPr/>
          <a:lstStyle/>
          <a:p>
            <a:r>
              <a:rPr lang="en-US" altLang="zh-CN" sz="1800" dirty="0" smtClean="0"/>
              <a:t>Option 1: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121676" y="6505857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矩形 6"/>
          <p:cNvSpPr/>
          <p:nvPr/>
        </p:nvSpPr>
        <p:spPr>
          <a:xfrm>
            <a:off x="1523205" y="1752601"/>
            <a:ext cx="6172200" cy="401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lnSpc>
                <a:spcPts val="24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320MHz 4x </a:t>
            </a:r>
            <a:r>
              <a:rPr lang="en-US" altLang="zh-CN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EHT-LTF </a:t>
            </a:r>
            <a:r>
              <a:rPr lang="en-US" altLang="zh-CN" sz="1200" dirty="0">
                <a:solidFill>
                  <a:schemeClr val="tx1"/>
                </a:solidFill>
                <a:latin typeface="Times New Roman" panose="02020603050405020304" pitchFamily="18" charset="0"/>
              </a:rPr>
              <a:t>= [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80MHz_part1_4x </a:t>
            </a:r>
            <a:r>
              <a:rPr lang="en-US" altLang="zh-CN" sz="1200" dirty="0" smtClean="0">
                <a:solidFill>
                  <a:schemeClr val="tx1"/>
                </a:solidFill>
              </a:rPr>
              <a:t>,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80MHz_part2_4x </a:t>
            </a:r>
            <a:r>
              <a:rPr lang="en-US" altLang="zh-CN" sz="1200" dirty="0" smtClean="0">
                <a:solidFill>
                  <a:schemeClr val="tx1"/>
                </a:solidFill>
              </a:rPr>
              <a:t>,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80MHz_part3_4x </a:t>
            </a:r>
            <a:r>
              <a:rPr lang="en-US" altLang="zh-CN" sz="1200" dirty="0" smtClean="0">
                <a:solidFill>
                  <a:schemeClr val="tx1"/>
                </a:solidFill>
              </a:rPr>
              <a:t>, 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>
                <a:solidFill>
                  <a:schemeClr val="tx1"/>
                </a:solidFill>
              </a:rPr>
              <a:t>0</a:t>
            </a:r>
            <a:r>
              <a:rPr lang="en-US" altLang="zh-CN" sz="1200" baseline="-25000" dirty="0">
                <a:solidFill>
                  <a:schemeClr val="tx1"/>
                </a:solidFill>
              </a:rPr>
              <a:t>23</a:t>
            </a:r>
            <a:r>
              <a:rPr lang="en-US" altLang="zh-CN" sz="1200" dirty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</a:rPr>
              <a:t>,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</a:t>
            </a:r>
            <a:r>
              <a:rPr lang="en-US" altLang="zh-CN" sz="1200" dirty="0" smtClean="0">
                <a:solidFill>
                  <a:srgbClr val="0070C0"/>
                </a:solidFill>
              </a:rPr>
              <a:t>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0</a:t>
            </a:r>
            <a:r>
              <a:rPr lang="en-US" altLang="zh-CN" sz="1200" baseline="-25000" dirty="0" smtClean="0">
                <a:solidFill>
                  <a:schemeClr val="tx1"/>
                </a:solidFill>
              </a:rPr>
              <a:t>23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80MHz_part2_4x </a:t>
            </a:r>
            <a:r>
              <a:rPr lang="en-US" altLang="zh-CN" sz="1200" dirty="0" smtClean="0">
                <a:solidFill>
                  <a:schemeClr val="tx1"/>
                </a:solidFill>
              </a:rPr>
              <a:t>, 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0</a:t>
            </a:r>
            <a:r>
              <a:rPr lang="en-US" altLang="zh-CN" sz="1200" baseline="-25000" dirty="0" smtClean="0">
                <a:solidFill>
                  <a:schemeClr val="tx1"/>
                </a:solidFill>
              </a:rPr>
              <a:t>23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80MHz_part2_4x</a:t>
            </a:r>
            <a:r>
              <a:rPr lang="en-US" altLang="zh-CN" sz="1200" dirty="0" smtClean="0">
                <a:solidFill>
                  <a:schemeClr val="tx1"/>
                </a:solidFill>
              </a:rPr>
              <a:t> ,</a:t>
            </a:r>
            <a:r>
              <a:rPr lang="en-US" altLang="zh-CN" sz="1200" dirty="0" smtClean="0">
                <a:solidFill>
                  <a:srgbClr val="0070C0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80MHz_part5_4x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];</a:t>
            </a:r>
          </a:p>
          <a:p>
            <a:pPr lvl="0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Where, Coefficient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</a:t>
            </a:r>
            <a:r>
              <a:rPr lang="en-US" altLang="zh-CN" sz="1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[1 1 -1 </a:t>
            </a:r>
            <a:r>
              <a:rPr lang="en-US" altLang="zh-CN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lang="en-US" altLang="zh-CN" sz="1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  -1 </a:t>
            </a:r>
            <a:r>
              <a:rPr lang="en-US" altLang="zh-CN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lang="en-US" altLang="zh-CN" sz="1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-1 -1 -1 -1 </a:t>
            </a:r>
            <a:r>
              <a:rPr lang="en-US" altLang="zh-CN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-1 -1 </a:t>
            </a:r>
            <a:r>
              <a:rPr lang="en-US" altLang="zh-CN" sz="1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lang="en-US" altLang="zh-CN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-1 -1 </a:t>
            </a:r>
            <a:r>
              <a:rPr lang="en-US" altLang="zh-CN" sz="1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1 1 1 1</a:t>
            </a:r>
            <a:r>
              <a:rPr lang="en-US" altLang="zh-CN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], </a:t>
            </a:r>
          </a:p>
          <a:p>
            <a:pPr lvl="0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80MHz_part1_4x </a:t>
            </a:r>
            <a:r>
              <a:rPr lang="en-US" altLang="ko-KR" sz="1200" dirty="0" smtClean="0">
                <a:solidFill>
                  <a:schemeClr val="tx1"/>
                </a:solidFill>
              </a:rPr>
              <a:t>=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80M_4x </a:t>
            </a:r>
            <a:r>
              <a:rPr lang="en-US" altLang="ko-KR" sz="1200" dirty="0" smtClean="0">
                <a:solidFill>
                  <a:schemeClr val="tx1"/>
                </a:solidFill>
              </a:rPr>
              <a:t>(-500:-259),</a:t>
            </a:r>
          </a:p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80MHz_part2_4x </a:t>
            </a:r>
            <a:r>
              <a:rPr lang="en-US" altLang="ko-KR" sz="1200" dirty="0" smtClean="0">
                <a:solidFill>
                  <a:schemeClr val="tx1"/>
                </a:solidFill>
              </a:rPr>
              <a:t>=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80M_4x </a:t>
            </a:r>
            <a:r>
              <a:rPr lang="en-US" altLang="ko-KR" sz="1200" dirty="0" smtClean="0">
                <a:solidFill>
                  <a:schemeClr val="tx1"/>
                </a:solidFill>
              </a:rPr>
              <a:t>(-258:-17),</a:t>
            </a:r>
          </a:p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80MHz_part3_4x </a:t>
            </a:r>
            <a:r>
              <a:rPr lang="en-US" altLang="ko-KR" sz="1200" dirty="0" smtClean="0">
                <a:solidFill>
                  <a:schemeClr val="tx1"/>
                </a:solidFill>
              </a:rPr>
              <a:t>=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80M_4x </a:t>
            </a:r>
            <a:r>
              <a:rPr lang="en-US" altLang="ko-KR" sz="1200" dirty="0" smtClean="0">
                <a:solidFill>
                  <a:schemeClr val="tx1"/>
                </a:solidFill>
              </a:rPr>
              <a:t>(-16:16),</a:t>
            </a:r>
          </a:p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80MHz_part4_4x </a:t>
            </a:r>
            <a:r>
              <a:rPr lang="en-US" altLang="ko-KR" sz="1200" dirty="0" smtClean="0">
                <a:solidFill>
                  <a:schemeClr val="tx1"/>
                </a:solidFill>
              </a:rPr>
              <a:t>=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80M_4x </a:t>
            </a:r>
            <a:r>
              <a:rPr lang="en-US" altLang="ko-KR" sz="1200" dirty="0" smtClean="0">
                <a:solidFill>
                  <a:schemeClr val="tx1"/>
                </a:solidFill>
              </a:rPr>
              <a:t>17:258),</a:t>
            </a:r>
          </a:p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80MHz_part5_4x </a:t>
            </a:r>
            <a:r>
              <a:rPr lang="en-US" altLang="ko-KR" sz="1200" dirty="0" smtClean="0">
                <a:solidFill>
                  <a:schemeClr val="tx1"/>
                </a:solidFill>
              </a:rPr>
              <a:t>=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80M_4x </a:t>
            </a:r>
            <a:r>
              <a:rPr lang="en-US" altLang="ko-KR" sz="1200" dirty="0" smtClean="0">
                <a:solidFill>
                  <a:schemeClr val="tx1"/>
                </a:solidFill>
              </a:rPr>
              <a:t>(259:500),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17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3899" y="360617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320MHz 4x EHT-LTF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943" y="1048309"/>
            <a:ext cx="3768695" cy="442998"/>
          </a:xfrm>
        </p:spPr>
        <p:txBody>
          <a:bodyPr/>
          <a:lstStyle/>
          <a:p>
            <a:r>
              <a:rPr lang="en-US" altLang="zh-CN" sz="1800" dirty="0" smtClean="0"/>
              <a:t>Option 2A: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121676" y="6505857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xmlns="" id="{C71180A7-BA33-8844-A444-2E0D4B3126D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17259" y="1529365"/>
                <a:ext cx="8763000" cy="45666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lnSpc>
                    <a:spcPct val="70000"/>
                  </a:lnSpc>
                </a:pPr>
                <a:r>
                  <a:rPr lang="en-US" altLang="zh-CN" sz="1400" kern="0" dirty="0" smtClean="0"/>
                  <a:t>LTF320M_4x = 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[ C(1)*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C(2)*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C(3)*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C(4)*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C(5)*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C(6)*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C(7)*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C(8)*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 ];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b="0" kern="0" dirty="0" smtClean="0"/>
                  <a:t>where</a:t>
                </a:r>
                <a:r>
                  <a:rPr lang="en-US" altLang="zh-CN" sz="1100" kern="0" dirty="0" smtClean="0"/>
                  <a:t>, </a:t>
                </a:r>
                <a:r>
                  <a:rPr lang="en-US" altLang="zh-CN" sz="1100" b="0" kern="0" dirty="0" smtClean="0"/>
                  <a:t>C</a:t>
                </a:r>
                <a:r>
                  <a:rPr lang="en-US" altLang="zh-CN" sz="1100" kern="0" dirty="0" smtClean="0"/>
                  <a:t> =[ 1     </a:t>
                </a:r>
                <a:r>
                  <a:rPr lang="en-US" altLang="zh-CN" sz="1100" kern="0" dirty="0"/>
                  <a:t>1    </a:t>
                </a:r>
                <a:r>
                  <a:rPr lang="en-US" altLang="zh-CN" sz="1100" kern="0" dirty="0" smtClean="0"/>
                  <a:t>1    </a:t>
                </a:r>
                <a:r>
                  <a:rPr lang="en-US" altLang="zh-CN" sz="1100" kern="0" dirty="0"/>
                  <a:t>-1    </a:t>
                </a:r>
                <a:r>
                  <a:rPr lang="en-US" altLang="zh-CN" sz="1100" kern="0" dirty="0" smtClean="0"/>
                  <a:t>-1     -1     -1     </a:t>
                </a:r>
                <a:r>
                  <a:rPr lang="en-US" altLang="zh-CN" sz="1100" kern="0" dirty="0"/>
                  <a:t>1</a:t>
                </a:r>
                <a:r>
                  <a:rPr lang="en-US" altLang="zh-CN" sz="1100" kern="0" dirty="0" smtClean="0"/>
                  <a:t>]</a:t>
                </a:r>
                <a:r>
                  <a:rPr lang="en-US" altLang="zh-CN" sz="1100" b="0" kern="0" dirty="0" smtClean="0"/>
                  <a:t>,</a:t>
                </a:r>
                <a:r>
                  <a:rPr lang="en-US" altLang="zh-CN" sz="1100" kern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𝐋𝐓𝐅𝟖𝟎𝐌</m:t>
                        </m:r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𝟒𝐱</m:t>
                        </m:r>
                      </m:e>
                      <m:sub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𝟓𝟎𝟎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𝟓𝟎𝟎</m:t>
                        </m:r>
                      </m:sub>
                    </m:sSub>
                  </m:oMath>
                </a14:m>
                <a:r>
                  <a:rPr lang="en-US" sz="1100" kern="0" dirty="0" smtClean="0"/>
                  <a:t>=[</a:t>
                </a:r>
                <a:r>
                  <a:rPr lang="en-US" altLang="zh-CN" sz="1100" kern="0" dirty="0" smtClean="0"/>
                  <a:t>LTF80M_4x_left,</a:t>
                </a:r>
                <a:r>
                  <a:rPr lang="en-US" altLang="zh-CN" sz="1100" kern="0" dirty="0"/>
                  <a:t> </a:t>
                </a:r>
                <a:r>
                  <a:rPr lang="en-US" altLang="zh-CN" sz="1100" b="0" kern="0" dirty="0"/>
                  <a:t>zeros(1,5)</a:t>
                </a:r>
                <a:r>
                  <a:rPr lang="en-US" altLang="zh-CN" sz="1100" kern="0" dirty="0"/>
                  <a:t>, </a:t>
                </a:r>
                <a:r>
                  <a:rPr lang="en-US" altLang="zh-CN" sz="1100" kern="0" dirty="0" smtClean="0"/>
                  <a:t>LTF80M_4x_right</a:t>
                </a:r>
                <a:r>
                  <a:rPr lang="en-US" sz="1100" kern="0" dirty="0" smtClean="0"/>
                  <a:t>]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kern="0" dirty="0"/>
                  <a:t>LTF80M_4x_left </a:t>
                </a:r>
                <a:r>
                  <a:rPr lang="en-US" sz="1100" b="0" kern="0" dirty="0" smtClean="0"/>
                  <a:t>=[+</a:t>
                </a:r>
                <a:r>
                  <a:rPr lang="en-US" sz="1100" b="0" kern="0" dirty="0"/>
                  <a:t>1  -1  -1  -1  -1  +1  -1  -1  +1  -1  -1  -1  +1  +1  -1  -1  -1  +1  -1  -1  +1  -1  +1  +1  +1  -1  +1  -1  +1  -1  -1  -1  -1  +1  +1  +1  +1  +1  -1  -1  +1  -1  +1  -1  -1  -1  +1  +1  -1  -1  +1  -1  -1  -1  +1  +1  +1  -1  -1  +1  +1  -1  -1  +1  -1  +1  +1  -1  +1  -1  +1  +1  +1  -1  +1  -1  +1  +1  +1  +1  +1  +1  -1  -1  -1  +1  -1  +1  -1  -1  -1  +1  -1  -1  +1  +1  +1  +1  +1  +1  -1  +1  -1  +1  +1  -1  +1  -1  +1  -1  +1  -1  +1  -1  -1  +1  +1  +1  +1  -1  -1  -1  -1  -1  -1  -1  -1  +1  -1  -1  +1  -1  -1  +1  +1  +1  -1  +1  -1  -1  -1  +1  +1  +1  -1  +1  +1  -1  -1  +1  -1  -1  -1  +1  +1  +1  +1  -1  +1  +1  +1  +1  +1  +1  -1  +1  -1  -1  +1  -1  +1  -1  -1  +1  +1  +1  +1  +1  -1  +1  +1  -1  -1  +1  +1  +1  -1  +1  +1  -1  +1  +1  -1  -1  +1  +1  -1  -1  -1  -1  +1  +1  +1  +1  +1  -1  +1  +1  +1  +1  +1  -1  +1  -1  +1  -1  -1  +1  -1  -1  -1  -1  -1  +1  -1  -1  -1  +1  +1  -1  +1  -1  +1  -1  -1  -1  -1  -1  +1  +1  +1  +1  -1  +1  -1  -1  +1  +1  -1  -1  -1  +1  +1  +1  +1  +1  -1  +1  -1  +1  -1  -1  +1  +1  +1  -1  +1  +1  +1  +1  +1  -1  +1  +1  -1  +1  -1  +1  -1  -1  -1  -1  -1  +1  -1  -1  -1  -1  -1  +1  +1  +1  +1  -1  -1  +1  +1  -1  -1  +1  -1  -1  +1  -1  -1  -1  +1  +1  -1  -1  +1  -1  -1  -1  -1  -1  +1  +1  -1  +1  -1  +1  +1  -1  +1  -1  -1  -1  -1  -1  -1  +1  -1  -1  -1  -1  +1  +1  +1  -1  +1  +1  -1  -1  +1  -1  -1  -1  +1  +1  +1  -1  +1  -1  +1  -1  -1  -1  +1  -1  +1  -1  +1  -1  -1  -1  +1  -1  -1  +1  -1  +1  +1  -1  -1  -1  +1  +1  -1  -1  -1  -1  +1  -1  +1  +1  -1  +1  -1  +1  +1  +1  +1  +1  +1  -1  -1  +1  -1  -1  -1  +1  -1  +1  -1  -1  -1  +1  +1  +1  +1  +1  +1  -1  +1  -1  +1  +1  +1  -1  +1  -1  +1  +1  -1  +1  -1  -1  +1  +1  -1  -1  +1  +1  +1  -1  -1  -1  +1  -1  -1  +1  +1  -1  -1  -1  +1  -1  +1  -1  -1  +1  +1  +1  +1  +1  -1  -1  -1  -1  +1  -1  +1  -1  +1  +1  +1  -1  +1  -1  -1  +1  -1  -1  -1  +1  +1  -1  -1  -1  +1  -1  -1  +1  -1  -1  -1  -1  +1  -1  +1  +1  -1  -1  -1  +1  -1  -</a:t>
                </a:r>
                <a:r>
                  <a:rPr lang="en-US" sz="1100" b="0" kern="0" dirty="0" smtClean="0"/>
                  <a:t>1]</a:t>
                </a:r>
                <a:endParaRPr lang="en-US" sz="1100" b="0" kern="0" dirty="0"/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kern="0" dirty="0" smtClean="0"/>
                  <a:t>LTF80M_4x_right</a:t>
                </a:r>
                <a:r>
                  <a:rPr lang="en-US" altLang="zh-CN" sz="900" kern="0" dirty="0" smtClean="0"/>
                  <a:t> </a:t>
                </a:r>
                <a:r>
                  <a:rPr lang="en-US" altLang="zh-CN" sz="1100" b="0" kern="0" dirty="0" smtClean="0"/>
                  <a:t>=[ -</a:t>
                </a:r>
                <a:r>
                  <a:rPr lang="en-US" altLang="zh-CN" sz="1100" b="0" kern="0" dirty="0"/>
                  <a:t>1  -1  +1  -1  +1  +1  +1  +1  +1  +1  -1  -1  -1  -1  +1  -1  -1  +1  -1  -1  -1  +1  +1  -1  -1  -1  +1  -1  -1  +1  -1  +1  +1  +1  -1  +1  -1  +1  -1  -1  -1  -1  +1  +1  +1  +1  +1  -1  -1  +1  -1  +1  -1  -1  -1  +1  +1  -1  -1  +1  -1  -1  -1  +1  +1  +1  -1  -1  +1  +1  -1  -1  +1  -1  +1  +1  -1  +1  -1  +1  +1  +1  -1  +1  -1  +1  +1  +1  +1  +1  +1  -1  -1  -1  +1  -1  +1  -1  -1  -1  +1  -1  -1  +1  +1  +1  +1  +1  +1  -1  +1  -1  +1  +1  -1  +1  -1  -1  -1  -1  +1  +1  -1  -1  -1  +1  +1  -1  +1  -1  -1  +1  -1  -1  -1  +1  -1  +1  -1  +1  -1  -1  -1  +1  -1  +1  -1  +1  +1  +1  -1  -1  -1  +1  -1  -1  +1  +1  -1  +1  +1  +1  -1  -1  -1  -1  +1  -1  -1  -1  -1  -1  -1  +1  -1  +1  +1  -1  +1  -1  +1  +1  -1  -1  -1  -1  -1  +1  -1  -1  +1  +1  -1  -1  -1  +1  -1  -1  +1  -1  -1  +1  +1  -1  -1  +1  +1  +1  +1  -1  -1  -1  -1  -1  +1  -1  -1  -1  -1  -1  +1  -1  +1  -1  +1  +1  -1  +1  +1  +1  +1  +1  -1  +1  +1  +1  -1  -1  +1  -1  +1  -1  +1  +1  +1  +1  +1  -1  -1  -1  +1  +1  -1  -1  -1  -1  -1  -1  -1  -1  +1  +1  +1  +1  +1  -1  +1  -1  +1  -1  -1  +1  +1  +1  -1  +1  +1  +1  +1  +1  -1  +1  +1  -1  +1  -1  +1  -1  -1  -1  -1  -1  +1  -1  -1  -1  -1  -1  +1  +1  +1  +1  -1  -1  +1  +1  -1  -1  +1  -1  -1  +1  -1  -1  -1  +1  +1  -1  -1  +1  -1  -1  -1  -1  -1  +1  +1  -1  +1  -1  +1  +1  -1  +1  -1  -1  -1  -1  -1  -1  +1  -1  -1  -1  -1  +1  +1  +1  -1  +1  +1  -1  -1  +1  -1  -1  -1  +1  +1  +1  -1  +1  -1  -1  -1  +1  +1  -1  +1  +1  -1  +1  +1  +1  +1  +1  +1  +1  +1  -1  -1  -1  -1  +1  +1  -1  +1  -1  +1  -1  +1  -1  +1  -1  -1  +1  -1  +1  -1  -1  -1  -1  -1  -1  +1  +1  -1  +1  +1  +1  -1  +1  -1  +1  +1  +1  -1  -1  -1  -1  -1  -1  +1  -1  +1  -1  -1  -1  +1  -1  +1  -1  -1  +1  -1  +1  +1  -1  -1  +1  +1  -1  -1  -1  +1  +1  +1  -1  +1  +1  -1  -1  +1  +1  +1  -1  +1  -1  +1  +1  -1  -1  -1  -1  -1  +1  +1  +1  +1  -1  +1  -1  +1  -1  -1  -1  +1  -1  +1  +1  -1  +1  +1  +1  -1  -1  +1  +1  +1  -1  +1  +1  -1  +1  +1  +1  +1  -1 </a:t>
                </a:r>
                <a:r>
                  <a:rPr lang="en-US" altLang="zh-CN" sz="1100" b="0" kern="0" dirty="0" smtClean="0"/>
                  <a:t>]</a:t>
                </a:r>
                <a:endParaRPr lang="en-US" altLang="zh-CN" sz="1100" b="0" dirty="0" smtClean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71180A7-BA33-8844-A444-2E0D4B312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7259" y="1529365"/>
                <a:ext cx="8763000" cy="4566635"/>
              </a:xfrm>
              <a:prstGeom prst="rect">
                <a:avLst/>
              </a:prstGeom>
              <a:blipFill rotWithShape="0">
                <a:blip r:embed="rId2"/>
                <a:stretch>
                  <a:fillRect l="-209" t="-1602" r="-556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541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3899" y="360617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320MHz 4x EHT-LTF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7259" y="1115799"/>
            <a:ext cx="3768695" cy="442998"/>
          </a:xfrm>
        </p:spPr>
        <p:txBody>
          <a:bodyPr/>
          <a:lstStyle/>
          <a:p>
            <a:r>
              <a:rPr lang="en-US" altLang="zh-CN" sz="1800" dirty="0" smtClean="0"/>
              <a:t>Option 2B: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121676" y="6505857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xmlns="" id="{C71180A7-BA33-8844-A444-2E0D4B3126D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17259" y="1558797"/>
                <a:ext cx="8763000" cy="45666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lnSpc>
                    <a:spcPct val="70000"/>
                  </a:lnSpc>
                </a:pPr>
                <a:r>
                  <a:rPr lang="en-US" altLang="zh-CN" sz="1400" kern="0" dirty="0" smtClean="0"/>
                  <a:t>LTF320M_4x = 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[ C(1)*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C(2)*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C(3)*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C(4)*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C(5)*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C(6)*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C(7)*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C(8)*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 ];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b="0" kern="0" dirty="0" smtClean="0"/>
                  <a:t>where, C =[ </a:t>
                </a:r>
                <a:r>
                  <a:rPr lang="en-US" altLang="zh-CN" sz="1100" kern="0" dirty="0" smtClean="0"/>
                  <a:t>1     </a:t>
                </a:r>
                <a:r>
                  <a:rPr lang="en-US" altLang="zh-CN" sz="1100" kern="0" dirty="0"/>
                  <a:t>1    </a:t>
                </a:r>
                <a:r>
                  <a:rPr lang="en-US" altLang="zh-CN" sz="1100" kern="0" dirty="0" smtClean="0"/>
                  <a:t>1    </a:t>
                </a:r>
                <a:r>
                  <a:rPr lang="en-US" altLang="zh-CN" sz="1100" kern="0" dirty="0"/>
                  <a:t>-1    </a:t>
                </a:r>
                <a:r>
                  <a:rPr lang="en-US" altLang="zh-CN" sz="1100" kern="0" dirty="0" smtClean="0"/>
                  <a:t>1     </a:t>
                </a:r>
                <a:r>
                  <a:rPr lang="en-US" altLang="zh-CN" sz="1100" kern="0" dirty="0"/>
                  <a:t>1     </a:t>
                </a:r>
                <a:r>
                  <a:rPr lang="en-US" altLang="zh-CN" sz="1100" kern="0" dirty="0" smtClean="0"/>
                  <a:t>-1     </a:t>
                </a:r>
                <a:r>
                  <a:rPr lang="en-US" altLang="zh-CN" sz="1100" kern="0" dirty="0"/>
                  <a:t>1</a:t>
                </a:r>
                <a:r>
                  <a:rPr lang="en-US" altLang="zh-CN" sz="1100" b="0" kern="0" dirty="0" smtClean="0"/>
                  <a:t>],</a:t>
                </a:r>
                <a:r>
                  <a:rPr lang="en-US" altLang="zh-CN" sz="1100" kern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𝐋𝐓𝐅𝟖𝟎𝐌</m:t>
                        </m:r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𝟒𝐱</m:t>
                        </m:r>
                      </m:e>
                      <m:sub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𝟓𝟎𝟎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𝟓𝟎𝟎</m:t>
                        </m:r>
                      </m:sub>
                    </m:sSub>
                  </m:oMath>
                </a14:m>
                <a:r>
                  <a:rPr lang="en-US" sz="1100" kern="0" dirty="0" smtClean="0"/>
                  <a:t>=[</a:t>
                </a:r>
                <a:r>
                  <a:rPr lang="en-US" altLang="zh-CN" sz="1100" kern="0" dirty="0" smtClean="0"/>
                  <a:t>LTF80M_4x_left</a:t>
                </a:r>
                <a:r>
                  <a:rPr lang="en-US" altLang="zh-CN" sz="1100" b="0" kern="0" dirty="0" smtClean="0"/>
                  <a:t>,</a:t>
                </a:r>
                <a:r>
                  <a:rPr lang="en-US" altLang="zh-CN" sz="1100" b="0" kern="0" dirty="0"/>
                  <a:t> zeros(1,5), </a:t>
                </a:r>
                <a:r>
                  <a:rPr lang="en-US" altLang="zh-CN" sz="1100" kern="0" dirty="0" smtClean="0"/>
                  <a:t>LTF80M_4x_right</a:t>
                </a:r>
                <a:r>
                  <a:rPr lang="en-US" sz="1100" kern="0" dirty="0" smtClean="0"/>
                  <a:t>]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kern="0" dirty="0"/>
                  <a:t>LTF80M_4x_left </a:t>
                </a:r>
                <a:r>
                  <a:rPr lang="en-US" sz="1100" b="0" kern="0" dirty="0" smtClean="0"/>
                  <a:t>=[</a:t>
                </a:r>
                <a:r>
                  <a:rPr lang="en-US" altLang="zh-CN" sz="1100" b="0" dirty="0" smtClean="0"/>
                  <a:t>-</a:t>
                </a:r>
                <a:r>
                  <a:rPr lang="en-US" altLang="zh-CN" sz="1100" b="0" dirty="0"/>
                  <a:t>1  -1  -1  +1  +1  -1  +1  +1  +1  -1  -1  +1  +1  +1  +1  +1  -1  +1  +1  -1  -1  -1  -1  -1  +1  -1  +1  -1  +1  +1  +1  -1  -1  -1  +1  -1  +1  +1  -1  +1  -1  -1  +1  +1  +1  -1  +1  -1  -1  -1  -1  -1  -1  -1  +1  +1  -1  -1  -1  +1  +1  -1  -1  -1  -1  -1  +1  +1  +1  -1  +1  -1  +1  -1  +1  +1  -1  +1  +1  -1  +1  -1  -1  -1  -1  -1  +1  +1  -1  +1  -1  +1  -1  -1  +1  +1  -1  -1  -1  -1  -1  +1  -1  -1  +1  +1  -1  +1  +1  -1  +1  -1  -1  +1  +1  -1  -1  +1  -1  -1  -1  +1  -1  +1  -1  -1  -1  -1  +1  +1  +1  +1  +1  +1  +1  -1  +1  +1  -1  -1  -1  +1  -1  -1  +1  +1  -1  +1  -1  +1  +1  +1  -1  -1  +1  -1  +1  -1  -1  -1  -1  -1  -1  +1  -1  -1  +1  -1  -1  -1  -1  +1  +1  +1  +1  -1  -1  +1  -1  -1  -1  -1  +1  -1  +1  -1  +1  -1  -1  +1  +1  -1  +1  +1  -1  -1  +1  -1  +1  -1  -1  +1  -1  -1  -1  -1  -1  -1  -1  +1  +1  +1  -1  -1  -1  -1  +1  -1  +1  -1  -1  +1  +1  +1  +1  +1  +1  -1  -1  +1  +1  -1  +1  -1  +1  +1  +1  -1  -1  +1  +1  +1  +1  +1  -1  +1  -1  -1  +1  +1  -1  -1  +1  +1  +1  -1  +1  -1  +1  +1  -1  -1  +1  +1  +1  +1  +1  +1  -1  -1  +1  -1  +1  -1  -1  -1  -1  +1  +1  +1  -1  -1  -1  -1  -1  -1  -1  +1  -1  -1  +1  -1  +1  -1  -1  +1  +1  -1  +1  +1  -1  -1  +1  -1  +1  -1  +1  -1  -1  -1  -1  +1  -1  -1  +1  +1  +1  +1  -1  -1  -1  -1  +1  -1  -1  +1  -1  -1  -1  -1  -1  -1  +1  -1  +1  -1  -1  +1  +1  +1  -1  +1  -1  +1  +1  -1  -1  +1  -1  -1  -1  +1  +1  -1  -1  -1  +1  +1  -1  +1  +1  -1  +1  -1  -1  +1  +1  +1  -1  +1  -1  +1  -1  +1  -1  -1  -1  -1  -1  -1  -1  +1  +1  -1  -1  +1  +1  -1  +1  +1  +1  +1  +1  -1  -1  +1  +1  -1  +1  -1  +1  -1  -1  +1  +1  +1  +1  +1  -1  +1  -1  -1  +1  -1  -1  +1  -1  +1  -1  +1  -1  -1  -1  +1  +1  +1  +1  +1  -1  -1  +1  +1  +1  -1  -1  +1  +1  +1  +1  +1  +1  +1  -1  +1  -1  -1  -1  +1  +1  -1  +1  -1  -1  +1  -1  +1  +1  +1  -1  -1  -1  +1  -1  +1  -1  +1  +1  +1  +1  +1  -1  -1  +1  -1  -1  -1  -1  -1  +1  +1  -1  -1  -1  +1  -1  -1  +1  +1  +1  -1  +1  -1  +1  -1  +1  +1  +1  +1 </a:t>
                </a:r>
                <a:r>
                  <a:rPr lang="en-US" altLang="zh-CN" sz="1100" b="0" dirty="0" smtClean="0"/>
                  <a:t>]</a:t>
                </a:r>
                <a:endParaRPr lang="en-US" altLang="zh-CN" sz="1100" b="0" dirty="0"/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kern="0" dirty="0" smtClean="0"/>
                  <a:t>LTF80M_4x_right</a:t>
                </a:r>
                <a:r>
                  <a:rPr lang="en-US" altLang="zh-CN" sz="900" kern="0" dirty="0" smtClean="0"/>
                  <a:t> </a:t>
                </a:r>
                <a:r>
                  <a:rPr lang="en-US" altLang="zh-CN" sz="1100" b="0" kern="0" dirty="0" smtClean="0"/>
                  <a:t>=[  +1  +1  +1  -1  -1  +1  -1  -1  -1  +1  +1  +1  -1  -1  +1  -1  -1  -1  +1  +1  -1  -1  -1  -1  -1  +1  -1  -1  +1  +1  +1  +1  +1  -1  +1  -1  +1  -1  -1  -1  +1  +1  +1  -1  +1  -1  -1  +1  -1  +1  +1  -1  -1  -1  +1  -1  +1  +1  +1  +1  +1  +1  +1  -1  -1  +1  +1  +1  -1  -1  +1  +1  +1  +1  +1  -1  -1  -1  +1  -1  +1  -1  +1  -1  -1  +1  -1  -1  +1  -1  +1  +1  +1  +1  +1  -1  -1  +1  -1  +1  -1  +1  +1  -1  -1  +1  +1  +1  +1  +1  -1  +1  +1  -1  -1  +1  +1  -1  -1  -1  -1  -1  -1  -1  +1  -1  +1  -1  +1  -1  +1  +1  +1  -1  -1  +1  -1  +1  +1  -1  +1  +1  -1  -1  -1  +1  +1  -1  -1  -1  +1  -1  -1  +1  +1  -1  +1  -1  +1  +1  +1  -1  -1  +1  -1  +1  -1  -1  -1  -1  -1  -1  +1  -1  -1  +1  -1  -1  -1  -1  +1  +1  +1  +1  -1  -1  +1  -1  -1  -1  -1  +1  -1  +1  -1  +1  -1  -1  +1  +1  -1  +1  +1  -1  -1  +1  -1  +1  -1  -1  +1  -1  -1  -1  -1  -1  -1  -1  +1  +1  +1  -1  -1  -1  -1  +1  -1  +1  -1  -1  +1  +1  +1  +1  +1  +1  -1  -1  +1  +1  -1  +1  -1  +1  +1  +1  -1  -1  +1  +1  -1  -1  +1  +1  -1  +1  -1  -1  -1  +1  +1  -1  -1  -1  +1  -1  +1  -1  -1  +1  +1  -1  -1  -1  -1  -1  -1  +1  +1  -1  +1  -1  +1  +1  +1  +1  -1  -1  -1  +1  +1  +1  +1  +1  +1  +1  -1  +1  +1  -1  +1  -1  +1  +1  -1  -1  +1  -1  -1  +1  +1  -1  +1  -1  +1  -1  +1  +1  +1  +1  -1  +1  +1  -1  -1  -1  -1  +1  +1  +1  +1  -1  +1  +1  -1  +1  +1  +1  +1  +1  +1  -1  +1  -1  +1  +1  -1  -1  -1  +1  -1  +1  -1  -1  +1  +1  -1  +1  +1  +1  -1  -1  +1  -1  -1  -1  -1  -1  -1  -1  +1  +1  +1  +1  -1  +1  -1  +1  +1  +1  -1  +1  +1  -1  -1  +1  +1  -1  +1  -1  -1  +1  -1  -1  +1  +1  -1  +1  +1  +1  +1  +1  -1  -1  +1  +1  -1  +1  -1  +1  -1  -1  +1  +1  +1  +1  +1  -1  +1  -1  -1  +1  -1  -1  +1  -1  +1  -1  +1  -1  -1  -1  +1  +1  +1  +1  +1  -1  -1  +1  +1  +1  -1  -1  +1  +1  +1  +1  +1  +1  +1  -1  +1  -1  -1  -1  +1  +1  -1  +1  -1  -1  +1  -1  +1  +1  +1  -1  -1  -1  +1  -1  +1  -1  +1  +1  +1  +1  +1  -1  -1  +1  -1  -1  -1  -1  -1  +1  +1  -1  -1  -1  +1  -1  -1  +1  +1  +1 ]</a:t>
                </a:r>
                <a:endParaRPr lang="en-US" altLang="zh-CN" sz="1100" b="0" dirty="0" smtClean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71180A7-BA33-8844-A444-2E0D4B312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7259" y="1558797"/>
                <a:ext cx="8763000" cy="4566635"/>
              </a:xfrm>
              <a:prstGeom prst="rect">
                <a:avLst/>
              </a:prstGeom>
              <a:blipFill rotWithShape="0">
                <a:blip r:embed="rId2"/>
                <a:stretch>
                  <a:fillRect l="-209" t="-1602" r="-556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127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74790</TotalTime>
  <Words>4139</Words>
  <Application>Microsoft Office PowerPoint</Application>
  <PresentationFormat>全屏显示(4:3)</PresentationFormat>
  <Paragraphs>519</Paragraphs>
  <Slides>19</Slides>
  <Notes>1</Notes>
  <HiddenSlides>2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6" baseType="lpstr">
      <vt:lpstr>Arial Unicode MS</vt:lpstr>
      <vt:lpstr>FrutigerNext LT Bold</vt:lpstr>
      <vt:lpstr>FrutigerNext LT Medium</vt:lpstr>
      <vt:lpstr>MS Gothic</vt:lpstr>
      <vt:lpstr>MS PGothic</vt:lpstr>
      <vt:lpstr>黑体</vt:lpstr>
      <vt:lpstr>华文细黑</vt:lpstr>
      <vt:lpstr>宋体</vt:lpstr>
      <vt:lpstr>Arial</vt:lpstr>
      <vt:lpstr>Calibri</vt:lpstr>
      <vt:lpstr>Cambria Math</vt:lpstr>
      <vt:lpstr>Times New Roman</vt:lpstr>
      <vt:lpstr>Wingdings</vt:lpstr>
      <vt:lpstr>Office Theme</vt:lpstr>
      <vt:lpstr>9_主题1</vt:lpstr>
      <vt:lpstr>1_Office Theme</vt:lpstr>
      <vt:lpstr>Equation</vt:lpstr>
      <vt:lpstr>4x EHT-LTFs Sequences Design</vt:lpstr>
      <vt:lpstr>Abstract</vt:lpstr>
      <vt:lpstr>Introduction</vt:lpstr>
      <vt:lpstr>Introduction</vt:lpstr>
      <vt:lpstr>Design Methods</vt:lpstr>
      <vt:lpstr>Sequences Design Considerations</vt:lpstr>
      <vt:lpstr>320MHz 4x EHT-LTF </vt:lpstr>
      <vt:lpstr>320MHz 4x EHT-LTF </vt:lpstr>
      <vt:lpstr>320MHz 4x EHT-LTF </vt:lpstr>
      <vt:lpstr>New Sequences Simulation Results:</vt:lpstr>
      <vt:lpstr>New Sequences Simulation Results:</vt:lpstr>
      <vt:lpstr>Conclusion</vt:lpstr>
      <vt:lpstr>Reference</vt:lpstr>
      <vt:lpstr>Summary of EHT-LTF Sequence</vt:lpstr>
      <vt:lpstr>Straw Poll 1</vt:lpstr>
      <vt:lpstr>Straw Poll 1</vt:lpstr>
      <vt:lpstr>Straw Poll 2</vt:lpstr>
      <vt:lpstr>Straw Poll 3</vt:lpstr>
      <vt:lpstr>Appendix: QAM Data PAPR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Dandan Liang（Huawei）</dc:creator>
  <cp:lastModifiedBy>liuchenchen</cp:lastModifiedBy>
  <cp:revision>1684</cp:revision>
  <cp:lastPrinted>1601-01-01T00:00:00Z</cp:lastPrinted>
  <dcterms:created xsi:type="dcterms:W3CDTF">2015-10-31T00:33:08Z</dcterms:created>
  <dcterms:modified xsi:type="dcterms:W3CDTF">2020-09-28T14:10:49Z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(3)e8SvEEmYeLe6889wszZBpIC5WuDGhKhT3lopamUqPcdJUZqViKj8a2+fdf+txv1offf/4bvI
wnhbl8VcRHtH5Va8XFPVY9lUf8Ad1AyBZtz6T0KftP0ae7PBMP2+HlO+LT135B8Pqh3d2f2W
JT+RL+p8keEdG9hpDCsvH4nJfl+qKf2+DIKNXbXFdblHvBempDPOhFT1Y33voIwJaLpEvL2T
uvo/KNQUT1MBlZsW/U</vt:lpwstr>
  </property>
  <property fmtid="{D5CDD505-2E9C-101B-9397-08002B2CF9AE}" pid="3" name="_2015_ms_pID_7253431">
    <vt:lpwstr>vRbjas/z3sL71U1bwjROjCQ6owscJQvr1MdeBTOebxfDEiQasAesJL
Ftu+suC5JJW7PVV5eaxVnltAEQSwJcZERhS0LcSBqojdxQYQo24py5AAyTuxyNJ8jJYV/0d5
WoqgsC/4C0gI5n9wAIenQAF3sVwcTL0UcG5/9tJ1BLEzKfElWJzhj0Dofp2gZfbo92MTd7uC
7OFeo/bjS6uDl33KqXuwpvOlH8N+2NvziRiJ</vt:lpwstr>
  </property>
  <property fmtid="{D5CDD505-2E9C-101B-9397-08002B2CF9AE}" pid="4" name="_2015_ms_pID_7253432">
    <vt:lpwstr>mA==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1599558054</vt:lpwstr>
  </property>
</Properties>
</file>