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25"/>
  </p:notesMasterIdLst>
  <p:handoutMasterIdLst>
    <p:handoutMasterId r:id="rId26"/>
  </p:handoutMasterIdLst>
  <p:sldIdLst>
    <p:sldId id="256" r:id="rId4"/>
    <p:sldId id="375" r:id="rId5"/>
    <p:sldId id="376" r:id="rId6"/>
    <p:sldId id="417" r:id="rId7"/>
    <p:sldId id="337" r:id="rId8"/>
    <p:sldId id="418" r:id="rId9"/>
    <p:sldId id="388" r:id="rId10"/>
    <p:sldId id="441" r:id="rId11"/>
    <p:sldId id="442" r:id="rId12"/>
    <p:sldId id="430" r:id="rId13"/>
    <p:sldId id="431" r:id="rId14"/>
    <p:sldId id="432" r:id="rId15"/>
    <p:sldId id="433" r:id="rId16"/>
    <p:sldId id="434" r:id="rId17"/>
    <p:sldId id="439" r:id="rId18"/>
    <p:sldId id="419" r:id="rId19"/>
    <p:sldId id="444" r:id="rId20"/>
    <p:sldId id="443" r:id="rId21"/>
    <p:sldId id="438" r:id="rId22"/>
    <p:sldId id="382" r:id="rId23"/>
    <p:sldId id="383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1073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err="1" smtClean="0">
                <a:solidFill>
                  <a:srgbClr val="000000"/>
                </a:solidFill>
                <a:cs typeface="Arial Unicode MS" charset="0"/>
              </a:rPr>
              <a:t>xxxx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r0</a:t>
            </a: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60053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</a:t>
                      </a:r>
                      <a:r>
                        <a:rPr lang="en-US" altLang="zh-CN" sz="1200" smtClean="0"/>
                        <a:t>andan.liang</a:t>
                      </a:r>
                      <a:r>
                        <a:rPr lang="en-US" sz="120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Ming 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 smtClean="0"/>
              <a:t>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8755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6.4197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7.4087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8.7348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7.5746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8.369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:a16="http://schemas.microsoft.com/office/drawing/2014/main" xmlns="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0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:a16="http://schemas.microsoft.com/office/drawing/2014/main" xmlns="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6.4197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6.8794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8.1683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685800" y="2141215"/>
          <a:ext cx="6019800" cy="3101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9.9322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9.7706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9.6764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9.6836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10.022</a:t>
                      </a:r>
                    </a:p>
                  </a:txBody>
                  <a:tcPr marL="9525" marR="9525" marT="9525" marB="0" anchor="b"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9.4138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9.219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7.9331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10.018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10.115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9.8472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9.8724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9.1452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9.4901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9.4315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8.5842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8.7398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7.8585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10.045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9.7047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7.8585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10.045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9.7047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7.8854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9.3132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8.7075</a:t>
                      </a:r>
                    </a:p>
                  </a:txBody>
                  <a:tcPr marL="9525" marR="9525" marT="9525" marB="0" anchor="b"/>
                </a:tc>
              </a:tr>
              <a:tr h="2584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10.1186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86754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34200" y="3860031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右大括号 7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右大括号 20"/>
          <p:cNvSpPr/>
          <p:nvPr/>
        </p:nvSpPr>
        <p:spPr bwMode="auto">
          <a:xfrm>
            <a:off x="6798713" y="371157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 smtClean="0"/>
              <a:t>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4756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9140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6.5383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6.4813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7.2059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6.7514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8.3334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7.1131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8.1536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7.4131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8.3688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7.9202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:a16="http://schemas.microsoft.com/office/drawing/2014/main" xmlns="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0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:a16="http://schemas.microsoft.com/office/drawing/2014/main" xmlns="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6.5383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6.9069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7.4883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8.0242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8.3487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 smtClean="0"/>
              <a:t>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4756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9140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5.9599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6.5421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6.7962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7.4108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7.3888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7.0082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7.807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6.9222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5.3767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5.351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6.6954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6.4197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7.2059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5.8427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5.4754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5.4977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5.4964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6.7514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5.5275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6.1862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7.5709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8.5169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6.2945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6.8965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6.5092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6.4576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6.2888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7.4227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7.1131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6.1879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8.3704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8.6496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8.1399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7.9065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:a16="http://schemas.microsoft.com/office/drawing/2014/main" xmlns="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110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:a16="http://schemas.microsoft.com/office/drawing/2014/main" xmlns="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5.9599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6.0963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6.5421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6.7962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7.0082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6.6954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6.4197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5.8427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5.4977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6.9765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5.5275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7.4039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6.8965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6.1879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8.2684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2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03787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59155" y="3965268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685800" y="2157264"/>
          <a:ext cx="6096000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8.9343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9.1014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8.5212</a:t>
                      </a: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8.0833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7.6735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7.5209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9.1127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8.8001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9.0116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8.6311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8.2547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7.9955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8.8918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9.1084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9.3565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9.3434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8.976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9.3289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8.7009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9.2907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7.8186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8.1121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7.8186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8.6111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8.1121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8.6111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7.8759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7.7247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8.5858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8.5686</a:t>
                      </a:r>
                    </a:p>
                  </a:txBody>
                  <a:tcPr marL="9525" marR="9525" marT="9525" marB="0" anchor="b"/>
                </a:tc>
              </a:tr>
              <a:tr h="2520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8.1534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右大括号 12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右大括号 13"/>
          <p:cNvSpPr/>
          <p:nvPr/>
        </p:nvSpPr>
        <p:spPr bwMode="auto">
          <a:xfrm>
            <a:off x="6781800" y="36741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9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4x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664" y="16002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14004" y="25146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8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= 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[HE-</a:t>
            </a:r>
            <a:r>
              <a:rPr lang="en-US" altLang="ko-KR" sz="1600" b="0" kern="0" dirty="0"/>
              <a:t>LTF</a:t>
            </a:r>
            <a:r>
              <a:rPr lang="en-US" altLang="ko-KR" sz="1600" b="0" kern="0" baseline="-25000" dirty="0"/>
              <a:t>80MHz_4x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6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600" b="0" kern="0" dirty="0"/>
              <a:t>LTF</a:t>
            </a:r>
            <a:r>
              <a:rPr lang="en-US" altLang="ko-KR" sz="1600" b="0" kern="0" baseline="-25000" dirty="0"/>
              <a:t>80MHz_4x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6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en-US" altLang="zh-CN" sz="16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600" b="0" kern="0" dirty="0"/>
              <a:t>LTF</a:t>
            </a:r>
            <a:r>
              <a:rPr lang="en-US" altLang="ko-KR" sz="1600" b="0" kern="0" baseline="-25000" dirty="0"/>
              <a:t>80MHz_4x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6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6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</a:t>
            </a:r>
            <a:r>
              <a:rPr lang="en-US" altLang="zh-CN" sz="16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/>
              <a:t>LTF</a:t>
            </a:r>
            <a:r>
              <a:rPr lang="en-US" altLang="ko-KR" sz="1600" b="0" kern="0" baseline="-25000" dirty="0"/>
              <a:t>80MHz_4x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  </a:t>
            </a:r>
            <a:endParaRPr lang="en-US" altLang="zh-CN" sz="1600" b="0" kern="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8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8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[1, 1, -1,-1</a:t>
            </a:r>
            <a:r>
              <a:rPr lang="en-US" altLang="zh-CN" sz="18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792888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664" y="16002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14004" y="25146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320MHz 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4x EHT-LTF =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0, (-1)*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(-1)*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0, (-1)*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(-1)*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0, 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0, HE-</a:t>
            </a:r>
            <a:r>
              <a:rPr lang="en-US" altLang="ko-K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80MHz_right_4x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];</a:t>
            </a:r>
            <a:r>
              <a:rPr lang="en-US" altLang="zh-CN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altLang="zh-CN" sz="20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Coefficient 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values = [1, -1, -1, -1, -1, 1, 1, </a:t>
            </a:r>
            <a:r>
              <a:rPr lang="en-US" altLang="zh-CN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1]</a:t>
            </a: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125353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664" y="16002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14004" y="25146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4x EHT-LTF = [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1600" b="0" dirty="0">
                <a:solidFill>
                  <a:schemeClr val="tx1"/>
                </a:solidFill>
              </a:rPr>
              <a:t> 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   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];   </a:t>
            </a:r>
            <a:endParaRPr lang="en-US" altLang="zh-CN" sz="1600" b="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1 -1  -1 1 -1 -1 -1 -1 -1 -1 1 -1 -1 1 1 1 1]</a:t>
            </a:r>
          </a:p>
          <a:p>
            <a:endParaRPr lang="en-US" altLang="zh-CN" sz="1200" b="0" dirty="0">
              <a:solidFill>
                <a:srgbClr val="FF0000"/>
              </a:solidFill>
            </a:endParaRPr>
          </a:p>
          <a:p>
            <a:endParaRPr lang="en-US" altLang="zh-CN" sz="1200" kern="0" dirty="0">
              <a:solidFill>
                <a:srgbClr val="FF0000"/>
              </a:solidFill>
            </a:endParaRP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1932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4x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</a:t>
            </a:r>
          </a:p>
          <a:p>
            <a:r>
              <a:rPr lang="en-US" altLang="zh-CN" dirty="0" smtClean="0"/>
              <a:t>320/160+160MHz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2x &amp; 4x </a:t>
            </a:r>
            <a:r>
              <a:rPr lang="en-US" altLang="zh-CN" dirty="0"/>
              <a:t>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50591"/>
              </p:ext>
            </p:extLst>
          </p:nvPr>
        </p:nvGraphicFramePr>
        <p:xfrm>
          <a:off x="696912" y="2438400"/>
          <a:ext cx="6601241" cy="190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94"/>
                <a:gridCol w="457845"/>
                <a:gridCol w="428546"/>
                <a:gridCol w="428546"/>
                <a:gridCol w="428547"/>
                <a:gridCol w="428546"/>
                <a:gridCol w="428546"/>
                <a:gridCol w="428546"/>
                <a:gridCol w="428546"/>
                <a:gridCol w="428547"/>
                <a:gridCol w="428547"/>
                <a:gridCol w="428546"/>
                <a:gridCol w="428546"/>
                <a:gridCol w="428546"/>
                <a:gridCol w="428547"/>
              </a:tblGrid>
              <a:tr h="990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263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240MHz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RU484+2x996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</a:tr>
              <a:tr h="430322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16x3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4x EHT-LTF 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4x EHT-LTF sequences are </a:t>
            </a:r>
            <a:r>
              <a:rPr lang="en-US" altLang="zh-CN" b="0" dirty="0"/>
              <a:t>proposed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090284"/>
              </p:ext>
            </p:extLst>
          </p:nvPr>
        </p:nvGraphicFramePr>
        <p:xfrm>
          <a:off x="403776" y="2132013"/>
          <a:ext cx="8334860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4x 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  <a:endParaRPr lang="en-US" altLang="zh-CN" sz="11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80MHz EHT-LTF: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4x, 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4x: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Op2.1: repeating 11ax 80MHz LTF sequences and apply the coefficient value on the </a:t>
            </a:r>
            <a:r>
              <a:rPr lang="en-US" altLang="zh-CN" sz="1400" dirty="0" smtClean="0">
                <a:solidFill>
                  <a:schemeClr val="tx1"/>
                </a:solidFill>
              </a:rPr>
              <a:t>left </a:t>
            </a:r>
            <a:r>
              <a:rPr lang="en-US" altLang="zh-CN" sz="1400" dirty="0">
                <a:solidFill>
                  <a:schemeClr val="tx1"/>
                </a:solidFill>
              </a:rPr>
              <a:t>- </a:t>
            </a:r>
            <a:r>
              <a:rPr lang="en-US" altLang="zh-CN" sz="1400" dirty="0" smtClean="0">
                <a:solidFill>
                  <a:schemeClr val="tx1"/>
                </a:solidFill>
              </a:rPr>
              <a:t>right </a:t>
            </a:r>
            <a:r>
              <a:rPr lang="en-US" altLang="zh-CN" sz="1400" dirty="0">
                <a:solidFill>
                  <a:schemeClr val="tx1"/>
                </a:solidFill>
              </a:rPr>
              <a:t>part of 80MHz </a:t>
            </a:r>
            <a:r>
              <a:rPr lang="en-US" altLang="zh-CN" sz="1400" dirty="0" smtClean="0">
                <a:solidFill>
                  <a:schemeClr val="tx1"/>
                </a:solidFill>
              </a:rPr>
              <a:t>LTF [</a:t>
            </a:r>
            <a:r>
              <a:rPr lang="en-US" altLang="zh-CN" sz="1400" dirty="0">
                <a:solidFill>
                  <a:schemeClr val="tx1"/>
                </a:solidFill>
              </a:rPr>
              <a:t>1,4].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solidFill>
                  <a:schemeClr val="tx1"/>
                </a:solidFill>
              </a:rPr>
              <a:t>Op2.2</a:t>
            </a:r>
            <a:r>
              <a:rPr lang="en-US" altLang="zh-CN" sz="1400" dirty="0">
                <a:solidFill>
                  <a:schemeClr val="tx1"/>
                </a:solidFill>
              </a:rPr>
              <a:t>: </a:t>
            </a:r>
            <a:r>
              <a:rPr lang="en-US" altLang="zh-CN" sz="1400" i="1" u="sng" dirty="0">
                <a:solidFill>
                  <a:schemeClr val="tx1"/>
                </a:solidFill>
              </a:rPr>
              <a:t>repeating 11ax 80MHz LTF sequences and apply the coefficient value on the first - fifth part of 80MHz LTF.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309602"/>
            <a:ext cx="3768695" cy="2177991"/>
          </a:xfrm>
        </p:spPr>
        <p:txBody>
          <a:bodyPr/>
          <a:lstStyle/>
          <a:p>
            <a:r>
              <a:rPr lang="en-US" altLang="zh-CN" sz="1800" dirty="0" smtClean="0"/>
              <a:t>Option 1: </a:t>
            </a:r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 smtClean="0"/>
              <a:t>Option </a:t>
            </a:r>
            <a:r>
              <a:rPr lang="en-US" altLang="zh-CN" sz="1800" dirty="0" smtClean="0"/>
              <a:t>2.1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zh-CN" altLang="en-US" sz="18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995788" y="973561"/>
            <a:ext cx="3768695" cy="21779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altLang="zh-CN" sz="1400" kern="0" dirty="0" smtClean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1400" kern="0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= [HE-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(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values = 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[1, 1, -1,-1]</a:t>
            </a:r>
            <a:endParaRPr lang="en-US" altLang="zh-CN" sz="1200" kern="0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06121" y="2559554"/>
            <a:ext cx="35986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200" dirty="0">
                <a:solidFill>
                  <a:srgbClr val="FF0000"/>
                </a:solidFill>
                <a:ea typeface="宋体" panose="02010600030101010101" pitchFamily="2" charset="-122"/>
              </a:rPr>
              <a:t>1, -1, -1, -1, -1, 1, 1, 1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zh-CN" sz="1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6912" y="3854729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</a:rPr>
              <a:t>Option 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2.2:</a:t>
            </a:r>
            <a:endParaRPr lang="zh-CN" altLang="en-US" sz="18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09800" y="4006198"/>
            <a:ext cx="4148406" cy="2499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4x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900" dirty="0" smtClean="0">
                <a:solidFill>
                  <a:schemeClr val="tx1"/>
                </a:solidFill>
              </a:rPr>
              <a:t> 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rgbClr val="0070C0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   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rgbClr val="0070C0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-1 -1 -1 -1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1 1]</a:t>
            </a: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320MHz 4x EHT-LTF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81717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307358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34079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57110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761601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947904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57200" y="1392968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Option 1 simulation results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表格 26"/>
          <p:cNvGraphicFramePr>
            <a:graphicFrameLocks noGrp="1"/>
          </p:cNvGraphicFramePr>
          <p:nvPr>
            <p:extLst/>
          </p:nvPr>
        </p:nvGraphicFramePr>
        <p:xfrm>
          <a:off x="533400" y="1888907"/>
          <a:ext cx="7130592" cy="2480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</a:tblGrid>
              <a:tr h="31691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6.4568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3887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7.4968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6.4197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6.9765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6.1862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7.4039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6.8794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7.4227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6.9053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8.1123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8.5181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8.1683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7.9065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Option 1 simulation results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endParaRPr lang="zh-CN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685800" y="2141215"/>
          <a:ext cx="6019800" cy="3101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10.436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10.771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9.5687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9.3672</a:t>
                      </a:r>
                    </a:p>
                  </a:txBody>
                  <a:tcPr marL="7620" marR="7620" marT="7620" marB="0" anchor="b"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8.9129</a:t>
                      </a:r>
                    </a:p>
                  </a:txBody>
                  <a:tcPr marL="7620" marR="7620" marT="7620" marB="0" anchor="b"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8.9129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9.5702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9.3248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9.9801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10.419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9.7444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9.911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9.8872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9.6101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8.8489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9.5808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8.9032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8.1879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8.8044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8.3182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8.0885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9.0885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8.3883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8.1813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</a:tr>
              <a:tr h="25842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10.303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86754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34200" y="3860031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右大括号 7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右大括号 20"/>
          <p:cNvSpPr/>
          <p:nvPr/>
        </p:nvSpPr>
        <p:spPr bwMode="auto">
          <a:xfrm>
            <a:off x="6798713" y="371157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73105</TotalTime>
  <Words>1815</Words>
  <Application>Microsoft Office PowerPoint</Application>
  <PresentationFormat>全屏显示(4:3)</PresentationFormat>
  <Paragraphs>1022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9_主题1</vt:lpstr>
      <vt:lpstr>1_Office Theme</vt:lpstr>
      <vt:lpstr>Equation</vt:lpstr>
      <vt:lpstr>4x EHT-LTFs Sequences Design</vt:lpstr>
      <vt:lpstr>Abstract</vt:lpstr>
      <vt:lpstr>Introduction</vt:lpstr>
      <vt:lpstr>Introduction</vt:lpstr>
      <vt:lpstr>Design Methods[3-4] </vt:lpstr>
      <vt:lpstr>Sequences Design Considerations</vt:lpstr>
      <vt:lpstr>320MHz 4x EHT-LTF </vt:lpstr>
      <vt:lpstr> 320MHz 4x EHT-LTF</vt:lpstr>
      <vt:lpstr> 320MHz 4x EHT-LTF</vt:lpstr>
      <vt:lpstr>320MHz 4x EHT-LTF </vt:lpstr>
      <vt:lpstr>320MHz 4x EHT-LTF</vt:lpstr>
      <vt:lpstr>320MHz 4x EHT-LTF </vt:lpstr>
      <vt:lpstr>320MHz 4x EHT-LTF </vt:lpstr>
      <vt:lpstr>320MHz 4x EHT-LTF</vt:lpstr>
      <vt:lpstr>Conclusion</vt:lpstr>
      <vt:lpstr>Reference</vt:lpstr>
      <vt:lpstr>Straw Poll 1</vt:lpstr>
      <vt:lpstr>Straw Poll 2</vt:lpstr>
      <vt:lpstr>Straw Poll 3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1519</cp:revision>
  <cp:lastPrinted>1601-01-01T00:00:00Z</cp:lastPrinted>
  <dcterms:created xsi:type="dcterms:W3CDTF">2015-10-31T00:33:08Z</dcterms:created>
  <dcterms:modified xsi:type="dcterms:W3CDTF">2020-08-24T13:39:05Z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(3)xS459m8ByzEcy/HgoW9esrZXfUaLh9UIk3HMWdFSUF6Bt93pBr1eFMpKC+OVEs/0c/VydXz4
xP6OMo+yCrR/rzj4XEwAYoWHqH6N1vzhItivIX1rhYrVSvrXyB5dCGs87dMzAI5l5PCMOKaO
fmILSASfLQT/Eq8J0qxNNZ4mJdzfjOsKB9+kx5Fs2oJSPRYJob/q6hgmINZC4yUdILUkGFiH
iZqKKWucYnmE1O0VLi</vt:lpwstr>
  </property>
  <property fmtid="{D5CDD505-2E9C-101B-9397-08002B2CF9AE}" pid="3" name="_2015_ms_pID_7253431">
    <vt:lpwstr>kjzyUL/rm7t3M7Ya8WfwDSTsdVYC07VRY+S+Oc6Jy6QamOLGvwrQYZ
ACA/HAmApATjBJPNQkR67LqsxZEnrjCOXrx5qRatIp+/G9CP7l6cyNfAOOrr0UzR7ueZixLm
Aai50zlUvHr+U1JQcpx84cvXi8gUX7mIJlJCViacv58p/Z4FZL2DpLNynICyxIKyfSswZpd5
eBv045BXR2cTyVUNlrFx57WUd1nT1TFQV/Fu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1598012812</vt:lpwstr>
  </property>
</Properties>
</file>