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1" r:id="rId3"/>
  </p:sldMasterIdLst>
  <p:notesMasterIdLst>
    <p:notesMasterId r:id="rId25"/>
  </p:notesMasterIdLst>
  <p:handoutMasterIdLst>
    <p:handoutMasterId r:id="rId26"/>
  </p:handoutMasterIdLst>
  <p:sldIdLst>
    <p:sldId id="256" r:id="rId4"/>
    <p:sldId id="375" r:id="rId5"/>
    <p:sldId id="376" r:id="rId6"/>
    <p:sldId id="417" r:id="rId7"/>
    <p:sldId id="337" r:id="rId8"/>
    <p:sldId id="418" r:id="rId9"/>
    <p:sldId id="388" r:id="rId10"/>
    <p:sldId id="441" r:id="rId11"/>
    <p:sldId id="442" r:id="rId12"/>
    <p:sldId id="430" r:id="rId13"/>
    <p:sldId id="431" r:id="rId14"/>
    <p:sldId id="432" r:id="rId15"/>
    <p:sldId id="433" r:id="rId16"/>
    <p:sldId id="434" r:id="rId17"/>
    <p:sldId id="439" r:id="rId18"/>
    <p:sldId id="419" r:id="rId19"/>
    <p:sldId id="444" r:id="rId20"/>
    <p:sldId id="443" r:id="rId21"/>
    <p:sldId id="438" r:id="rId22"/>
    <p:sldId id="382" r:id="rId23"/>
    <p:sldId id="383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63" autoAdjust="0"/>
    <p:restoredTop sz="96309" autoAdjust="0"/>
  </p:normalViewPr>
  <p:slideViewPr>
    <p:cSldViewPr>
      <p:cViewPr varScale="1">
        <p:scale>
          <a:sx n="108" d="100"/>
          <a:sy n="108" d="100"/>
        </p:scale>
        <p:origin x="207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</a:t>
            </a:r>
            <a:r>
              <a:rPr lang="en-GB" dirty="0" err="1" smtClean="0">
                <a:solidFill>
                  <a:srgbClr val="FFFFFF"/>
                </a:solidFill>
              </a:rPr>
              <a:t>etc</a:t>
            </a:r>
            <a:r>
              <a:rPr lang="en-GB" dirty="0" smtClean="0">
                <a:solidFill>
                  <a:srgbClr val="FFFFFF"/>
                </a:solidFill>
              </a:rPr>
              <a:t>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9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dirty="0" smtClean="0"/>
              <a:t> Liang, et al., Huawei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63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9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7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8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87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38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88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7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baseline="0" dirty="0" smtClean="0"/>
              <a:t> Liang</a:t>
            </a:r>
            <a:r>
              <a:rPr lang="en-GB" dirty="0" smtClean="0"/>
              <a:t> 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2020-05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chemeClr val="tx1"/>
                </a:solidFill>
                <a:effectLst/>
              </a:rPr>
              <a:t>1073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2020-05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802.11-20/</a:t>
            </a:r>
            <a:r>
              <a:rPr lang="en-US" altLang="zh-CN" sz="1800" b="1" dirty="0" err="1" smtClean="0">
                <a:solidFill>
                  <a:srgbClr val="000000"/>
                </a:solidFill>
                <a:cs typeface="Arial Unicode MS" charset="0"/>
              </a:rPr>
              <a:t>xxxx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r0</a:t>
            </a:r>
          </a:p>
        </p:txBody>
      </p:sp>
    </p:spTree>
    <p:extLst>
      <p:ext uri="{BB962C8B-B14F-4D97-AF65-F5344CB8AC3E}">
        <p14:creationId xmlns:p14="http://schemas.microsoft.com/office/powerpoint/2010/main" val="40804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4x 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07</a:t>
            </a:r>
            <a:r>
              <a:rPr lang="en-US" altLang="zh-CN" dirty="0" smtClean="0"/>
              <a:t>-12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760053"/>
              </p:ext>
            </p:extLst>
          </p:nvPr>
        </p:nvGraphicFramePr>
        <p:xfrm>
          <a:off x="1219198" y="2821146"/>
          <a:ext cx="6629400" cy="23114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Dandan</a:t>
                      </a:r>
                      <a:r>
                        <a:rPr lang="en-US" altLang="zh-CN" sz="1200" dirty="0" smtClean="0"/>
                        <a:t> Liang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D</a:t>
                      </a:r>
                      <a:r>
                        <a:rPr lang="en-US" altLang="zh-CN" sz="1200" smtClean="0"/>
                        <a:t>andan.liang</a:t>
                      </a:r>
                      <a:r>
                        <a:rPr lang="en-US" sz="120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Chenchen Liu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smtClean="0"/>
                        <a:t>Ming 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</a:t>
            </a:r>
            <a:r>
              <a:rPr lang="en-US" altLang="zh-CN" dirty="0" smtClean="0"/>
              <a:t>4x </a:t>
            </a:r>
            <a:r>
              <a:rPr lang="en-US" altLang="zh-CN" dirty="0"/>
              <a:t>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29600" y="3729582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258282" y="1235917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2.1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073600" y="1334716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and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endParaRPr lang="en-US" altLang="zh-CN" sz="1200" b="1" i="1" u="sng" dirty="0" smtClean="0">
              <a:solidFill>
                <a:srgbClr val="00B050"/>
              </a:solidFill>
            </a:endParaRPr>
          </a:p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091923" y="387555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and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</a:t>
            </a:r>
            <a:endParaRPr lang="en-US" altLang="zh-CN" sz="1200" b="1" i="1" u="sng" dirty="0" smtClean="0">
              <a:solidFill>
                <a:srgbClr val="00B050"/>
              </a:solidFill>
            </a:endParaRPr>
          </a:p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 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36"/>
          <p:cNvGraphicFramePr>
            <a:graphicFrameLocks noGrp="1"/>
          </p:cNvGraphicFramePr>
          <p:nvPr>
            <p:extLst/>
          </p:nvPr>
        </p:nvGraphicFramePr>
        <p:xfrm>
          <a:off x="396970" y="1703672"/>
          <a:ext cx="7683912" cy="2287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</a:tblGrid>
              <a:tr h="25421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6.1076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5.9599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6.3562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6.1076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7.2882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6.3562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6.4568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6.0199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6.0963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5.6995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6.5421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6.8536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5.6995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</a:tr>
              <a:tr h="25421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6.7962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7.4108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7.4968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7.0082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7.807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6.9222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5.3767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6.6954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6.4197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6.5108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5.8427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5.4754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5.4977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5.4964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6.9765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5.5275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6.1862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7.4039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7.4087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6.2945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6.8965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6.5092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6.4576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6.2888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7.4227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6.9053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6.1879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8.7348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7.5746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8.369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7.9397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表格 6">
            <a:extLst>
              <a:ext uri="{FF2B5EF4-FFF2-40B4-BE49-F238E27FC236}">
                <a16:creationId xmlns:a16="http://schemas.microsoft.com/office/drawing/2014/main" xmlns="" id="{E82841F2-A840-4210-816D-FD88AF14030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6970" y="4131657"/>
          <a:ext cx="7683768" cy="2209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3438">
                  <a:extLst>
                    <a:ext uri="{9D8B030D-6E8A-4147-A177-3AD203B41FA5}">
                      <a16:colId xmlns:a16="http://schemas.microsoft.com/office/drawing/2014/main" xmlns="" val="119658468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5252861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5811179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4022889893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97673511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107901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68693127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599518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45362653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404889979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32641734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0214227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56629282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32183911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779826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2510626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98006551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77749396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34375680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4808812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8529878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024070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2809944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03666073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8805734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865747289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70740966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27070831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7450619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81157537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984074730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42447894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67387661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02237933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96584016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021215578"/>
                    </a:ext>
                  </a:extLst>
                </a:gridCol>
              </a:tblGrid>
              <a:tr h="23527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6.1076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5.9599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6.3562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6.1076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7.2882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6.3562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6.4568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6.0963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5.6995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6.5421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6.8536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6.8009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5.6995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4441375"/>
                  </a:ext>
                </a:extLst>
              </a:tr>
              <a:tr h="24470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6.7962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7.145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7.4108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7.4968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7.0082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7.807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6.9222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5060979"/>
                  </a:ext>
                </a:extLst>
              </a:tr>
              <a:tr h="244708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5.3767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6.6954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6.4197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6.5108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5.8427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5.4754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3677039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5.4964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7.08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5.5275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8030436"/>
                  </a:ext>
                </a:extLst>
              </a:tr>
              <a:tr h="244708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6.1862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7.4039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504136"/>
                  </a:ext>
                </a:extLst>
              </a:tr>
              <a:tr h="244708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6.8794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074363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6.2945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6.8965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6.5092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6.4576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8086282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6.2888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7.4227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6.9053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6.1879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3123212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8.1123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8.5181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8.1683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7.9065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241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</a:t>
            </a:r>
            <a:r>
              <a:rPr lang="en-US" altLang="zh-CN" dirty="0"/>
              <a:t>4x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06887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2411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2.1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685800" y="2141215"/>
          <a:ext cx="6019800" cy="310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475"/>
                <a:gridCol w="752475"/>
                <a:gridCol w="752475"/>
                <a:gridCol w="752475"/>
                <a:gridCol w="752475"/>
                <a:gridCol w="752475"/>
                <a:gridCol w="752475"/>
                <a:gridCol w="752475"/>
              </a:tblGrid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9.9322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9.812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9.7706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9.6764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9.6836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10.022</a:t>
                      </a:r>
                    </a:p>
                  </a:txBody>
                  <a:tcPr marL="9525" marR="9525" marT="9525" marB="0" anchor="b"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9.4138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9.219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9.4138</a:t>
                      </a: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9.219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8.607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8.9748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7.9331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8.7828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10.018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10.115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9.8472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9.8724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8.4782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8.481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8.4782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9.1452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8.2135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8.7828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9.4901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9.4315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8.5842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8.7828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8.6518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8.5538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9.0885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8.9032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8.4782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8.7398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7.2484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7.8585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10.045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9.7047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7.8585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7.2484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7.8854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10.045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7.2484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7.2484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9.7047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7.8854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8.7459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8.8931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9.3132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8.7075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8.7459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8.8931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9.3132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8.7075</a:t>
                      </a:r>
                    </a:p>
                  </a:txBody>
                  <a:tcPr marL="9525" marR="9525" marT="9525" marB="0" anchor="b"/>
                </a:tc>
              </a:tr>
              <a:tr h="25842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10.1186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文本框 17"/>
          <p:cNvSpPr txBox="1">
            <a:spLocks noChangeArrowheads="1"/>
          </p:cNvSpPr>
          <p:nvPr/>
        </p:nvSpPr>
        <p:spPr bwMode="auto">
          <a:xfrm>
            <a:off x="6934200" y="4648200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RU484+996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6" name="文本框 19"/>
          <p:cNvSpPr txBox="1">
            <a:spLocks noChangeArrowheads="1"/>
          </p:cNvSpPr>
          <p:nvPr/>
        </p:nvSpPr>
        <p:spPr bwMode="auto">
          <a:xfrm>
            <a:off x="6908750" y="2089448"/>
            <a:ext cx="16956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RU484+3x996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7" name="文本框 20"/>
          <p:cNvSpPr txBox="1">
            <a:spLocks noChangeArrowheads="1"/>
          </p:cNvSpPr>
          <p:nvPr/>
        </p:nvSpPr>
        <p:spPr bwMode="auto">
          <a:xfrm>
            <a:off x="6934200" y="2377480"/>
            <a:ext cx="11382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RU3x996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8" name="文本框 21"/>
          <p:cNvSpPr txBox="1">
            <a:spLocks noChangeArrowheads="1"/>
          </p:cNvSpPr>
          <p:nvPr/>
        </p:nvSpPr>
        <p:spPr bwMode="auto">
          <a:xfrm>
            <a:off x="6934200" y="4986754"/>
            <a:ext cx="11366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9" name="文本框 23"/>
          <p:cNvSpPr txBox="1">
            <a:spLocks noChangeArrowheads="1"/>
          </p:cNvSpPr>
          <p:nvPr/>
        </p:nvSpPr>
        <p:spPr bwMode="auto">
          <a:xfrm>
            <a:off x="6934200" y="3860031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RU2x996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20" name="文本框 21"/>
          <p:cNvSpPr txBox="1">
            <a:spLocks noChangeArrowheads="1"/>
          </p:cNvSpPr>
          <p:nvPr/>
        </p:nvSpPr>
        <p:spPr bwMode="auto">
          <a:xfrm>
            <a:off x="6948264" y="2891135"/>
            <a:ext cx="2195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RU2x996+484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8" name="右大括号 7"/>
          <p:cNvSpPr/>
          <p:nvPr/>
        </p:nvSpPr>
        <p:spPr bwMode="auto">
          <a:xfrm>
            <a:off x="6781800" y="2683589"/>
            <a:ext cx="152400" cy="97401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右大括号 20"/>
          <p:cNvSpPr/>
          <p:nvPr/>
        </p:nvSpPr>
        <p:spPr bwMode="auto">
          <a:xfrm>
            <a:off x="6798713" y="3711579"/>
            <a:ext cx="152400" cy="97401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0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</a:t>
            </a:r>
            <a:r>
              <a:rPr lang="en-US" altLang="zh-CN" dirty="0" smtClean="0"/>
              <a:t>4x </a:t>
            </a:r>
            <a:r>
              <a:rPr lang="en-US" altLang="zh-CN" dirty="0"/>
              <a:t>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29600" y="3729582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258282" y="1235917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2.2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073600" y="14756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091923" y="39140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>
                <a:solidFill>
                  <a:srgbClr val="00B050"/>
                </a:solidFill>
              </a:rPr>
              <a:t>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 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36"/>
          <p:cNvGraphicFramePr>
            <a:graphicFrameLocks noGrp="1"/>
          </p:cNvGraphicFramePr>
          <p:nvPr>
            <p:extLst/>
          </p:nvPr>
        </p:nvGraphicFramePr>
        <p:xfrm>
          <a:off x="396970" y="1703672"/>
          <a:ext cx="7683912" cy="2287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</a:tblGrid>
              <a:tr h="25421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6.1076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5.9599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6.3562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6.1076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7.2882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6.3562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6.5383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6.0963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5.6995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6.5421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6.8536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5.6995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</a:tr>
              <a:tr h="254214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6.7962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7.379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7.3888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7.0082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7.807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6.9222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5.3767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6.6954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6.4813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7.2059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5.8427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5.4754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5.4977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5.4964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6.6944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6.7514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5.5275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6.2644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7.5709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8.3334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6.2945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6.8965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6.5092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6.4576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6.2888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7.4722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7.1131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6.1879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8.1536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7.4131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8.3688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7.9202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表格 6">
            <a:extLst>
              <a:ext uri="{FF2B5EF4-FFF2-40B4-BE49-F238E27FC236}">
                <a16:creationId xmlns:a16="http://schemas.microsoft.com/office/drawing/2014/main" xmlns="" id="{E82841F2-A840-4210-816D-FD88AF14030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6970" y="4131657"/>
          <a:ext cx="7683768" cy="2209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3438">
                  <a:extLst>
                    <a:ext uri="{9D8B030D-6E8A-4147-A177-3AD203B41FA5}">
                      <a16:colId xmlns:a16="http://schemas.microsoft.com/office/drawing/2014/main" xmlns="" val="119658468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5252861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5811179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4022889893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97673511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107901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68693127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599518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45362653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404889979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32641734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0214227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56629282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32183911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779826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2510626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98006551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77749396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34375680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4808812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8529878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024070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2809944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03666073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8805734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865747289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70740966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27070831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7450619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81157537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984074730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42447894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67387661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02237933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96584016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021215578"/>
                    </a:ext>
                  </a:extLst>
                </a:gridCol>
              </a:tblGrid>
              <a:tr h="23527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6.1076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5.9599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6.3562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6.1076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7.2882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6.3562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6.5383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6.0199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6.0963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5.6995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6.5421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6.8536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5.2847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6.8009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5.6995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4441375"/>
                  </a:ext>
                </a:extLst>
              </a:tr>
              <a:tr h="244708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6.7962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7.145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8.476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7.379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7.4968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7.0082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7.807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6.9222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4.4366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5060979"/>
                  </a:ext>
                </a:extLst>
              </a:tr>
              <a:tr h="244708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5.3767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5.351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6.6954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6.4813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6.5108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5.8427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5.4754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3677039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5.4964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6.6944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6.9765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5.5275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8030436"/>
                  </a:ext>
                </a:extLst>
              </a:tr>
              <a:tr h="244708"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6.9069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7.4039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504136"/>
                  </a:ext>
                </a:extLst>
              </a:tr>
              <a:tr h="244708">
                <a:tc gridSpan="36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8.0086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074363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6.2945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6.8965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6.5092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6.4576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8086282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6.2888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7.4722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6.9053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6.1879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3123212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8.1123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7.4883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8.0242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0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8.3487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241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98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463092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</a:t>
            </a:r>
            <a:r>
              <a:rPr lang="en-US" altLang="zh-CN" dirty="0" smtClean="0"/>
              <a:t>4x </a:t>
            </a:r>
            <a:r>
              <a:rPr lang="en-US" altLang="zh-CN" dirty="0"/>
              <a:t>EHT-LTF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文本框 8"/>
          <p:cNvSpPr txBox="1"/>
          <p:nvPr/>
        </p:nvSpPr>
        <p:spPr>
          <a:xfrm>
            <a:off x="8235434" y="17810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1" name="文本框 9"/>
          <p:cNvSpPr txBox="1"/>
          <p:nvPr/>
        </p:nvSpPr>
        <p:spPr>
          <a:xfrm>
            <a:off x="8233146" y="19804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10"/>
          <p:cNvSpPr txBox="1"/>
          <p:nvPr/>
        </p:nvSpPr>
        <p:spPr>
          <a:xfrm>
            <a:off x="8233146" y="22137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8233146" y="24979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2"/>
          <p:cNvSpPr txBox="1"/>
          <p:nvPr/>
        </p:nvSpPr>
        <p:spPr>
          <a:xfrm>
            <a:off x="8233146" y="2747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3"/>
          <p:cNvSpPr txBox="1"/>
          <p:nvPr/>
        </p:nvSpPr>
        <p:spPr>
          <a:xfrm>
            <a:off x="8233146" y="30040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4"/>
          <p:cNvSpPr txBox="1"/>
          <p:nvPr/>
        </p:nvSpPr>
        <p:spPr>
          <a:xfrm>
            <a:off x="8233146" y="32682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8231436" y="34930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6"/>
          <p:cNvSpPr txBox="1"/>
          <p:nvPr/>
        </p:nvSpPr>
        <p:spPr>
          <a:xfrm>
            <a:off x="8229600" y="3729582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4" name="TextBox 32"/>
          <p:cNvSpPr txBox="1"/>
          <p:nvPr/>
        </p:nvSpPr>
        <p:spPr>
          <a:xfrm>
            <a:off x="258282" y="1235917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2.2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 defTabSz="914400" eaLnBrk="1" fontAlgn="b" hangingPunct="1"/>
            <a:endParaRPr lang="zh-CN" altLang="en-US" sz="8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8073600" y="14756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sp>
        <p:nvSpPr>
          <p:cNvPr id="27" name="文本框 8"/>
          <p:cNvSpPr txBox="1"/>
          <p:nvPr/>
        </p:nvSpPr>
        <p:spPr>
          <a:xfrm>
            <a:off x="8233598" y="42194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8" name="文本框 9"/>
          <p:cNvSpPr txBox="1"/>
          <p:nvPr/>
        </p:nvSpPr>
        <p:spPr>
          <a:xfrm>
            <a:off x="8231310" y="4418863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9" name="文本框 10"/>
          <p:cNvSpPr txBox="1"/>
          <p:nvPr/>
        </p:nvSpPr>
        <p:spPr>
          <a:xfrm>
            <a:off x="8231310" y="465219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0" name="文本框 11"/>
          <p:cNvSpPr txBox="1"/>
          <p:nvPr/>
        </p:nvSpPr>
        <p:spPr>
          <a:xfrm>
            <a:off x="8231310" y="4936394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1" name="文本框 12"/>
          <p:cNvSpPr txBox="1"/>
          <p:nvPr/>
        </p:nvSpPr>
        <p:spPr>
          <a:xfrm>
            <a:off x="8231310" y="5185827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2" name="文本框 13"/>
          <p:cNvSpPr txBox="1"/>
          <p:nvPr/>
        </p:nvSpPr>
        <p:spPr>
          <a:xfrm>
            <a:off x="8231310" y="5442415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3" name="文本框 14"/>
          <p:cNvSpPr txBox="1"/>
          <p:nvPr/>
        </p:nvSpPr>
        <p:spPr>
          <a:xfrm>
            <a:off x="8231310" y="570669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4" name="文本框 15"/>
          <p:cNvSpPr txBox="1"/>
          <p:nvPr/>
        </p:nvSpPr>
        <p:spPr>
          <a:xfrm>
            <a:off x="8229600" y="5931407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5" name="文本框 16"/>
          <p:cNvSpPr txBox="1"/>
          <p:nvPr/>
        </p:nvSpPr>
        <p:spPr>
          <a:xfrm>
            <a:off x="8229600" y="620000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8091923" y="3914001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graphicFrame>
        <p:nvGraphicFramePr>
          <p:cNvPr id="37" name="表格 36"/>
          <p:cNvGraphicFramePr>
            <a:graphicFrameLocks noGrp="1"/>
          </p:cNvGraphicFramePr>
          <p:nvPr>
            <p:extLst/>
          </p:nvPr>
        </p:nvGraphicFramePr>
        <p:xfrm>
          <a:off x="396970" y="1703672"/>
          <a:ext cx="7683912" cy="2287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  <a:gridCol w="213442"/>
              </a:tblGrid>
              <a:tr h="254214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6.1076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5.9599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6.3562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5.2847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6.977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6.1076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7.2882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6.3562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6.4568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6.654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5.2847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6.0963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5.6995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6.5421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6.8536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5.2847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6.8009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5.6995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/>
                </a:tc>
              </a:tr>
              <a:tr h="25421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4.967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4.4366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4.967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4.4366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6.7962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7.145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8.476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7.4108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7.3888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7.0082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7.807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6.9222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4.967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4.4366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4.967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4.4366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5.3767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5.351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6.6954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6.4197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7.2059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5.8427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5.4754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5.4977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5.4964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7.08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6.7514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5.5275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6.1862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7.5709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8.5169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6.2945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6.8965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6.5092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6.4576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6.2888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7.4227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7.1131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6.1879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4214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8.3704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8.6496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8.1399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7.9065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表格 6">
            <a:extLst>
              <a:ext uri="{FF2B5EF4-FFF2-40B4-BE49-F238E27FC236}">
                <a16:creationId xmlns:a16="http://schemas.microsoft.com/office/drawing/2014/main" xmlns="" id="{E82841F2-A840-4210-816D-FD88AF14030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96970" y="4131657"/>
          <a:ext cx="7683768" cy="221102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3438">
                  <a:extLst>
                    <a:ext uri="{9D8B030D-6E8A-4147-A177-3AD203B41FA5}">
                      <a16:colId xmlns:a16="http://schemas.microsoft.com/office/drawing/2014/main" xmlns="" val="119658468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5252861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5811179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4022889893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97673511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107901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68693127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599518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45362653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404889979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32641734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0214227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56629282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32183911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7798268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2510626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98006551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777493965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34375680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24808812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8529878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1024070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2809944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036660736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48805734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865747289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707409664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27070831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374506192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81157537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984074730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424478947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167387661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02237933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3965840168"/>
                    </a:ext>
                  </a:extLst>
                </a:gridCol>
                <a:gridCol w="213438">
                  <a:extLst>
                    <a:ext uri="{9D8B030D-6E8A-4147-A177-3AD203B41FA5}">
                      <a16:colId xmlns:a16="http://schemas.microsoft.com/office/drawing/2014/main" xmlns="" val="2021215578"/>
                    </a:ext>
                  </a:extLst>
                </a:gridCol>
              </a:tblGrid>
              <a:tr h="235279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6.1076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5.9599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6.3562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5.2847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6.1076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7.2882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6.3562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6.4568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6.0199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5.2847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6.0963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5.6995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6.5421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6.8536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5.2847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6.8009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5.6995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3.7821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4441375"/>
                  </a:ext>
                </a:extLst>
              </a:tr>
              <a:tr h="24470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4.4366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4.4366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6.7962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7.145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8.476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7.4108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7.4968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7.0082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6.9222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4.4366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4.967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4.4366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5060979"/>
                  </a:ext>
                </a:extLst>
              </a:tr>
              <a:tr h="24470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5.3767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5.351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6.6954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6.4197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6.5108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5.8427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5.4754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5.4977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23677039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5.4964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6.9765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5.5275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28030436"/>
                  </a:ext>
                </a:extLst>
              </a:tr>
              <a:tr h="244708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6.5676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7.4039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504136"/>
                  </a:ext>
                </a:extLst>
              </a:tr>
              <a:tr h="244708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8.5171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75074363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6.2945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6.8965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6.5092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6.4576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8086282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6.2888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7.4227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6.9053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6.1879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3123212"/>
                  </a:ext>
                </a:extLst>
              </a:tr>
              <a:tr h="244708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8.7348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8.5181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8.785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8.2684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241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28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320MHz </a:t>
            </a:r>
            <a:r>
              <a:rPr lang="en-US" altLang="zh-CN" dirty="0"/>
              <a:t>4x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06887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2411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Option 2.2 simulation results</a:t>
            </a:r>
            <a:r>
              <a:rPr lang="zh-CN" altLang="en-US" dirty="0" smtClean="0">
                <a:solidFill>
                  <a:schemeClr val="tx1"/>
                </a:solidFill>
              </a:rPr>
              <a:t>：</a:t>
            </a:r>
            <a:endParaRPr lang="en-US" altLang="zh-CN" dirty="0" smtClean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文本框 17"/>
          <p:cNvSpPr txBox="1">
            <a:spLocks noChangeArrowheads="1"/>
          </p:cNvSpPr>
          <p:nvPr/>
        </p:nvSpPr>
        <p:spPr bwMode="auto">
          <a:xfrm>
            <a:off x="6934200" y="4648200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RU484+996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6" name="文本框 19"/>
          <p:cNvSpPr txBox="1">
            <a:spLocks noChangeArrowheads="1"/>
          </p:cNvSpPr>
          <p:nvPr/>
        </p:nvSpPr>
        <p:spPr bwMode="auto">
          <a:xfrm>
            <a:off x="6908750" y="2089448"/>
            <a:ext cx="16956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RU484+3x996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7" name="文本框 20"/>
          <p:cNvSpPr txBox="1">
            <a:spLocks noChangeArrowheads="1"/>
          </p:cNvSpPr>
          <p:nvPr/>
        </p:nvSpPr>
        <p:spPr bwMode="auto">
          <a:xfrm>
            <a:off x="6934200" y="2377480"/>
            <a:ext cx="11382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RU3x996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8" name="文本框 21"/>
          <p:cNvSpPr txBox="1">
            <a:spLocks noChangeArrowheads="1"/>
          </p:cNvSpPr>
          <p:nvPr/>
        </p:nvSpPr>
        <p:spPr bwMode="auto">
          <a:xfrm>
            <a:off x="6934200" y="4903787"/>
            <a:ext cx="11366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9" name="文本框 23"/>
          <p:cNvSpPr txBox="1">
            <a:spLocks noChangeArrowheads="1"/>
          </p:cNvSpPr>
          <p:nvPr/>
        </p:nvSpPr>
        <p:spPr bwMode="auto">
          <a:xfrm>
            <a:off x="6959155" y="3965268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RU2x996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20" name="文本框 21"/>
          <p:cNvSpPr txBox="1">
            <a:spLocks noChangeArrowheads="1"/>
          </p:cNvSpPr>
          <p:nvPr/>
        </p:nvSpPr>
        <p:spPr bwMode="auto">
          <a:xfrm>
            <a:off x="6948264" y="2891135"/>
            <a:ext cx="2195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RU2x996+484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685800" y="2157264"/>
          <a:ext cx="6096000" cy="302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8.9343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8.6465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8.5522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8.5916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9.1014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8.8633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8.7064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8.5212</a:t>
                      </a:r>
                    </a:p>
                  </a:txBody>
                  <a:tcPr marL="9525" marR="9525" marT="9525" marB="0" anchor="b"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8.1749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8.0833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7.6735</a:t>
                      </a: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7.5209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8.9955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9.1127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8.8001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9.0116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8.6311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8.2547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7.9955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8.1148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8.8918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9.1084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9.28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9.3565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9.3434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8.9411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8.2429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8.4809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8.976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9.3289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9.0578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8.7656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8.6615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8.6002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8.7009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9.2907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8.033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7.8186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8.1121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7.8759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7.8186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8.6111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7.7247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8.1121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8.6111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8.033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7.8759</a:t>
                      </a: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7.7247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8.2088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8.5858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8.2269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7.7352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8.5368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7.7126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8.1287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8.5686</a:t>
                      </a:r>
                    </a:p>
                  </a:txBody>
                  <a:tcPr marL="9525" marR="9525" marT="9525" marB="0" anchor="b"/>
                </a:tc>
              </a:tr>
              <a:tr h="252028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8.1534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右大括号 12"/>
          <p:cNvSpPr/>
          <p:nvPr/>
        </p:nvSpPr>
        <p:spPr bwMode="auto">
          <a:xfrm>
            <a:off x="6781800" y="2683589"/>
            <a:ext cx="152400" cy="97401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右大括号 13"/>
          <p:cNvSpPr/>
          <p:nvPr/>
        </p:nvSpPr>
        <p:spPr bwMode="auto">
          <a:xfrm>
            <a:off x="6781800" y="3674189"/>
            <a:ext cx="152400" cy="97401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393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4x </a:t>
            </a:r>
            <a:r>
              <a:rPr lang="en-GB" altLang="zh-CN" b="0" dirty="0"/>
              <a:t>EHT-LTF sequences in</a:t>
            </a:r>
          </a:p>
          <a:p>
            <a:r>
              <a:rPr lang="en-GB" altLang="zh-CN" b="0" dirty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802.11-15/1334</a:t>
            </a:r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664" y="1600200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4x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14004" y="25146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8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8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4x EHT-LTF = 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[HE-</a:t>
            </a:r>
            <a:r>
              <a:rPr lang="en-US" altLang="ko-KR" sz="1600" b="0" kern="0" dirty="0"/>
              <a:t>LTF</a:t>
            </a:r>
            <a:r>
              <a:rPr lang="en-US" altLang="ko-KR" sz="1600" b="0" kern="0" baseline="-25000" dirty="0"/>
              <a:t>80MHz_4x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0</a:t>
            </a:r>
            <a:r>
              <a:rPr lang="en-US" altLang="zh-CN" sz="1600" b="0" kern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HE-</a:t>
            </a:r>
            <a:r>
              <a:rPr lang="en-US" altLang="ko-KR" sz="1600" b="0" kern="0" dirty="0"/>
              <a:t>LTF</a:t>
            </a:r>
            <a:r>
              <a:rPr lang="en-US" altLang="ko-KR" sz="1600" b="0" kern="0" baseline="-25000" dirty="0"/>
              <a:t>80MHz_4x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0</a:t>
            </a:r>
            <a:r>
              <a:rPr lang="en-US" altLang="zh-CN" sz="1600" b="0" kern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</a:t>
            </a:r>
            <a:r>
              <a:rPr lang="en-US" altLang="zh-CN" sz="1600" b="0" kern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(-1)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* HE-</a:t>
            </a:r>
            <a:r>
              <a:rPr lang="en-US" altLang="ko-KR" sz="1600" b="0" kern="0" dirty="0"/>
              <a:t>LTF</a:t>
            </a:r>
            <a:r>
              <a:rPr lang="en-US" altLang="ko-KR" sz="1600" b="0" kern="0" baseline="-25000" dirty="0"/>
              <a:t>80MHz_4x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600" b="0" kern="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600" b="0" kern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(-1</a:t>
            </a:r>
            <a:r>
              <a:rPr lang="en-US" altLang="zh-CN" sz="1600" b="0" kern="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600" b="0" kern="0" dirty="0"/>
              <a:t>LTF</a:t>
            </a:r>
            <a:r>
              <a:rPr lang="en-US" altLang="ko-KR" sz="1600" b="0" kern="0" baseline="-25000" dirty="0"/>
              <a:t>80MHz_4x</a:t>
            </a:r>
            <a:r>
              <a:rPr lang="en-US" altLang="zh-CN" sz="16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  </a:t>
            </a:r>
            <a:endParaRPr lang="en-US" altLang="zh-CN" sz="1600" b="0" kern="0" dirty="0" smtClean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8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800" b="0" kern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[1, 1, -1,-1</a:t>
            </a:r>
            <a:r>
              <a:rPr lang="en-US" altLang="zh-CN" sz="1800" b="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792888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664" y="1600200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4x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14004" y="25146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320MHz </a:t>
            </a:r>
            <a:r>
              <a:rPr lang="en-US" altLang="zh-CN" sz="2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4x EHT-LTF =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[HE-</a:t>
            </a:r>
            <a:r>
              <a:rPr lang="en-US" altLang="ko-K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80MHz_left_4x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0, (-1)* HE-</a:t>
            </a:r>
            <a:r>
              <a:rPr lang="en-US" altLang="ko-K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80MHz_right_4x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(-1)* HE-</a:t>
            </a:r>
            <a:r>
              <a:rPr lang="en-US" altLang="ko-K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80MHz_left_4x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0, (-1)* HE-</a:t>
            </a:r>
            <a:r>
              <a:rPr lang="en-US" altLang="ko-K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80MHz_right_4x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(-1)* HE-</a:t>
            </a:r>
            <a:r>
              <a:rPr lang="en-US" altLang="ko-K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80MHz_left_4x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0,  HE-</a:t>
            </a:r>
            <a:r>
              <a:rPr lang="en-US" altLang="ko-K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80MHz_right_4x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0</a:t>
            </a:r>
            <a:r>
              <a:rPr lang="en-US" altLang="zh-CN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HE-</a:t>
            </a:r>
            <a:r>
              <a:rPr lang="en-US" altLang="ko-K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80MHz_left_4x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0, HE-</a:t>
            </a:r>
            <a:r>
              <a:rPr lang="en-US" altLang="ko-KR" sz="16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80MHz_right_4x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];</a:t>
            </a:r>
            <a:r>
              <a:rPr lang="en-US" altLang="zh-CN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endParaRPr lang="en-US" altLang="zh-CN" sz="2000" b="0" dirty="0" smtClean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Coefficient </a:t>
            </a:r>
            <a:r>
              <a:rPr lang="en-US" altLang="zh-CN" sz="2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values = [1, -1, -1, -1, -1, 1, 1, </a:t>
            </a:r>
            <a:r>
              <a:rPr lang="en-US" altLang="zh-CN" sz="20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1]</a:t>
            </a:r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125353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664" y="1600200"/>
            <a:ext cx="7770813" cy="4113213"/>
          </a:xfrm>
        </p:spPr>
        <p:txBody>
          <a:bodyPr/>
          <a:lstStyle/>
          <a:p>
            <a:r>
              <a:rPr lang="en-US" altLang="zh-CN" dirty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4x </a:t>
            </a:r>
            <a:r>
              <a:rPr lang="en-US" altLang="zh-CN" dirty="0"/>
              <a:t>EHT-LTF sequences</a:t>
            </a:r>
            <a:r>
              <a:rPr lang="en-US" altLang="zh-CN" dirty="0" smtClean="0"/>
              <a:t>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714004" y="2514600"/>
            <a:ext cx="7872108" cy="28553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4x EHT-LTF = [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80MHz_part2_4x 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80MHz_part3_4x 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80MHz_part5_4x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80MHz_part2_4x</a:t>
            </a:r>
            <a:r>
              <a:rPr lang="en-US" altLang="zh-CN" sz="1600" b="0" dirty="0">
                <a:solidFill>
                  <a:schemeClr val="tx1"/>
                </a:solidFill>
              </a:rPr>
              <a:t> 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80MHz_part5_4x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80MHz_part2_4x   </a:t>
            </a:r>
            <a:r>
              <a:rPr lang="en-US" altLang="zh-CN" sz="1600" b="0" dirty="0">
                <a:solidFill>
                  <a:schemeClr val="tx1"/>
                </a:solidFill>
              </a:rPr>
              <a:t>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80MHz_part4_4x</a:t>
            </a:r>
            <a:r>
              <a:rPr lang="en-US" altLang="zh-CN" sz="1600" b="0" dirty="0">
                <a:solidFill>
                  <a:schemeClr val="tx1"/>
                </a:solidFill>
              </a:rPr>
              <a:t> 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80MHz_part5_4x</a:t>
            </a:r>
            <a:r>
              <a:rPr lang="en-US" altLang="zh-CN" sz="1600" b="0" dirty="0">
                <a:solidFill>
                  <a:schemeClr val="tx1"/>
                </a:solidFill>
              </a:rPr>
              <a:t>  0</a:t>
            </a:r>
            <a:r>
              <a:rPr lang="en-US" altLang="zh-CN" sz="1600" b="0" baseline="-25000" dirty="0">
                <a:solidFill>
                  <a:schemeClr val="tx1"/>
                </a:solidFill>
              </a:rPr>
              <a:t>23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</a:rPr>
              <a:t>(-1)*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80MHz_part1_4x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80MHz_part2_4x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80MHz_part3_4x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80MHz_part4_4x</a:t>
            </a:r>
            <a:r>
              <a:rPr lang="en-US" altLang="zh-CN" sz="1600" b="0" dirty="0">
                <a:solidFill>
                  <a:schemeClr val="tx1"/>
                </a:solidFill>
              </a:rPr>
              <a:t> 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600" b="0" dirty="0">
                <a:solidFill>
                  <a:schemeClr val="tx1"/>
                </a:solidFill>
              </a:rPr>
              <a:t>LTF</a:t>
            </a:r>
            <a:r>
              <a:rPr lang="en-US" altLang="ko-KR" sz="1600" b="0" baseline="-25000" dirty="0">
                <a:solidFill>
                  <a:schemeClr val="tx1"/>
                </a:solidFill>
              </a:rPr>
              <a:t>80MHz_part5_4x</a:t>
            </a: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];   </a:t>
            </a:r>
            <a:endParaRPr lang="en-US" altLang="zh-CN" sz="1600" b="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defTabSz="914400" fontAlgn="auto"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</a:t>
            </a:r>
            <a:r>
              <a:rPr lang="en-US" altLang="zh-CN" sz="16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[1 1 -1 1 -1  -1 1 -1 -1 -1 -1 -1 -1 1 -1 -1 1 1 1 1]</a:t>
            </a:r>
          </a:p>
          <a:p>
            <a:endParaRPr lang="en-US" altLang="zh-CN" sz="1200" b="0" dirty="0">
              <a:solidFill>
                <a:srgbClr val="FF0000"/>
              </a:solidFill>
            </a:endParaRPr>
          </a:p>
          <a:p>
            <a:endParaRPr lang="en-US" altLang="zh-CN" sz="1200" kern="0" dirty="0">
              <a:solidFill>
                <a:srgbClr val="FF0000"/>
              </a:solidFill>
            </a:endParaRPr>
          </a:p>
          <a:p>
            <a:endParaRPr lang="en-US" altLang="zh-CN" sz="16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1932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</a:t>
            </a:r>
            <a:r>
              <a:rPr lang="en-US" altLang="zh-CN" dirty="0" smtClean="0"/>
              <a:t>4x </a:t>
            </a:r>
            <a:r>
              <a:rPr lang="en-US" altLang="zh-CN" dirty="0"/>
              <a:t>EHT-LTFs sequences </a:t>
            </a:r>
            <a:r>
              <a:rPr lang="en-US" altLang="zh-CN" dirty="0" smtClean="0"/>
              <a:t>for</a:t>
            </a:r>
          </a:p>
          <a:p>
            <a:r>
              <a:rPr lang="en-US" altLang="zh-CN" dirty="0" smtClean="0"/>
              <a:t>320/160+160MHz</a:t>
            </a:r>
            <a:r>
              <a:rPr lang="en-US" altLang="zh-CN" dirty="0"/>
              <a:t>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Appendix: QAM Data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923088" cy="498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68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r>
              <a:rPr lang="en-US" altLang="zh-CN" dirty="0" smtClean="0"/>
              <a:t>2x &amp; 4x </a:t>
            </a:r>
            <a:r>
              <a:rPr lang="en-US" altLang="zh-CN" dirty="0"/>
              <a:t>LTF </a:t>
            </a:r>
            <a:r>
              <a:rPr lang="en-US" altLang="zh-CN" dirty="0" smtClean="0"/>
              <a:t>240MHz/160+80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2020-06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350591"/>
              </p:ext>
            </p:extLst>
          </p:nvPr>
        </p:nvGraphicFramePr>
        <p:xfrm>
          <a:off x="696912" y="2438400"/>
          <a:ext cx="6601241" cy="1908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94"/>
                <a:gridCol w="457845"/>
                <a:gridCol w="428546"/>
                <a:gridCol w="428546"/>
                <a:gridCol w="428547"/>
                <a:gridCol w="428546"/>
                <a:gridCol w="428546"/>
                <a:gridCol w="428546"/>
                <a:gridCol w="428546"/>
                <a:gridCol w="428547"/>
                <a:gridCol w="428547"/>
                <a:gridCol w="428546"/>
                <a:gridCol w="428546"/>
                <a:gridCol w="428546"/>
                <a:gridCol w="428547"/>
              </a:tblGrid>
              <a:tr h="9906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BW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marL="68580" marR="68580" marT="34290" marB="34290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Full</a:t>
                      </a:r>
                      <a:r>
                        <a:rPr lang="en-US" altLang="zh-CN" sz="1200" baseline="0" dirty="0" smtClean="0"/>
                        <a:t> bandwidth  preamble puncturing </a:t>
                      </a:r>
                      <a:r>
                        <a:rPr lang="en-US" altLang="zh-CN" sz="1200" dirty="0" smtClean="0"/>
                        <a:t>&amp; MRU Patterns</a:t>
                      </a:r>
                      <a:endParaRPr lang="zh-CN" altLang="en-US" sz="12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2263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240MHz</a:t>
                      </a:r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RUsize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RU2x996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RU484+2x996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3x996</a:t>
                      </a:r>
                    </a:p>
                  </a:txBody>
                  <a:tcPr marL="68580" marR="68580" marT="34290" marB="34290"/>
                </a:tc>
              </a:tr>
              <a:tr h="430322">
                <a:tc>
                  <a:txBody>
                    <a:bodyPr/>
                    <a:lstStyle/>
                    <a:p>
                      <a:pPr algn="ctr"/>
                      <a:endParaRPr lang="zh-CN" alt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16x3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1x3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[1], the 320MHz/160+160MHz 4x EHT-LTF sequences has been proposed without considering the punctured 240MHz/160MHz+80MHz transmission.</a:t>
            </a:r>
            <a:br>
              <a:rPr lang="en-US" altLang="zh-CN" b="0" dirty="0" smtClean="0"/>
            </a:br>
            <a:endParaRPr lang="en-US" altLang="zh-CN" b="0" dirty="0" smtClean="0"/>
          </a:p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320MHz/160+160MHz </a:t>
            </a:r>
            <a:r>
              <a:rPr lang="en-US" altLang="zh-CN" b="0" dirty="0" smtClean="0"/>
              <a:t>4x EHT-LTF sequences are </a:t>
            </a:r>
            <a:r>
              <a:rPr lang="en-US" altLang="zh-CN" b="0" dirty="0"/>
              <a:t>proposed considering the punctured 240MHz/160MHz+80MHz transmission.</a:t>
            </a:r>
          </a:p>
          <a:p>
            <a:pPr marL="0">
              <a:spcBef>
                <a:spcPts val="0"/>
              </a:spcBef>
            </a:pP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090284"/>
              </p:ext>
            </p:extLst>
          </p:nvPr>
        </p:nvGraphicFramePr>
        <p:xfrm>
          <a:off x="403776" y="2132013"/>
          <a:ext cx="8334860" cy="244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024"/>
                <a:gridCol w="533400"/>
                <a:gridCol w="479976"/>
                <a:gridCol w="510624"/>
                <a:gridCol w="427281"/>
                <a:gridCol w="520050"/>
                <a:gridCol w="520050"/>
                <a:gridCol w="520050"/>
                <a:gridCol w="520051"/>
                <a:gridCol w="520051"/>
                <a:gridCol w="520050"/>
                <a:gridCol w="520050"/>
                <a:gridCol w="520050"/>
                <a:gridCol w="520051"/>
                <a:gridCol w="520051"/>
                <a:gridCol w="520051"/>
              </a:tblGrid>
              <a:tr h="285922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4x EHT-LTF Full</a:t>
                      </a:r>
                      <a:r>
                        <a:rPr lang="en-US" altLang="zh-CN" sz="1600" baseline="0" dirty="0" smtClean="0"/>
                        <a:t> bandwidth &amp; </a:t>
                      </a:r>
                      <a:r>
                        <a:rPr lang="en-US" altLang="zh-CN" sz="1600" dirty="0" smtClean="0"/>
                        <a:t>PP &amp; MRU Patterns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79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RU484+RU2*996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RU3*996+RU484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4*996</a:t>
                      </a:r>
                    </a:p>
                  </a:txBody>
                  <a:tcPr/>
                </a:tc>
              </a:tr>
              <a:tr h="117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type considered</a:t>
                      </a:r>
                      <a:endParaRPr lang="en-US" altLang="zh-CN" sz="11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dk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4*6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03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Methods[3-4]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Based on 80MHz EHT-LTF: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For 4x, repeating </a:t>
            </a:r>
            <a:r>
              <a:rPr lang="en-US" altLang="zh-CN" sz="1800" b="0" dirty="0">
                <a:solidFill>
                  <a:schemeClr val="tx1"/>
                </a:solidFill>
              </a:rPr>
              <a:t>11ax 8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0MHz </a:t>
            </a:r>
            <a:r>
              <a:rPr lang="en-US" altLang="zh-CN" sz="1800" b="0" dirty="0">
                <a:solidFill>
                  <a:schemeClr val="tx1"/>
                </a:solidFill>
              </a:rPr>
              <a:t>LTF sequences and apply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the coefficient </a:t>
            </a:r>
            <a:r>
              <a:rPr lang="en-US" altLang="zh-CN" sz="1800" b="0" dirty="0">
                <a:solidFill>
                  <a:schemeClr val="tx1"/>
                </a:solidFill>
              </a:rPr>
              <a:t>value 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each 80MHz [1].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r>
              <a:rPr lang="en-US" altLang="zh-CN" dirty="0" smtClean="0"/>
              <a:t>Option 2: Based on partial of 80MHz EHT-LTF.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>
                <a:solidFill>
                  <a:schemeClr val="tx1"/>
                </a:solidFill>
              </a:rPr>
              <a:t>For 4x: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>
                <a:solidFill>
                  <a:schemeClr val="tx1"/>
                </a:solidFill>
              </a:rPr>
              <a:t>Op2.1: repeating 11ax 80MHz LTF sequences and apply the coefficient value on the </a:t>
            </a:r>
            <a:r>
              <a:rPr lang="en-US" altLang="zh-CN" sz="1400" dirty="0" smtClean="0">
                <a:solidFill>
                  <a:schemeClr val="tx1"/>
                </a:solidFill>
              </a:rPr>
              <a:t>left </a:t>
            </a:r>
            <a:r>
              <a:rPr lang="en-US" altLang="zh-CN" sz="1400" dirty="0">
                <a:solidFill>
                  <a:schemeClr val="tx1"/>
                </a:solidFill>
              </a:rPr>
              <a:t>- </a:t>
            </a:r>
            <a:r>
              <a:rPr lang="en-US" altLang="zh-CN" sz="1400" dirty="0" smtClean="0">
                <a:solidFill>
                  <a:schemeClr val="tx1"/>
                </a:solidFill>
              </a:rPr>
              <a:t>right </a:t>
            </a:r>
            <a:r>
              <a:rPr lang="en-US" altLang="zh-CN" sz="1400" dirty="0">
                <a:solidFill>
                  <a:schemeClr val="tx1"/>
                </a:solidFill>
              </a:rPr>
              <a:t>part of 80MHz </a:t>
            </a:r>
            <a:r>
              <a:rPr lang="en-US" altLang="zh-CN" sz="1400" dirty="0" smtClean="0">
                <a:solidFill>
                  <a:schemeClr val="tx1"/>
                </a:solidFill>
              </a:rPr>
              <a:t>LTF [</a:t>
            </a:r>
            <a:r>
              <a:rPr lang="en-US" altLang="zh-CN" sz="1400" dirty="0">
                <a:solidFill>
                  <a:schemeClr val="tx1"/>
                </a:solidFill>
              </a:rPr>
              <a:t>1,4].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>
                <a:solidFill>
                  <a:schemeClr val="tx1"/>
                </a:solidFill>
              </a:rPr>
              <a:t>Op2.2</a:t>
            </a:r>
            <a:r>
              <a:rPr lang="en-US" altLang="zh-CN" sz="1400" dirty="0">
                <a:solidFill>
                  <a:schemeClr val="tx1"/>
                </a:solidFill>
              </a:rPr>
              <a:t>: </a:t>
            </a:r>
            <a:r>
              <a:rPr lang="en-US" altLang="zh-CN" sz="1400" i="1" u="sng" dirty="0">
                <a:solidFill>
                  <a:schemeClr val="tx1"/>
                </a:solidFill>
              </a:rPr>
              <a:t>repeating 11ax 80MHz LTF sequences and apply the coefficient value on the first - fifth part of 80MHz LTF.</a:t>
            </a: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page 4 &amp; </a:t>
            </a:r>
            <a:r>
              <a:rPr lang="en-US" altLang="zh-CN" sz="1800" b="0" dirty="0" smtClean="0"/>
              <a:t>5.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309602"/>
            <a:ext cx="3768695" cy="2177991"/>
          </a:xfrm>
        </p:spPr>
        <p:txBody>
          <a:bodyPr/>
          <a:lstStyle/>
          <a:p>
            <a:r>
              <a:rPr lang="en-US" altLang="zh-CN" sz="1800" dirty="0" smtClean="0"/>
              <a:t>Option 1: </a:t>
            </a:r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 smtClean="0"/>
              <a:t>Option </a:t>
            </a:r>
            <a:r>
              <a:rPr lang="en-US" altLang="zh-CN" sz="1800" dirty="0" smtClean="0"/>
              <a:t>2.1</a:t>
            </a:r>
            <a:r>
              <a:rPr lang="en-US" altLang="zh-CN" sz="1800" b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zh-CN" altLang="en-US" sz="1800" b="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1995788" y="973561"/>
            <a:ext cx="3768695" cy="21779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en-US" altLang="zh-CN" sz="1400" kern="0" dirty="0" smtClean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1400" kern="0" dirty="0">
              <a:solidFill>
                <a:srgbClr val="0070C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4x EHT-LTF = [HE-</a:t>
            </a:r>
            <a:r>
              <a:rPr lang="en-US" altLang="ko-KR" sz="1200" b="0" kern="0" dirty="0" smtClean="0"/>
              <a:t>LTF</a:t>
            </a:r>
            <a:r>
              <a:rPr lang="en-US" altLang="ko-KR" sz="1200" b="0" kern="0" baseline="-25000" dirty="0" smtClean="0"/>
              <a:t>80MHz_4x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0</a:t>
            </a:r>
            <a:r>
              <a:rPr lang="en-US" altLang="zh-CN" sz="12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HE-</a:t>
            </a:r>
            <a:r>
              <a:rPr lang="en-US" altLang="ko-KR" sz="1200" b="0" kern="0" dirty="0" smtClean="0"/>
              <a:t>LTF</a:t>
            </a:r>
            <a:r>
              <a:rPr lang="en-US" altLang="ko-KR" sz="1200" b="0" kern="0" baseline="-25000" dirty="0" smtClean="0"/>
              <a:t>80MHz_4x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0</a:t>
            </a:r>
            <a:r>
              <a:rPr lang="en-US" altLang="zh-CN" sz="12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, (</a:t>
            </a:r>
            <a:r>
              <a:rPr lang="en-US" altLang="zh-CN" sz="12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200" b="0" kern="0" dirty="0" smtClean="0"/>
              <a:t>LTF</a:t>
            </a:r>
            <a:r>
              <a:rPr lang="en-US" altLang="ko-KR" sz="1200" b="0" kern="0" baseline="-25000" dirty="0" smtClean="0"/>
              <a:t>80MHz_4x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200" b="0" kern="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  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(</a:t>
            </a:r>
            <a:r>
              <a:rPr lang="en-US" altLang="zh-CN" sz="12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)* HE-</a:t>
            </a:r>
            <a:r>
              <a:rPr lang="en-US" altLang="ko-KR" sz="1200" b="0" kern="0" dirty="0" smtClean="0"/>
              <a:t>LTF</a:t>
            </a:r>
            <a:r>
              <a:rPr lang="en-US" altLang="ko-KR" sz="1200" b="0" kern="0" baseline="-25000" dirty="0" smtClean="0"/>
              <a:t>80MHz_4x</a:t>
            </a:r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r>
              <a:rPr lang="en-US" altLang="zh-CN" sz="1200" b="0" kern="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Coefficient values = </a:t>
            </a:r>
            <a:r>
              <a:rPr lang="en-US" altLang="zh-CN" sz="1200" b="0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[1, 1, -1,-1]</a:t>
            </a:r>
            <a:endParaRPr lang="en-US" altLang="zh-CN" sz="1200" kern="0" dirty="0" smtClean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06121" y="2559554"/>
            <a:ext cx="35986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600"/>
              </a:spcBef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320MHz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4x EHT-LTF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[HE-</a:t>
            </a:r>
            <a:r>
              <a:rPr lang="en-US" altLang="ko-KR" sz="1200" dirty="0" smtClean="0">
                <a:solidFill>
                  <a:srgbClr val="000000"/>
                </a:solidFill>
              </a:rPr>
              <a:t>LTF</a:t>
            </a:r>
            <a:r>
              <a:rPr lang="en-US" altLang="ko-KR" sz="1200" baseline="-25000" dirty="0" smtClean="0">
                <a:solidFill>
                  <a:srgbClr val="000000"/>
                </a:solidFill>
              </a:rPr>
              <a:t>80MHz_left_4x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(-1)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* HE-</a:t>
            </a:r>
            <a:r>
              <a:rPr lang="en-US" altLang="ko-KR" sz="1200" dirty="0" smtClean="0">
                <a:solidFill>
                  <a:srgbClr val="000000"/>
                </a:solidFill>
              </a:rPr>
              <a:t>LTF</a:t>
            </a:r>
            <a:r>
              <a:rPr lang="en-US" altLang="ko-KR" sz="1200" baseline="-25000" dirty="0" smtClean="0">
                <a:solidFill>
                  <a:srgbClr val="000000"/>
                </a:solidFill>
              </a:rPr>
              <a:t>80MHz_right_4x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2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(-1)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* HE-</a:t>
            </a:r>
            <a:r>
              <a:rPr lang="en-US" altLang="ko-KR" sz="1200" dirty="0" smtClean="0">
                <a:solidFill>
                  <a:srgbClr val="000000"/>
                </a:solidFill>
              </a:rPr>
              <a:t>LTF</a:t>
            </a:r>
            <a:r>
              <a:rPr lang="en-US" altLang="ko-KR" sz="1200" baseline="-25000" dirty="0" smtClean="0">
                <a:solidFill>
                  <a:srgbClr val="000000"/>
                </a:solidFill>
              </a:rPr>
              <a:t>80MHz_left_4x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(-1)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* HE-</a:t>
            </a:r>
            <a:r>
              <a:rPr lang="en-US" altLang="ko-KR" sz="1200" dirty="0" smtClean="0">
                <a:solidFill>
                  <a:srgbClr val="000000"/>
                </a:solidFill>
              </a:rPr>
              <a:t>LTF</a:t>
            </a:r>
            <a:r>
              <a:rPr lang="en-US" altLang="ko-KR" sz="1200" baseline="-25000" dirty="0" smtClean="0">
                <a:solidFill>
                  <a:srgbClr val="000000"/>
                </a:solidFill>
              </a:rPr>
              <a:t>80MHz_right_4x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0</a:t>
            </a:r>
            <a:r>
              <a:rPr lang="en-US" altLang="zh-CN" sz="12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(-1)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* HE-</a:t>
            </a:r>
            <a:r>
              <a:rPr lang="en-US" altLang="ko-KR" sz="1200" dirty="0" smtClean="0">
                <a:solidFill>
                  <a:srgbClr val="000000"/>
                </a:solidFill>
              </a:rPr>
              <a:t>LTF</a:t>
            </a:r>
            <a:r>
              <a:rPr lang="en-US" altLang="ko-KR" sz="1200" baseline="-25000" dirty="0" smtClean="0">
                <a:solidFill>
                  <a:srgbClr val="000000"/>
                </a:solidFill>
              </a:rPr>
              <a:t>80MHz_left_4x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>
                <a:solidFill>
                  <a:srgbClr val="000000"/>
                </a:solidFill>
              </a:rPr>
              <a:t>LTF</a:t>
            </a:r>
            <a:r>
              <a:rPr lang="en-US" altLang="ko-KR" sz="1200" baseline="-25000" dirty="0">
                <a:solidFill>
                  <a:srgbClr val="000000"/>
                </a:solidFill>
              </a:rPr>
              <a:t>80MHz_right_4x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r>
              <a:rPr lang="en-US" altLang="zh-CN" sz="1200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23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HE-</a:t>
            </a:r>
            <a:r>
              <a:rPr lang="en-US" altLang="ko-KR" sz="1200" dirty="0" smtClean="0">
                <a:solidFill>
                  <a:srgbClr val="000000"/>
                </a:solidFill>
              </a:rPr>
              <a:t>LTF</a:t>
            </a:r>
            <a:r>
              <a:rPr lang="en-US" altLang="ko-KR" sz="1200" baseline="-25000" dirty="0" smtClean="0">
                <a:solidFill>
                  <a:srgbClr val="000000"/>
                </a:solidFill>
              </a:rPr>
              <a:t>80MHz_left_4x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0, HE-</a:t>
            </a:r>
            <a:r>
              <a:rPr lang="en-US" altLang="ko-KR" sz="1200" dirty="0">
                <a:solidFill>
                  <a:srgbClr val="000000"/>
                </a:solidFill>
              </a:rPr>
              <a:t>LTF</a:t>
            </a:r>
            <a:r>
              <a:rPr lang="en-US" altLang="ko-KR" sz="1200" baseline="-25000" dirty="0">
                <a:solidFill>
                  <a:srgbClr val="000000"/>
                </a:solidFill>
              </a:rPr>
              <a:t>80MHz_right_4x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];</a:t>
            </a:r>
          </a:p>
          <a:p>
            <a:pPr marL="342900" indent="-342900" eaLnBrk="1" hangingPunct="1">
              <a:spcBef>
                <a:spcPts val="600"/>
              </a:spcBef>
            </a:pP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values = 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</a:t>
            </a:r>
            <a:r>
              <a:rPr lang="en-US" altLang="zh-CN" sz="1200" dirty="0">
                <a:solidFill>
                  <a:srgbClr val="FF0000"/>
                </a:solidFill>
                <a:ea typeface="宋体" panose="02010600030101010101" pitchFamily="2" charset="-122"/>
              </a:rPr>
              <a:t>1, -1, -1, -1, -1, 1, 1, 1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endParaRPr lang="en-US" altLang="zh-CN" sz="1200" dirty="0">
              <a:solidFill>
                <a:srgbClr val="FF0000"/>
              </a:solidFill>
            </a:endParaRPr>
          </a:p>
          <a:p>
            <a:pPr marL="342900" indent="-342900" eaLnBrk="1" hangingPunct="1">
              <a:spcBef>
                <a:spcPts val="600"/>
              </a:spcBef>
            </a:pPr>
            <a:endParaRPr lang="en-US" altLang="zh-CN" sz="1800" dirty="0">
              <a:solidFill>
                <a:prstClr val="blac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96912" y="3854729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eaLnBrk="1" hangingPunct="1">
              <a:spcBef>
                <a:spcPts val="600"/>
              </a:spcBef>
            </a:pPr>
            <a:r>
              <a:rPr lang="en-US" altLang="zh-CN" sz="1800" b="1" dirty="0">
                <a:solidFill>
                  <a:srgbClr val="000000"/>
                </a:solidFill>
                <a:latin typeface="+mn-lt"/>
                <a:ea typeface="+mn-ea"/>
              </a:rPr>
              <a:t>Option 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  <a:ea typeface="+mn-ea"/>
              </a:rPr>
              <a:t>2.2:</a:t>
            </a:r>
            <a:endParaRPr lang="zh-CN" altLang="en-US" sz="18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09800" y="4006198"/>
            <a:ext cx="4148406" cy="2499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</a:t>
            </a:r>
            <a:r>
              <a:rPr lang="en-US" altLang="zh-CN" sz="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4x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EHT-LTF </a:t>
            </a:r>
            <a:r>
              <a:rPr lang="en-US" altLang="zh-CN" sz="90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900" dirty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900" dirty="0">
                <a:solidFill>
                  <a:schemeClr val="tx1"/>
                </a:solidFill>
              </a:rPr>
              <a:t>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80MHz_part3_4x 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>
                <a:solidFill>
                  <a:schemeClr val="tx1"/>
                </a:solidFill>
              </a:rPr>
              <a:t>0</a:t>
            </a:r>
            <a:r>
              <a:rPr lang="en-US" altLang="zh-CN" sz="900" baseline="-25000" dirty="0">
                <a:solidFill>
                  <a:schemeClr val="tx1"/>
                </a:solidFill>
              </a:rPr>
              <a:t>23</a:t>
            </a:r>
            <a:r>
              <a:rPr lang="en-US" altLang="zh-CN" sz="900" dirty="0">
                <a:solidFill>
                  <a:schemeClr val="tx1"/>
                </a:solidFill>
              </a:rPr>
              <a:t>  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900" dirty="0" smtClean="0">
                <a:solidFill>
                  <a:schemeClr val="tx1"/>
                </a:solidFill>
              </a:rPr>
              <a:t>  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80MHz_part2_4x</a:t>
            </a:r>
            <a:r>
              <a:rPr lang="en-US" altLang="zh-CN" sz="900" dirty="0" smtClean="0">
                <a:solidFill>
                  <a:schemeClr val="tx1"/>
                </a:solidFill>
              </a:rPr>
              <a:t>   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 smtClean="0">
                <a:solidFill>
                  <a:srgbClr val="0070C0"/>
                </a:solidFill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900" dirty="0" smtClean="0">
                <a:solidFill>
                  <a:schemeClr val="tx1"/>
                </a:solidFill>
              </a:rPr>
              <a:t>  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>
                <a:solidFill>
                  <a:schemeClr val="tx1"/>
                </a:solidFill>
              </a:rPr>
              <a:t>0</a:t>
            </a:r>
            <a:r>
              <a:rPr lang="en-US" altLang="zh-CN" sz="900" baseline="-25000" dirty="0">
                <a:solidFill>
                  <a:schemeClr val="tx1"/>
                </a:solidFill>
              </a:rPr>
              <a:t>23</a:t>
            </a:r>
            <a:r>
              <a:rPr lang="en-US" altLang="zh-CN" sz="900" dirty="0">
                <a:solidFill>
                  <a:schemeClr val="tx1"/>
                </a:solidFill>
              </a:rPr>
              <a:t>  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9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9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80MHz_part2_4x   </a:t>
            </a:r>
            <a:r>
              <a:rPr lang="en-US" altLang="zh-CN" sz="900" dirty="0" smtClean="0">
                <a:solidFill>
                  <a:schemeClr val="tx1"/>
                </a:solidFill>
              </a:rPr>
              <a:t> 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9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900" dirty="0" smtClean="0">
                <a:solidFill>
                  <a:schemeClr val="tx1"/>
                </a:solidFill>
              </a:rPr>
              <a:t>  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900" dirty="0" smtClean="0">
                <a:solidFill>
                  <a:schemeClr val="tx1"/>
                </a:solidFill>
              </a:rPr>
              <a:t>   </a:t>
            </a:r>
            <a:r>
              <a:rPr lang="en-US" altLang="zh-CN" sz="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9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>
                <a:solidFill>
                  <a:schemeClr val="tx1"/>
                </a:solidFill>
              </a:rPr>
              <a:t>0</a:t>
            </a:r>
            <a:r>
              <a:rPr lang="en-US" altLang="zh-CN" sz="900" baseline="-25000" dirty="0">
                <a:solidFill>
                  <a:schemeClr val="tx1"/>
                </a:solidFill>
              </a:rPr>
              <a:t>23</a:t>
            </a:r>
            <a:r>
              <a:rPr lang="en-US" altLang="zh-CN" sz="900" dirty="0">
                <a:solidFill>
                  <a:schemeClr val="tx1"/>
                </a:solidFill>
              </a:rPr>
              <a:t> </a:t>
            </a:r>
            <a:r>
              <a:rPr lang="en-US" altLang="zh-CN" sz="900" dirty="0" smtClean="0">
                <a:solidFill>
                  <a:schemeClr val="tx1"/>
                </a:solidFill>
              </a:rPr>
              <a:t> </a:t>
            </a:r>
            <a:r>
              <a:rPr lang="en-US" altLang="zh-CN" sz="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9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9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80MHz_part2_4x</a:t>
            </a:r>
            <a:r>
              <a:rPr lang="en-US" altLang="zh-CN" sz="900" dirty="0" smtClean="0">
                <a:solidFill>
                  <a:schemeClr val="tx1"/>
                </a:solidFill>
              </a:rPr>
              <a:t> </a:t>
            </a:r>
            <a:r>
              <a:rPr lang="en-US" altLang="zh-CN" sz="900" dirty="0" smtClean="0">
                <a:solidFill>
                  <a:srgbClr val="0070C0"/>
                </a:solidFill>
              </a:rPr>
              <a:t> </a:t>
            </a:r>
            <a:r>
              <a:rPr lang="en-US" altLang="zh-CN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900" dirty="0" smtClean="0">
                <a:solidFill>
                  <a:schemeClr val="tx1"/>
                </a:solidFill>
              </a:rPr>
              <a:t>  </a:t>
            </a:r>
            <a:r>
              <a:rPr lang="en-US" altLang="zh-CN" sz="9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900" dirty="0" smtClean="0">
                <a:solidFill>
                  <a:schemeClr val="tx1"/>
                </a:solidFill>
              </a:rPr>
              <a:t>LTF</a:t>
            </a:r>
            <a:r>
              <a:rPr lang="en-US" altLang="ko-KR" sz="9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9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Coefficient values = 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1 -1 </a:t>
            </a:r>
            <a:r>
              <a:rPr lang="en-US" altLang="zh-CN" sz="9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 -1 </a:t>
            </a:r>
            <a:r>
              <a:rPr lang="en-US" altLang="zh-CN" sz="9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-1 -1 -1 -1 </a:t>
            </a:r>
            <a:r>
              <a:rPr lang="en-US" altLang="zh-CN" sz="9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90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</a:t>
            </a:r>
            <a:r>
              <a:rPr lang="en-US" altLang="zh-CN" sz="9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1 1]</a:t>
            </a:r>
          </a:p>
        </p:txBody>
      </p:sp>
    </p:spTree>
    <p:extLst>
      <p:ext uri="{BB962C8B-B14F-4D97-AF65-F5344CB8AC3E}">
        <p14:creationId xmlns:p14="http://schemas.microsoft.com/office/powerpoint/2010/main" val="20551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320MHz 4x EHT-LTF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1" name="文本框 8"/>
          <p:cNvSpPr txBox="1"/>
          <p:nvPr/>
        </p:nvSpPr>
        <p:spPr>
          <a:xfrm>
            <a:off x="8080746" y="19812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2" name="文本框 9"/>
          <p:cNvSpPr txBox="1"/>
          <p:nvPr/>
        </p:nvSpPr>
        <p:spPr>
          <a:xfrm>
            <a:off x="8066330" y="234006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3" name="文本框 10"/>
          <p:cNvSpPr txBox="1"/>
          <p:nvPr/>
        </p:nvSpPr>
        <p:spPr>
          <a:xfrm>
            <a:off x="8066330" y="281717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4" name="文本框 11"/>
          <p:cNvSpPr txBox="1"/>
          <p:nvPr/>
        </p:nvSpPr>
        <p:spPr>
          <a:xfrm>
            <a:off x="8066330" y="307358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5" name="文本框 12"/>
          <p:cNvSpPr txBox="1"/>
          <p:nvPr/>
        </p:nvSpPr>
        <p:spPr>
          <a:xfrm>
            <a:off x="8080746" y="3340798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6" name="文本框 13"/>
          <p:cNvSpPr txBox="1"/>
          <p:nvPr/>
        </p:nvSpPr>
        <p:spPr>
          <a:xfrm>
            <a:off x="8080746" y="3571102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RU996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7" name="文本框 14"/>
          <p:cNvSpPr txBox="1"/>
          <p:nvPr/>
        </p:nvSpPr>
        <p:spPr>
          <a:xfrm>
            <a:off x="8080746" y="3761601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RU52+26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8" name="文本框 15"/>
          <p:cNvSpPr txBox="1"/>
          <p:nvPr/>
        </p:nvSpPr>
        <p:spPr>
          <a:xfrm>
            <a:off x="8080746" y="3947904"/>
            <a:ext cx="9125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RU106+26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19" name="文本框 16"/>
          <p:cNvSpPr txBox="1"/>
          <p:nvPr/>
        </p:nvSpPr>
        <p:spPr>
          <a:xfrm>
            <a:off x="8080746" y="4108781"/>
            <a:ext cx="994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0070C0"/>
                </a:solidFill>
              </a:rPr>
              <a:t>RU484+242</a:t>
            </a:r>
            <a:endParaRPr lang="zh-CN" altLang="en-US" sz="1200" dirty="0">
              <a:solidFill>
                <a:srgbClr val="0070C0"/>
              </a:solidFill>
            </a:endParaRPr>
          </a:p>
        </p:txBody>
      </p:sp>
      <p:sp>
        <p:nvSpPr>
          <p:cNvPr id="25" name="TextBox 26"/>
          <p:cNvSpPr txBox="1"/>
          <p:nvPr/>
        </p:nvSpPr>
        <p:spPr>
          <a:xfrm>
            <a:off x="457200" y="1392968"/>
            <a:ext cx="465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Option 1 simulation results</a:t>
            </a:r>
            <a:r>
              <a:rPr lang="zh-CN" altLang="en-US" dirty="0" smtClean="0">
                <a:solidFill>
                  <a:srgbClr val="000000"/>
                </a:solidFill>
              </a:rPr>
              <a:t>：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6" name="TextBox 33"/>
          <p:cNvSpPr txBox="1"/>
          <p:nvPr/>
        </p:nvSpPr>
        <p:spPr>
          <a:xfrm>
            <a:off x="7978198" y="1570179"/>
            <a:ext cx="95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i="1" u="sng" dirty="0" smtClean="0">
                <a:solidFill>
                  <a:srgbClr val="00B050"/>
                </a:solidFill>
              </a:rPr>
              <a:t>1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st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,2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nd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, 3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rd</a:t>
            </a:r>
            <a:r>
              <a:rPr lang="en-US" altLang="zh-CN" sz="1200" b="1" i="1" u="sng" dirty="0">
                <a:solidFill>
                  <a:srgbClr val="00B050"/>
                </a:solidFill>
              </a:rPr>
              <a:t>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&amp; 4</a:t>
            </a:r>
            <a:r>
              <a:rPr lang="en-US" altLang="zh-CN" sz="1200" b="1" i="1" u="sng" baseline="30000" dirty="0" smtClean="0">
                <a:solidFill>
                  <a:srgbClr val="00B050"/>
                </a:solidFill>
              </a:rPr>
              <a:t>th </a:t>
            </a:r>
            <a:r>
              <a:rPr lang="en-US" altLang="zh-CN" sz="1200" b="1" i="1" u="sng" dirty="0" smtClean="0">
                <a:solidFill>
                  <a:srgbClr val="00B050"/>
                </a:solidFill>
              </a:rPr>
              <a:t>80MHz</a:t>
            </a:r>
            <a:endParaRPr lang="zh-CN" altLang="en-US" sz="1200" b="1" i="1" u="sng" dirty="0">
              <a:solidFill>
                <a:srgbClr val="00B050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377454" y="4419600"/>
            <a:ext cx="855757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7" name="表格 26"/>
          <p:cNvGraphicFramePr>
            <a:graphicFrameLocks noGrp="1"/>
          </p:cNvGraphicFramePr>
          <p:nvPr>
            <p:extLst/>
          </p:nvPr>
        </p:nvGraphicFramePr>
        <p:xfrm>
          <a:off x="533400" y="1888907"/>
          <a:ext cx="7130592" cy="24807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  <a:gridCol w="198072"/>
              </a:tblGrid>
              <a:tr h="31691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6.1076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5.9599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6.3562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6.977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6.1076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7.2882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6.3562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6.4568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6.0199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6.0963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5.6995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6.5421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6.8536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5.2847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6.8009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5.6995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3.7821</a:t>
                      </a:r>
                    </a:p>
                  </a:txBody>
                  <a:tcPr marL="7620" marR="7620" marT="7620" marB="0" anchor="b"/>
                </a:tc>
              </a:tr>
              <a:tr h="38872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6.7962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7.145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8.476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7.4108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7.4968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7.0082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7.807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6.9222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4.967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4.4366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5.3767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5.351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6.6954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6.4197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6.5108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5.8427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5.4754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5.4977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5.4964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6.9765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5.5275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6.1862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7.4039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6.8794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6.2945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6.8965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6.5092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6.4576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6.2888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7.4227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6.9053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6.1879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25931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8.1123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8.5181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8.1683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7.9065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78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 </a:t>
            </a:r>
            <a:r>
              <a:rPr lang="en-US" altLang="zh-CN" dirty="0" smtClean="0"/>
              <a:t>320MHz </a:t>
            </a:r>
            <a:r>
              <a:rPr lang="en-US" altLang="zh-CN" dirty="0"/>
              <a:t>4x EHT-LTF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06887" y="649446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2411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Option 1 simulation results</a:t>
            </a:r>
            <a:r>
              <a:rPr lang="zh-CN" altLang="en-US" dirty="0" smtClean="0">
                <a:solidFill>
                  <a:srgbClr val="000000"/>
                </a:solidFill>
              </a:rPr>
              <a:t>：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endParaRPr lang="zh-CN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/>
          </p:nvPr>
        </p:nvGraphicFramePr>
        <p:xfrm>
          <a:off x="685800" y="2141215"/>
          <a:ext cx="6019800" cy="3101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475"/>
                <a:gridCol w="752475"/>
                <a:gridCol w="752475"/>
                <a:gridCol w="752475"/>
                <a:gridCol w="752475"/>
                <a:gridCol w="752475"/>
                <a:gridCol w="752475"/>
                <a:gridCol w="752475"/>
              </a:tblGrid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9.6212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9.8446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10.436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10.227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10.771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9.5687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9.3672</a:t>
                      </a:r>
                    </a:p>
                  </a:txBody>
                  <a:tcPr marL="7620" marR="7620" marT="7620" marB="0" anchor="b"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8.9129</a:t>
                      </a:r>
                    </a:p>
                  </a:txBody>
                  <a:tcPr marL="7620" marR="7620" marT="7620" marB="0" anchor="b"/>
                </a:tc>
                <a:tc gridSpan="5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8.9129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9.5702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9.3248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9.9801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10.419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9.7444</a:t>
                      </a: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9.7008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9.8472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10.163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9.911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9.8872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9.6101</a:t>
                      </a: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9.6519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8.158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8.8489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9.5808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8.9032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8.1879</a:t>
                      </a: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8.8044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8.3182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8.0885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9.0885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9.8451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8.3883</a:t>
                      </a: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8.1813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9.5495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9.7535</a:t>
                      </a: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9.7047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9.7047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9.7535</a:t>
                      </a: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9.5495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9.7535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9.7047</a:t>
                      </a: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9.5495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9.5495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9.7047</a:t>
                      </a:r>
                    </a:p>
                  </a:txBody>
                  <a:tcPr marL="7620" marR="7620" marT="7620" marB="0" anchor="b"/>
                </a:tc>
                <a:tc gridSpan="6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altLang="zh-CN" sz="11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9.7535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842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8.7459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8.5822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8.7459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8.5822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8.7459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8.5822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8.7459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8.5822</a:t>
                      </a:r>
                    </a:p>
                  </a:txBody>
                  <a:tcPr marL="7620" marR="7620" marT="7620" marB="0" anchor="b"/>
                </a:tc>
              </a:tr>
              <a:tr h="258427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10.303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文本框 17"/>
          <p:cNvSpPr txBox="1">
            <a:spLocks noChangeArrowheads="1"/>
          </p:cNvSpPr>
          <p:nvPr/>
        </p:nvSpPr>
        <p:spPr bwMode="auto">
          <a:xfrm>
            <a:off x="6934200" y="4648200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RU484+996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6" name="文本框 19"/>
          <p:cNvSpPr txBox="1">
            <a:spLocks noChangeArrowheads="1"/>
          </p:cNvSpPr>
          <p:nvPr/>
        </p:nvSpPr>
        <p:spPr bwMode="auto">
          <a:xfrm>
            <a:off x="6908750" y="2089448"/>
            <a:ext cx="169569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RU484+3x996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7" name="文本框 20"/>
          <p:cNvSpPr txBox="1">
            <a:spLocks noChangeArrowheads="1"/>
          </p:cNvSpPr>
          <p:nvPr/>
        </p:nvSpPr>
        <p:spPr bwMode="auto">
          <a:xfrm>
            <a:off x="6934200" y="2377480"/>
            <a:ext cx="11382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RU3x996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8" name="文本框 21"/>
          <p:cNvSpPr txBox="1">
            <a:spLocks noChangeArrowheads="1"/>
          </p:cNvSpPr>
          <p:nvPr/>
        </p:nvSpPr>
        <p:spPr bwMode="auto">
          <a:xfrm>
            <a:off x="6934200" y="4986754"/>
            <a:ext cx="11366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RU4x996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19" name="文本框 23"/>
          <p:cNvSpPr txBox="1">
            <a:spLocks noChangeArrowheads="1"/>
          </p:cNvSpPr>
          <p:nvPr/>
        </p:nvSpPr>
        <p:spPr bwMode="auto">
          <a:xfrm>
            <a:off x="6934200" y="3860031"/>
            <a:ext cx="144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RU2x996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20" name="文本框 21"/>
          <p:cNvSpPr txBox="1">
            <a:spLocks noChangeArrowheads="1"/>
          </p:cNvSpPr>
          <p:nvPr/>
        </p:nvSpPr>
        <p:spPr bwMode="auto">
          <a:xfrm>
            <a:off x="6948264" y="2891135"/>
            <a:ext cx="21957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</a:rPr>
              <a:t>RU2x996+484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sp>
        <p:nvSpPr>
          <p:cNvPr id="8" name="右大括号 7"/>
          <p:cNvSpPr/>
          <p:nvPr/>
        </p:nvSpPr>
        <p:spPr bwMode="auto">
          <a:xfrm>
            <a:off x="6781800" y="2683589"/>
            <a:ext cx="152400" cy="97401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1" name="右大括号 20"/>
          <p:cNvSpPr/>
          <p:nvPr/>
        </p:nvSpPr>
        <p:spPr bwMode="auto">
          <a:xfrm>
            <a:off x="6798713" y="3711579"/>
            <a:ext cx="152400" cy="974011"/>
          </a:xfrm>
          <a:prstGeom prst="righ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73105</TotalTime>
  <Words>1815</Words>
  <Application>Microsoft Office PowerPoint</Application>
  <PresentationFormat>全屏显示(4:3)</PresentationFormat>
  <Paragraphs>1022</Paragraphs>
  <Slides>21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8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Tahoma</vt:lpstr>
      <vt:lpstr>Times New Roman</vt:lpstr>
      <vt:lpstr>Wingdings</vt:lpstr>
      <vt:lpstr>Office Theme</vt:lpstr>
      <vt:lpstr>9_主题1</vt:lpstr>
      <vt:lpstr>1_Office Theme</vt:lpstr>
      <vt:lpstr>Equation</vt:lpstr>
      <vt:lpstr>4x EHT-LTFs Sequences Design</vt:lpstr>
      <vt:lpstr>Abstract</vt:lpstr>
      <vt:lpstr>Introduction</vt:lpstr>
      <vt:lpstr>Introduction</vt:lpstr>
      <vt:lpstr>Design Methods[3-4] </vt:lpstr>
      <vt:lpstr>Sequences Design Considerations</vt:lpstr>
      <vt:lpstr>320MHz 4x EHT-LTF </vt:lpstr>
      <vt:lpstr> 320MHz 4x EHT-LTF</vt:lpstr>
      <vt:lpstr> 320MHz 4x EHT-LTF</vt:lpstr>
      <vt:lpstr>320MHz 4x EHT-LTF </vt:lpstr>
      <vt:lpstr>320MHz 4x EHT-LTF</vt:lpstr>
      <vt:lpstr>320MHz 4x EHT-LTF </vt:lpstr>
      <vt:lpstr>320MHz 4x EHT-LTF </vt:lpstr>
      <vt:lpstr>320MHz 4x EHT-LTF</vt:lpstr>
      <vt:lpstr>Conclusion</vt:lpstr>
      <vt:lpstr>Reference</vt:lpstr>
      <vt:lpstr>Straw Poll 1</vt:lpstr>
      <vt:lpstr>Straw Poll 2</vt:lpstr>
      <vt:lpstr>Straw Poll 3</vt:lpstr>
      <vt:lpstr>Appendix: QAM Data PAPR</vt:lpstr>
      <vt:lpstr>Appendix 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liuchenchen</cp:lastModifiedBy>
  <cp:revision>1519</cp:revision>
  <cp:lastPrinted>1601-01-01T00:00:00Z</cp:lastPrinted>
  <dcterms:created xsi:type="dcterms:W3CDTF">2015-10-31T00:33:08Z</dcterms:created>
  <dcterms:modified xsi:type="dcterms:W3CDTF">2020-08-24T13:39:05Z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(3)xS459m8ByzEcy/HgoW9esrZXfUaLh9UIk3HMWdFSUF6Bt93pBr1eFMpKC+OVEs/0c/VydXz4
xP6OMo+yCrR/rzj4XEwAYoWHqH6N1vzhItivIX1rhYrVSvrXyB5dCGs87dMzAI5l5PCMOKaO
fmILSASfLQT/Eq8J0qxNNZ4mJdzfjOsKB9+kx5Fs2oJSPRYJob/q6hgmINZC4yUdILUkGFiH
iZqKKWucYnmE1O0VLi</vt:lpwstr>
  </property>
  <property fmtid="{D5CDD505-2E9C-101B-9397-08002B2CF9AE}" pid="3" name="_2015_ms_pID_7253431">
    <vt:lpwstr>kjzyUL/rm7t3M7Ya8WfwDSTsdVYC07VRY+S+Oc6Jy6QamOLGvwrQYZ
ACA/HAmApATjBJPNQkR67LqsxZEnrjCOXrx5qRatIp+/G9CP7l6cyNfAOOrr0UzR7ueZixLm
Aai50zlUvHr+U1JQcpx84cvXi8gUX7mIJlJCViacv58p/Z4FZL2DpLNynICyxIKyfSswZpd5
eBv045BXR2cTyVUNlrFx57WUd1nT1TFQV/Fu</vt:lpwstr>
  </property>
  <property fmtid="{D5CDD505-2E9C-101B-9397-08002B2CF9AE}" pid="4" name="_2015_ms_pID_7253432">
    <vt:lpwstr>QQ==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1598012812</vt:lpwstr>
  </property>
</Properties>
</file>