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60" r:id="rId2"/>
  </p:sldMasterIdLst>
  <p:notesMasterIdLst>
    <p:notesMasterId r:id="rId34"/>
  </p:notesMasterIdLst>
  <p:handoutMasterIdLst>
    <p:handoutMasterId r:id="rId35"/>
  </p:handoutMasterIdLst>
  <p:sldIdLst>
    <p:sldId id="256" r:id="rId3"/>
    <p:sldId id="375" r:id="rId4"/>
    <p:sldId id="376" r:id="rId5"/>
    <p:sldId id="417" r:id="rId6"/>
    <p:sldId id="337" r:id="rId7"/>
    <p:sldId id="418" r:id="rId8"/>
    <p:sldId id="341" r:id="rId9"/>
    <p:sldId id="450" r:id="rId10"/>
    <p:sldId id="454" r:id="rId11"/>
    <p:sldId id="451" r:id="rId12"/>
    <p:sldId id="452" r:id="rId13"/>
    <p:sldId id="364" r:id="rId14"/>
    <p:sldId id="369" r:id="rId15"/>
    <p:sldId id="379" r:id="rId16"/>
    <p:sldId id="378" r:id="rId17"/>
    <p:sldId id="443" r:id="rId18"/>
    <p:sldId id="444" r:id="rId19"/>
    <p:sldId id="440" r:id="rId20"/>
    <p:sldId id="426" r:id="rId21"/>
    <p:sldId id="424" r:id="rId22"/>
    <p:sldId id="445" r:id="rId23"/>
    <p:sldId id="455" r:id="rId24"/>
    <p:sldId id="456" r:id="rId25"/>
    <p:sldId id="457" r:id="rId26"/>
    <p:sldId id="453" r:id="rId27"/>
    <p:sldId id="439" r:id="rId28"/>
    <p:sldId id="419" r:id="rId29"/>
    <p:sldId id="436" r:id="rId30"/>
    <p:sldId id="441" r:id="rId31"/>
    <p:sldId id="382" r:id="rId32"/>
    <p:sldId id="383" r:id="rId33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iangdandan (2012)" initials="L(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中度样式 2 - 强调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C4B1156A-380E-4F78-BDF5-A606A8083BF9}" styleName="中度样式 4 - 强调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3B4B98B0-60AC-42C2-AFA5-B58CD77FA1E5}" styleName="浅色样式 1 - 强调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FABFCF23-3B69-468F-B69F-88F6DE6A72F2}" styleName="中度样式 1 - 强调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863" autoAdjust="0"/>
    <p:restoredTop sz="96309" autoAdjust="0"/>
  </p:normalViewPr>
  <p:slideViewPr>
    <p:cSldViewPr>
      <p:cViewPr varScale="1">
        <p:scale>
          <a:sx n="112" d="100"/>
          <a:sy n="112" d="100"/>
        </p:scale>
        <p:origin x="2034" y="9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7" d="100"/>
          <a:sy n="87" d="100"/>
        </p:scale>
        <p:origin x="3822" y="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theme" Target="theme/theme1.xml"/><Relationship Id="rId21" Type="http://schemas.openxmlformats.org/officeDocument/2006/relationships/slide" Target="slides/slide19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commentAuthors" Target="commentAuthor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handoutMaster" Target="handoutMasters/handoutMaster1.xml"/><Relationship Id="rId8" Type="http://schemas.openxmlformats.org/officeDocument/2006/relationships/slide" Target="slides/slide6.xml"/><Relationship Id="rId3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4" Type="http://schemas.openxmlformats.org/officeDocument/2006/relationships/image" Target="../media/image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7/16/2020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</a:t>
            </a:r>
            <a:r>
              <a:rPr lang="en-US" dirty="0" smtClean="0"/>
              <a:t>Doe  </a:t>
            </a:r>
            <a:r>
              <a:rPr lang="en-US" dirty="0"/>
              <a:t>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</a:t>
            </a:r>
            <a:r>
              <a:rPr lang="en-US" dirty="0" smtClean="0"/>
              <a:t>Doe  </a:t>
            </a:r>
            <a:r>
              <a:rPr lang="en-US" dirty="0"/>
              <a:t>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页眉占位符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日期占位符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  Some Company</a:t>
            </a:r>
            <a:endParaRPr 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49368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dirty="0" smtClean="0"/>
              <a:t>2018</a:t>
            </a:r>
            <a:endParaRPr lang="en-GB" altLang="zh-C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Ross Jian Yu  </a:t>
            </a:r>
            <a:r>
              <a:rPr lang="en-GB" dirty="0" err="1" smtClean="0"/>
              <a:t>etc</a:t>
            </a:r>
            <a:r>
              <a:rPr lang="en-GB" dirty="0" smtClean="0"/>
              <a:t>  Huawei Technologies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CN" dirty="0" smtClean="0"/>
              <a:t>2020-06</a:t>
            </a:r>
            <a:endParaRPr lang="en-GB" altLang="zh-CN" dirty="0"/>
          </a:p>
        </p:txBody>
      </p:sp>
      <p:sp>
        <p:nvSpPr>
          <p:cNvPr id="7" name="Footer Placeholder 5"/>
          <p:cNvSpPr>
            <a:spLocks noGrp="1"/>
          </p:cNvSpPr>
          <p:nvPr userDrawn="1"/>
        </p:nvSpPr>
        <p:spPr bwMode="auto">
          <a:xfrm>
            <a:off x="5310193" y="6524625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 dirty="0" err="1" smtClean="0"/>
              <a:t>Dandan</a:t>
            </a:r>
            <a:r>
              <a:rPr lang="en-GB" baseline="0" dirty="0" smtClean="0"/>
              <a:t> Liang</a:t>
            </a:r>
            <a:r>
              <a:rPr lang="en-GB" dirty="0" smtClean="0"/>
              <a:t>  et al.  Huawei Technologies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dirty="0" smtClean="0"/>
              <a:t>2020-01</a:t>
            </a:r>
            <a:endParaRPr lang="en-GB" altLang="zh-C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Ross Jian Yu  etc.  Huawei Technologies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dirty="0" smtClean="0"/>
              <a:t>2020-01</a:t>
            </a:r>
            <a:endParaRPr lang="en-GB" altLang="zh-C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Ross Jian Yu  etc.  Huawei Technologies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" name="Date Placeholder 4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dirty="0" smtClean="0"/>
              <a:t>2020-01</a:t>
            </a:r>
            <a:endParaRPr lang="en-GB" altLang="zh-CN" dirty="0"/>
          </a:p>
        </p:txBody>
      </p:sp>
      <p:sp>
        <p:nvSpPr>
          <p:cNvPr id="11" name="Footer Placeholder 5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Ross Jian Yu  etc.  Huawei Technologies</a:t>
            </a:r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6" name="Date Placeholder 4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dirty="0" smtClean="0"/>
              <a:t>2018</a:t>
            </a:r>
            <a:endParaRPr lang="en-GB" altLang="zh-CN" dirty="0"/>
          </a:p>
        </p:txBody>
      </p:sp>
      <p:sp>
        <p:nvSpPr>
          <p:cNvPr id="7" name="Footer Placeholder 5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dirty="0" err="1" smtClean="0"/>
              <a:t>Shahrnaz</a:t>
            </a:r>
            <a:r>
              <a:rPr lang="en-GB" dirty="0" smtClean="0"/>
              <a:t> </a:t>
            </a:r>
            <a:r>
              <a:rPr lang="en-GB" dirty="0" err="1" smtClean="0"/>
              <a:t>Azizi</a:t>
            </a:r>
            <a:r>
              <a:rPr lang="en-GB" dirty="0" smtClean="0"/>
              <a:t>  etc.  Intel Corporation</a:t>
            </a:r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dirty="0" smtClean="0"/>
              <a:t>2018</a:t>
            </a:r>
            <a:endParaRPr lang="en-GB" altLang="zh-C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dirty="0" err="1" smtClean="0"/>
              <a:t>Shahrnaz</a:t>
            </a:r>
            <a:r>
              <a:rPr lang="en-GB" dirty="0" smtClean="0"/>
              <a:t> </a:t>
            </a:r>
            <a:r>
              <a:rPr lang="en-GB" dirty="0" err="1" smtClean="0"/>
              <a:t>Azizi</a:t>
            </a:r>
            <a:r>
              <a:rPr lang="en-GB" dirty="0" smtClean="0"/>
              <a:t>  etc.  Intel Corporation</a:t>
            </a:r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Date Placeholder 4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dirty="0" smtClean="0"/>
              <a:t>2018</a:t>
            </a:r>
            <a:endParaRPr lang="en-GB" altLang="zh-CN" dirty="0"/>
          </a:p>
        </p:txBody>
      </p:sp>
      <p:sp>
        <p:nvSpPr>
          <p:cNvPr id="8" name="Footer Placeholder 5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dirty="0" err="1" smtClean="0"/>
              <a:t>Shahrnaz</a:t>
            </a:r>
            <a:r>
              <a:rPr lang="en-GB" dirty="0" smtClean="0"/>
              <a:t> </a:t>
            </a:r>
            <a:r>
              <a:rPr lang="en-GB" dirty="0" err="1" smtClean="0"/>
              <a:t>Azizi</a:t>
            </a:r>
            <a:r>
              <a:rPr lang="en-GB" dirty="0" smtClean="0"/>
              <a:t>  etc.  Intel Corporation</a:t>
            </a:r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Date Placeholder 4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dirty="0" smtClean="0"/>
              <a:t>2018</a:t>
            </a:r>
            <a:endParaRPr lang="en-GB" altLang="zh-CN" dirty="0"/>
          </a:p>
        </p:txBody>
      </p:sp>
      <p:sp>
        <p:nvSpPr>
          <p:cNvPr id="8" name="Footer Placeholder 5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dirty="0" err="1" smtClean="0"/>
              <a:t>Shahrnaz</a:t>
            </a:r>
            <a:r>
              <a:rPr lang="en-GB" dirty="0" smtClean="0"/>
              <a:t> </a:t>
            </a:r>
            <a:r>
              <a:rPr lang="en-GB" dirty="0" err="1" smtClean="0"/>
              <a:t>Azizi</a:t>
            </a:r>
            <a:r>
              <a:rPr lang="en-GB" dirty="0" smtClean="0"/>
              <a:t>  etc.  Intel Corporation</a:t>
            </a:r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CN" dirty="0" smtClean="0"/>
              <a:t>2020-07</a:t>
            </a:r>
            <a:endParaRPr lang="en-GB" altLang="zh-CN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802.11-20/</a:t>
            </a:r>
            <a:r>
              <a:rPr kumimoji="0" lang="en-US" altLang="zh-CN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1072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79" descr="dd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6224588"/>
            <a:ext cx="9150350" cy="636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4" name="Text Box 8"/>
          <p:cNvSpPr txBox="1">
            <a:spLocks noChangeArrowheads="1"/>
          </p:cNvSpPr>
          <p:nvPr/>
        </p:nvSpPr>
        <p:spPr bwMode="auto">
          <a:xfrm>
            <a:off x="755650" y="6451600"/>
            <a:ext cx="2680326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80114" bIns="0">
            <a:spAutoFit/>
          </a:bodyPr>
          <a:lstStyle>
            <a:lvl1pPr defTabSz="801688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742950" indent="-285750" defTabSz="801688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1143000" indent="-228600" defTabSz="801688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600200" indent="-228600" defTabSz="801688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2057400" indent="-228600" defTabSz="801688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2514600" indent="-228600" defTabSz="801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2971800" indent="-228600" defTabSz="801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3429000" indent="-228600" defTabSz="801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3886200" indent="-228600" defTabSz="801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>
              <a:buClrTx/>
              <a:buSzTx/>
              <a:buFontTx/>
              <a:buNone/>
              <a:defRPr/>
            </a:pPr>
            <a:r>
              <a:rPr lang="en-US" altLang="zh-CN" sz="1200" dirty="0" smtClean="0">
                <a:solidFill>
                  <a:srgbClr val="000000"/>
                </a:solidFill>
                <a:latin typeface="FrutigerNext LT Bold" pitchFamily="34" charset="0"/>
                <a:ea typeface="MS PGothic" pitchFamily="34" charset="-128"/>
              </a:rPr>
              <a:t>HUAWEI TECHNOLOGIES CO.  LTD.</a:t>
            </a:r>
          </a:p>
        </p:txBody>
      </p:sp>
      <p:pic>
        <p:nvPicPr>
          <p:cNvPr id="10244" name="Picture 9" descr="8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508875" y="6386513"/>
            <a:ext cx="1311275" cy="312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6" name="Rectangle 13"/>
          <p:cNvSpPr>
            <a:spLocks noGrp="1" noChangeArrowheads="1"/>
          </p:cNvSpPr>
          <p:nvPr>
            <p:ph type="title"/>
          </p:nvPr>
        </p:nvSpPr>
        <p:spPr bwMode="auto">
          <a:xfrm>
            <a:off x="755650" y="325438"/>
            <a:ext cx="7632700" cy="871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0064" rIns="80129" bIns="4006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dirty="0" smtClean="0"/>
              <a:t>单击此处编辑母版标题样式</a:t>
            </a:r>
          </a:p>
        </p:txBody>
      </p:sp>
      <p:sp>
        <p:nvSpPr>
          <p:cNvPr id="10248" name="Rectangle 68"/>
          <p:cNvSpPr>
            <a:spLocks noGrp="1" noChangeArrowheads="1"/>
          </p:cNvSpPr>
          <p:nvPr>
            <p:ph type="body" idx="1"/>
          </p:nvPr>
        </p:nvSpPr>
        <p:spPr bwMode="auto">
          <a:xfrm>
            <a:off x="755650" y="1628775"/>
            <a:ext cx="7632700" cy="4194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0142" tIns="40070" rIns="80142" bIns="4007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</a:p>
        </p:txBody>
      </p:sp>
      <p:sp>
        <p:nvSpPr>
          <p:cNvPr id="10249" name="Rectangle 15"/>
          <p:cNvSpPr>
            <a:spLocks noChangeArrowheads="1"/>
          </p:cNvSpPr>
          <p:nvPr/>
        </p:nvSpPr>
        <p:spPr bwMode="auto">
          <a:xfrm>
            <a:off x="-1952625" y="692150"/>
            <a:ext cx="1844675" cy="5500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0124" tIns="40063" rIns="80124" bIns="40063">
            <a:spAutoFit/>
          </a:bodyPr>
          <a:lstStyle/>
          <a:p>
            <a:pPr marL="342900" indent="-342900" algn="r" defTabSz="914400">
              <a:lnSpc>
                <a:spcPct val="125000"/>
              </a:lnSpc>
              <a:spcBef>
                <a:spcPct val="20000"/>
              </a:spcBef>
              <a:buClrTx/>
              <a:buSzTx/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英文标题</a:t>
            </a: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:32-35pt  </a:t>
            </a:r>
            <a:endParaRPr lang="zh-CN" altLang="en-US" sz="1100">
              <a:solidFill>
                <a:srgbClr val="FFFFFF"/>
              </a:solidFill>
              <a:latin typeface="Calibri" pitchFamily="34" charset="0"/>
              <a:ea typeface="宋体" pitchFamily="2" charset="-122"/>
            </a:endParaRPr>
          </a:p>
          <a:p>
            <a:pPr marL="342900" indent="-342900" algn="r" defTabSz="914400">
              <a:lnSpc>
                <a:spcPct val="125000"/>
              </a:lnSpc>
              <a:spcBef>
                <a:spcPct val="20000"/>
              </a:spcBef>
              <a:buClrTx/>
              <a:buSzTx/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颜色</a:t>
            </a: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: R153 G0 B0</a:t>
            </a:r>
          </a:p>
          <a:p>
            <a:pPr marL="342900" indent="-342900" algn="r" defTabSz="914400">
              <a:lnSpc>
                <a:spcPct val="125000"/>
              </a:lnSpc>
              <a:spcBef>
                <a:spcPct val="20000"/>
              </a:spcBef>
              <a:buClrTx/>
              <a:buSzTx/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内部使用字体 </a:t>
            </a: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:</a:t>
            </a:r>
          </a:p>
          <a:p>
            <a:pPr marL="342900" indent="-342900" algn="r" defTabSz="914400">
              <a:lnSpc>
                <a:spcPct val="125000"/>
              </a:lnSpc>
              <a:spcBef>
                <a:spcPct val="20000"/>
              </a:spcBef>
              <a:buClrTx/>
              <a:buSzTx/>
              <a:buFont typeface="Arial" pitchFamily="34" charset="0"/>
              <a:buNone/>
            </a:pP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FrutigerNext LT Medium</a:t>
            </a:r>
          </a:p>
          <a:p>
            <a:pPr marL="342900" indent="-342900" algn="r" defTabSz="914400">
              <a:lnSpc>
                <a:spcPct val="125000"/>
              </a:lnSpc>
              <a:spcBef>
                <a:spcPct val="20000"/>
              </a:spcBef>
              <a:buClrTx/>
              <a:buSzTx/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外部使用字体 </a:t>
            </a: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: Arial</a:t>
            </a:r>
          </a:p>
          <a:p>
            <a:pPr marL="342900" indent="-342900" algn="r" defTabSz="914400">
              <a:lnSpc>
                <a:spcPct val="75000"/>
              </a:lnSpc>
              <a:spcBef>
                <a:spcPct val="20000"/>
              </a:spcBef>
              <a:buClrTx/>
              <a:buSzTx/>
              <a:buFont typeface="Arial" pitchFamily="34" charset="0"/>
              <a:buNone/>
            </a:pPr>
            <a:endParaRPr lang="en-US" altLang="zh-CN" sz="1100">
              <a:solidFill>
                <a:srgbClr val="FFFFFF"/>
              </a:solidFill>
              <a:latin typeface="Calibri" pitchFamily="34" charset="0"/>
              <a:ea typeface="宋体" pitchFamily="2" charset="-122"/>
            </a:endParaRPr>
          </a:p>
          <a:p>
            <a:pPr marL="342900" indent="-342900" algn="r" defTabSz="914400">
              <a:lnSpc>
                <a:spcPct val="125000"/>
              </a:lnSpc>
              <a:spcBef>
                <a:spcPct val="20000"/>
              </a:spcBef>
              <a:buClrTx/>
              <a:buSzTx/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中文标题</a:t>
            </a: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:30-32pt  </a:t>
            </a:r>
            <a:endParaRPr lang="zh-CN" altLang="en-US" sz="1100">
              <a:solidFill>
                <a:srgbClr val="FFFFFF"/>
              </a:solidFill>
              <a:latin typeface="Calibri" pitchFamily="34" charset="0"/>
              <a:ea typeface="宋体" pitchFamily="2" charset="-122"/>
            </a:endParaRPr>
          </a:p>
          <a:p>
            <a:pPr marL="342900" indent="-342900" algn="r" defTabSz="914400">
              <a:lnSpc>
                <a:spcPct val="125000"/>
              </a:lnSpc>
              <a:spcBef>
                <a:spcPct val="20000"/>
              </a:spcBef>
              <a:buClrTx/>
              <a:buSzTx/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颜色</a:t>
            </a: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: R153 G0 B0</a:t>
            </a:r>
          </a:p>
          <a:p>
            <a:pPr marL="342900" indent="-342900" algn="r" defTabSz="914400">
              <a:lnSpc>
                <a:spcPct val="125000"/>
              </a:lnSpc>
              <a:spcBef>
                <a:spcPct val="20000"/>
              </a:spcBef>
              <a:buClrTx/>
              <a:buSzTx/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字体</a:t>
            </a: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:</a:t>
            </a: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黑体</a:t>
            </a:r>
          </a:p>
          <a:p>
            <a:pPr marL="342900" indent="-342900" algn="r" defTabSz="914400">
              <a:lnSpc>
                <a:spcPct val="125000"/>
              </a:lnSpc>
              <a:spcBef>
                <a:spcPct val="20000"/>
              </a:spcBef>
              <a:buClrTx/>
              <a:buSzTx/>
              <a:buFont typeface="Arial" pitchFamily="34" charset="0"/>
              <a:buNone/>
            </a:pPr>
            <a:endParaRPr lang="zh-CN" altLang="en-US" sz="1100">
              <a:solidFill>
                <a:srgbClr val="FFFFFF"/>
              </a:solidFill>
              <a:latin typeface="Calibri" pitchFamily="34" charset="0"/>
              <a:ea typeface="宋体" pitchFamily="2" charset="-122"/>
            </a:endParaRPr>
          </a:p>
          <a:p>
            <a:pPr marL="342900" indent="-342900" algn="r" defTabSz="914400">
              <a:lnSpc>
                <a:spcPct val="125000"/>
              </a:lnSpc>
              <a:spcBef>
                <a:spcPct val="20000"/>
              </a:spcBef>
              <a:buClrTx/>
              <a:buSzTx/>
              <a:buFont typeface="Arial" pitchFamily="34" charset="0"/>
              <a:buNone/>
            </a:pPr>
            <a:endParaRPr lang="zh-CN" altLang="en-US" sz="1100">
              <a:solidFill>
                <a:srgbClr val="FFFFFF"/>
              </a:solidFill>
              <a:latin typeface="Calibri" pitchFamily="34" charset="0"/>
              <a:ea typeface="宋体" pitchFamily="2" charset="-122"/>
            </a:endParaRPr>
          </a:p>
          <a:p>
            <a:pPr marL="342900" indent="-342900" algn="r" defTabSz="914400">
              <a:lnSpc>
                <a:spcPct val="125000"/>
              </a:lnSpc>
              <a:spcBef>
                <a:spcPct val="20000"/>
              </a:spcBef>
              <a:buClrTx/>
              <a:buSzTx/>
              <a:buFont typeface="Arial" pitchFamily="34" charset="0"/>
              <a:buNone/>
            </a:pPr>
            <a:endParaRPr lang="zh-CN" altLang="en-US" sz="1100">
              <a:solidFill>
                <a:srgbClr val="FFFFFF"/>
              </a:solidFill>
              <a:latin typeface="Calibri" pitchFamily="34" charset="0"/>
              <a:ea typeface="宋体" pitchFamily="2" charset="-122"/>
            </a:endParaRPr>
          </a:p>
          <a:p>
            <a:pPr marL="342900" indent="-342900" algn="r" defTabSz="914400">
              <a:lnSpc>
                <a:spcPct val="125000"/>
              </a:lnSpc>
              <a:spcBef>
                <a:spcPct val="20000"/>
              </a:spcBef>
              <a:buClrTx/>
              <a:buSzTx/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英文正文</a:t>
            </a: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:20-22pt</a:t>
            </a:r>
          </a:p>
          <a:p>
            <a:pPr marL="342900" indent="-342900" algn="r" defTabSz="914400">
              <a:lnSpc>
                <a:spcPct val="125000"/>
              </a:lnSpc>
              <a:spcBef>
                <a:spcPct val="20000"/>
              </a:spcBef>
              <a:buClrTx/>
              <a:buSzTx/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子目录 </a:t>
            </a: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(2-5</a:t>
            </a: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级</a:t>
            </a: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) :18pt  </a:t>
            </a:r>
          </a:p>
          <a:p>
            <a:pPr marL="342900" indent="-342900" algn="r" defTabSz="914400">
              <a:lnSpc>
                <a:spcPct val="125000"/>
              </a:lnSpc>
              <a:spcBef>
                <a:spcPct val="20000"/>
              </a:spcBef>
              <a:buClrTx/>
              <a:buSzTx/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颜色</a:t>
            </a: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:</a:t>
            </a: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黑色</a:t>
            </a:r>
          </a:p>
          <a:p>
            <a:pPr marL="342900" indent="-342900" algn="r" defTabSz="914400">
              <a:lnSpc>
                <a:spcPct val="125000"/>
              </a:lnSpc>
              <a:spcBef>
                <a:spcPct val="20000"/>
              </a:spcBef>
              <a:buClrTx/>
              <a:buSzTx/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内部使用字体 </a:t>
            </a: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:</a:t>
            </a:r>
          </a:p>
          <a:p>
            <a:pPr marL="342900" indent="-342900" algn="r" defTabSz="914400">
              <a:lnSpc>
                <a:spcPct val="125000"/>
              </a:lnSpc>
              <a:spcBef>
                <a:spcPct val="20000"/>
              </a:spcBef>
              <a:buClrTx/>
              <a:buSzTx/>
              <a:buFont typeface="Arial" pitchFamily="34" charset="0"/>
              <a:buNone/>
            </a:pP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FrutigerNext LT Regular</a:t>
            </a:r>
          </a:p>
          <a:p>
            <a:pPr marL="342900" indent="-342900" algn="r" defTabSz="914400">
              <a:lnSpc>
                <a:spcPct val="125000"/>
              </a:lnSpc>
              <a:spcBef>
                <a:spcPct val="20000"/>
              </a:spcBef>
              <a:buClrTx/>
              <a:buSzTx/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外部使用字体 </a:t>
            </a: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: Arial</a:t>
            </a:r>
          </a:p>
          <a:p>
            <a:pPr marL="342900" indent="-342900" algn="r" defTabSz="914400">
              <a:lnSpc>
                <a:spcPct val="75000"/>
              </a:lnSpc>
              <a:spcBef>
                <a:spcPct val="20000"/>
              </a:spcBef>
              <a:buClrTx/>
              <a:buSzTx/>
              <a:buFont typeface="Arial" pitchFamily="34" charset="0"/>
              <a:buNone/>
            </a:pPr>
            <a:endParaRPr lang="en-US" altLang="zh-CN" sz="1100">
              <a:solidFill>
                <a:srgbClr val="FFFFFF"/>
              </a:solidFill>
              <a:latin typeface="Calibri" pitchFamily="34" charset="0"/>
              <a:ea typeface="宋体" pitchFamily="2" charset="-122"/>
            </a:endParaRPr>
          </a:p>
          <a:p>
            <a:pPr marL="342900" indent="-342900" algn="r" defTabSz="914400">
              <a:lnSpc>
                <a:spcPct val="125000"/>
              </a:lnSpc>
              <a:spcBef>
                <a:spcPct val="20000"/>
              </a:spcBef>
              <a:buClrTx/>
              <a:buSzTx/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中文正文</a:t>
            </a: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:18-20pt</a:t>
            </a:r>
          </a:p>
          <a:p>
            <a:pPr marL="342900" indent="-342900" algn="r" defTabSz="914400">
              <a:lnSpc>
                <a:spcPct val="125000"/>
              </a:lnSpc>
              <a:spcBef>
                <a:spcPct val="20000"/>
              </a:spcBef>
              <a:buClrTx/>
              <a:buSzTx/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子目录</a:t>
            </a: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(2-5</a:t>
            </a: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级</a:t>
            </a: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):18pt </a:t>
            </a:r>
            <a:endParaRPr lang="zh-CN" altLang="en-US" sz="1100">
              <a:solidFill>
                <a:srgbClr val="FFFFFF"/>
              </a:solidFill>
              <a:latin typeface="Calibri" pitchFamily="34" charset="0"/>
              <a:ea typeface="宋体" pitchFamily="2" charset="-122"/>
            </a:endParaRPr>
          </a:p>
          <a:p>
            <a:pPr marL="342900" indent="-342900" algn="r" defTabSz="914400">
              <a:lnSpc>
                <a:spcPct val="125000"/>
              </a:lnSpc>
              <a:spcBef>
                <a:spcPct val="20000"/>
              </a:spcBef>
              <a:buClrTx/>
              <a:buSzTx/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颜色</a:t>
            </a: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:</a:t>
            </a: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黑色</a:t>
            </a:r>
          </a:p>
          <a:p>
            <a:pPr marL="342900" indent="-342900" algn="r" defTabSz="914400">
              <a:lnSpc>
                <a:spcPct val="125000"/>
              </a:lnSpc>
              <a:spcBef>
                <a:spcPct val="20000"/>
              </a:spcBef>
              <a:buClrTx/>
              <a:buSzTx/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字体</a:t>
            </a: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:</a:t>
            </a: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细黑体</a:t>
            </a:r>
            <a:r>
              <a:rPr lang="zh-CN" altLang="en-US" sz="1100" b="1">
                <a:solidFill>
                  <a:srgbClr val="FFFFFF"/>
                </a:solidFill>
                <a:latin typeface="Arial" pitchFamily="34" charset="0"/>
                <a:ea typeface="华文细黑" pitchFamily="2" charset="-122"/>
              </a:rPr>
              <a:t> </a:t>
            </a:r>
          </a:p>
        </p:txBody>
      </p:sp>
      <p:grpSp>
        <p:nvGrpSpPr>
          <p:cNvPr id="10250" name="Group 16"/>
          <p:cNvGrpSpPr>
            <a:grpSpLocks/>
          </p:cNvGrpSpPr>
          <p:nvPr/>
        </p:nvGrpSpPr>
        <p:grpSpPr bwMode="auto">
          <a:xfrm>
            <a:off x="9324975" y="3367088"/>
            <a:ext cx="919163" cy="3490912"/>
            <a:chOff x="5839" y="2160"/>
            <a:chExt cx="579" cy="2199"/>
          </a:xfrm>
        </p:grpSpPr>
        <p:sp>
          <p:nvSpPr>
            <p:cNvPr id="10253" name="Rectangle 17"/>
            <p:cNvSpPr>
              <a:spLocks noChangeArrowheads="1"/>
            </p:cNvSpPr>
            <p:nvPr userDrawn="1"/>
          </p:nvSpPr>
          <p:spPr bwMode="auto">
            <a:xfrm>
              <a:off x="5839" y="2160"/>
              <a:ext cx="579" cy="219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1425" tIns="45712" rIns="91425" bIns="45712" anchor="ctr">
              <a:spAutoFit/>
            </a:bodyPr>
            <a:lstStyle/>
            <a:p>
              <a:pPr defTabSz="914400" eaLnBrk="1" hangingPunct="1">
                <a:buClrTx/>
                <a:buSzTx/>
                <a:buFontTx/>
                <a:buNone/>
              </a:pPr>
              <a:endParaRPr lang="zh-CN" altLang="en-US" sz="1800">
                <a:solidFill>
                  <a:srgbClr val="000000"/>
                </a:solidFill>
                <a:latin typeface="Calibri" pitchFamily="34" charset="0"/>
                <a:ea typeface="宋体" pitchFamily="2" charset="-122"/>
              </a:endParaRPr>
            </a:p>
          </p:txBody>
        </p:sp>
        <p:grpSp>
          <p:nvGrpSpPr>
            <p:cNvPr id="10254" name="Group 18"/>
            <p:cNvGrpSpPr>
              <a:grpSpLocks/>
            </p:cNvGrpSpPr>
            <p:nvPr userDrawn="1"/>
          </p:nvGrpSpPr>
          <p:grpSpPr bwMode="auto">
            <a:xfrm>
              <a:off x="5893" y="2387"/>
              <a:ext cx="466" cy="115"/>
              <a:chOff x="5893" y="2387"/>
              <a:chExt cx="466" cy="115"/>
            </a:xfrm>
          </p:grpSpPr>
          <p:sp>
            <p:nvSpPr>
              <p:cNvPr id="10315" name="Rectangle 19"/>
              <p:cNvSpPr>
                <a:spLocks noChangeArrowheads="1"/>
              </p:cNvSpPr>
              <p:nvPr userDrawn="1"/>
            </p:nvSpPr>
            <p:spPr bwMode="auto">
              <a:xfrm flipV="1">
                <a:off x="6010" y="2387"/>
                <a:ext cx="116" cy="115"/>
              </a:xfrm>
              <a:prstGeom prst="rect">
                <a:avLst/>
              </a:prstGeom>
              <a:solidFill>
                <a:srgbClr val="FFCC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316" name="Rectangle 20"/>
              <p:cNvSpPr>
                <a:spLocks noChangeArrowheads="1"/>
              </p:cNvSpPr>
              <p:nvPr userDrawn="1"/>
            </p:nvSpPr>
            <p:spPr bwMode="auto">
              <a:xfrm flipV="1">
                <a:off x="6126" y="2387"/>
                <a:ext cx="116" cy="115"/>
              </a:xfrm>
              <a:prstGeom prst="rect">
                <a:avLst/>
              </a:prstGeom>
              <a:solidFill>
                <a:srgbClr val="FF99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317" name="Rectangle 21"/>
              <p:cNvSpPr>
                <a:spLocks noChangeArrowheads="1"/>
              </p:cNvSpPr>
              <p:nvPr userDrawn="1"/>
            </p:nvSpPr>
            <p:spPr bwMode="auto">
              <a:xfrm flipV="1">
                <a:off x="6242" y="2387"/>
                <a:ext cx="117" cy="115"/>
              </a:xfrm>
              <a:prstGeom prst="rect">
                <a:avLst/>
              </a:prstGeom>
              <a:solidFill>
                <a:srgbClr val="99660A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318" name="Rectangle 22"/>
              <p:cNvSpPr>
                <a:spLocks noChangeArrowheads="1"/>
              </p:cNvSpPr>
              <p:nvPr userDrawn="1"/>
            </p:nvSpPr>
            <p:spPr bwMode="auto">
              <a:xfrm flipV="1">
                <a:off x="5893" y="2387"/>
                <a:ext cx="117" cy="115"/>
              </a:xfrm>
              <a:prstGeom prst="rect">
                <a:avLst/>
              </a:prstGeom>
              <a:solidFill>
                <a:srgbClr val="FFCC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</p:grpSp>
        <p:grpSp>
          <p:nvGrpSpPr>
            <p:cNvPr id="10255" name="Group 23"/>
            <p:cNvGrpSpPr>
              <a:grpSpLocks/>
            </p:cNvGrpSpPr>
            <p:nvPr userDrawn="1"/>
          </p:nvGrpSpPr>
          <p:grpSpPr bwMode="auto">
            <a:xfrm>
              <a:off x="5893" y="2523"/>
              <a:ext cx="466" cy="115"/>
              <a:chOff x="5893" y="2523"/>
              <a:chExt cx="466" cy="115"/>
            </a:xfrm>
          </p:grpSpPr>
          <p:sp>
            <p:nvSpPr>
              <p:cNvPr id="10311" name="Rectangle 24"/>
              <p:cNvSpPr>
                <a:spLocks noChangeArrowheads="1"/>
              </p:cNvSpPr>
              <p:nvPr userDrawn="1"/>
            </p:nvSpPr>
            <p:spPr bwMode="auto">
              <a:xfrm flipV="1">
                <a:off x="6010" y="2523"/>
                <a:ext cx="116" cy="115"/>
              </a:xfrm>
              <a:prstGeom prst="rect">
                <a:avLst/>
              </a:prstGeom>
              <a:solidFill>
                <a:srgbClr val="99CC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312" name="Rectangle 25"/>
              <p:cNvSpPr>
                <a:spLocks noChangeArrowheads="1"/>
              </p:cNvSpPr>
              <p:nvPr userDrawn="1"/>
            </p:nvSpPr>
            <p:spPr bwMode="auto">
              <a:xfrm flipV="1">
                <a:off x="6126" y="2523"/>
                <a:ext cx="116" cy="115"/>
              </a:xfrm>
              <a:prstGeom prst="rect">
                <a:avLst/>
              </a:prstGeom>
              <a:solidFill>
                <a:srgbClr val="99CC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313" name="Rectangle 26"/>
              <p:cNvSpPr>
                <a:spLocks noChangeArrowheads="1"/>
              </p:cNvSpPr>
              <p:nvPr userDrawn="1"/>
            </p:nvSpPr>
            <p:spPr bwMode="auto">
              <a:xfrm flipV="1">
                <a:off x="6242" y="2523"/>
                <a:ext cx="117" cy="115"/>
              </a:xfrm>
              <a:prstGeom prst="rect">
                <a:avLst/>
              </a:prstGeom>
              <a:solidFill>
                <a:srgbClr val="0099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314" name="Rectangle 27"/>
              <p:cNvSpPr>
                <a:spLocks noChangeArrowheads="1"/>
              </p:cNvSpPr>
              <p:nvPr userDrawn="1"/>
            </p:nvSpPr>
            <p:spPr bwMode="auto">
              <a:xfrm flipV="1">
                <a:off x="5893" y="2523"/>
                <a:ext cx="117" cy="115"/>
              </a:xfrm>
              <a:prstGeom prst="rect">
                <a:avLst/>
              </a:prstGeom>
              <a:solidFill>
                <a:srgbClr val="CCCC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</p:grpSp>
        <p:grpSp>
          <p:nvGrpSpPr>
            <p:cNvPr id="10256" name="Group 28"/>
            <p:cNvGrpSpPr>
              <a:grpSpLocks/>
            </p:cNvGrpSpPr>
            <p:nvPr userDrawn="1"/>
          </p:nvGrpSpPr>
          <p:grpSpPr bwMode="auto">
            <a:xfrm>
              <a:off x="5893" y="2659"/>
              <a:ext cx="466" cy="115"/>
              <a:chOff x="5893" y="2659"/>
              <a:chExt cx="466" cy="115"/>
            </a:xfrm>
          </p:grpSpPr>
          <p:sp>
            <p:nvSpPr>
              <p:cNvPr id="10307" name="Rectangle 29"/>
              <p:cNvSpPr>
                <a:spLocks noChangeArrowheads="1"/>
              </p:cNvSpPr>
              <p:nvPr userDrawn="1"/>
            </p:nvSpPr>
            <p:spPr bwMode="auto">
              <a:xfrm flipV="1">
                <a:off x="6010" y="2659"/>
                <a:ext cx="116" cy="115"/>
              </a:xfrm>
              <a:prstGeom prst="rect">
                <a:avLst/>
              </a:prstGeom>
              <a:solidFill>
                <a:srgbClr val="99CC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308" name="Rectangle 30"/>
              <p:cNvSpPr>
                <a:spLocks noChangeArrowheads="1"/>
              </p:cNvSpPr>
              <p:nvPr userDrawn="1"/>
            </p:nvSpPr>
            <p:spPr bwMode="auto">
              <a:xfrm flipV="1">
                <a:off x="6126" y="2659"/>
                <a:ext cx="116" cy="115"/>
              </a:xfrm>
              <a:prstGeom prst="rect">
                <a:avLst/>
              </a:prstGeom>
              <a:solidFill>
                <a:srgbClr val="0099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309" name="Rectangle 31"/>
              <p:cNvSpPr>
                <a:spLocks noChangeArrowheads="1"/>
              </p:cNvSpPr>
              <p:nvPr userDrawn="1"/>
            </p:nvSpPr>
            <p:spPr bwMode="auto">
              <a:xfrm flipV="1">
                <a:off x="6242" y="2659"/>
                <a:ext cx="117" cy="115"/>
              </a:xfrm>
              <a:prstGeom prst="rect">
                <a:avLst/>
              </a:prstGeom>
              <a:solidFill>
                <a:srgbClr val="0066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310" name="Rectangle 32"/>
              <p:cNvSpPr>
                <a:spLocks noChangeArrowheads="1"/>
              </p:cNvSpPr>
              <p:nvPr userDrawn="1"/>
            </p:nvSpPr>
            <p:spPr bwMode="auto">
              <a:xfrm flipV="1">
                <a:off x="5893" y="2659"/>
                <a:ext cx="117" cy="115"/>
              </a:xfrm>
              <a:prstGeom prst="rect">
                <a:avLst/>
              </a:prstGeom>
              <a:solidFill>
                <a:srgbClr val="CCFF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</p:grpSp>
        <p:grpSp>
          <p:nvGrpSpPr>
            <p:cNvPr id="10257" name="Group 33"/>
            <p:cNvGrpSpPr>
              <a:grpSpLocks/>
            </p:cNvGrpSpPr>
            <p:nvPr userDrawn="1"/>
          </p:nvGrpSpPr>
          <p:grpSpPr bwMode="auto">
            <a:xfrm>
              <a:off x="5893" y="2251"/>
              <a:ext cx="466" cy="119"/>
              <a:chOff x="5893" y="2251"/>
              <a:chExt cx="466" cy="119"/>
            </a:xfrm>
          </p:grpSpPr>
          <p:sp>
            <p:nvSpPr>
              <p:cNvPr id="10303" name="Rectangle 34"/>
              <p:cNvSpPr>
                <a:spLocks noChangeArrowheads="1"/>
              </p:cNvSpPr>
              <p:nvPr userDrawn="1"/>
            </p:nvSpPr>
            <p:spPr bwMode="auto">
              <a:xfrm flipV="1">
                <a:off x="6126" y="2251"/>
                <a:ext cx="116" cy="119"/>
              </a:xfrm>
              <a:prstGeom prst="rect">
                <a:avLst/>
              </a:prstGeom>
              <a:solidFill>
                <a:srgbClr val="FF99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304" name="Rectangle 35"/>
              <p:cNvSpPr>
                <a:spLocks noChangeArrowheads="1"/>
              </p:cNvSpPr>
              <p:nvPr userDrawn="1"/>
            </p:nvSpPr>
            <p:spPr bwMode="auto">
              <a:xfrm flipV="1">
                <a:off x="6242" y="2251"/>
                <a:ext cx="117" cy="119"/>
              </a:xfrm>
              <a:prstGeom prst="rect">
                <a:avLst/>
              </a:prstGeom>
              <a:solidFill>
                <a:srgbClr val="CCCC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305" name="Rectangle 36"/>
              <p:cNvSpPr>
                <a:spLocks noChangeArrowheads="1"/>
              </p:cNvSpPr>
              <p:nvPr userDrawn="1"/>
            </p:nvSpPr>
            <p:spPr bwMode="auto">
              <a:xfrm flipV="1">
                <a:off x="5893" y="2251"/>
                <a:ext cx="117" cy="119"/>
              </a:xfrm>
              <a:prstGeom prst="rect">
                <a:avLst/>
              </a:prstGeom>
              <a:solidFill>
                <a:srgbClr val="99CC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306" name="Rectangle 37"/>
              <p:cNvSpPr>
                <a:spLocks noChangeArrowheads="1"/>
              </p:cNvSpPr>
              <p:nvPr userDrawn="1"/>
            </p:nvSpPr>
            <p:spPr bwMode="auto">
              <a:xfrm flipV="1">
                <a:off x="6010" y="2251"/>
                <a:ext cx="116" cy="119"/>
              </a:xfrm>
              <a:prstGeom prst="rect">
                <a:avLst/>
              </a:prstGeom>
              <a:solidFill>
                <a:srgbClr val="6699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</p:grpSp>
        <p:grpSp>
          <p:nvGrpSpPr>
            <p:cNvPr id="10258" name="Group 38"/>
            <p:cNvGrpSpPr>
              <a:grpSpLocks/>
            </p:cNvGrpSpPr>
            <p:nvPr userDrawn="1"/>
          </p:nvGrpSpPr>
          <p:grpSpPr bwMode="auto">
            <a:xfrm>
              <a:off x="5893" y="2886"/>
              <a:ext cx="466" cy="115"/>
              <a:chOff x="5893" y="2886"/>
              <a:chExt cx="466" cy="115"/>
            </a:xfrm>
          </p:grpSpPr>
          <p:sp>
            <p:nvSpPr>
              <p:cNvPr id="10299" name="Rectangle 39"/>
              <p:cNvSpPr>
                <a:spLocks noChangeArrowheads="1"/>
              </p:cNvSpPr>
              <p:nvPr userDrawn="1"/>
            </p:nvSpPr>
            <p:spPr bwMode="auto">
              <a:xfrm flipV="1">
                <a:off x="6010" y="2886"/>
                <a:ext cx="116" cy="115"/>
              </a:xfrm>
              <a:prstGeom prst="rect">
                <a:avLst/>
              </a:prstGeom>
              <a:solidFill>
                <a:srgbClr val="FF99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300" name="Rectangle 40"/>
              <p:cNvSpPr>
                <a:spLocks noChangeArrowheads="1"/>
              </p:cNvSpPr>
              <p:nvPr userDrawn="1"/>
            </p:nvSpPr>
            <p:spPr bwMode="auto">
              <a:xfrm flipV="1">
                <a:off x="6126" y="2886"/>
                <a:ext cx="116" cy="115"/>
              </a:xfrm>
              <a:prstGeom prst="rect">
                <a:avLst/>
              </a:prstGeom>
              <a:solidFill>
                <a:srgbClr val="FFCC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301" name="Rectangle 41"/>
              <p:cNvSpPr>
                <a:spLocks noChangeArrowheads="1"/>
              </p:cNvSpPr>
              <p:nvPr userDrawn="1"/>
            </p:nvSpPr>
            <p:spPr bwMode="auto">
              <a:xfrm flipV="1">
                <a:off x="6242" y="2886"/>
                <a:ext cx="117" cy="115"/>
              </a:xfrm>
              <a:prstGeom prst="rect">
                <a:avLst/>
              </a:prstGeom>
              <a:solidFill>
                <a:srgbClr val="FFCC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302" name="Rectangle 42"/>
              <p:cNvSpPr>
                <a:spLocks noChangeArrowheads="1"/>
              </p:cNvSpPr>
              <p:nvPr userDrawn="1"/>
            </p:nvSpPr>
            <p:spPr bwMode="auto">
              <a:xfrm flipV="1">
                <a:off x="5893" y="2886"/>
                <a:ext cx="117" cy="115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</p:grpSp>
        <p:grpSp>
          <p:nvGrpSpPr>
            <p:cNvPr id="10259" name="Group 43"/>
            <p:cNvGrpSpPr>
              <a:grpSpLocks/>
            </p:cNvGrpSpPr>
            <p:nvPr userDrawn="1"/>
          </p:nvGrpSpPr>
          <p:grpSpPr bwMode="auto">
            <a:xfrm>
              <a:off x="5893" y="3022"/>
              <a:ext cx="466" cy="115"/>
              <a:chOff x="5893" y="3022"/>
              <a:chExt cx="466" cy="115"/>
            </a:xfrm>
          </p:grpSpPr>
          <p:sp>
            <p:nvSpPr>
              <p:cNvPr id="10295" name="Rectangle 44"/>
              <p:cNvSpPr>
                <a:spLocks noChangeArrowheads="1"/>
              </p:cNvSpPr>
              <p:nvPr userDrawn="1"/>
            </p:nvSpPr>
            <p:spPr bwMode="auto">
              <a:xfrm flipV="1">
                <a:off x="6010" y="3022"/>
                <a:ext cx="116" cy="115"/>
              </a:xfrm>
              <a:prstGeom prst="rect">
                <a:avLst/>
              </a:prstGeom>
              <a:solidFill>
                <a:srgbClr val="0066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96" name="Rectangle 45"/>
              <p:cNvSpPr>
                <a:spLocks noChangeArrowheads="1"/>
              </p:cNvSpPr>
              <p:nvPr userDrawn="1"/>
            </p:nvSpPr>
            <p:spPr bwMode="auto">
              <a:xfrm flipV="1">
                <a:off x="6126" y="3022"/>
                <a:ext cx="116" cy="115"/>
              </a:xfrm>
              <a:prstGeom prst="rect">
                <a:avLst/>
              </a:prstGeom>
              <a:solidFill>
                <a:srgbClr val="99CC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97" name="Rectangle 46"/>
              <p:cNvSpPr>
                <a:spLocks noChangeArrowheads="1"/>
              </p:cNvSpPr>
              <p:nvPr userDrawn="1"/>
            </p:nvSpPr>
            <p:spPr bwMode="auto">
              <a:xfrm flipV="1">
                <a:off x="6242" y="3022"/>
                <a:ext cx="117" cy="115"/>
              </a:xfrm>
              <a:prstGeom prst="rect">
                <a:avLst/>
              </a:prstGeom>
              <a:solidFill>
                <a:srgbClr val="CCCC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98" name="Rectangle 47"/>
              <p:cNvSpPr>
                <a:spLocks noChangeArrowheads="1"/>
              </p:cNvSpPr>
              <p:nvPr userDrawn="1"/>
            </p:nvSpPr>
            <p:spPr bwMode="auto">
              <a:xfrm flipV="1">
                <a:off x="5893" y="3022"/>
                <a:ext cx="117" cy="115"/>
              </a:xfrm>
              <a:prstGeom prst="rect">
                <a:avLst/>
              </a:prstGeom>
              <a:solidFill>
                <a:srgbClr val="99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</p:grpSp>
        <p:grpSp>
          <p:nvGrpSpPr>
            <p:cNvPr id="10260" name="Group 48"/>
            <p:cNvGrpSpPr>
              <a:grpSpLocks/>
            </p:cNvGrpSpPr>
            <p:nvPr userDrawn="1"/>
          </p:nvGrpSpPr>
          <p:grpSpPr bwMode="auto">
            <a:xfrm>
              <a:off x="5893" y="3158"/>
              <a:ext cx="466" cy="115"/>
              <a:chOff x="5893" y="3158"/>
              <a:chExt cx="466" cy="115"/>
            </a:xfrm>
          </p:grpSpPr>
          <p:sp>
            <p:nvSpPr>
              <p:cNvPr id="10291" name="Rectangle 49"/>
              <p:cNvSpPr>
                <a:spLocks noChangeArrowheads="1"/>
              </p:cNvSpPr>
              <p:nvPr userDrawn="1"/>
            </p:nvSpPr>
            <p:spPr bwMode="auto">
              <a:xfrm flipV="1">
                <a:off x="6010" y="3158"/>
                <a:ext cx="116" cy="115"/>
              </a:xfrm>
              <a:prstGeom prst="rect">
                <a:avLst/>
              </a:prstGeom>
              <a:solidFill>
                <a:srgbClr val="0099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92" name="Rectangle 50"/>
              <p:cNvSpPr>
                <a:spLocks noChangeArrowheads="1"/>
              </p:cNvSpPr>
              <p:nvPr userDrawn="1"/>
            </p:nvSpPr>
            <p:spPr bwMode="auto">
              <a:xfrm flipV="1">
                <a:off x="6126" y="3158"/>
                <a:ext cx="116" cy="115"/>
              </a:xfrm>
              <a:prstGeom prst="rect">
                <a:avLst/>
              </a:prstGeom>
              <a:solidFill>
                <a:srgbClr val="CCFF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93" name="Rectangle 51"/>
              <p:cNvSpPr>
                <a:spLocks noChangeArrowheads="1"/>
              </p:cNvSpPr>
              <p:nvPr userDrawn="1"/>
            </p:nvSpPr>
            <p:spPr bwMode="auto">
              <a:xfrm flipV="1">
                <a:off x="6242" y="3158"/>
                <a:ext cx="117" cy="115"/>
              </a:xfrm>
              <a:prstGeom prst="rect">
                <a:avLst/>
              </a:prstGeom>
              <a:solidFill>
                <a:srgbClr val="99CC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94" name="Rectangle 52"/>
              <p:cNvSpPr>
                <a:spLocks noChangeArrowheads="1"/>
              </p:cNvSpPr>
              <p:nvPr userDrawn="1"/>
            </p:nvSpPr>
            <p:spPr bwMode="auto">
              <a:xfrm flipV="1">
                <a:off x="5893" y="3158"/>
                <a:ext cx="117" cy="115"/>
              </a:xfrm>
              <a:prstGeom prst="rect">
                <a:avLst/>
              </a:prstGeom>
              <a:solidFill>
                <a:srgbClr val="99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</p:grpSp>
        <p:grpSp>
          <p:nvGrpSpPr>
            <p:cNvPr id="10261" name="Group 53"/>
            <p:cNvGrpSpPr>
              <a:grpSpLocks/>
            </p:cNvGrpSpPr>
            <p:nvPr userDrawn="1"/>
          </p:nvGrpSpPr>
          <p:grpSpPr bwMode="auto">
            <a:xfrm>
              <a:off x="5893" y="3385"/>
              <a:ext cx="466" cy="115"/>
              <a:chOff x="5893" y="3385"/>
              <a:chExt cx="466" cy="115"/>
            </a:xfrm>
          </p:grpSpPr>
          <p:sp>
            <p:nvSpPr>
              <p:cNvPr id="10287" name="Rectangle 54"/>
              <p:cNvSpPr>
                <a:spLocks noChangeArrowheads="1"/>
              </p:cNvSpPr>
              <p:nvPr userDrawn="1"/>
            </p:nvSpPr>
            <p:spPr bwMode="auto">
              <a:xfrm flipV="1">
                <a:off x="6010" y="3385"/>
                <a:ext cx="116" cy="115"/>
              </a:xfrm>
              <a:prstGeom prst="rect">
                <a:avLst/>
              </a:prstGeom>
              <a:solidFill>
                <a:srgbClr val="FF99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88" name="Rectangle 55"/>
              <p:cNvSpPr>
                <a:spLocks noChangeArrowheads="1"/>
              </p:cNvSpPr>
              <p:nvPr userDrawn="1"/>
            </p:nvSpPr>
            <p:spPr bwMode="auto">
              <a:xfrm flipV="1">
                <a:off x="6126" y="3385"/>
                <a:ext cx="116" cy="115"/>
              </a:xfrm>
              <a:prstGeom prst="rect">
                <a:avLst/>
              </a:prstGeom>
              <a:solidFill>
                <a:srgbClr val="FFCC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89" name="Rectangle 56"/>
              <p:cNvSpPr>
                <a:spLocks noChangeArrowheads="1"/>
              </p:cNvSpPr>
              <p:nvPr userDrawn="1"/>
            </p:nvSpPr>
            <p:spPr bwMode="auto">
              <a:xfrm flipV="1">
                <a:off x="6242" y="3385"/>
                <a:ext cx="117" cy="115"/>
              </a:xfrm>
              <a:prstGeom prst="rect">
                <a:avLst/>
              </a:prstGeom>
              <a:solidFill>
                <a:srgbClr val="FFCC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90" name="Rectangle 57"/>
              <p:cNvSpPr>
                <a:spLocks noChangeArrowheads="1"/>
              </p:cNvSpPr>
              <p:nvPr userDrawn="1"/>
            </p:nvSpPr>
            <p:spPr bwMode="auto">
              <a:xfrm flipV="1">
                <a:off x="5893" y="3385"/>
                <a:ext cx="117" cy="115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</p:grpSp>
        <p:grpSp>
          <p:nvGrpSpPr>
            <p:cNvPr id="10262" name="Group 58"/>
            <p:cNvGrpSpPr>
              <a:grpSpLocks/>
            </p:cNvGrpSpPr>
            <p:nvPr userDrawn="1"/>
          </p:nvGrpSpPr>
          <p:grpSpPr bwMode="auto">
            <a:xfrm>
              <a:off x="5893" y="3521"/>
              <a:ext cx="466" cy="115"/>
              <a:chOff x="5893" y="3521"/>
              <a:chExt cx="466" cy="115"/>
            </a:xfrm>
          </p:grpSpPr>
          <p:sp>
            <p:nvSpPr>
              <p:cNvPr id="10283" name="Rectangle 59"/>
              <p:cNvSpPr>
                <a:spLocks noChangeArrowheads="1"/>
              </p:cNvSpPr>
              <p:nvPr userDrawn="1"/>
            </p:nvSpPr>
            <p:spPr bwMode="auto">
              <a:xfrm flipV="1">
                <a:off x="6010" y="3521"/>
                <a:ext cx="116" cy="115"/>
              </a:xfrm>
              <a:prstGeom prst="rect">
                <a:avLst/>
              </a:prstGeom>
              <a:solidFill>
                <a:srgbClr val="0066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84" name="Rectangle 60"/>
              <p:cNvSpPr>
                <a:spLocks noChangeArrowheads="1"/>
              </p:cNvSpPr>
              <p:nvPr userDrawn="1"/>
            </p:nvSpPr>
            <p:spPr bwMode="auto">
              <a:xfrm flipV="1">
                <a:off x="6126" y="3521"/>
                <a:ext cx="116" cy="115"/>
              </a:xfrm>
              <a:prstGeom prst="rect">
                <a:avLst/>
              </a:prstGeom>
              <a:solidFill>
                <a:srgbClr val="99CC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85" name="Rectangle 61"/>
              <p:cNvSpPr>
                <a:spLocks noChangeArrowheads="1"/>
              </p:cNvSpPr>
              <p:nvPr userDrawn="1"/>
            </p:nvSpPr>
            <p:spPr bwMode="auto">
              <a:xfrm flipV="1">
                <a:off x="6242" y="3521"/>
                <a:ext cx="117" cy="115"/>
              </a:xfrm>
              <a:prstGeom prst="rect">
                <a:avLst/>
              </a:prstGeom>
              <a:solidFill>
                <a:srgbClr val="CCCC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86" name="Rectangle 62"/>
              <p:cNvSpPr>
                <a:spLocks noChangeArrowheads="1"/>
              </p:cNvSpPr>
              <p:nvPr userDrawn="1"/>
            </p:nvSpPr>
            <p:spPr bwMode="auto">
              <a:xfrm flipV="1">
                <a:off x="5893" y="3521"/>
                <a:ext cx="117" cy="115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</p:grpSp>
        <p:grpSp>
          <p:nvGrpSpPr>
            <p:cNvPr id="10263" name="Group 63"/>
            <p:cNvGrpSpPr>
              <a:grpSpLocks/>
            </p:cNvGrpSpPr>
            <p:nvPr userDrawn="1"/>
          </p:nvGrpSpPr>
          <p:grpSpPr bwMode="auto">
            <a:xfrm>
              <a:off x="5893" y="3657"/>
              <a:ext cx="466" cy="115"/>
              <a:chOff x="5893" y="3657"/>
              <a:chExt cx="466" cy="115"/>
            </a:xfrm>
          </p:grpSpPr>
          <p:sp>
            <p:nvSpPr>
              <p:cNvPr id="10279" name="Rectangle 64"/>
              <p:cNvSpPr>
                <a:spLocks noChangeArrowheads="1"/>
              </p:cNvSpPr>
              <p:nvPr userDrawn="1"/>
            </p:nvSpPr>
            <p:spPr bwMode="auto">
              <a:xfrm flipV="1">
                <a:off x="6010" y="3657"/>
                <a:ext cx="116" cy="115"/>
              </a:xfrm>
              <a:prstGeom prst="rect">
                <a:avLst/>
              </a:prstGeom>
              <a:solidFill>
                <a:srgbClr val="0099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80" name="Rectangle 65"/>
              <p:cNvSpPr>
                <a:spLocks noChangeArrowheads="1"/>
              </p:cNvSpPr>
              <p:nvPr userDrawn="1"/>
            </p:nvSpPr>
            <p:spPr bwMode="auto">
              <a:xfrm flipV="1">
                <a:off x="6126" y="3657"/>
                <a:ext cx="116" cy="115"/>
              </a:xfrm>
              <a:prstGeom prst="rect">
                <a:avLst/>
              </a:prstGeom>
              <a:solidFill>
                <a:srgbClr val="CCFF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81" name="Rectangle 66"/>
              <p:cNvSpPr>
                <a:spLocks noChangeArrowheads="1"/>
              </p:cNvSpPr>
              <p:nvPr userDrawn="1"/>
            </p:nvSpPr>
            <p:spPr bwMode="auto">
              <a:xfrm flipV="1">
                <a:off x="6242" y="3657"/>
                <a:ext cx="117" cy="115"/>
              </a:xfrm>
              <a:prstGeom prst="rect">
                <a:avLst/>
              </a:prstGeom>
              <a:solidFill>
                <a:srgbClr val="99CC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82" name="Rectangle 67"/>
              <p:cNvSpPr>
                <a:spLocks noChangeArrowheads="1"/>
              </p:cNvSpPr>
              <p:nvPr userDrawn="1"/>
            </p:nvSpPr>
            <p:spPr bwMode="auto">
              <a:xfrm flipV="1">
                <a:off x="5893" y="3657"/>
                <a:ext cx="117" cy="115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</p:grpSp>
        <p:grpSp>
          <p:nvGrpSpPr>
            <p:cNvPr id="10264" name="Group 68"/>
            <p:cNvGrpSpPr>
              <a:grpSpLocks/>
            </p:cNvGrpSpPr>
            <p:nvPr userDrawn="1"/>
          </p:nvGrpSpPr>
          <p:grpSpPr bwMode="auto">
            <a:xfrm>
              <a:off x="5893" y="3884"/>
              <a:ext cx="466" cy="115"/>
              <a:chOff x="5893" y="3884"/>
              <a:chExt cx="466" cy="115"/>
            </a:xfrm>
          </p:grpSpPr>
          <p:sp>
            <p:nvSpPr>
              <p:cNvPr id="10275" name="Rectangle 69"/>
              <p:cNvSpPr>
                <a:spLocks noChangeArrowheads="1"/>
              </p:cNvSpPr>
              <p:nvPr userDrawn="1"/>
            </p:nvSpPr>
            <p:spPr bwMode="auto">
              <a:xfrm flipV="1">
                <a:off x="6010" y="3884"/>
                <a:ext cx="116" cy="115"/>
              </a:xfrm>
              <a:prstGeom prst="rect">
                <a:avLst/>
              </a:prstGeom>
              <a:solidFill>
                <a:srgbClr val="FF99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76" name="Rectangle 70"/>
              <p:cNvSpPr>
                <a:spLocks noChangeArrowheads="1"/>
              </p:cNvSpPr>
              <p:nvPr userDrawn="1"/>
            </p:nvSpPr>
            <p:spPr bwMode="auto">
              <a:xfrm flipV="1">
                <a:off x="6126" y="3884"/>
                <a:ext cx="116" cy="115"/>
              </a:xfrm>
              <a:prstGeom prst="rect">
                <a:avLst/>
              </a:prstGeom>
              <a:solidFill>
                <a:srgbClr val="FFCC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77" name="Rectangle 71"/>
              <p:cNvSpPr>
                <a:spLocks noChangeArrowheads="1"/>
              </p:cNvSpPr>
              <p:nvPr userDrawn="1"/>
            </p:nvSpPr>
            <p:spPr bwMode="auto">
              <a:xfrm flipV="1">
                <a:off x="6242" y="3884"/>
                <a:ext cx="117" cy="115"/>
              </a:xfrm>
              <a:prstGeom prst="rect">
                <a:avLst/>
              </a:prstGeom>
              <a:solidFill>
                <a:srgbClr val="FFCC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78" name="Rectangle 72"/>
              <p:cNvSpPr>
                <a:spLocks noChangeArrowheads="1"/>
              </p:cNvSpPr>
              <p:nvPr userDrawn="1"/>
            </p:nvSpPr>
            <p:spPr bwMode="auto">
              <a:xfrm flipV="1">
                <a:off x="5893" y="3884"/>
                <a:ext cx="117" cy="115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</p:grpSp>
        <p:grpSp>
          <p:nvGrpSpPr>
            <p:cNvPr id="10265" name="Group 73"/>
            <p:cNvGrpSpPr>
              <a:grpSpLocks/>
            </p:cNvGrpSpPr>
            <p:nvPr userDrawn="1"/>
          </p:nvGrpSpPr>
          <p:grpSpPr bwMode="auto">
            <a:xfrm>
              <a:off x="5893" y="4026"/>
              <a:ext cx="466" cy="115"/>
              <a:chOff x="5893" y="4026"/>
              <a:chExt cx="466" cy="115"/>
            </a:xfrm>
          </p:grpSpPr>
          <p:sp>
            <p:nvSpPr>
              <p:cNvPr id="10271" name="Rectangle 74"/>
              <p:cNvSpPr>
                <a:spLocks noChangeArrowheads="1"/>
              </p:cNvSpPr>
              <p:nvPr userDrawn="1"/>
            </p:nvSpPr>
            <p:spPr bwMode="auto">
              <a:xfrm flipV="1">
                <a:off x="6010" y="4026"/>
                <a:ext cx="116" cy="115"/>
              </a:xfrm>
              <a:prstGeom prst="rect">
                <a:avLst/>
              </a:prstGeom>
              <a:solidFill>
                <a:srgbClr val="0066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72" name="Rectangle 75"/>
              <p:cNvSpPr>
                <a:spLocks noChangeArrowheads="1"/>
              </p:cNvSpPr>
              <p:nvPr userDrawn="1"/>
            </p:nvSpPr>
            <p:spPr bwMode="auto">
              <a:xfrm flipV="1">
                <a:off x="6126" y="4026"/>
                <a:ext cx="116" cy="115"/>
              </a:xfrm>
              <a:prstGeom prst="rect">
                <a:avLst/>
              </a:prstGeom>
              <a:solidFill>
                <a:srgbClr val="99CC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73" name="Rectangle 76"/>
              <p:cNvSpPr>
                <a:spLocks noChangeArrowheads="1"/>
              </p:cNvSpPr>
              <p:nvPr userDrawn="1"/>
            </p:nvSpPr>
            <p:spPr bwMode="auto">
              <a:xfrm flipV="1">
                <a:off x="6242" y="4026"/>
                <a:ext cx="117" cy="115"/>
              </a:xfrm>
              <a:prstGeom prst="rect">
                <a:avLst/>
              </a:prstGeom>
              <a:solidFill>
                <a:srgbClr val="CCCC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74" name="Rectangle 77"/>
              <p:cNvSpPr>
                <a:spLocks noChangeArrowheads="1"/>
              </p:cNvSpPr>
              <p:nvPr userDrawn="1"/>
            </p:nvSpPr>
            <p:spPr bwMode="auto">
              <a:xfrm flipV="1">
                <a:off x="5893" y="4026"/>
                <a:ext cx="117" cy="115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</p:grpSp>
        <p:grpSp>
          <p:nvGrpSpPr>
            <p:cNvPr id="10266" name="Group 78"/>
            <p:cNvGrpSpPr>
              <a:grpSpLocks/>
            </p:cNvGrpSpPr>
            <p:nvPr userDrawn="1"/>
          </p:nvGrpSpPr>
          <p:grpSpPr bwMode="auto">
            <a:xfrm>
              <a:off x="5893" y="4167"/>
              <a:ext cx="466" cy="115"/>
              <a:chOff x="5893" y="4167"/>
              <a:chExt cx="466" cy="115"/>
            </a:xfrm>
          </p:grpSpPr>
          <p:sp>
            <p:nvSpPr>
              <p:cNvPr id="10267" name="Rectangle 79"/>
              <p:cNvSpPr>
                <a:spLocks noChangeArrowheads="1"/>
              </p:cNvSpPr>
              <p:nvPr userDrawn="1"/>
            </p:nvSpPr>
            <p:spPr bwMode="auto">
              <a:xfrm flipV="1">
                <a:off x="6010" y="4167"/>
                <a:ext cx="116" cy="115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68" name="Rectangle 80"/>
              <p:cNvSpPr>
                <a:spLocks noChangeArrowheads="1"/>
              </p:cNvSpPr>
              <p:nvPr userDrawn="1"/>
            </p:nvSpPr>
            <p:spPr bwMode="auto">
              <a:xfrm flipV="1">
                <a:off x="6126" y="4167"/>
                <a:ext cx="116" cy="11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69" name="Rectangle 81"/>
              <p:cNvSpPr>
                <a:spLocks noChangeArrowheads="1"/>
              </p:cNvSpPr>
              <p:nvPr userDrawn="1"/>
            </p:nvSpPr>
            <p:spPr bwMode="auto">
              <a:xfrm flipV="1">
                <a:off x="6242" y="4167"/>
                <a:ext cx="117" cy="115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70" name="Rectangle 82"/>
              <p:cNvSpPr>
                <a:spLocks noChangeArrowheads="1"/>
              </p:cNvSpPr>
              <p:nvPr userDrawn="1"/>
            </p:nvSpPr>
            <p:spPr bwMode="auto">
              <a:xfrm flipV="1">
                <a:off x="5893" y="4167"/>
                <a:ext cx="117" cy="115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</p:grpSp>
      </p:grpSp>
      <p:sp>
        <p:nvSpPr>
          <p:cNvPr id="10251" name="Rectangle 83"/>
          <p:cNvSpPr>
            <a:spLocks noChangeArrowheads="1"/>
          </p:cNvSpPr>
          <p:nvPr/>
        </p:nvSpPr>
        <p:spPr bwMode="auto">
          <a:xfrm>
            <a:off x="9251950" y="1341438"/>
            <a:ext cx="1192213" cy="1725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0124" tIns="40063" rIns="80124" bIns="40063">
            <a:spAutoFit/>
          </a:bodyPr>
          <a:lstStyle/>
          <a:p>
            <a:pPr defTabSz="914400">
              <a:lnSpc>
                <a:spcPct val="120000"/>
              </a:lnSpc>
              <a:spcBef>
                <a:spcPct val="20000"/>
              </a:spcBef>
              <a:buClrTx/>
              <a:buSzTx/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配色参考方案：</a:t>
            </a:r>
          </a:p>
          <a:p>
            <a:pPr defTabSz="914400">
              <a:lnSpc>
                <a:spcPct val="120000"/>
              </a:lnSpc>
              <a:spcBef>
                <a:spcPct val="20000"/>
              </a:spcBef>
              <a:buClrTx/>
              <a:buSzTx/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建议同一页面内不超过四种颜色，以下是</a:t>
            </a: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13</a:t>
            </a: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组配色方案，同一页面内只选择一组使用。（仅供参考）</a:t>
            </a:r>
          </a:p>
        </p:txBody>
      </p:sp>
      <p:sp>
        <p:nvSpPr>
          <p:cNvPr id="10252" name="Rectangle 84"/>
          <p:cNvSpPr>
            <a:spLocks noChangeArrowheads="1"/>
          </p:cNvSpPr>
          <p:nvPr/>
        </p:nvSpPr>
        <p:spPr bwMode="auto">
          <a:xfrm>
            <a:off x="9251950" y="7938"/>
            <a:ext cx="1120775" cy="684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0124" tIns="40063" rIns="80124" bIns="40063">
            <a:spAutoFit/>
          </a:bodyPr>
          <a:lstStyle/>
          <a:p>
            <a:pPr defTabSz="914400" eaLnBrk="1" hangingPunct="1">
              <a:lnSpc>
                <a:spcPct val="120000"/>
              </a:lnSpc>
              <a:buClr>
                <a:srgbClr val="777777"/>
              </a:buClr>
              <a:buSzPct val="60000"/>
              <a:buFont typeface="Wingdings" pitchFamily="2" charset="2"/>
              <a:buNone/>
            </a:pP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客户或者合作伙伴的标志放在右上角</a:t>
            </a: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.</a:t>
            </a:r>
            <a:endParaRPr lang="zh-CN" altLang="en-US" sz="1100">
              <a:solidFill>
                <a:srgbClr val="FFFFFF"/>
              </a:solidFill>
              <a:latin typeface="Calibri" pitchFamily="34" charset="0"/>
              <a:ea typeface="宋体" pitchFamily="2" charset="-122"/>
            </a:endParaRPr>
          </a:p>
        </p:txBody>
      </p:sp>
      <p:sp>
        <p:nvSpPr>
          <p:cNvPr id="79" name="Rectangle 21"/>
          <p:cNvSpPr>
            <a:spLocks noChangeArrowheads="1"/>
          </p:cNvSpPr>
          <p:nvPr/>
        </p:nvSpPr>
        <p:spPr bwMode="auto">
          <a:xfrm>
            <a:off x="3785716" y="6465937"/>
            <a:ext cx="1527487" cy="18466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80082" tIns="0" rIns="80082" bIns="0">
            <a:spAutoFit/>
          </a:bodyPr>
          <a:lstStyle/>
          <a:p>
            <a:pPr defTabSz="801688">
              <a:buClrTx/>
              <a:buSzTx/>
              <a:buFontTx/>
              <a:buNone/>
              <a:defRPr/>
            </a:pPr>
            <a:r>
              <a:rPr lang="en-US" altLang="zh-CN" sz="1200" dirty="0" smtClean="0">
                <a:solidFill>
                  <a:srgbClr val="000000"/>
                </a:solidFill>
                <a:latin typeface="FrutigerNext LT Medium"/>
                <a:ea typeface="华文细黑"/>
              </a:rPr>
              <a:t>Huawei Confidential</a:t>
            </a:r>
            <a:endParaRPr lang="en-US" altLang="zh-CN" sz="1200" dirty="0">
              <a:solidFill>
                <a:srgbClr val="000000"/>
              </a:solidFill>
              <a:latin typeface="FrutigerNext LT Medium"/>
              <a:ea typeface="华文细黑"/>
            </a:endParaRPr>
          </a:p>
        </p:txBody>
      </p:sp>
      <p:sp>
        <p:nvSpPr>
          <p:cNvPr id="81" name="Rectangle 5"/>
          <p:cNvSpPr>
            <a:spLocks noChangeArrowheads="1"/>
          </p:cNvSpPr>
          <p:nvPr/>
        </p:nvSpPr>
        <p:spPr bwMode="auto">
          <a:xfrm>
            <a:off x="6361113" y="6489701"/>
            <a:ext cx="1803399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defTabSz="914400">
              <a:lnSpc>
                <a:spcPct val="85000"/>
              </a:lnSpc>
              <a:buClrTx/>
              <a:buSzTx/>
              <a:buFontTx/>
              <a:buNone/>
            </a:pPr>
            <a:r>
              <a:rPr lang="de-DE" altLang="zh-CN" sz="1200" dirty="0" smtClean="0">
                <a:solidFill>
                  <a:srgbClr val="000000"/>
                </a:solidFill>
                <a:latin typeface="FrutigerNext LT Bold" pitchFamily="34" charset="0"/>
                <a:ea typeface="MS PGothic" pitchFamily="34" charset="-128"/>
              </a:rPr>
              <a:t> </a:t>
            </a:r>
            <a:fld id="{A4C34F22-587E-473D-9099-376F4F013A30}" type="slidenum">
              <a:rPr lang="de-DE" altLang="zh-CN" sz="1200">
                <a:solidFill>
                  <a:srgbClr val="000000"/>
                </a:solidFill>
                <a:latin typeface="FrutigerNext LT Bold" pitchFamily="34" charset="0"/>
                <a:ea typeface="MS PGothic" pitchFamily="34" charset="-128"/>
              </a:rPr>
              <a:pPr defTabSz="914400">
                <a:lnSpc>
                  <a:spcPct val="85000"/>
                </a:lnSpc>
                <a:buClrTx/>
                <a:buSzTx/>
                <a:buFontTx/>
                <a:buNone/>
              </a:pPr>
              <a:t>‹#›</a:t>
            </a:fld>
            <a:endParaRPr lang="en-GB" altLang="zh-CN" sz="1200" dirty="0">
              <a:solidFill>
                <a:srgbClr val="000000"/>
              </a:solidFill>
              <a:latin typeface="FrutigerNext LT Bold" pitchFamily="34" charset="0"/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79141599"/>
      </p:ext>
    </p:extLst>
  </p:cSld>
  <p:clrMap bg1="lt1" tx1="dk1" bg2="lt2" tx2="dk2" accent1="accent1" accent2="accent2" accent3="accent3" accent4="accent4" accent5="accent5" accent6="accent6" hlink="hlink" folHlink="folHlink"/>
  <p:transition advClick="0" advTm="8000">
    <p:fade thruBlk="1"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990000"/>
          </a:solidFill>
          <a:latin typeface="Arial" pitchFamily="34" charset="0"/>
          <a:ea typeface="黑体" pitchFamily="49" charset="-122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990000"/>
          </a:solidFill>
          <a:latin typeface="黑体" pitchFamily="49" charset="-122"/>
          <a:ea typeface="黑体" pitchFamily="49" charset="-122"/>
          <a:cs typeface="宋体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990000"/>
          </a:solidFill>
          <a:latin typeface="黑体" pitchFamily="49" charset="-122"/>
          <a:ea typeface="黑体" pitchFamily="49" charset="-122"/>
          <a:cs typeface="宋体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990000"/>
          </a:solidFill>
          <a:latin typeface="黑体" pitchFamily="49" charset="-122"/>
          <a:ea typeface="黑体" pitchFamily="49" charset="-122"/>
          <a:cs typeface="宋体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990000"/>
          </a:solidFill>
          <a:latin typeface="黑体" pitchFamily="49" charset="-122"/>
          <a:ea typeface="黑体" pitchFamily="49" charset="-122"/>
          <a:cs typeface="宋体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990000"/>
          </a:solidFill>
          <a:latin typeface="FrutigerNext LT Medium" pitchFamily="34" charset="0"/>
          <a:ea typeface="华文细黑" pitchFamily="2" charset="-122"/>
          <a:cs typeface="宋体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990000"/>
          </a:solidFill>
          <a:latin typeface="FrutigerNext LT Medium" pitchFamily="34" charset="0"/>
          <a:ea typeface="华文细黑" pitchFamily="2" charset="-122"/>
          <a:cs typeface="宋体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990000"/>
          </a:solidFill>
          <a:latin typeface="FrutigerNext LT Medium" pitchFamily="34" charset="0"/>
          <a:ea typeface="华文细黑" pitchFamily="2" charset="-122"/>
          <a:cs typeface="宋体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990000"/>
          </a:solidFill>
          <a:latin typeface="FrutigerNext LT Medium" pitchFamily="34" charset="0"/>
          <a:ea typeface="华文细黑" pitchFamily="2" charset="-122"/>
          <a:cs typeface="宋体" charset="-122"/>
        </a:defRPr>
      </a:lvl9pPr>
    </p:titleStyle>
    <p:bodyStyle>
      <a:lvl1pPr marL="342900" indent="-342900" algn="l" rtl="0" eaLnBrk="0" fontAlgn="base" hangingPunct="0">
        <a:lnSpc>
          <a:spcPct val="140000"/>
        </a:lnSpc>
        <a:spcBef>
          <a:spcPct val="0"/>
        </a:spcBef>
        <a:spcAft>
          <a:spcPct val="0"/>
        </a:spcAft>
        <a:buClr>
          <a:srgbClr val="777777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  <a:ea typeface="黑体" pitchFamily="49" charset="-122"/>
          <a:cs typeface="+mn-cs"/>
        </a:defRPr>
      </a:lvl1pPr>
      <a:lvl2pPr marL="742950" indent="-285750" algn="l" rtl="0" eaLnBrk="0" fontAlgn="base" hangingPunct="0">
        <a:lnSpc>
          <a:spcPct val="140000"/>
        </a:lnSpc>
        <a:spcBef>
          <a:spcPct val="0"/>
        </a:spcBef>
        <a:spcAft>
          <a:spcPct val="0"/>
        </a:spcAft>
        <a:buSzPct val="50000"/>
        <a:buFont typeface="Wingdings" pitchFamily="2" charset="2"/>
        <a:buChar char="p"/>
        <a:defRPr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140000"/>
        </a:lnSpc>
        <a:spcBef>
          <a:spcPct val="0"/>
        </a:spcBef>
        <a:spcAft>
          <a:spcPct val="0"/>
        </a:spcAft>
        <a:buSzPct val="50000"/>
        <a:buFont typeface="Wingdings" pitchFamily="2" charset="2"/>
        <a:buChar char="n"/>
        <a:defRPr sz="16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140000"/>
        </a:lnSpc>
        <a:spcBef>
          <a:spcPct val="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140000"/>
        </a:lnSpc>
        <a:spcBef>
          <a:spcPct val="0"/>
        </a:spcBef>
        <a:spcAft>
          <a:spcPct val="0"/>
        </a:spcAft>
        <a:buFont typeface="Arial" pitchFamily="34" charset="0"/>
        <a:buChar char="~"/>
        <a:defRPr sz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~"/>
        <a:defRPr sz="16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~"/>
        <a:defRPr sz="16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~"/>
        <a:defRPr sz="16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~"/>
        <a:defRPr sz="16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2.bin"/><Relationship Id="rId10" Type="http://schemas.openxmlformats.org/officeDocument/2006/relationships/image" Target="../media/image6.wmf"/><Relationship Id="rId4" Type="http://schemas.openxmlformats.org/officeDocument/2006/relationships/image" Target="../media/image3.wmf"/><Relationship Id="rId9" Type="http://schemas.openxmlformats.org/officeDocument/2006/relationships/oleObject" Target="../embeddings/oleObject4.bin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2</a:t>
            </a:r>
            <a:r>
              <a:rPr lang="en-GB" dirty="0" smtClean="0"/>
              <a:t>x EHT-LTFs Sequences Design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GB" dirty="0" smtClean="0"/>
              <a:t>Date: 2020-</a:t>
            </a:r>
            <a:r>
              <a:rPr lang="en-US" dirty="0" smtClean="0"/>
              <a:t>07</a:t>
            </a:r>
            <a:r>
              <a:rPr lang="en-US" altLang="zh-CN" dirty="0" smtClean="0"/>
              <a:t>-16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93823DB3-BAA4-4F4A-B4B3-ED9ABE70E976}" type="slidenum">
              <a:rPr lang="en-GB" smtClean="0"/>
              <a:pPr/>
              <a:t>1</a:t>
            </a:fld>
            <a:endParaRPr lang="en-GB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742950" y="213360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5680752"/>
              </p:ext>
            </p:extLst>
          </p:nvPr>
        </p:nvGraphicFramePr>
        <p:xfrm>
          <a:off x="1219198" y="2821146"/>
          <a:ext cx="6629400" cy="2311400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1325880"/>
                <a:gridCol w="1325880"/>
                <a:gridCol w="1691642"/>
                <a:gridCol w="960118"/>
                <a:gridCol w="132588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Name</a:t>
                      </a:r>
                      <a:endParaRPr lang="en-US" sz="16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Affiliations</a:t>
                      </a:r>
                      <a:endParaRPr lang="en-US" sz="16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Address</a:t>
                      </a:r>
                      <a:endParaRPr lang="en-US" sz="16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Phone</a:t>
                      </a:r>
                      <a:endParaRPr lang="en-US" sz="16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email</a:t>
                      </a:r>
                      <a:endParaRPr lang="en-US" sz="16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z="1200" smtClean="0"/>
                        <a:t>Dandan Liang</a:t>
                      </a:r>
                      <a:endParaRPr lang="zh-CN" alt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rowSpan="5">
                  <a:txBody>
                    <a:bodyPr/>
                    <a:lstStyle/>
                    <a:p>
                      <a:r>
                        <a:rPr lang="en-US" sz="1200" dirty="0" smtClean="0"/>
                        <a:t>Huawei</a:t>
                      </a:r>
                      <a:r>
                        <a:rPr lang="en-US" sz="1200" baseline="0" dirty="0" smtClean="0"/>
                        <a:t> Technologies Co., Ltd</a:t>
                      </a:r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Huawei Base, Bantian, Shenzhen</a:t>
                      </a:r>
                      <a:endParaRPr lang="en-US" altLang="zh-CN" sz="16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smtClean="0"/>
                        <a:t>D</a:t>
                      </a:r>
                      <a:r>
                        <a:rPr lang="en-US" altLang="zh-CN" sz="1200" smtClean="0"/>
                        <a:t>andan.liang</a:t>
                      </a:r>
                      <a:r>
                        <a:rPr lang="en-US" sz="1200" smtClean="0"/>
                        <a:t>@huawei.com</a:t>
                      </a:r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z="1200" smtClean="0"/>
                        <a:t>Chenchen Liu</a:t>
                      </a:r>
                      <a:endParaRPr lang="zh-CN" alt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z="1200" smtClean="0"/>
                        <a:t>Ming Gan</a:t>
                      </a:r>
                      <a:endParaRPr lang="zh-CN" alt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Yan Xin</a:t>
                      </a:r>
                      <a:endParaRPr lang="zh-CN" alt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Wei</a:t>
                      </a:r>
                      <a:r>
                        <a:rPr lang="en-US" altLang="zh-CN" sz="1200" baseline="0" dirty="0" smtClean="0"/>
                        <a:t> Lin</a:t>
                      </a:r>
                      <a:endParaRPr lang="zh-CN" alt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New Sequences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77254" y="1447800"/>
            <a:ext cx="8085746" cy="4113213"/>
          </a:xfrm>
        </p:spPr>
        <p:txBody>
          <a:bodyPr/>
          <a:lstStyle/>
          <a:p>
            <a:r>
              <a:rPr lang="en-US" altLang="zh-CN" dirty="0" smtClean="0">
                <a:solidFill>
                  <a:srgbClr val="0070C0"/>
                </a:solidFill>
              </a:rPr>
              <a:t>P2</a:t>
            </a:r>
            <a:r>
              <a:rPr lang="en-US" altLang="zh-CN" dirty="0" smtClean="0"/>
              <a:t>: </a:t>
            </a:r>
            <a:r>
              <a:rPr lang="en-US" altLang="zh-CN" sz="1600" dirty="0"/>
              <a:t>320MHz 2x EHT-LTF</a:t>
            </a:r>
            <a:r>
              <a:rPr lang="en-US" altLang="zh-CN" sz="1600" b="0" baseline="-25000" dirty="0"/>
              <a:t>-2036,2036</a:t>
            </a:r>
            <a:r>
              <a:rPr lang="en-US" altLang="zh-CN" sz="1600" b="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r>
              <a:rPr lang="en-US" altLang="zh-CN" sz="1600" dirty="0"/>
              <a:t>=[</a:t>
            </a:r>
            <a:r>
              <a:rPr lang="en-US" altLang="zh-CN" sz="16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EHT-</a:t>
            </a:r>
            <a:r>
              <a:rPr lang="en-US" altLang="ko-KR" sz="1600" dirty="0">
                <a:solidFill>
                  <a:schemeClr val="tx1"/>
                </a:solidFill>
              </a:rPr>
              <a:t>LTF</a:t>
            </a:r>
            <a:r>
              <a:rPr lang="en-US" altLang="ko-KR" sz="1600" baseline="-25000" dirty="0">
                <a:solidFill>
                  <a:schemeClr val="tx1"/>
                </a:solidFill>
              </a:rPr>
              <a:t>160MHz_lower_2x</a:t>
            </a:r>
            <a:r>
              <a:rPr lang="en-US" altLang="zh-CN" sz="1600" dirty="0"/>
              <a:t>, 023, </a:t>
            </a:r>
            <a:r>
              <a:rPr lang="en-US" altLang="zh-CN" sz="16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EHT-</a:t>
            </a:r>
            <a:r>
              <a:rPr lang="en-US" altLang="ko-KR" sz="1600" dirty="0">
                <a:solidFill>
                  <a:schemeClr val="tx1"/>
                </a:solidFill>
              </a:rPr>
              <a:t>LTF</a:t>
            </a:r>
            <a:r>
              <a:rPr lang="en-US" altLang="ko-KR" sz="1600" baseline="-25000" dirty="0">
                <a:solidFill>
                  <a:schemeClr val="tx1"/>
                </a:solidFill>
              </a:rPr>
              <a:t>160MHz_upper_2x</a:t>
            </a:r>
            <a:r>
              <a:rPr lang="en-US" altLang="zh-CN" sz="1600" dirty="0" smtClean="0"/>
              <a:t>]</a:t>
            </a:r>
            <a:endParaRPr lang="en-US" altLang="zh-CN" sz="1600" dirty="0" smtClean="0"/>
          </a:p>
          <a:p>
            <a:endParaRPr lang="en-US" altLang="zh-CN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 smtClean="0"/>
              <a:t>2020-07</a:t>
            </a:r>
            <a:endParaRPr lang="en-GB" altLang="zh-CN" dirty="0"/>
          </a:p>
        </p:txBody>
      </p:sp>
      <p:sp>
        <p:nvSpPr>
          <p:cNvPr id="7" name="内容占位符 2">
            <a:extLst>
              <a:ext uri="{FF2B5EF4-FFF2-40B4-BE49-F238E27FC236}">
                <a16:creationId xmlns:a16="http://schemas.microsoft.com/office/drawing/2014/main" xmlns="" id="{0490EBA5-FF87-427B-A1A0-F2D1244B6A95}"/>
              </a:ext>
            </a:extLst>
          </p:cNvPr>
          <p:cNvSpPr txBox="1">
            <a:spLocks/>
          </p:cNvSpPr>
          <p:nvPr/>
        </p:nvSpPr>
        <p:spPr bwMode="auto">
          <a:xfrm>
            <a:off x="330199" y="1905000"/>
            <a:ext cx="8558213" cy="10747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lang="en-US" altLang="zh-CN" sz="8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EHT-</a:t>
            </a:r>
            <a:r>
              <a:rPr lang="en-US" altLang="ko-KR" sz="800" dirty="0">
                <a:solidFill>
                  <a:schemeClr val="tx1"/>
                </a:solidFill>
              </a:rPr>
              <a:t>LTF</a:t>
            </a:r>
            <a:r>
              <a:rPr lang="en-US" altLang="ko-KR" sz="800" baseline="-25000" dirty="0">
                <a:solidFill>
                  <a:schemeClr val="tx1"/>
                </a:solidFill>
              </a:rPr>
              <a:t>160MHz_lower_2x </a:t>
            </a:r>
            <a:r>
              <a:rPr lang="en-US" altLang="zh-CN" sz="800" b="0" dirty="0" smtClean="0">
                <a:latin typeface="Courier New" panose="02070309020205020404" pitchFamily="49" charset="0"/>
              </a:rPr>
              <a:t>=[-</a:t>
            </a:r>
            <a:r>
              <a:rPr lang="en-US" altLang="zh-CN" sz="800" b="0" dirty="0">
                <a:latin typeface="Courier New" panose="02070309020205020404" pitchFamily="49" charset="0"/>
              </a:rPr>
              <a:t>1,0,-1,0,1,0,1,0,1,0,-1,0,-1,0,1,0,-1,0,1,0,-1,0,1,0,1,0,1,0,1,0,1,0,1,0,1,0,-1,0,-1,0,1,0,-1,0,-1,0,1,0,1,0,-1,0,1,0,-1,0,1,0,1,0,1,0,1,0,-1,0,-1,0,1,0,1,0,1,0,-1,0,-1,0,1,0,-1,0,1,0,-1,0,1,0,-1,0,-1,0,-1,0,-1,0,-1,0,-1,0,1,0,1,0,-1,0,1,0,1,0,-1,0,-1,0,1,0,-1,0,1,0,-1,0,-1,0,-1,0,-1,0,1,0,1,0,-1,0,-1,0,-1,0,1,0,1,0,-1,0,1,0,-1,0,1,0,-1,0,-1,0,-1,0,-1,0,-1,0,-1,0,-1,0,1,0,1,0,-1,0,1,0,1,0,-1,0,-1,0,1,0,-1,0,1,0,1,0,1,0,1,0,1,0,-1,0,-1,0,1,0,1,0,1,0,-1,0,-1,0,1,0,-1,0,1,0,-1,0,1,0,-1,0,-1,0,-1,0,-1,0,-1,0,-1,0,1,0,1,0,-1,0,1,0,1,0,-1,0,-1,0,-1,0,-1,0,-1,0,-1,0,1,0,1,0,-1,0,-1,0,-1,0,1,0,1,0,-1,0,1,0,-1,0,1,0,-1,0,-1,0,-1,0,-1,0,-1,0,-1,0,-1,0,1,0,1,0,-1,0,1,0,1,0,-1,0,-1,0,1,0,-1,0,1,0,-1,0,-1,0,-1,0,-1,0,1,0,1,0,-1,0,-1,0,-1,0,1,0,1,0,-1,0,1,0,-1,0,1,0,-1,0,1,0,1,0,1,0,1,0,1,0,1,0,-1,0,-1,0,1,0,-1,0,-1,0,1,0,1,0,-1,0,1,0,-1,0,-1,0,-1,0,-1,0,-1,0,1,0,1,0,-1,0,-1,0,-1,0,1,0,1,0,-1,0,1,0,-1,0,1,0,-1,0,-1,0,-1,0,-1,0,-1,0,-1,0,-1,0,1,0,1,0,-1,0,1,0,1,0,-1,0,-1,0,1,0,-1,0,1,0,1,0,1,0,1,0,1,0,-1,0,-1,0,1,0,1,0,1,0,-1,0,-1,0,1,0,-1,0,1,0,-1,0,1,0,-1,0,-1,0,-1,0,-1,0,-1,0,-1,0,1,0,1,0,-1,0,1,0,1,0,-1,0,-1,0,1,0,-1,0,1,0,0,0,0,0,0,0,-1,0,-1,0,-1,0,-1,0,1,0,1,0,-1,0,-1,0,-1,0,1,0,1,0,-1,0,1,0,-1,0,1,0,-1,0,-1,0,-1,0,-1,0,-1,0,-1,0,-1,0,1,0,1,0,-1,0,1,0,1,0,-1,0,-1,0,1,0,-1,0,1,0,-1,0,-1,0,-1,0,-1,0,1,0,1,0,-1,0,-1,0,-1,0,1,0,1,0,-1,0,1,0,-1,0,1,0,-1,0,1,0,1,0,1,0,1,0,1,0,1,0,-1,0,-1,0,1,0,-1,0,-1,0,1,0,1,0,-1,0,1,0,-1,0,1,0,1,0,1,0,1,0,-1,0,-1,0,1,0,1,0,1,0,-1,0,-1,0,1,0,-1,0,1,0,-1,0,1,0,1,0,1,0,1,0,1,0,1,0,1,0,-1,0,-1,0,1,0,-1,0,-1,0,1,0,1,0,-1,0,1,0,-1,0,-1,0,-1,0,-1,0,-1,0,1,0,1,0,-1,0,-1,0,-1,0,1,0,1,0,-1,0,1,0,-1,0,1,0,-1,0,1,0,1,0,1,0,1,0,1,0,1,0,-1,0,-1,0,1,0,-1,0,-1,0,1,0,1,0,-1,0,1,0,-1,0,1,0,-1,0,-1,0,1,0,1,0,1,0,-1,0,-1,0,1,0,-1,0,1,0,-1,0,1,0,1,0,1,0,1,0,1,0,1,0,1,0,-1,0,-1,0,1,0,-1,0,-1,0,1,0,1,0,-1,0,1,0,-1,0,1,0,1,0,1,0,1,0,-1,0,-1,0,1,0,1,0,1,0,-1,0,-1,0,1,0,-1,0,1,0,-1,0,1,0,-1,0,-1,0,-1,0,-1,0,-1,0,-1,0,1,0,1,0,-1,0,1,0,1,0,-1,0,-1,0,1,0,-1,0,1,0,1,0,1,0,1,0,1,0,-1,0,-1,0,1,0,1,0,1,0,-1,0,-1,0,1,0,-1,0,1,0,-1,0,1,0,1,0,1,0,1,0,1,0,1,0,1,0,-1,0,-1,0,1,0,-1,0,-1,0,1,0,1,0,-1,0,1,0,-1,0,-1,0,-1,0,-1,0,-1,0,1,0,1,0,-1,0,-1,0,-1,0,1,0,1,0,-1,0,1,0,-1,0,1,0,-1,0,1,0,1,0,1,0,1,0,1,0,1,0,-1,0,-1,0,1,0,-1,0,-1,0,1,0,0,0,0,0,0,0,0,0,0,0,0,0,0,0,0,0,0,0,0,0,0,0,-1,0,-1,0,1,0,1,0,1,0,-1,0,-1,0,1,0,-1,0,1,0,-1,0,1,0,1,0,1,0,1,0,1,0,1,0,1,0,-1,0,-1,0,1,0,-1,0,-1,0,1,0,1,0,-1,0,1,0,-1,0,1,0,1,0,1,0,1,0,-1,0,-1,0,1,0,1,0,1,0,-1,0,-1,0,1,0,-1,0,1,0,-1,0,1,0,-1,0,-1,0,-1,0,-1,0,-1,0,-1,0,1,0,1,0,-1,0,1,0,1,0,-1,0,-1,0,1,0,-1,0,1,0,-1,0,-1,0,-1,0,-1,0,1,0,1,0,-1,0,-1,0,-1,0,1,0,1,0,-1,0,1,0,-1,0,1,0,-1,0,-1,0,-1,0,-1,0,-1,0,-1,0,-1,0,1,0,1,0,-1,0,1,0,1,0,-1,0,-1,0,1,0,-1,0,1,0,1,0,1,0,1,0,1,0,-1,0,-1,0,1,0,1,0,1,0,-1,0,-1,0,1,0,-1,0,1,0,-1,0,1,0,-1,0,-1,0,-1,0,-1,0,-1,0,-1,0,1,0,1,0,-1,0,1,0,1,0,-1,0,-1,0,-1,0,-1,0,-1,0,-1,0,1,0,1,0,-1,0,-1,0,-1,0,1,0,1,0,-1,0,1,0,-1,0,1,0,-1,0,-1,0,-1,0,-1,0,-1,0,-1,0,-1,0,1,0,1,0,-1,0,1,0,1,0,-1,0,-1,0,1,0,-1,0,1,0,-1,0,-1,0,-1,0,-1,0,1,0,1,0,-1,0,-1,0,-1,0,1,0,1,0,-1,0,1,0,-1,0,1,0,-1,0,1,0,1,0,1,0,1,0,1,0,1,0,-1,0,-1,0,1,0,-1,0,-1,0,1,0,1,0,-1,0,1,0,-1,0,-1,0,-1,0,-1,0,-1,0,1,0,1,0,-1,0,-1,0,-1,0,1,0,1,0,-1,0,1,0,-1,0,1,0,-1,0,-1,0,-1,0,-1,0,-1,0,-1,0,-1,0,1,0,1,0,-1,0,1,0,1,0,-1,0,-1,0,1,0,-1,0,1,0,1,0,1,0,1,0,1,0,-1,0,-1,0,1,0,1,0,1,0,-1,0,-1,0,1,0,-1,0,1,0,-1,0,1,0,-1,0,-1,0,-1,0,-1,0,-1,0,-1,0,1,0,1,0,-1,0,1,0,1,0,-1,0,-1,0,1,0,-1,0,1,0,0,0,0,0,0,0,-1,0,-1,0,-1,0,-1,0,1,0,1,0,-1,0,-1,0,-1,0,1,0,1,0,-1,0,1,0,-1,0,1,0,-1,0,-1,0,-1,0,-1,0,-1,0,-1,0,-1,0,1,0,1,0,-1,0,1,0,1,0,-1,0,-1,0,1,0,-1,0,1,0,-1,0,-1,0,-1,0,-1,0,1,0,1,0,-1,0,-1,0,-1,0,1,0,1,0,-1,0,1,0,-1,0,1,0,-1,0,1,0,1,0,1,0,1,0,1,0,1,0,-1,0,-1,0,1,0,-1,0,-1,0,1,0,1,0,-1,0,1,0,-1,0,1,0,1,0,1,0,1,0,-1,0,-1,0,1,0,1,0,1,0,-1,0,-1,0,1,0,-1,0,1,0,-1,0,1,0,1,0,1,0,1,0,1,0,1,0,1,0,-1,0,-1,0,1,0,-1,0,-1,0,1,0,1,0,-1,0,1,0,-1,0,-1,0,-1,0,-1,0,-1,0,1,0,1,0,-1,0,-1,0,-1,0,1,0,1,0,-1,0,1,0,-1,0,1,0,-1,0,1,0,1,0,1,0,1,0,1,0,1,0,-1,0,-1,0,1,0,-1,0,-1,0,1,0,1,0,-1,0,1,0,-1,0,-1,0,1,0,1,0,-1,0,-1,0,-1,0,1,0,1,0,-1,0,1,0,-1,0,1,0,-1,0,-1,0,-1,0,-1,0,-1,0,-1,0,-1,0,1,0,1,0,-1,0,1,0,1,0,-1,0,-1,0,1,0,-1,0,1,0,-1,0,-1,0,-1,0,-1,0,1,0,1,0,-1,0,-1,0,-1,0,1,0,1,0,-1,0,1,0,-1,0,1,0,-1,0,1,0,1,0,1,0,1,0,1,0,1,0,-1,0,-1,0,1,0,-1,0,-1,0,1,0,1,0,-1,0,1,0,-1,0,-1,0,-1,0,-1,0,-1,0,1,0,1,0,-1,0,-1,0,-1,0,1,0,1,0,-1,0,1,0,-1,0,1,0,-1,0,-1,0,-1,0,-1,0,-1,0,-1,0,-1,0,1,0,1,0,-1,0,1,0,1,0,-1,0,-1,0,1,0,-1,0,1,0,1,0,1,0,1,0,1,0,-1,0,-1,0,1,0,1,0,1,0,-1,0,-1,0,1,0,-1,0,1,0,-1,0,1,0,-1,0,-1,0,-1,0,-1,0,-1,0,-1,0,1,0,1,0,-1,0,1,0,1,0,-1];</a:t>
            </a:r>
          </a:p>
          <a:p>
            <a:pPr marL="0" indent="0"/>
            <a:endParaRPr lang="zh-CN" altLang="en-US" sz="700" kern="0" dirty="0"/>
          </a:p>
        </p:txBody>
      </p:sp>
    </p:spTree>
    <p:extLst>
      <p:ext uri="{BB962C8B-B14F-4D97-AF65-F5344CB8AC3E}">
        <p14:creationId xmlns:p14="http://schemas.microsoft.com/office/powerpoint/2010/main" val="30951714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New Sequences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77254" y="1447800"/>
            <a:ext cx="8085746" cy="4113213"/>
          </a:xfrm>
        </p:spPr>
        <p:txBody>
          <a:bodyPr/>
          <a:lstStyle/>
          <a:p>
            <a:r>
              <a:rPr lang="en-US" altLang="zh-CN" dirty="0" smtClean="0">
                <a:solidFill>
                  <a:srgbClr val="0070C0"/>
                </a:solidFill>
              </a:rPr>
              <a:t>P2</a:t>
            </a:r>
            <a:r>
              <a:rPr lang="en-US" altLang="zh-CN" dirty="0" smtClean="0"/>
              <a:t>: </a:t>
            </a:r>
            <a:r>
              <a:rPr lang="en-US" altLang="zh-CN" sz="1600" dirty="0"/>
              <a:t>320MHz 2x EHT-LTF</a:t>
            </a:r>
            <a:r>
              <a:rPr lang="en-US" altLang="zh-CN" sz="1600" b="0" baseline="-25000" dirty="0"/>
              <a:t>-2036,2036</a:t>
            </a:r>
            <a:r>
              <a:rPr lang="en-US" altLang="zh-CN" sz="1600" b="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r>
              <a:rPr lang="en-US" altLang="zh-CN" sz="1600" dirty="0"/>
              <a:t>=[</a:t>
            </a:r>
            <a:r>
              <a:rPr lang="en-US" altLang="zh-CN" sz="16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EHT-</a:t>
            </a:r>
            <a:r>
              <a:rPr lang="en-US" altLang="ko-KR" sz="1600" dirty="0">
                <a:solidFill>
                  <a:schemeClr val="tx1"/>
                </a:solidFill>
              </a:rPr>
              <a:t>LTF</a:t>
            </a:r>
            <a:r>
              <a:rPr lang="en-US" altLang="ko-KR" sz="1600" baseline="-25000" dirty="0">
                <a:solidFill>
                  <a:schemeClr val="tx1"/>
                </a:solidFill>
              </a:rPr>
              <a:t>160MHz_lower_2x</a:t>
            </a:r>
            <a:r>
              <a:rPr lang="en-US" altLang="zh-CN" sz="1600" dirty="0"/>
              <a:t>, 023, </a:t>
            </a:r>
            <a:r>
              <a:rPr lang="en-US" altLang="zh-CN" sz="1600" dirty="0" smtClean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EHT-L</a:t>
            </a:r>
            <a:r>
              <a:rPr lang="en-US" altLang="ko-KR" sz="1600" dirty="0" smtClean="0">
                <a:solidFill>
                  <a:schemeClr val="tx1"/>
                </a:solidFill>
              </a:rPr>
              <a:t>TF</a:t>
            </a:r>
            <a:r>
              <a:rPr lang="en-US" altLang="ko-KR" sz="1600" baseline="-25000" dirty="0" smtClean="0">
                <a:solidFill>
                  <a:schemeClr val="tx1"/>
                </a:solidFill>
              </a:rPr>
              <a:t>160MHz_upper_2x</a:t>
            </a:r>
            <a:r>
              <a:rPr lang="en-US" altLang="zh-CN" sz="1600" dirty="0"/>
              <a:t>]</a:t>
            </a:r>
          </a:p>
          <a:p>
            <a:endParaRPr lang="en-US" altLang="zh-CN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 smtClean="0"/>
              <a:t>2020-07</a:t>
            </a:r>
            <a:endParaRPr lang="en-GB" altLang="zh-CN" dirty="0"/>
          </a:p>
        </p:txBody>
      </p:sp>
      <p:sp>
        <p:nvSpPr>
          <p:cNvPr id="7" name="内容占位符 2">
            <a:extLst>
              <a:ext uri="{FF2B5EF4-FFF2-40B4-BE49-F238E27FC236}">
                <a16:creationId xmlns:a16="http://schemas.microsoft.com/office/drawing/2014/main" xmlns="" id="{0490EBA5-FF87-427B-A1A0-F2D1244B6A95}"/>
              </a:ext>
            </a:extLst>
          </p:cNvPr>
          <p:cNvSpPr txBox="1">
            <a:spLocks/>
          </p:cNvSpPr>
          <p:nvPr/>
        </p:nvSpPr>
        <p:spPr bwMode="auto">
          <a:xfrm>
            <a:off x="330199" y="1905000"/>
            <a:ext cx="8558213" cy="10747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lang="en-US" altLang="zh-CN" sz="8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EHT-L</a:t>
            </a:r>
            <a:r>
              <a:rPr lang="en-US" altLang="ko-KR" sz="800" dirty="0">
                <a:solidFill>
                  <a:schemeClr val="tx1"/>
                </a:solidFill>
              </a:rPr>
              <a:t>TF</a:t>
            </a:r>
            <a:r>
              <a:rPr lang="en-US" altLang="ko-KR" sz="800" baseline="-25000" dirty="0">
                <a:solidFill>
                  <a:schemeClr val="tx1"/>
                </a:solidFill>
              </a:rPr>
              <a:t>160MHz_upper_2x </a:t>
            </a:r>
            <a:r>
              <a:rPr lang="sv-SE" altLang="zh-CN" sz="800" b="0" dirty="0" smtClean="0">
                <a:latin typeface="Courier New" panose="02070309020205020404" pitchFamily="49" charset="0"/>
              </a:rPr>
              <a:t>=[-</a:t>
            </a:r>
            <a:r>
              <a:rPr lang="sv-SE" altLang="zh-CN" sz="800" b="0" dirty="0">
                <a:latin typeface="Courier New" panose="02070309020205020404" pitchFamily="49" charset="0"/>
              </a:rPr>
              <a:t>1,0,-1,0,1,0,1,0,1,0,-1,0,-1,0,1,0,-1,0,1,0,-1,0,1,0,1,0,1,0,1,0,1,0,1,0,1,0,-1,0,-1,0,1,0,-1,0,-1,0,1,0,1,0,-1,0,1,0,-1,0,1,0,1,0,1,0,1,0,-1,0,-1,0,1,0,1,0,1,0,-1,0,-1,0,1,0,-1,0,1,0,-1,0,1,0,-1,0,-1,0,-1,0,-1,0,-1,0,-1,0,1,0,1,0,-1,0,1,0,1,0,-1,0,-1,0,1,0,-1,0,1,0,-1,0,-1,0,-1,0,-1,0,1,0,1,0,-1,0,-1,0,-1,0,1,0,1,0,-1,0,1,0,-1,0,1,0,-1,0,-1,0,-1,0,-1,0,-1,0,-1,0,-1,0,1,0,1,0,-1,0,1,0,1,0,-1,0,-1,0,1,0,-1,0,1,0,1,0,1,0,1,0,1,0,-1,0,-1,0,1,0,1,0,1,0,-1,0,-1,0,1,0,-1,0,1,0,-1,0,1,0,-1,0,-1,0,-1,0,-1,0,-1,0,-1,0,1,0,1,0,-1,0,1,0,1,0,-1,0,-1,0,1,0,1,0,1,0,1,0,-1,0,-1,0,1,0,1,0,1,0,-1,0,-1,0,1,0,-1,0,1,0,-1,0,1,0,1,0,1,0,1,0,1,0,1,0,1,0,-1,0,-1,0,1,0,-1,0,-1,0,1,0,1,0,-1,0,1,0,-1,0,1,0,1,0,1,0,1,0,-1,0,-1,0,1,0,1,0,1,0,-1,0,-1,0,1,0,-1,0,1,0,-1,0,1,0,-1,0,-1,0,-1,0,-1,0,-1,0,-1,0,1,0,1,0,-1,0,1,0,1,0,-1,0,-1,0,1,0,-1,0,1,0,1,0,1,0,1,0,1,0,-1,0,-1,0,1,0,1,0,1,0,-1,0,-1,0,1,0,-1,0,1,0,-1,0,1,0,1,0,1,0,1,0,1,0,1,0,1,0,-1,0,-1,0,1,0,-1,0,-1,0,1,0,1,0,-1,0,1,0,-1,0,-1,0,-1,0,-1,0,-1,0,1,0,1,0,-1,0,-1,0,-1,0,1,0,1,0,-1,0,1,0,-1,0,1,0,-1,0,1,0,1,0,1,0,1,0,1,0,1,0,-1,0,-1,0,1,0,-1,0,-1,0,1,0,1,0,-1,0,1,0,-1,0,0,0,0,0,0,0,1,0,1,0,1,0,1,0,-1,0,-1,0,1,0,1,0,1,0,-1,0,-1,0,1,0,-1,0,1,0,-1,0,1,0,1,0,1,0,1,0,1,0,1,0,1,0,-1,0,-1,0,1,0,-1,0,-1,0,1,0,1,0,-1,0,1,0,-1,0,1,0,1,0,1,0,1,0,-1,0,-1,0,1,0,1,0,1,0,-1,0,-1,0,1,0,-1,0,1,0,-1,0,1,0,-1,0,-1,0,-1,0,-1,0,-1,0,-1,0,1,0,1,0,-1,0,1,0,1,0,-1,0,-1,0,1,0,-1,0,1,0,-1,0,-1,0,-1,0,-1,0,1,0,1,0,-1,0,-1,0,-1,0,1,0,1,0,-1,0,1,0,-1,0,1,0,-1,0,-1,0,-1,0,-1,0,-1,0,-1,0,-1,0,1,0,1,0,-1,0,1,0,1,0,-1,0,-1,0,1,0,-1,0,1,0,1,0,1,0,1,0,1,0,-1,0,-1,0,1,0,1,0,1,0,-1,0,-1,0,1,0,-1,0,1,0,-1,0,1,0,-1,0,-1,0,-1,0,-1,0,-1,0,-1,0,1,0,1,0,-1,0,1,0,1,0,-1,0,-1,0,1,0,-1,0,1,0,-1,0,1,0,1,0,-1,0,-1,0,-1,0,1,0,1,0,-1,0,1,0,-1,0,1,0,-1,0,-1,0,-1,0,-1,0,-1,0,-1,0,-1,0,1,0,1,0,-1,0,1,0,1,0,-1,0,-1,0,1,0,-1,0,1,0,-1,0,-1,0,-1,0,-1,0,1,0,1,0,-1,0,-1,0,-1,0,1,0,1,0,-1,0,1,0,-1,0,1,0,-1,0,1,0,1,0,1,0,1,0,1,0,1,0,-1,0,-1,0,1,0,-1,0,-1,0,1,0,1,0,-1,0,1,0,-1,0,-1,0,-1,0,-1,0,-1,0,1,0,1,0,-1,0,-1,0,-1,0,1,0,1,0,-1,0,1,0,-1,0,1,0,-1,0,-1,0,-1,0,-1,0,-1,0,-1,0,-1,0,1,0,1,0,-1,0,1,0,1,0,-1,0,-1,0,1,0,-1,0,1,0,1,0,1,0,1,0,1,0,-1,0,-1,0,1,0,1,0,1,0,-1,0,-1,0,1,0,-1,0,1,0,-1,0,1,0,-1,0,-1,0,-1,0,-1,0,-1,0,-1,0,1,0,1,0,-1,0,1,0,1,0,-1,0,0,0,0,0,0,0,0,0,0,0,0,0,0,0,0,0,0,0,0,0,0,0,1,0,1,0,-1,0,-1,0,-1,0,1,0,1,0,-1,0,1,0,-1,0,1,0,-1,0,-1,0,-1,0,-1,0,-1,0,-1,0,-1,0,1,0,1,0,-1,0,1,0,1,0,-1,0,-1,0,1,0,-1,0,1,0,-1,0,-1,0,-1,0,-1,0,1,0,1,0,-1,0,-1,0,-1,0,1,0,1,0,-1,0,1,0,-1,0,1,0,-1,0,1,0,1,0,1,0,1,0,1,0,1,0,-1,0,-1,0,1,0,-1,0,-1,0,1,0,1,0,-1,0,1,0,-1,0,1,0,1,0,1,0,1,0,-1,0,-1,0,1,0,1,0,1,0,-1,0,-1,0,1,0,-1,0,1,0,-1,0,1,0,1,0,1,0,1,0,1,0,1,0,1,0,-1,0,-1,0,1,0,-1,0,-1,0,1,0,1,0,-1,0,1,0,-1,0,-1,0,-1,0,-1,0,-1,0,1,0,1,0,-1,0,-1,0,-1,0,1,0,1,0,-1,0,1,0,-1,0,1,0,-1,0,1,0,1,0,1,0,1,0,1,0,1,0,-1,0,-1,0,1,0,-1,0,-1,0,1,0,1,0,-1,0,-1,0,-1,0,-1,0,1,0,1,0,-1,0,-1,0,-1,0,1,0,1,0,-1,0,1,0,-1,0,1,0,-1,0,-1,0,-1,0,-1,0,-1,0,-1,0,-1,0,1,0,1,0,-1,0,1,0,1,0,-1,0,-1,0,1,0,-1,0,1,0,-1,0,-1,0,-1,0,-1,0,1,0,1,0,-1,0,-1,0,-1,0,1,0,1,0,-1,0,1,0,-1,0,1,0,-1,0,1,0,1,0,1,0,1,0,1,0,1,0,-1,0,-1,0,1,0,-1,0,-1,0,1,0,1,0,-1,0,1,0,-1,0,-1,0,-1,0,-1,0,-1,0,1,0,1,0,-1,0,-1,0,-1,0,1,0,1,0,-1,0,1,0,-1,0,1,0,-1,0,-1,0,-1,0,-1,0,-1,0,-1,0,-1,0,1,0,1,0,-1,0,1,0,1,0,-1,0,-1,0,1,0,-1,0,1,0,1,0,1,0,1,0,1,0,-1,0,-1,0,1,0,1,0,1,0,-1,0,-1,0,1,0,-1,0,1,0,-1,0,1,0,-1,0,-1,0,-1,0,-1,0,-1,0,-1,0,1,0,1,0,-1,0,1,0,1,0,-1,0,-1,0,1,0,-1,0,1,0,0,0,0,0,0,0,-1,0,-1,0,-1,0,-1,0,1,0,1,0,-1,0,-1,0,-1,0,1,0,1,0,-1,0,1,0,-1,0,1,0,-1,0,-1,0,-1,0,-1,0,-1,0,-1,0,-1,0,1,0,1,0,-1,0,1,0,1,0,-1,0,-1,0,1,0,-1,0,1,0,-1,0,-1,0,-1,0,-1,0,1,0,1,0,-1,0,-1,0,-1,0,1,0,1,0,-1,0,1,0,-1,0,1,0,-1,0,1,0,1,0,1,0,1,0,1,0,1,0,-1,0,-1,0,1,0,-1,0,-1,0,1,0,1,0,-1,0,1,0,-1,0,1,0,1,0,1,0,1,0,-1,0,-1,0,1,0,1,0,1,0,-1,0,-1,0,1,0,-1,0,1,0,-1,0,1,0,1,0,1,0,1,0,1,0,1,0,1,0,-1,0,-1,0,1,0,-1,0,-1,0,1,0,1,0,-1,0,1,0,-1,0,-1,0,-1,0,-1,0,-1,0,1,0,1,0,-1,0,-1,0,-1,0,1,0,1,0,-1,0,1,0,-1,0,1,0,-1,0,1,0,1,0,1,0,1,0,1,0,1,0,-1,0,-1,0,1,0,-1,0,-1,0,1,0,1,0,-1,0,1,0,-1,0,-1,0,1,0,1,0,-1,0,-1,0,-1,0,1,0,1,0,-1,0,1,0,-1,0,1,0,-1,0,-1,0,-1,0,-1,0,-1,0,-1,0,-1,0,1,0,1,0,-1,0,1,0,1,0,-1,0,-1,0,1,0,-1,0,1,0,-1,0,-1,0,-1,0,-1,0,1,0,1,0,-1,0,-1,0,-1,0,1,0,1,0,-1,0,1,0,-1,0,1,0,-1,0,1,0,1,0,1,0,1,0,1,0,1,0,-1,0,-1,0,1,0,-1,0,-1,0,1,0,1,0,-1,0,1,0,-1,0,-1,0,-1,0,-1,0,-1,0,1,0,1,0,-1,0,-1,0,-1,0,1,0,1,0,-1,0,1,0,-1,0,1,0,-1,0,-1,0,-1,0,-1,0,-1,0,-1,0,-1,0,1,0,1,0,-1,0,1,0,1,0,-1,0,-1,0,1,0,-1,0,1,0,1,0,1,0,1,0,1,0,-1,0,-1,0,1,0,1,0,1,0,-1,0,-1,0,1,0,-1,0,1,0,-1,0,1,0,-1,0,-1,0,-1,0,-1,0,-1,0,-1,0,1,0,1,0,-1,0,1,0,1,0,-1];</a:t>
            </a:r>
          </a:p>
          <a:p>
            <a:pPr marL="0" indent="0"/>
            <a:endParaRPr lang="zh-CN" altLang="en-US" sz="700" kern="0" dirty="0"/>
          </a:p>
        </p:txBody>
      </p:sp>
    </p:spTree>
    <p:extLst>
      <p:ext uri="{BB962C8B-B14F-4D97-AF65-F5344CB8AC3E}">
        <p14:creationId xmlns:p14="http://schemas.microsoft.com/office/powerpoint/2010/main" val="1975401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solidFill>
                  <a:srgbClr val="0070C0"/>
                </a:solidFill>
              </a:rPr>
              <a:t>P1: </a:t>
            </a:r>
            <a:r>
              <a:rPr lang="en-US" altLang="zh-CN" dirty="0" smtClean="0"/>
              <a:t>320MHz </a:t>
            </a:r>
            <a:r>
              <a:rPr lang="en-US" altLang="zh-CN" dirty="0"/>
              <a:t>2x </a:t>
            </a:r>
            <a:r>
              <a:rPr lang="en-US" altLang="zh-CN" dirty="0" smtClean="0"/>
              <a:t>EHT-LTF [1]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 smtClean="0"/>
              <a:t>2020-07</a:t>
            </a:r>
            <a:endParaRPr lang="en-GB" altLang="zh-CN" dirty="0"/>
          </a:p>
        </p:txBody>
      </p:sp>
      <p:graphicFrame>
        <p:nvGraphicFramePr>
          <p:cNvPr id="7" name="内容占位符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69156142"/>
              </p:ext>
            </p:extLst>
          </p:nvPr>
        </p:nvGraphicFramePr>
        <p:xfrm>
          <a:off x="427599" y="1978160"/>
          <a:ext cx="7543800" cy="240220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9550"/>
                <a:gridCol w="209550"/>
                <a:gridCol w="209550"/>
                <a:gridCol w="209550"/>
                <a:gridCol w="209550"/>
                <a:gridCol w="209550"/>
                <a:gridCol w="209550"/>
                <a:gridCol w="209550"/>
                <a:gridCol w="209550"/>
                <a:gridCol w="209550"/>
                <a:gridCol w="209550"/>
                <a:gridCol w="209550"/>
                <a:gridCol w="209550"/>
                <a:gridCol w="209550"/>
                <a:gridCol w="209550"/>
                <a:gridCol w="209550"/>
                <a:gridCol w="209550"/>
                <a:gridCol w="209550"/>
                <a:gridCol w="209550"/>
                <a:gridCol w="209550"/>
                <a:gridCol w="209550"/>
                <a:gridCol w="209550"/>
                <a:gridCol w="209550"/>
                <a:gridCol w="209550"/>
                <a:gridCol w="209550"/>
                <a:gridCol w="209550"/>
                <a:gridCol w="209550"/>
                <a:gridCol w="209550"/>
                <a:gridCol w="209550"/>
                <a:gridCol w="209550"/>
                <a:gridCol w="209550"/>
                <a:gridCol w="209550"/>
                <a:gridCol w="209550"/>
                <a:gridCol w="209550"/>
                <a:gridCol w="209550"/>
                <a:gridCol w="209550"/>
              </a:tblGrid>
              <a:tr h="375285"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u="none" strike="noStrike" dirty="0" smtClean="0"/>
                        <a:t>4.462.76</a:t>
                      </a:r>
                      <a:endParaRPr lang="en-US" altLang="zh-CN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u="none" strike="noStrike" dirty="0" smtClean="0"/>
                        <a:t>4.463.68</a:t>
                      </a:r>
                      <a:endParaRPr lang="en-US" altLang="zh-CN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u="none" strike="noStrike" dirty="0" smtClean="0"/>
                        <a:t>4.462.76</a:t>
                      </a:r>
                      <a:endParaRPr lang="en-US" altLang="zh-CN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u="none" strike="noStrike" dirty="0" smtClean="0"/>
                        <a:t>4.463.68</a:t>
                      </a:r>
                      <a:endParaRPr lang="en-US" altLang="zh-CN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800" u="none" strike="noStrike" dirty="0" smtClean="0"/>
                        <a:t>4.46 2.76</a:t>
                      </a:r>
                      <a:endParaRPr lang="en-US" altLang="zh-CN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u="none" strike="noStrike" dirty="0" smtClean="0"/>
                        <a:t>4.46 3.68</a:t>
                      </a:r>
                      <a:endParaRPr lang="en-US" altLang="zh-CN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u="none" strike="noStrike" dirty="0" smtClean="0"/>
                        <a:t>4.46 2.76</a:t>
                      </a:r>
                      <a:endParaRPr lang="en-US" altLang="zh-CN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u="none" strike="noStrike" dirty="0" smtClean="0"/>
                        <a:t>4.46 3.68</a:t>
                      </a:r>
                      <a:endParaRPr lang="en-US" altLang="zh-CN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u="none" strike="noStrike" dirty="0" smtClean="0"/>
                        <a:t>4.46 2.76</a:t>
                      </a:r>
                      <a:endParaRPr lang="en-US" altLang="zh-CN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u="none" strike="noStrike" dirty="0" smtClean="0"/>
                        <a:t>5.85 3.71</a:t>
                      </a:r>
                      <a:endParaRPr lang="en-US" altLang="zh-CN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u="none" strike="noStrike" dirty="0" smtClean="0"/>
                        <a:t>6.98 3.95</a:t>
                      </a:r>
                      <a:endParaRPr lang="en-US" altLang="zh-CN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u="none" strike="noStrike" dirty="0" smtClean="0"/>
                        <a:t>5.85 3.71</a:t>
                      </a:r>
                      <a:endParaRPr lang="en-US" altLang="zh-CN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u="none" strike="noStrike" dirty="0" smtClean="0"/>
                        <a:t>6.98 3.95</a:t>
                      </a:r>
                      <a:endParaRPr lang="en-US" altLang="zh-CN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800" u="none" strike="noStrike" dirty="0" smtClean="0"/>
                        <a:t>5.64 4.88</a:t>
                      </a:r>
                      <a:endParaRPr lang="en-US" altLang="zh-CN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u="none" strike="noStrike" dirty="0" smtClean="0"/>
                        <a:t>4.77 3.45</a:t>
                      </a:r>
                      <a:endParaRPr lang="en-US" altLang="zh-CN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u="none" strike="noStrike" dirty="0" smtClean="0"/>
                        <a:t>7.95 6.02</a:t>
                      </a:r>
                      <a:endParaRPr lang="en-US" altLang="zh-CN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u="none" strike="noStrike" dirty="0" smtClean="0"/>
                        <a:t>4.77 3.45</a:t>
                      </a:r>
                      <a:endParaRPr lang="en-US" altLang="zh-CN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u="none" strike="noStrike" dirty="0" smtClean="0"/>
                        <a:t>5.76 4.78</a:t>
                      </a:r>
                      <a:endParaRPr lang="en-US" altLang="zh-CN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u="none" strike="noStrike" dirty="0" smtClean="0"/>
                        <a:t>5.85 3.71</a:t>
                      </a:r>
                      <a:endParaRPr lang="en-US" altLang="zh-CN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u="none" strike="noStrike" dirty="0" smtClean="0"/>
                        <a:t>4.77 3.45</a:t>
                      </a:r>
                      <a:endParaRPr lang="en-US" altLang="zh-CN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u="none" strike="noStrike" dirty="0" smtClean="0"/>
                        <a:t>7.95 6.02</a:t>
                      </a:r>
                      <a:endParaRPr lang="en-US" altLang="zh-CN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u="none" strike="noStrike" dirty="0" smtClean="0"/>
                        <a:t>4.77 3.45</a:t>
                      </a:r>
                      <a:endParaRPr lang="en-US" altLang="zh-CN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800" u="none" strike="noStrike" dirty="0" smtClean="0"/>
                        <a:t>5.64 4.88</a:t>
                      </a:r>
                      <a:endParaRPr lang="en-US" altLang="zh-CN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u="none" strike="noStrike" dirty="0" smtClean="0"/>
                        <a:t>6.98 3.95</a:t>
                      </a:r>
                      <a:endParaRPr lang="en-US" altLang="zh-CN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u="none" strike="noStrike" dirty="0" smtClean="0"/>
                        <a:t>5.85 3.71</a:t>
                      </a:r>
                      <a:endParaRPr lang="en-US" altLang="zh-CN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u="none" strike="noStrike" dirty="0" smtClean="0"/>
                        <a:t>6.98 3.95</a:t>
                      </a:r>
                      <a:endParaRPr lang="en-US" altLang="zh-CN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u="none" strike="noStrike" dirty="0" smtClean="0"/>
                        <a:t>5.85 3.71</a:t>
                      </a:r>
                      <a:endParaRPr lang="en-US" altLang="zh-CN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u="none" strike="noStrike" dirty="0" smtClean="0"/>
                        <a:t>4.46 2.76</a:t>
                      </a:r>
                      <a:endParaRPr lang="en-US" altLang="zh-CN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u="none" strike="noStrike" dirty="0" smtClean="0"/>
                        <a:t>4.46 3.68</a:t>
                      </a:r>
                      <a:endParaRPr lang="en-US" altLang="zh-CN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u="none" strike="noStrike" dirty="0" smtClean="0"/>
                        <a:t>4.46 2.76</a:t>
                      </a:r>
                      <a:endParaRPr lang="en-US" altLang="zh-CN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u="none" strike="noStrike" dirty="0" smtClean="0"/>
                        <a:t>4.46 3.68</a:t>
                      </a:r>
                      <a:endParaRPr lang="en-US" altLang="zh-CN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800" u="none" strike="noStrike" dirty="0" smtClean="0"/>
                        <a:t>4.46 2.76</a:t>
                      </a:r>
                      <a:endParaRPr lang="en-US" altLang="zh-CN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u="none" strike="noStrike" dirty="0" smtClean="0"/>
                        <a:t>4.46 3.68</a:t>
                      </a:r>
                      <a:endParaRPr lang="en-US" altLang="zh-CN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u="none" strike="noStrike" dirty="0" smtClean="0"/>
                        <a:t>4.46 2.76</a:t>
                      </a:r>
                      <a:endParaRPr lang="en-US" altLang="zh-CN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u="none" strike="noStrike" dirty="0" smtClean="0"/>
                        <a:t>4.46 3.68</a:t>
                      </a:r>
                      <a:endParaRPr lang="en-US" altLang="zh-CN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altLang="zh-CN" sz="8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4.46 2.76</a:t>
                      </a:r>
                      <a:endParaRPr lang="en-US" altLang="zh-CN" sz="8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</a:tr>
              <a:tr h="186808"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u="none" strike="noStrike" dirty="0" smtClean="0"/>
                        <a:t>4.69 </a:t>
                      </a:r>
                    </a:p>
                    <a:p>
                      <a:pPr algn="ctr" rtl="0" fontAlgn="b"/>
                      <a:r>
                        <a:rPr lang="en-US" altLang="zh-CN" sz="800" u="none" strike="noStrike" dirty="0" smtClean="0"/>
                        <a:t>4.68</a:t>
                      </a:r>
                      <a:endParaRPr lang="en-US" altLang="zh-CN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u="none" strike="noStrike" dirty="0" smtClean="0"/>
                        <a:t>4.69 </a:t>
                      </a:r>
                    </a:p>
                    <a:p>
                      <a:pPr algn="ctr" rtl="0" fontAlgn="b"/>
                      <a:r>
                        <a:rPr lang="en-US" altLang="zh-CN" sz="800" u="none" strike="noStrike" dirty="0" smtClean="0"/>
                        <a:t>4.68</a:t>
                      </a:r>
                      <a:endParaRPr lang="en-US" altLang="zh-CN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u="none" strike="noStrike" dirty="0" smtClean="0"/>
                        <a:t>4.69 </a:t>
                      </a:r>
                    </a:p>
                    <a:p>
                      <a:pPr algn="ctr" rtl="0" fontAlgn="b"/>
                      <a:r>
                        <a:rPr lang="en-US" altLang="zh-CN" sz="800" u="none" strike="noStrike" dirty="0" smtClean="0"/>
                        <a:t>4.68</a:t>
                      </a:r>
                      <a:endParaRPr lang="en-US" altLang="zh-CN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u="none" strike="noStrike" dirty="0" smtClean="0"/>
                        <a:t>4.69 </a:t>
                      </a:r>
                    </a:p>
                    <a:p>
                      <a:pPr algn="ctr" rtl="0" fontAlgn="b"/>
                      <a:r>
                        <a:rPr lang="en-US" altLang="zh-CN" sz="800" u="none" strike="noStrike" dirty="0" smtClean="0"/>
                        <a:t>4.68</a:t>
                      </a:r>
                      <a:endParaRPr lang="en-US" altLang="zh-CN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u="none" strike="noStrike" dirty="0" smtClean="0"/>
                        <a:t>7.43 </a:t>
                      </a:r>
                    </a:p>
                    <a:p>
                      <a:pPr algn="ctr" rtl="0" fontAlgn="b"/>
                      <a:r>
                        <a:rPr lang="en-US" altLang="zh-CN" sz="800" u="none" strike="noStrike" dirty="0" smtClean="0"/>
                        <a:t>5.06</a:t>
                      </a:r>
                      <a:endParaRPr lang="en-US" altLang="zh-CN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u="none" strike="noStrike" dirty="0" smtClean="0"/>
                        <a:t>7.43</a:t>
                      </a:r>
                    </a:p>
                    <a:p>
                      <a:pPr algn="ctr" rtl="0" fontAlgn="b"/>
                      <a:r>
                        <a:rPr lang="en-US" altLang="zh-CN" sz="800" u="none" strike="noStrike" dirty="0" smtClean="0"/>
                        <a:t> 5.06</a:t>
                      </a:r>
                      <a:endParaRPr lang="en-US" altLang="zh-CN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u="none" strike="noStrike" dirty="0" smtClean="0"/>
                        <a:t>7.43</a:t>
                      </a:r>
                    </a:p>
                    <a:p>
                      <a:pPr algn="ctr" rtl="0" fontAlgn="b"/>
                      <a:r>
                        <a:rPr lang="en-US" altLang="zh-CN" sz="800" u="none" strike="noStrike" dirty="0" smtClean="0"/>
                        <a:t> 4.18</a:t>
                      </a:r>
                      <a:endParaRPr lang="en-US" altLang="zh-CN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u="none" strike="noStrike" dirty="0" smtClean="0"/>
                        <a:t>5.93 </a:t>
                      </a:r>
                    </a:p>
                    <a:p>
                      <a:pPr algn="ctr" rtl="0" fontAlgn="b"/>
                      <a:r>
                        <a:rPr lang="en-US" altLang="zh-CN" sz="800" u="none" strike="noStrike" dirty="0" smtClean="0"/>
                        <a:t>5.37</a:t>
                      </a:r>
                      <a:endParaRPr lang="en-US" altLang="zh-CN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u="none" strike="noStrike" dirty="0" smtClean="0"/>
                        <a:t>5.88 </a:t>
                      </a:r>
                    </a:p>
                    <a:p>
                      <a:pPr algn="ctr" rtl="0" fontAlgn="b"/>
                      <a:r>
                        <a:rPr lang="en-US" altLang="zh-CN" sz="800" u="none" strike="noStrike" dirty="0" smtClean="0"/>
                        <a:t>4.81</a:t>
                      </a:r>
                      <a:endParaRPr lang="en-US" altLang="zh-CN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u="none" strike="noStrike" dirty="0" smtClean="0"/>
                        <a:t>7.43 </a:t>
                      </a:r>
                    </a:p>
                    <a:p>
                      <a:pPr algn="ctr" rtl="0" fontAlgn="b"/>
                      <a:r>
                        <a:rPr lang="en-US" altLang="zh-CN" sz="800" u="none" strike="noStrike" dirty="0" smtClean="0"/>
                        <a:t>4.18</a:t>
                      </a:r>
                      <a:endParaRPr lang="en-US" altLang="zh-CN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u="none" strike="noStrike" dirty="0" smtClean="0"/>
                        <a:t>7.43 </a:t>
                      </a:r>
                    </a:p>
                    <a:p>
                      <a:pPr algn="ctr" rtl="0" fontAlgn="b"/>
                      <a:r>
                        <a:rPr lang="en-US" altLang="zh-CN" sz="800" u="none" strike="noStrike" dirty="0" smtClean="0"/>
                        <a:t>5.06</a:t>
                      </a:r>
                      <a:endParaRPr lang="en-US" altLang="zh-CN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u="none" strike="noStrike" dirty="0" smtClean="0"/>
                        <a:t>7.43</a:t>
                      </a:r>
                    </a:p>
                    <a:p>
                      <a:pPr algn="ctr" rtl="0" fontAlgn="b"/>
                      <a:r>
                        <a:rPr lang="en-US" altLang="zh-CN" sz="800" u="none" strike="noStrike" dirty="0" smtClean="0"/>
                        <a:t> 5.06</a:t>
                      </a:r>
                      <a:endParaRPr lang="en-US" altLang="zh-CN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u="none" strike="noStrike" dirty="0" smtClean="0"/>
                        <a:t>4.69</a:t>
                      </a:r>
                    </a:p>
                    <a:p>
                      <a:pPr algn="ctr" rtl="0" fontAlgn="b"/>
                      <a:r>
                        <a:rPr lang="en-US" altLang="zh-CN" sz="800" u="none" strike="noStrike" dirty="0" smtClean="0"/>
                        <a:t> 4.68</a:t>
                      </a:r>
                      <a:endParaRPr lang="en-US" altLang="zh-CN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u="none" strike="noStrike" dirty="0" smtClean="0"/>
                        <a:t>4.69 </a:t>
                      </a:r>
                    </a:p>
                    <a:p>
                      <a:pPr algn="ctr" rtl="0" fontAlgn="b"/>
                      <a:r>
                        <a:rPr lang="en-US" altLang="zh-CN" sz="800" u="none" strike="noStrike" dirty="0" smtClean="0"/>
                        <a:t>4.68</a:t>
                      </a:r>
                      <a:endParaRPr lang="en-US" altLang="zh-CN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u="none" strike="noStrike" dirty="0" smtClean="0"/>
                        <a:t>4.69 </a:t>
                      </a:r>
                    </a:p>
                    <a:p>
                      <a:pPr algn="ctr" rtl="0" fontAlgn="b"/>
                      <a:r>
                        <a:rPr lang="en-US" altLang="zh-CN" sz="800" u="none" strike="noStrike" dirty="0" smtClean="0"/>
                        <a:t>4.68</a:t>
                      </a:r>
                      <a:endParaRPr lang="en-US" altLang="zh-CN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u="none" strike="noStrike" dirty="0" smtClean="0"/>
                        <a:t>4.69</a:t>
                      </a:r>
                    </a:p>
                    <a:p>
                      <a:pPr algn="ctr" rtl="0" fontAlgn="b"/>
                      <a:r>
                        <a:rPr lang="en-US" altLang="zh-CN" sz="800" u="none" strike="noStrike" dirty="0" smtClean="0"/>
                        <a:t> 4.68</a:t>
                      </a:r>
                      <a:endParaRPr lang="en-US" altLang="zh-CN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86808">
                <a:tc gridSpan="4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u="none" strike="noStrike" dirty="0" smtClean="0"/>
                        <a:t>5.42</a:t>
                      </a:r>
                    </a:p>
                    <a:p>
                      <a:pPr algn="ctr" rtl="0" fontAlgn="b"/>
                      <a:r>
                        <a:rPr lang="en-US" altLang="zh-CN" sz="800" u="none" strike="noStrike" dirty="0" smtClean="0"/>
                        <a:t> 5.42</a:t>
                      </a:r>
                      <a:endParaRPr lang="en-US" altLang="zh-CN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u="none" strike="noStrike" dirty="0" smtClean="0"/>
                        <a:t>5.41</a:t>
                      </a:r>
                    </a:p>
                    <a:p>
                      <a:pPr algn="ctr" rtl="0" fontAlgn="b"/>
                      <a:r>
                        <a:rPr lang="en-US" altLang="zh-CN" sz="800" u="none" strike="noStrike" dirty="0" smtClean="0"/>
                        <a:t> 5.33</a:t>
                      </a:r>
                      <a:endParaRPr lang="en-US" altLang="zh-CN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u="none" strike="noStrike" dirty="0" smtClean="0"/>
                        <a:t>6.43 </a:t>
                      </a:r>
                    </a:p>
                    <a:p>
                      <a:pPr algn="ctr" rtl="0" fontAlgn="b"/>
                      <a:r>
                        <a:rPr lang="en-US" altLang="zh-CN" sz="800" u="none" strike="noStrike" dirty="0" smtClean="0"/>
                        <a:t>5.35</a:t>
                      </a:r>
                      <a:endParaRPr lang="en-US" altLang="zh-CN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u="none" strike="noStrike" dirty="0" smtClean="0"/>
                        <a:t>6.71</a:t>
                      </a:r>
                    </a:p>
                    <a:p>
                      <a:pPr algn="ctr" rtl="0" fontAlgn="b"/>
                      <a:r>
                        <a:rPr lang="en-US" altLang="zh-CN" sz="800" u="none" strike="noStrike" dirty="0" smtClean="0"/>
                        <a:t> 6.54</a:t>
                      </a:r>
                      <a:endParaRPr lang="en-US" altLang="zh-CN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u="none" strike="noStrike" dirty="0" smtClean="0"/>
                        <a:t>6.49</a:t>
                      </a:r>
                    </a:p>
                    <a:p>
                      <a:pPr algn="ctr" rtl="0" fontAlgn="b"/>
                      <a:r>
                        <a:rPr lang="en-US" altLang="zh-CN" sz="800" u="none" strike="noStrike" dirty="0" smtClean="0"/>
                        <a:t> 6.49</a:t>
                      </a:r>
                      <a:endParaRPr lang="en-US" altLang="zh-CN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u="none" strike="noStrike" dirty="0" smtClean="0"/>
                        <a:t>6.43 </a:t>
                      </a:r>
                    </a:p>
                    <a:p>
                      <a:pPr algn="ctr" rtl="0" fontAlgn="b"/>
                      <a:r>
                        <a:rPr lang="en-US" altLang="zh-CN" sz="800" u="none" strike="noStrike" dirty="0" smtClean="0"/>
                        <a:t>5.35</a:t>
                      </a:r>
                      <a:endParaRPr lang="en-US" altLang="zh-CN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u="none" strike="noStrike" dirty="0" smtClean="0"/>
                        <a:t>5.41 </a:t>
                      </a:r>
                    </a:p>
                    <a:p>
                      <a:pPr algn="ctr" rtl="0" fontAlgn="b"/>
                      <a:r>
                        <a:rPr lang="en-US" altLang="zh-CN" sz="800" u="none" strike="noStrike" dirty="0" smtClean="0"/>
                        <a:t>5.33</a:t>
                      </a:r>
                      <a:endParaRPr lang="en-US" altLang="zh-CN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u="none" strike="noStrike" dirty="0" smtClean="0"/>
                        <a:t>5.42 </a:t>
                      </a:r>
                    </a:p>
                    <a:p>
                      <a:pPr algn="ctr" rtl="0" fontAlgn="b"/>
                      <a:r>
                        <a:rPr lang="en-US" altLang="zh-CN" sz="800" u="none" strike="noStrike" dirty="0" smtClean="0"/>
                        <a:t>5.42</a:t>
                      </a:r>
                      <a:endParaRPr lang="en-US" altLang="zh-CN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86808">
                <a:tc gridSpan="9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u="none" strike="noStrike" dirty="0" smtClean="0"/>
                        <a:t>5.58 </a:t>
                      </a:r>
                    </a:p>
                    <a:p>
                      <a:pPr algn="ctr" rtl="0" fontAlgn="b"/>
                      <a:r>
                        <a:rPr lang="en-US" altLang="zh-CN" sz="800" u="none" strike="noStrike" dirty="0" smtClean="0"/>
                        <a:t>5.3</a:t>
                      </a:r>
                      <a:endParaRPr lang="en-US" altLang="zh-CN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u="none" strike="noStrike" dirty="0" smtClean="0"/>
                        <a:t>8.24 </a:t>
                      </a:r>
                    </a:p>
                    <a:p>
                      <a:pPr algn="ctr" rtl="0" fontAlgn="b"/>
                      <a:r>
                        <a:rPr lang="en-US" altLang="zh-CN" sz="800" u="none" strike="noStrike" dirty="0" smtClean="0"/>
                        <a:t>6.04</a:t>
                      </a:r>
                      <a:endParaRPr lang="en-US" altLang="zh-CN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u="none" strike="noStrike" dirty="0" smtClean="0"/>
                        <a:t>7.31 </a:t>
                      </a:r>
                    </a:p>
                    <a:p>
                      <a:pPr algn="ctr" rtl="0" fontAlgn="b"/>
                      <a:r>
                        <a:rPr lang="en-US" altLang="zh-CN" sz="800" u="none" strike="noStrike" dirty="0" smtClean="0"/>
                        <a:t>5.6</a:t>
                      </a:r>
                      <a:endParaRPr lang="en-US" altLang="zh-CN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u="none" strike="noStrike" dirty="0" smtClean="0"/>
                        <a:t>5.58</a:t>
                      </a:r>
                    </a:p>
                    <a:p>
                      <a:pPr algn="ctr" rtl="0" fontAlgn="b"/>
                      <a:r>
                        <a:rPr lang="en-US" altLang="zh-CN" sz="800" u="none" strike="noStrike" dirty="0" smtClean="0"/>
                        <a:t> 5.3</a:t>
                      </a:r>
                      <a:endParaRPr lang="en-US" altLang="zh-CN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86808">
                <a:tc gridSpan="18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u="none" strike="noStrike" dirty="0" smtClean="0"/>
                        <a:t>7.35</a:t>
                      </a:r>
                    </a:p>
                    <a:p>
                      <a:pPr algn="ctr" rtl="0" fontAlgn="b"/>
                      <a:r>
                        <a:rPr lang="en-US" altLang="zh-CN" sz="800" u="none" strike="noStrike" dirty="0" smtClean="0"/>
                        <a:t> 6.8</a:t>
                      </a:r>
                      <a:endParaRPr lang="en-US" altLang="zh-CN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18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u="none" strike="noStrike" dirty="0" smtClean="0"/>
                        <a:t>6.58 </a:t>
                      </a:r>
                    </a:p>
                    <a:p>
                      <a:pPr algn="ctr" rtl="0" fontAlgn="b"/>
                      <a:r>
                        <a:rPr lang="en-US" altLang="zh-CN" sz="800" u="none" strike="noStrike" dirty="0" smtClean="0"/>
                        <a:t>6.32</a:t>
                      </a:r>
                      <a:endParaRPr lang="en-US" altLang="zh-CN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86808">
                <a:tc gridSpan="36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u="none" strike="noStrike" dirty="0" smtClean="0"/>
                        <a:t>6.52 </a:t>
                      </a:r>
                    </a:p>
                    <a:p>
                      <a:pPr algn="ctr" rtl="0" fontAlgn="b"/>
                      <a:r>
                        <a:rPr lang="en-US" altLang="zh-CN" sz="800" u="none" strike="noStrike" dirty="0" smtClean="0"/>
                        <a:t>6.06</a:t>
                      </a:r>
                      <a:endParaRPr lang="en-US" altLang="zh-CN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86808">
                <a:tc gridSpan="9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u="none" strike="noStrike" dirty="0" smtClean="0"/>
                        <a:t>5.94 </a:t>
                      </a:r>
                    </a:p>
                    <a:p>
                      <a:pPr algn="ctr" rtl="0" fontAlgn="b"/>
                      <a:r>
                        <a:rPr lang="en-US" altLang="zh-CN" sz="800" u="none" strike="noStrike" dirty="0" smtClean="0"/>
                        <a:t>4.8</a:t>
                      </a:r>
                      <a:endParaRPr lang="en-US" altLang="zh-CN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u="none" strike="noStrike" dirty="0" smtClean="0"/>
                        <a:t>6.37 </a:t>
                      </a:r>
                    </a:p>
                    <a:p>
                      <a:pPr algn="ctr" rtl="0" fontAlgn="b"/>
                      <a:r>
                        <a:rPr lang="en-US" altLang="zh-CN" sz="800" u="none" strike="noStrike" dirty="0" smtClean="0"/>
                        <a:t>5.46</a:t>
                      </a:r>
                      <a:endParaRPr lang="en-US" altLang="zh-CN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u="none" strike="noStrike" dirty="0" smtClean="0"/>
                        <a:t>6.37 </a:t>
                      </a:r>
                    </a:p>
                    <a:p>
                      <a:pPr algn="ctr" rtl="0" fontAlgn="b"/>
                      <a:r>
                        <a:rPr lang="en-US" altLang="zh-CN" sz="800" u="none" strike="noStrike" dirty="0" smtClean="0"/>
                        <a:t>5.46</a:t>
                      </a:r>
                      <a:endParaRPr lang="en-US" altLang="zh-CN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u="none" strike="noStrike" dirty="0" smtClean="0"/>
                        <a:t>5.94 </a:t>
                      </a:r>
                    </a:p>
                    <a:p>
                      <a:pPr algn="ctr" rtl="0" fontAlgn="b"/>
                      <a:r>
                        <a:rPr lang="en-US" altLang="zh-CN" sz="800" u="none" strike="noStrike" dirty="0" smtClean="0"/>
                        <a:t>4.8</a:t>
                      </a:r>
                      <a:endParaRPr lang="en-US" altLang="zh-CN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86808">
                <a:tc gridSpan="9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u="none" strike="noStrike" dirty="0" smtClean="0"/>
                        <a:t>6.25 </a:t>
                      </a:r>
                    </a:p>
                    <a:p>
                      <a:pPr algn="ctr" rtl="0" fontAlgn="b"/>
                      <a:r>
                        <a:rPr lang="en-US" altLang="zh-CN" sz="800" u="none" strike="noStrike" dirty="0" smtClean="0"/>
                        <a:t>5.51</a:t>
                      </a:r>
                      <a:endParaRPr lang="en-US" altLang="zh-CN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u="none" strike="noStrike" dirty="0" smtClean="0"/>
                        <a:t>6.61 </a:t>
                      </a:r>
                    </a:p>
                    <a:p>
                      <a:pPr algn="ctr" rtl="0" fontAlgn="b"/>
                      <a:r>
                        <a:rPr lang="en-US" altLang="zh-CN" sz="800" u="none" strike="noStrike" dirty="0" smtClean="0"/>
                        <a:t>6.01</a:t>
                      </a:r>
                      <a:endParaRPr lang="en-US" altLang="zh-CN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u="none" strike="noStrike" dirty="0" smtClean="0"/>
                        <a:t>6.64 </a:t>
                      </a:r>
                    </a:p>
                    <a:p>
                      <a:pPr algn="ctr" rtl="0" fontAlgn="b"/>
                      <a:r>
                        <a:rPr lang="en-US" altLang="zh-CN" sz="800" u="none" strike="noStrike" dirty="0" smtClean="0"/>
                        <a:t>6.02</a:t>
                      </a:r>
                      <a:endParaRPr lang="en-US" altLang="zh-CN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u="none" strike="noStrike" dirty="0" smtClean="0"/>
                        <a:t>6.25</a:t>
                      </a:r>
                    </a:p>
                    <a:p>
                      <a:pPr algn="ctr" rtl="0" fontAlgn="b"/>
                      <a:r>
                        <a:rPr lang="en-US" altLang="zh-CN" sz="800" u="none" strike="noStrike" dirty="0" smtClean="0"/>
                        <a:t> 5.51</a:t>
                      </a:r>
                      <a:endParaRPr lang="en-US" altLang="zh-CN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86808">
                <a:tc gridSpan="9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u="none" strike="noStrike" dirty="0" smtClean="0"/>
                        <a:t>8.56</a:t>
                      </a:r>
                    </a:p>
                    <a:p>
                      <a:pPr algn="ctr" rtl="0" fontAlgn="b"/>
                      <a:r>
                        <a:rPr lang="en-US" altLang="zh-CN" sz="800" u="none" strike="noStrike" dirty="0" smtClean="0"/>
                        <a:t> 8.31</a:t>
                      </a:r>
                      <a:endParaRPr lang="en-US" altLang="zh-CN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u="none" strike="noStrike" dirty="0" smtClean="0"/>
                        <a:t>8.69 </a:t>
                      </a:r>
                    </a:p>
                    <a:p>
                      <a:pPr algn="ctr" rtl="0" fontAlgn="b"/>
                      <a:r>
                        <a:rPr lang="en-US" altLang="zh-CN" sz="800" u="none" strike="noStrike" dirty="0" smtClean="0"/>
                        <a:t>7.03</a:t>
                      </a:r>
                      <a:endParaRPr lang="en-US" altLang="zh-CN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u="none" strike="noStrike" dirty="0" smtClean="0"/>
                        <a:t>9.68</a:t>
                      </a:r>
                    </a:p>
                    <a:p>
                      <a:pPr algn="ctr" rtl="0" fontAlgn="b"/>
                      <a:r>
                        <a:rPr lang="en-US" altLang="zh-CN" sz="800" u="none" strike="noStrike" dirty="0" smtClean="0"/>
                        <a:t>8.58</a:t>
                      </a:r>
                      <a:endParaRPr lang="en-US" altLang="zh-CN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u="none" strike="noStrike" dirty="0" smtClean="0"/>
                        <a:t>8.18</a:t>
                      </a:r>
                    </a:p>
                    <a:p>
                      <a:pPr algn="ctr" rtl="0" fontAlgn="b"/>
                      <a:r>
                        <a:rPr lang="en-US" altLang="zh-CN" sz="800" u="none" strike="noStrike" dirty="0" smtClean="0"/>
                        <a:t> 7.49</a:t>
                      </a:r>
                      <a:endParaRPr lang="en-US" altLang="zh-CN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表格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1646586"/>
              </p:ext>
            </p:extLst>
          </p:nvPr>
        </p:nvGraphicFramePr>
        <p:xfrm>
          <a:off x="427599" y="4515784"/>
          <a:ext cx="7086600" cy="30076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85825"/>
                <a:gridCol w="885825"/>
                <a:gridCol w="885825"/>
                <a:gridCol w="885825"/>
                <a:gridCol w="885825"/>
                <a:gridCol w="885825"/>
                <a:gridCol w="885825"/>
                <a:gridCol w="885825"/>
              </a:tblGrid>
              <a:tr h="300765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800" u="none" strike="noStrike" dirty="0" smtClean="0"/>
                        <a:t>7.77 </a:t>
                      </a:r>
                    </a:p>
                    <a:p>
                      <a:pPr algn="ctr" fontAlgn="b"/>
                      <a:r>
                        <a:rPr lang="en-US" altLang="zh-CN" sz="800" u="none" strike="noStrike" dirty="0" smtClean="0"/>
                        <a:t>7.54</a:t>
                      </a:r>
                      <a:endParaRPr lang="en-US" altLang="zh-CN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800" u="none" strike="noStrike" dirty="0" smtClean="0"/>
                        <a:t>9.15</a:t>
                      </a:r>
                    </a:p>
                    <a:p>
                      <a:pPr algn="ctr" fontAlgn="b"/>
                      <a:r>
                        <a:rPr lang="en-US" altLang="zh-CN" sz="800" u="none" strike="noStrike" dirty="0" smtClean="0"/>
                        <a:t> 8.23</a:t>
                      </a:r>
                      <a:endParaRPr lang="en-US" altLang="zh-CN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800" u="none" strike="noStrike" dirty="0" smtClean="0"/>
                        <a:t>7.79</a:t>
                      </a:r>
                    </a:p>
                    <a:p>
                      <a:pPr algn="ctr" fontAlgn="b"/>
                      <a:r>
                        <a:rPr lang="en-US" altLang="zh-CN" sz="800" u="none" strike="noStrike" dirty="0" smtClean="0"/>
                        <a:t> 7.54</a:t>
                      </a:r>
                      <a:endParaRPr lang="en-US" altLang="zh-CN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800" u="none" strike="noStrike" dirty="0" smtClean="0"/>
                        <a:t>9.06</a:t>
                      </a:r>
                    </a:p>
                    <a:p>
                      <a:pPr algn="ctr" fontAlgn="b"/>
                      <a:r>
                        <a:rPr lang="en-US" altLang="zh-CN" sz="800" u="none" strike="noStrike" dirty="0" smtClean="0"/>
                        <a:t> 8.2</a:t>
                      </a:r>
                      <a:endParaRPr lang="en-US" altLang="zh-CN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800" u="none" strike="noStrike" dirty="0" smtClean="0"/>
                        <a:t>7.77 </a:t>
                      </a:r>
                    </a:p>
                    <a:p>
                      <a:pPr algn="ctr" fontAlgn="b"/>
                      <a:r>
                        <a:rPr lang="en-US" altLang="zh-CN" sz="800" u="none" strike="noStrike" dirty="0" smtClean="0"/>
                        <a:t>7.54</a:t>
                      </a:r>
                      <a:endParaRPr lang="en-US" altLang="zh-CN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800" u="none" strike="noStrike" dirty="0" smtClean="0"/>
                        <a:t>9.15</a:t>
                      </a:r>
                    </a:p>
                    <a:p>
                      <a:pPr algn="ctr" fontAlgn="b"/>
                      <a:r>
                        <a:rPr lang="en-US" altLang="zh-CN" sz="800" u="none" strike="noStrike" dirty="0" smtClean="0"/>
                        <a:t> 8.23</a:t>
                      </a:r>
                      <a:endParaRPr lang="en-US" altLang="zh-CN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800" u="none" strike="noStrike" dirty="0" smtClean="0"/>
                        <a:t>7.79</a:t>
                      </a:r>
                    </a:p>
                    <a:p>
                      <a:pPr algn="ctr" fontAlgn="b"/>
                      <a:r>
                        <a:rPr lang="en-US" altLang="zh-CN" sz="800" u="none" strike="noStrike" dirty="0" smtClean="0"/>
                        <a:t> 7.54</a:t>
                      </a:r>
                      <a:endParaRPr lang="en-US" altLang="zh-CN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800" u="none" strike="noStrike" dirty="0" smtClean="0"/>
                        <a:t>9.06</a:t>
                      </a:r>
                    </a:p>
                    <a:p>
                      <a:pPr algn="ctr" fontAlgn="b"/>
                      <a:r>
                        <a:rPr lang="en-US" altLang="zh-CN" sz="800" u="none" strike="noStrike" dirty="0" smtClean="0"/>
                        <a:t> 8.2</a:t>
                      </a:r>
                      <a:endParaRPr lang="en-US" altLang="zh-CN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9" name="表格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9335804"/>
              </p:ext>
            </p:extLst>
          </p:nvPr>
        </p:nvGraphicFramePr>
        <p:xfrm>
          <a:off x="427599" y="5371961"/>
          <a:ext cx="7086600" cy="10464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85825"/>
                <a:gridCol w="885825"/>
                <a:gridCol w="885825"/>
                <a:gridCol w="885825"/>
                <a:gridCol w="885825"/>
                <a:gridCol w="885825"/>
                <a:gridCol w="885825"/>
                <a:gridCol w="885825"/>
              </a:tblGrid>
              <a:tr h="30480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u="none" strike="noStrike" dirty="0" smtClean="0"/>
                        <a:t>9.08</a:t>
                      </a:r>
                    </a:p>
                    <a:p>
                      <a:pPr algn="ctr" rtl="0" fontAlgn="b"/>
                      <a:r>
                        <a:rPr lang="en-US" altLang="zh-CN" sz="800" u="none" strike="noStrike" dirty="0" smtClean="0"/>
                        <a:t> 8.41</a:t>
                      </a:r>
                      <a:endParaRPr lang="en-US" altLang="zh-CN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u="none" strike="noStrike" dirty="0" smtClean="0"/>
                        <a:t>9.99 </a:t>
                      </a:r>
                    </a:p>
                    <a:p>
                      <a:pPr algn="ctr" rtl="0" fontAlgn="b"/>
                      <a:r>
                        <a:rPr lang="en-US" altLang="zh-CN" sz="800" u="none" strike="noStrike" dirty="0" smtClean="0"/>
                        <a:t>8.89</a:t>
                      </a:r>
                      <a:endParaRPr lang="en-US" altLang="zh-CN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u="none" strike="noStrike" dirty="0" smtClean="0"/>
                        <a:t>10.15</a:t>
                      </a:r>
                    </a:p>
                    <a:p>
                      <a:pPr algn="ctr" rtl="0" fontAlgn="b"/>
                      <a:r>
                        <a:rPr lang="en-US" altLang="zh-CN" sz="800" u="none" strike="noStrike" dirty="0" smtClean="0"/>
                        <a:t> 9.76</a:t>
                      </a:r>
                      <a:endParaRPr lang="en-US" altLang="zh-CN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u="none" strike="noStrike" dirty="0" smtClean="0"/>
                        <a:t>10.71</a:t>
                      </a:r>
                    </a:p>
                    <a:p>
                      <a:pPr algn="ctr" rtl="0" fontAlgn="b"/>
                      <a:r>
                        <a:rPr lang="en-US" altLang="zh-CN" sz="800" u="none" strike="noStrike" dirty="0" smtClean="0"/>
                        <a:t> 9.44</a:t>
                      </a:r>
                      <a:endParaRPr lang="en-US" altLang="zh-CN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u="none" strike="noStrike" dirty="0" smtClean="0"/>
                        <a:t>10.02 </a:t>
                      </a:r>
                    </a:p>
                    <a:p>
                      <a:pPr algn="ctr" rtl="0" fontAlgn="b"/>
                      <a:r>
                        <a:rPr lang="en-US" altLang="zh-CN" sz="800" u="none" strike="noStrike" dirty="0" smtClean="0"/>
                        <a:t>9.35</a:t>
                      </a:r>
                      <a:endParaRPr lang="en-US" altLang="zh-CN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u="none" strike="noStrike" dirty="0" smtClean="0">
                          <a:solidFill>
                            <a:srgbClr val="FF0000"/>
                          </a:solidFill>
                        </a:rPr>
                        <a:t>10.93 </a:t>
                      </a:r>
                    </a:p>
                    <a:p>
                      <a:pPr algn="ctr" rtl="0" fontAlgn="b"/>
                      <a:r>
                        <a:rPr lang="en-US" altLang="zh-CN" sz="800" u="none" strike="noStrike" dirty="0" smtClean="0">
                          <a:solidFill>
                            <a:srgbClr val="FF0000"/>
                          </a:solidFill>
                        </a:rPr>
                        <a:t>9.94</a:t>
                      </a:r>
                      <a:endParaRPr lang="en-US" altLang="zh-CN" sz="800" b="0" i="0" u="none" strike="noStrike" dirty="0">
                        <a:solidFill>
                          <a:srgbClr val="FF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u="none" strike="noStrike" dirty="0" smtClean="0"/>
                        <a:t>9.03</a:t>
                      </a:r>
                    </a:p>
                    <a:p>
                      <a:pPr algn="ctr" rtl="0" fontAlgn="b"/>
                      <a:r>
                        <a:rPr lang="en-US" altLang="zh-CN" sz="800" u="none" strike="noStrike" dirty="0" smtClean="0"/>
                        <a:t> 8.7</a:t>
                      </a:r>
                      <a:endParaRPr lang="en-US" altLang="zh-CN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u="none" strike="noStrike" dirty="0" smtClean="0"/>
                        <a:t>9.66</a:t>
                      </a:r>
                    </a:p>
                    <a:p>
                      <a:pPr algn="ctr" rtl="0" fontAlgn="b"/>
                      <a:r>
                        <a:rPr lang="en-US" altLang="zh-CN" sz="800" u="none" strike="noStrike" dirty="0" smtClean="0"/>
                        <a:t> 8.58</a:t>
                      </a:r>
                      <a:endParaRPr lang="en-US" altLang="zh-CN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u="none" strike="noStrike" dirty="0" smtClean="0"/>
                        <a:t>10.11</a:t>
                      </a:r>
                    </a:p>
                    <a:p>
                      <a:pPr algn="ctr" rtl="0" fontAlgn="b"/>
                      <a:r>
                        <a:rPr lang="en-US" altLang="zh-CN" sz="800" u="none" strike="noStrike" dirty="0" smtClean="0"/>
                        <a:t> 9.5</a:t>
                      </a:r>
                      <a:endParaRPr lang="en-US" altLang="zh-CN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u="none" strike="noStrike" dirty="0" smtClean="0"/>
                        <a:t>10.11 </a:t>
                      </a:r>
                    </a:p>
                    <a:p>
                      <a:pPr algn="ctr" rtl="0" fontAlgn="b"/>
                      <a:r>
                        <a:rPr lang="en-US" altLang="zh-CN" sz="800" u="none" strike="noStrike" dirty="0" smtClean="0"/>
                        <a:t>9.5</a:t>
                      </a:r>
                      <a:endParaRPr lang="en-US" altLang="zh-CN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u="none" strike="noStrike" dirty="0" smtClean="0"/>
                        <a:t>8.7</a:t>
                      </a:r>
                    </a:p>
                    <a:p>
                      <a:pPr algn="ctr" rtl="0" fontAlgn="b"/>
                      <a:r>
                        <a:rPr lang="en-US" altLang="zh-CN" sz="800" u="none" strike="noStrike" dirty="0" smtClean="0"/>
                        <a:t> 8.14</a:t>
                      </a:r>
                      <a:endParaRPr lang="en-US" altLang="zh-CN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 gridSpan="5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u="none" strike="noStrike" dirty="0" smtClean="0"/>
                        <a:t>8.7 </a:t>
                      </a:r>
                    </a:p>
                    <a:p>
                      <a:pPr algn="ctr" rtl="0" fontAlgn="b"/>
                      <a:r>
                        <a:rPr lang="en-US" altLang="zh-CN" sz="800" u="none" strike="noStrike" dirty="0" smtClean="0"/>
                        <a:t>8.14</a:t>
                      </a:r>
                      <a:endParaRPr lang="en-US" altLang="zh-CN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370840">
                <a:tc gridSpan="8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u="none" strike="noStrike" dirty="0" smtClean="0"/>
                        <a:t>10.14 </a:t>
                      </a:r>
                    </a:p>
                    <a:p>
                      <a:pPr algn="ctr" rtl="0" fontAlgn="b"/>
                      <a:r>
                        <a:rPr lang="en-US" altLang="zh-CN" sz="800" u="none" strike="noStrike" dirty="0" smtClean="0"/>
                        <a:t>9.54</a:t>
                      </a:r>
                      <a:endParaRPr lang="en-US" altLang="zh-CN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" name="表格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7083910"/>
              </p:ext>
            </p:extLst>
          </p:nvPr>
        </p:nvGraphicFramePr>
        <p:xfrm>
          <a:off x="427599" y="4930858"/>
          <a:ext cx="7086600" cy="25336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543300"/>
                <a:gridCol w="3543300"/>
              </a:tblGrid>
              <a:tr h="152400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800" u="none" strike="noStrike" dirty="0" smtClean="0"/>
                        <a:t>9.2 </a:t>
                      </a:r>
                    </a:p>
                    <a:p>
                      <a:pPr algn="ctr" fontAlgn="b"/>
                      <a:r>
                        <a:rPr lang="en-US" altLang="zh-CN" sz="800" u="none" strike="noStrike" dirty="0" smtClean="0"/>
                        <a:t>8.39</a:t>
                      </a:r>
                      <a:endParaRPr lang="en-US" altLang="zh-CN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800" u="none" strike="noStrike" dirty="0" smtClean="0"/>
                        <a:t>9.2 </a:t>
                      </a:r>
                    </a:p>
                    <a:p>
                      <a:pPr algn="ctr" fontAlgn="b"/>
                      <a:r>
                        <a:rPr lang="en-US" altLang="zh-CN" sz="800" u="none" strike="noStrike" dirty="0" smtClean="0"/>
                        <a:t>8.39</a:t>
                      </a:r>
                      <a:endParaRPr lang="en-US" altLang="zh-CN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11" name="文本框 8"/>
          <p:cNvSpPr txBox="1"/>
          <p:nvPr/>
        </p:nvSpPr>
        <p:spPr>
          <a:xfrm>
            <a:off x="8080746" y="1981200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solidFill>
                  <a:srgbClr val="0070C0"/>
                </a:solidFill>
              </a:rPr>
              <a:t>RU26</a:t>
            </a:r>
            <a:endParaRPr lang="zh-CN" altLang="en-US" sz="1200" dirty="0">
              <a:solidFill>
                <a:srgbClr val="0070C0"/>
              </a:solidFill>
            </a:endParaRPr>
          </a:p>
        </p:txBody>
      </p:sp>
      <p:sp>
        <p:nvSpPr>
          <p:cNvPr id="12" name="文本框 9"/>
          <p:cNvSpPr txBox="1"/>
          <p:nvPr/>
        </p:nvSpPr>
        <p:spPr>
          <a:xfrm>
            <a:off x="8066330" y="2340061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solidFill>
                  <a:srgbClr val="0070C0"/>
                </a:solidFill>
              </a:rPr>
              <a:t>RU52</a:t>
            </a:r>
            <a:endParaRPr lang="zh-CN" altLang="en-US" sz="1200" dirty="0">
              <a:solidFill>
                <a:srgbClr val="0070C0"/>
              </a:solidFill>
            </a:endParaRPr>
          </a:p>
        </p:txBody>
      </p:sp>
      <p:sp>
        <p:nvSpPr>
          <p:cNvPr id="13" name="文本框 10"/>
          <p:cNvSpPr txBox="1"/>
          <p:nvPr/>
        </p:nvSpPr>
        <p:spPr>
          <a:xfrm>
            <a:off x="8066330" y="2582559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solidFill>
                  <a:srgbClr val="0070C0"/>
                </a:solidFill>
              </a:rPr>
              <a:t>RU106</a:t>
            </a:r>
            <a:endParaRPr lang="zh-CN" altLang="en-US" sz="1200" dirty="0">
              <a:solidFill>
                <a:srgbClr val="0070C0"/>
              </a:solidFill>
            </a:endParaRPr>
          </a:p>
        </p:txBody>
      </p:sp>
      <p:sp>
        <p:nvSpPr>
          <p:cNvPr id="14" name="文本框 11"/>
          <p:cNvSpPr txBox="1"/>
          <p:nvPr/>
        </p:nvSpPr>
        <p:spPr>
          <a:xfrm>
            <a:off x="8066330" y="2838962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solidFill>
                  <a:srgbClr val="0070C0"/>
                </a:solidFill>
              </a:rPr>
              <a:t>RU242</a:t>
            </a:r>
            <a:endParaRPr lang="zh-CN" altLang="en-US" sz="1200" dirty="0">
              <a:solidFill>
                <a:srgbClr val="0070C0"/>
              </a:solidFill>
            </a:endParaRPr>
          </a:p>
        </p:txBody>
      </p:sp>
      <p:sp>
        <p:nvSpPr>
          <p:cNvPr id="15" name="文本框 12"/>
          <p:cNvSpPr txBox="1"/>
          <p:nvPr/>
        </p:nvSpPr>
        <p:spPr>
          <a:xfrm>
            <a:off x="8080746" y="3106179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solidFill>
                  <a:srgbClr val="0070C0"/>
                </a:solidFill>
              </a:rPr>
              <a:t>RU484</a:t>
            </a:r>
            <a:endParaRPr lang="zh-CN" altLang="en-US" sz="1200" dirty="0">
              <a:solidFill>
                <a:srgbClr val="0070C0"/>
              </a:solidFill>
            </a:endParaRPr>
          </a:p>
        </p:txBody>
      </p:sp>
      <p:sp>
        <p:nvSpPr>
          <p:cNvPr id="16" name="文本框 13"/>
          <p:cNvSpPr txBox="1"/>
          <p:nvPr/>
        </p:nvSpPr>
        <p:spPr>
          <a:xfrm>
            <a:off x="8080746" y="3336483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solidFill>
                  <a:srgbClr val="0070C0"/>
                </a:solidFill>
              </a:rPr>
              <a:t>RU996</a:t>
            </a:r>
            <a:endParaRPr lang="zh-CN" altLang="en-US" sz="1200" dirty="0">
              <a:solidFill>
                <a:srgbClr val="0070C0"/>
              </a:solidFill>
            </a:endParaRPr>
          </a:p>
        </p:txBody>
      </p:sp>
      <p:sp>
        <p:nvSpPr>
          <p:cNvPr id="17" name="文本框 14"/>
          <p:cNvSpPr txBox="1"/>
          <p:nvPr/>
        </p:nvSpPr>
        <p:spPr>
          <a:xfrm>
            <a:off x="8080746" y="3526982"/>
            <a:ext cx="9125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solidFill>
                  <a:srgbClr val="0070C0"/>
                </a:solidFill>
              </a:rPr>
              <a:t>RU52+26</a:t>
            </a:r>
            <a:endParaRPr lang="zh-CN" altLang="en-US" sz="1200" dirty="0">
              <a:solidFill>
                <a:srgbClr val="0070C0"/>
              </a:solidFill>
            </a:endParaRPr>
          </a:p>
        </p:txBody>
      </p:sp>
      <p:sp>
        <p:nvSpPr>
          <p:cNvPr id="18" name="文本框 15"/>
          <p:cNvSpPr txBox="1"/>
          <p:nvPr/>
        </p:nvSpPr>
        <p:spPr>
          <a:xfrm>
            <a:off x="8080746" y="3830598"/>
            <a:ext cx="9125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solidFill>
                  <a:srgbClr val="0070C0"/>
                </a:solidFill>
              </a:rPr>
              <a:t>RU106+26</a:t>
            </a:r>
            <a:endParaRPr lang="zh-CN" altLang="en-US" sz="1200" dirty="0">
              <a:solidFill>
                <a:srgbClr val="0070C0"/>
              </a:solidFill>
            </a:endParaRPr>
          </a:p>
        </p:txBody>
      </p:sp>
      <p:sp>
        <p:nvSpPr>
          <p:cNvPr id="19" name="文本框 16"/>
          <p:cNvSpPr txBox="1"/>
          <p:nvPr/>
        </p:nvSpPr>
        <p:spPr>
          <a:xfrm>
            <a:off x="8080746" y="4108781"/>
            <a:ext cx="9940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solidFill>
                  <a:srgbClr val="0070C0"/>
                </a:solidFill>
              </a:rPr>
              <a:t>RU484+242</a:t>
            </a:r>
            <a:endParaRPr lang="zh-CN" altLang="en-US" sz="1200" dirty="0">
              <a:solidFill>
                <a:srgbClr val="0070C0"/>
              </a:solidFill>
            </a:endParaRPr>
          </a:p>
        </p:txBody>
      </p:sp>
      <p:sp>
        <p:nvSpPr>
          <p:cNvPr id="20" name="文本框 17"/>
          <p:cNvSpPr txBox="1"/>
          <p:nvPr/>
        </p:nvSpPr>
        <p:spPr>
          <a:xfrm>
            <a:off x="8085337" y="4531997"/>
            <a:ext cx="9940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solidFill>
                  <a:srgbClr val="0070C0"/>
                </a:solidFill>
              </a:rPr>
              <a:t>RU484+996</a:t>
            </a:r>
            <a:endParaRPr lang="zh-CN" altLang="en-US" sz="1200" dirty="0">
              <a:solidFill>
                <a:srgbClr val="0070C0"/>
              </a:solidFill>
            </a:endParaRPr>
          </a:p>
        </p:txBody>
      </p:sp>
      <p:sp>
        <p:nvSpPr>
          <p:cNvPr id="21" name="文本框 19"/>
          <p:cNvSpPr txBox="1"/>
          <p:nvPr/>
        </p:nvSpPr>
        <p:spPr>
          <a:xfrm>
            <a:off x="8066330" y="5347900"/>
            <a:ext cx="113749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solidFill>
                  <a:srgbClr val="0070C0"/>
                </a:solidFill>
              </a:rPr>
              <a:t>RU3x996+484</a:t>
            </a:r>
            <a:endParaRPr lang="zh-CN" altLang="en-US" sz="1200" dirty="0">
              <a:solidFill>
                <a:srgbClr val="0070C0"/>
              </a:solidFill>
            </a:endParaRPr>
          </a:p>
        </p:txBody>
      </p:sp>
      <p:sp>
        <p:nvSpPr>
          <p:cNvPr id="22" name="文本框 20"/>
          <p:cNvSpPr txBox="1"/>
          <p:nvPr/>
        </p:nvSpPr>
        <p:spPr>
          <a:xfrm>
            <a:off x="8080746" y="5791200"/>
            <a:ext cx="113749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solidFill>
                  <a:srgbClr val="0070C0"/>
                </a:solidFill>
              </a:rPr>
              <a:t>RU3x996</a:t>
            </a:r>
            <a:endParaRPr lang="zh-CN" altLang="en-US" sz="1200" dirty="0">
              <a:solidFill>
                <a:srgbClr val="0070C0"/>
              </a:solidFill>
            </a:endParaRPr>
          </a:p>
        </p:txBody>
      </p:sp>
      <p:sp>
        <p:nvSpPr>
          <p:cNvPr id="23" name="文本框 21"/>
          <p:cNvSpPr txBox="1"/>
          <p:nvPr/>
        </p:nvSpPr>
        <p:spPr>
          <a:xfrm>
            <a:off x="8082706" y="6172200"/>
            <a:ext cx="113749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solidFill>
                  <a:srgbClr val="0070C0"/>
                </a:solidFill>
              </a:rPr>
              <a:t>RU4x996</a:t>
            </a:r>
            <a:endParaRPr lang="zh-CN" altLang="en-US" sz="1200" dirty="0">
              <a:solidFill>
                <a:srgbClr val="0070C0"/>
              </a:solidFill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8080746" y="4904601"/>
            <a:ext cx="9940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solidFill>
                  <a:srgbClr val="0070C0"/>
                </a:solidFill>
              </a:rPr>
              <a:t>RU2x996</a:t>
            </a:r>
            <a:endParaRPr lang="zh-CN" altLang="en-US" sz="1200" dirty="0">
              <a:solidFill>
                <a:srgbClr val="0070C0"/>
              </a:solidFill>
            </a:endParaRPr>
          </a:p>
        </p:txBody>
      </p:sp>
      <p:sp>
        <p:nvSpPr>
          <p:cNvPr id="25" name="TextBox 26"/>
          <p:cNvSpPr txBox="1"/>
          <p:nvPr/>
        </p:nvSpPr>
        <p:spPr>
          <a:xfrm>
            <a:off x="377454" y="1522251"/>
            <a:ext cx="46517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chemeClr val="tx1"/>
                </a:solidFill>
              </a:rPr>
              <a:t>Option 1 simulation results</a:t>
            </a:r>
            <a:r>
              <a:rPr lang="zh-CN" altLang="en-US" dirty="0" smtClean="0">
                <a:solidFill>
                  <a:schemeClr val="tx1"/>
                </a:solidFill>
              </a:rPr>
              <a:t>：</a:t>
            </a:r>
            <a:endParaRPr lang="en-US" altLang="zh-CN" dirty="0" smtClean="0">
              <a:solidFill>
                <a:schemeClr val="tx1"/>
              </a:solidFill>
            </a:endParaRPr>
          </a:p>
          <a:p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26" name="TextBox 33"/>
          <p:cNvSpPr txBox="1"/>
          <p:nvPr/>
        </p:nvSpPr>
        <p:spPr>
          <a:xfrm>
            <a:off x="7978198" y="1570179"/>
            <a:ext cx="9568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b="1" i="1" u="sng" dirty="0" smtClean="0">
                <a:solidFill>
                  <a:srgbClr val="00B050"/>
                </a:solidFill>
              </a:rPr>
              <a:t>1</a:t>
            </a:r>
            <a:r>
              <a:rPr lang="en-US" altLang="zh-CN" sz="1200" b="1" i="1" u="sng" baseline="30000" dirty="0" smtClean="0">
                <a:solidFill>
                  <a:srgbClr val="00B050"/>
                </a:solidFill>
              </a:rPr>
              <a:t>st</a:t>
            </a:r>
            <a:r>
              <a:rPr lang="en-US" altLang="zh-CN" sz="1200" b="1" i="1" u="sng" dirty="0" smtClean="0">
                <a:solidFill>
                  <a:srgbClr val="00B050"/>
                </a:solidFill>
              </a:rPr>
              <a:t>,2</a:t>
            </a:r>
            <a:r>
              <a:rPr lang="en-US" altLang="zh-CN" sz="1200" b="1" i="1" u="sng" baseline="30000" dirty="0" smtClean="0">
                <a:solidFill>
                  <a:srgbClr val="00B050"/>
                </a:solidFill>
              </a:rPr>
              <a:t>nd</a:t>
            </a:r>
            <a:r>
              <a:rPr lang="en-US" altLang="zh-CN" sz="1200" b="1" i="1" u="sng" dirty="0" smtClean="0">
                <a:solidFill>
                  <a:srgbClr val="00B050"/>
                </a:solidFill>
              </a:rPr>
              <a:t>, 3</a:t>
            </a:r>
            <a:r>
              <a:rPr lang="en-US" altLang="zh-CN" sz="1200" b="1" i="1" u="sng" baseline="30000" dirty="0" smtClean="0">
                <a:solidFill>
                  <a:srgbClr val="00B050"/>
                </a:solidFill>
              </a:rPr>
              <a:t>rd</a:t>
            </a:r>
            <a:r>
              <a:rPr lang="en-US" altLang="zh-CN" sz="1200" b="1" i="1" u="sng" dirty="0">
                <a:solidFill>
                  <a:srgbClr val="00B050"/>
                </a:solidFill>
              </a:rPr>
              <a:t> </a:t>
            </a:r>
            <a:r>
              <a:rPr lang="en-US" altLang="zh-CN" sz="1200" b="1" i="1" u="sng" dirty="0" smtClean="0">
                <a:solidFill>
                  <a:srgbClr val="00B050"/>
                </a:solidFill>
              </a:rPr>
              <a:t>&amp; 4</a:t>
            </a:r>
            <a:r>
              <a:rPr lang="en-US" altLang="zh-CN" sz="1200" b="1" i="1" u="sng" baseline="30000" dirty="0" smtClean="0">
                <a:solidFill>
                  <a:srgbClr val="00B050"/>
                </a:solidFill>
              </a:rPr>
              <a:t>th </a:t>
            </a:r>
            <a:r>
              <a:rPr lang="en-US" altLang="zh-CN" sz="1200" b="1" i="1" u="sng" dirty="0" smtClean="0">
                <a:solidFill>
                  <a:srgbClr val="00B050"/>
                </a:solidFill>
              </a:rPr>
              <a:t>80MHz</a:t>
            </a:r>
            <a:endParaRPr lang="zh-CN" altLang="en-US" sz="1200" b="1" i="1" u="sng" dirty="0">
              <a:solidFill>
                <a:srgbClr val="00B050"/>
              </a:solidFill>
            </a:endParaRPr>
          </a:p>
        </p:txBody>
      </p:sp>
      <p:cxnSp>
        <p:nvCxnSpPr>
          <p:cNvPr id="28" name="直接连接符 27"/>
          <p:cNvCxnSpPr/>
          <p:nvPr/>
        </p:nvCxnSpPr>
        <p:spPr bwMode="auto">
          <a:xfrm>
            <a:off x="377454" y="4419600"/>
            <a:ext cx="8557574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3245863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463092"/>
            <a:ext cx="7770813" cy="1065213"/>
          </a:xfrm>
        </p:spPr>
        <p:txBody>
          <a:bodyPr/>
          <a:lstStyle/>
          <a:p>
            <a:r>
              <a:rPr lang="en-US" altLang="zh-CN" dirty="0">
                <a:solidFill>
                  <a:srgbClr val="0070C0"/>
                </a:solidFill>
              </a:rPr>
              <a:t>P1: </a:t>
            </a:r>
            <a:r>
              <a:rPr lang="en-US" altLang="zh-CN" dirty="0" smtClean="0"/>
              <a:t>320MHz </a:t>
            </a:r>
            <a:r>
              <a:rPr lang="en-US" altLang="zh-CN" dirty="0"/>
              <a:t>2x </a:t>
            </a:r>
            <a:r>
              <a:rPr lang="en-US" altLang="zh-CN" dirty="0" smtClean="0"/>
              <a:t>EHT-LTF [1] 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 smtClean="0"/>
              <a:t>2020-07</a:t>
            </a:r>
            <a:endParaRPr lang="en-GB" altLang="zh-CN" dirty="0"/>
          </a:p>
        </p:txBody>
      </p:sp>
      <p:graphicFrame>
        <p:nvGraphicFramePr>
          <p:cNvPr id="9" name="表格 4">
            <a:extLst>
              <a:ext uri="{FF2B5EF4-FFF2-40B4-BE49-F238E27FC236}">
                <a16:creationId xmlns:a16="http://schemas.microsoft.com/office/drawing/2014/main" xmlns="" id="{D07D55EE-BA09-4EC5-A00B-83B85350100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27370642"/>
              </p:ext>
            </p:extLst>
          </p:nvPr>
        </p:nvGraphicFramePr>
        <p:xfrm>
          <a:off x="397349" y="1749951"/>
          <a:ext cx="7769894" cy="228028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8908">
                  <a:extLst>
                    <a:ext uri="{9D8B030D-6E8A-4147-A177-3AD203B41FA5}">
                      <a16:colId xmlns:a16="http://schemas.microsoft.com/office/drawing/2014/main" xmlns="" val="1336365833"/>
                    </a:ext>
                  </a:extLst>
                </a:gridCol>
                <a:gridCol w="226222">
                  <a:extLst>
                    <a:ext uri="{9D8B030D-6E8A-4147-A177-3AD203B41FA5}">
                      <a16:colId xmlns:a16="http://schemas.microsoft.com/office/drawing/2014/main" xmlns="" val="2253560681"/>
                    </a:ext>
                  </a:extLst>
                </a:gridCol>
                <a:gridCol w="214846">
                  <a:extLst>
                    <a:ext uri="{9D8B030D-6E8A-4147-A177-3AD203B41FA5}">
                      <a16:colId xmlns:a16="http://schemas.microsoft.com/office/drawing/2014/main" xmlns="" val="2208312424"/>
                    </a:ext>
                  </a:extLst>
                </a:gridCol>
                <a:gridCol w="214846">
                  <a:extLst>
                    <a:ext uri="{9D8B030D-6E8A-4147-A177-3AD203B41FA5}">
                      <a16:colId xmlns:a16="http://schemas.microsoft.com/office/drawing/2014/main" xmlns="" val="1035750199"/>
                    </a:ext>
                  </a:extLst>
                </a:gridCol>
                <a:gridCol w="214846">
                  <a:extLst>
                    <a:ext uri="{9D8B030D-6E8A-4147-A177-3AD203B41FA5}">
                      <a16:colId xmlns:a16="http://schemas.microsoft.com/office/drawing/2014/main" xmlns="" val="3213815684"/>
                    </a:ext>
                  </a:extLst>
                </a:gridCol>
                <a:gridCol w="214846">
                  <a:extLst>
                    <a:ext uri="{9D8B030D-6E8A-4147-A177-3AD203B41FA5}">
                      <a16:colId xmlns:a16="http://schemas.microsoft.com/office/drawing/2014/main" xmlns="" val="414361241"/>
                    </a:ext>
                  </a:extLst>
                </a:gridCol>
                <a:gridCol w="214846">
                  <a:extLst>
                    <a:ext uri="{9D8B030D-6E8A-4147-A177-3AD203B41FA5}">
                      <a16:colId xmlns:a16="http://schemas.microsoft.com/office/drawing/2014/main" xmlns="" val="2846801597"/>
                    </a:ext>
                  </a:extLst>
                </a:gridCol>
                <a:gridCol w="214846">
                  <a:extLst>
                    <a:ext uri="{9D8B030D-6E8A-4147-A177-3AD203B41FA5}">
                      <a16:colId xmlns:a16="http://schemas.microsoft.com/office/drawing/2014/main" xmlns="" val="1371559268"/>
                    </a:ext>
                  </a:extLst>
                </a:gridCol>
                <a:gridCol w="214846">
                  <a:extLst>
                    <a:ext uri="{9D8B030D-6E8A-4147-A177-3AD203B41FA5}">
                      <a16:colId xmlns:a16="http://schemas.microsoft.com/office/drawing/2014/main" xmlns="" val="381340487"/>
                    </a:ext>
                  </a:extLst>
                </a:gridCol>
                <a:gridCol w="214846">
                  <a:extLst>
                    <a:ext uri="{9D8B030D-6E8A-4147-A177-3AD203B41FA5}">
                      <a16:colId xmlns:a16="http://schemas.microsoft.com/office/drawing/2014/main" xmlns="" val="507837514"/>
                    </a:ext>
                  </a:extLst>
                </a:gridCol>
                <a:gridCol w="214846">
                  <a:extLst>
                    <a:ext uri="{9D8B030D-6E8A-4147-A177-3AD203B41FA5}">
                      <a16:colId xmlns:a16="http://schemas.microsoft.com/office/drawing/2014/main" xmlns="" val="1504579913"/>
                    </a:ext>
                  </a:extLst>
                </a:gridCol>
                <a:gridCol w="214846">
                  <a:extLst>
                    <a:ext uri="{9D8B030D-6E8A-4147-A177-3AD203B41FA5}">
                      <a16:colId xmlns:a16="http://schemas.microsoft.com/office/drawing/2014/main" xmlns="" val="1915559015"/>
                    </a:ext>
                  </a:extLst>
                </a:gridCol>
                <a:gridCol w="214846">
                  <a:extLst>
                    <a:ext uri="{9D8B030D-6E8A-4147-A177-3AD203B41FA5}">
                      <a16:colId xmlns:a16="http://schemas.microsoft.com/office/drawing/2014/main" xmlns="" val="1592016106"/>
                    </a:ext>
                  </a:extLst>
                </a:gridCol>
                <a:gridCol w="214846">
                  <a:extLst>
                    <a:ext uri="{9D8B030D-6E8A-4147-A177-3AD203B41FA5}">
                      <a16:colId xmlns:a16="http://schemas.microsoft.com/office/drawing/2014/main" xmlns="" val="1265157810"/>
                    </a:ext>
                  </a:extLst>
                </a:gridCol>
                <a:gridCol w="214846">
                  <a:extLst>
                    <a:ext uri="{9D8B030D-6E8A-4147-A177-3AD203B41FA5}">
                      <a16:colId xmlns:a16="http://schemas.microsoft.com/office/drawing/2014/main" xmlns="" val="2933467834"/>
                    </a:ext>
                  </a:extLst>
                </a:gridCol>
                <a:gridCol w="214846">
                  <a:extLst>
                    <a:ext uri="{9D8B030D-6E8A-4147-A177-3AD203B41FA5}">
                      <a16:colId xmlns:a16="http://schemas.microsoft.com/office/drawing/2014/main" xmlns="" val="591306176"/>
                    </a:ext>
                  </a:extLst>
                </a:gridCol>
                <a:gridCol w="214846">
                  <a:extLst>
                    <a:ext uri="{9D8B030D-6E8A-4147-A177-3AD203B41FA5}">
                      <a16:colId xmlns:a16="http://schemas.microsoft.com/office/drawing/2014/main" xmlns="" val="744958852"/>
                    </a:ext>
                  </a:extLst>
                </a:gridCol>
                <a:gridCol w="214846">
                  <a:extLst>
                    <a:ext uri="{9D8B030D-6E8A-4147-A177-3AD203B41FA5}">
                      <a16:colId xmlns:a16="http://schemas.microsoft.com/office/drawing/2014/main" xmlns="" val="3812108957"/>
                    </a:ext>
                  </a:extLst>
                </a:gridCol>
                <a:gridCol w="214846">
                  <a:extLst>
                    <a:ext uri="{9D8B030D-6E8A-4147-A177-3AD203B41FA5}">
                      <a16:colId xmlns:a16="http://schemas.microsoft.com/office/drawing/2014/main" xmlns="" val="1736187359"/>
                    </a:ext>
                  </a:extLst>
                </a:gridCol>
                <a:gridCol w="214846">
                  <a:extLst>
                    <a:ext uri="{9D8B030D-6E8A-4147-A177-3AD203B41FA5}">
                      <a16:colId xmlns:a16="http://schemas.microsoft.com/office/drawing/2014/main" xmlns="" val="1773309824"/>
                    </a:ext>
                  </a:extLst>
                </a:gridCol>
                <a:gridCol w="214846">
                  <a:extLst>
                    <a:ext uri="{9D8B030D-6E8A-4147-A177-3AD203B41FA5}">
                      <a16:colId xmlns:a16="http://schemas.microsoft.com/office/drawing/2014/main" xmlns="" val="731475524"/>
                    </a:ext>
                  </a:extLst>
                </a:gridCol>
                <a:gridCol w="214846">
                  <a:extLst>
                    <a:ext uri="{9D8B030D-6E8A-4147-A177-3AD203B41FA5}">
                      <a16:colId xmlns:a16="http://schemas.microsoft.com/office/drawing/2014/main" xmlns="" val="4200065676"/>
                    </a:ext>
                  </a:extLst>
                </a:gridCol>
                <a:gridCol w="214846">
                  <a:extLst>
                    <a:ext uri="{9D8B030D-6E8A-4147-A177-3AD203B41FA5}">
                      <a16:colId xmlns:a16="http://schemas.microsoft.com/office/drawing/2014/main" xmlns="" val="2398851774"/>
                    </a:ext>
                  </a:extLst>
                </a:gridCol>
                <a:gridCol w="214846">
                  <a:extLst>
                    <a:ext uri="{9D8B030D-6E8A-4147-A177-3AD203B41FA5}">
                      <a16:colId xmlns:a16="http://schemas.microsoft.com/office/drawing/2014/main" xmlns="" val="1990198102"/>
                    </a:ext>
                  </a:extLst>
                </a:gridCol>
                <a:gridCol w="214846">
                  <a:extLst>
                    <a:ext uri="{9D8B030D-6E8A-4147-A177-3AD203B41FA5}">
                      <a16:colId xmlns:a16="http://schemas.microsoft.com/office/drawing/2014/main" xmlns="" val="4180749162"/>
                    </a:ext>
                  </a:extLst>
                </a:gridCol>
                <a:gridCol w="214846">
                  <a:extLst>
                    <a:ext uri="{9D8B030D-6E8A-4147-A177-3AD203B41FA5}">
                      <a16:colId xmlns:a16="http://schemas.microsoft.com/office/drawing/2014/main" xmlns="" val="1879820736"/>
                    </a:ext>
                  </a:extLst>
                </a:gridCol>
                <a:gridCol w="214846">
                  <a:extLst>
                    <a:ext uri="{9D8B030D-6E8A-4147-A177-3AD203B41FA5}">
                      <a16:colId xmlns:a16="http://schemas.microsoft.com/office/drawing/2014/main" xmlns="" val="3492788068"/>
                    </a:ext>
                  </a:extLst>
                </a:gridCol>
                <a:gridCol w="214846">
                  <a:extLst>
                    <a:ext uri="{9D8B030D-6E8A-4147-A177-3AD203B41FA5}">
                      <a16:colId xmlns:a16="http://schemas.microsoft.com/office/drawing/2014/main" xmlns="" val="3383324129"/>
                    </a:ext>
                  </a:extLst>
                </a:gridCol>
                <a:gridCol w="214846">
                  <a:extLst>
                    <a:ext uri="{9D8B030D-6E8A-4147-A177-3AD203B41FA5}">
                      <a16:colId xmlns:a16="http://schemas.microsoft.com/office/drawing/2014/main" xmlns="" val="3978142683"/>
                    </a:ext>
                  </a:extLst>
                </a:gridCol>
                <a:gridCol w="214846">
                  <a:extLst>
                    <a:ext uri="{9D8B030D-6E8A-4147-A177-3AD203B41FA5}">
                      <a16:colId xmlns:a16="http://schemas.microsoft.com/office/drawing/2014/main" xmlns="" val="3423321514"/>
                    </a:ext>
                  </a:extLst>
                </a:gridCol>
                <a:gridCol w="214846">
                  <a:extLst>
                    <a:ext uri="{9D8B030D-6E8A-4147-A177-3AD203B41FA5}">
                      <a16:colId xmlns:a16="http://schemas.microsoft.com/office/drawing/2014/main" xmlns="" val="2383122109"/>
                    </a:ext>
                  </a:extLst>
                </a:gridCol>
                <a:gridCol w="214846">
                  <a:extLst>
                    <a:ext uri="{9D8B030D-6E8A-4147-A177-3AD203B41FA5}">
                      <a16:colId xmlns:a16="http://schemas.microsoft.com/office/drawing/2014/main" xmlns="" val="831345112"/>
                    </a:ext>
                  </a:extLst>
                </a:gridCol>
                <a:gridCol w="214846">
                  <a:extLst>
                    <a:ext uri="{9D8B030D-6E8A-4147-A177-3AD203B41FA5}">
                      <a16:colId xmlns:a16="http://schemas.microsoft.com/office/drawing/2014/main" xmlns="" val="3447287411"/>
                    </a:ext>
                  </a:extLst>
                </a:gridCol>
                <a:gridCol w="214846">
                  <a:extLst>
                    <a:ext uri="{9D8B030D-6E8A-4147-A177-3AD203B41FA5}">
                      <a16:colId xmlns:a16="http://schemas.microsoft.com/office/drawing/2014/main" xmlns="" val="4212931114"/>
                    </a:ext>
                  </a:extLst>
                </a:gridCol>
                <a:gridCol w="214846">
                  <a:extLst>
                    <a:ext uri="{9D8B030D-6E8A-4147-A177-3AD203B41FA5}">
                      <a16:colId xmlns:a16="http://schemas.microsoft.com/office/drawing/2014/main" xmlns="" val="1963877552"/>
                    </a:ext>
                  </a:extLst>
                </a:gridCol>
                <a:gridCol w="214846">
                  <a:extLst>
                    <a:ext uri="{9D8B030D-6E8A-4147-A177-3AD203B41FA5}">
                      <a16:colId xmlns:a16="http://schemas.microsoft.com/office/drawing/2014/main" xmlns="" val="717510068"/>
                    </a:ext>
                  </a:extLst>
                </a:gridCol>
              </a:tblGrid>
              <a:tr h="236864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4.46 2.76</a:t>
                      </a:r>
                      <a:endParaRPr lang="en-US" altLang="zh-CN" sz="8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4.46 3.68</a:t>
                      </a:r>
                      <a:endParaRPr lang="en-US" altLang="zh-CN" sz="8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4.46 2.76</a:t>
                      </a:r>
                      <a:endParaRPr lang="en-US" altLang="zh-CN" sz="8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4.46 3.68</a:t>
                      </a:r>
                      <a:endParaRPr lang="en-US" altLang="zh-CN" sz="8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 rowSpan="3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4.46 2.76</a:t>
                      </a:r>
                      <a:endParaRPr lang="en-US" altLang="zh-CN" sz="8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4.46 3.68</a:t>
                      </a:r>
                      <a:endParaRPr lang="en-US" altLang="zh-CN" sz="8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4.46 2.76</a:t>
                      </a:r>
                      <a:endParaRPr lang="en-US" altLang="zh-CN" sz="8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4.46 3.68</a:t>
                      </a:r>
                      <a:endParaRPr lang="en-US" altLang="zh-CN" sz="8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4.46 2.76</a:t>
                      </a:r>
                      <a:endParaRPr lang="en-US" altLang="zh-CN" sz="8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5.85 3.71</a:t>
                      </a:r>
                      <a:endParaRPr lang="en-US" altLang="zh-CN" sz="8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6.98 3.95</a:t>
                      </a:r>
                      <a:endParaRPr lang="en-US" altLang="zh-CN" sz="8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5.85 3.71</a:t>
                      </a:r>
                      <a:endParaRPr lang="en-US" altLang="zh-CN" sz="8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6.98 3.95</a:t>
                      </a:r>
                      <a:endParaRPr lang="en-US" altLang="zh-CN" sz="8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 rowSpan="3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5.64 4.88</a:t>
                      </a:r>
                      <a:endParaRPr lang="en-US" altLang="zh-CN" sz="8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4.77 3.45</a:t>
                      </a:r>
                      <a:endParaRPr lang="en-US" altLang="zh-CN" sz="8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7.95 6.02</a:t>
                      </a:r>
                      <a:endParaRPr lang="en-US" altLang="zh-CN" sz="8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4.77 3.45</a:t>
                      </a:r>
                      <a:endParaRPr lang="en-US" altLang="zh-CN" sz="8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5.85 3.71</a:t>
                      </a:r>
                      <a:endParaRPr lang="en-US" altLang="zh-CN" sz="8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5.76 4.78</a:t>
                      </a:r>
                      <a:endParaRPr lang="en-US" altLang="zh-CN" sz="8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4.77 3.45</a:t>
                      </a:r>
                      <a:endParaRPr lang="en-US" altLang="zh-CN" sz="8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7.95 6.02</a:t>
                      </a:r>
                      <a:endParaRPr lang="en-US" altLang="zh-CN" sz="8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4.77 3.45</a:t>
                      </a:r>
                      <a:endParaRPr lang="en-US" altLang="zh-CN" sz="8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 rowSpan="3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5.64 4.88</a:t>
                      </a:r>
                      <a:endParaRPr lang="en-US" altLang="zh-CN" sz="8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6.98 3.95</a:t>
                      </a:r>
                      <a:endParaRPr lang="en-US" altLang="zh-CN" sz="8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5.85 3.71</a:t>
                      </a:r>
                      <a:endParaRPr lang="en-US" altLang="zh-CN" sz="8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6.98 3.95</a:t>
                      </a:r>
                      <a:endParaRPr lang="en-US" altLang="zh-CN" sz="8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5.85 3.71</a:t>
                      </a:r>
                      <a:endParaRPr lang="en-US" altLang="zh-CN" sz="8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4.46 2.76</a:t>
                      </a:r>
                      <a:endParaRPr lang="en-US" altLang="zh-CN" sz="8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4.46 3.68</a:t>
                      </a:r>
                      <a:endParaRPr lang="en-US" altLang="zh-CN" sz="8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4.46 2.76</a:t>
                      </a:r>
                      <a:endParaRPr lang="en-US" altLang="zh-CN" sz="8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4.46 3.68</a:t>
                      </a:r>
                      <a:endParaRPr lang="en-US" altLang="zh-CN" sz="8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 rowSpan="3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4.46 2.76</a:t>
                      </a:r>
                      <a:endParaRPr lang="en-US" altLang="zh-CN" sz="8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4.46 3.68</a:t>
                      </a:r>
                      <a:endParaRPr lang="en-US" altLang="zh-CN" sz="8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4.46 2.76</a:t>
                      </a:r>
                      <a:endParaRPr lang="en-US" altLang="zh-CN" sz="8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4.46 3.68</a:t>
                      </a:r>
                      <a:endParaRPr lang="en-US" altLang="zh-CN" sz="8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4.46 2.76</a:t>
                      </a:r>
                      <a:endParaRPr lang="en-US" altLang="zh-CN" sz="8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3176992585"/>
                  </a:ext>
                </a:extLst>
              </a:tr>
              <a:tr h="236864">
                <a:tc gridSpan="2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4.69 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4.68</a:t>
                      </a:r>
                      <a:endParaRPr lang="en-US" altLang="zh-CN" sz="8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4.69 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4.68</a:t>
                      </a:r>
                      <a:endParaRPr lang="en-US" altLang="zh-CN" sz="8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4.69 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4.68</a:t>
                      </a:r>
                      <a:endParaRPr lang="en-US" altLang="zh-CN" sz="8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4.69 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4.68</a:t>
                      </a:r>
                      <a:endParaRPr lang="en-US" altLang="zh-CN" sz="8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7.43 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5.06</a:t>
                      </a:r>
                      <a:endParaRPr lang="en-US" altLang="zh-CN" sz="8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7.43 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5.06</a:t>
                      </a:r>
                      <a:endParaRPr lang="en-US" altLang="zh-CN" sz="8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7.43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4.18</a:t>
                      </a:r>
                      <a:endParaRPr lang="en-US" altLang="zh-CN" sz="8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5.88 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4.81</a:t>
                      </a:r>
                      <a:endParaRPr lang="en-US" altLang="zh-CN" sz="8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5.93 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5.37</a:t>
                      </a:r>
                      <a:endParaRPr lang="en-US" altLang="zh-CN" sz="8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7.43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4.18</a:t>
                      </a:r>
                      <a:endParaRPr lang="en-US" altLang="zh-CN" sz="8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7.43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5.06</a:t>
                      </a:r>
                      <a:endParaRPr lang="en-US" altLang="zh-CN" sz="8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7.43 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5.06</a:t>
                      </a:r>
                      <a:endParaRPr lang="en-US" altLang="zh-CN" sz="8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4.69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4.68</a:t>
                      </a:r>
                      <a:endParaRPr lang="en-US" altLang="zh-CN" sz="8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4.69 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4.68</a:t>
                      </a:r>
                      <a:endParaRPr lang="en-US" altLang="zh-CN" sz="8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4.69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4.68</a:t>
                      </a:r>
                      <a:endParaRPr lang="en-US" altLang="zh-CN" sz="8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4.69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4.68</a:t>
                      </a:r>
                      <a:endParaRPr lang="en-US" altLang="zh-CN" sz="8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675308790"/>
                  </a:ext>
                </a:extLst>
              </a:tr>
              <a:tr h="236864">
                <a:tc gridSpan="4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5.42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5.42</a:t>
                      </a:r>
                      <a:endParaRPr lang="en-US" altLang="zh-CN" sz="8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5.41 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5.33</a:t>
                      </a:r>
                      <a:endParaRPr lang="en-US" altLang="zh-CN" sz="8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6.43 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5.35</a:t>
                      </a:r>
                      <a:endParaRPr lang="en-US" altLang="zh-CN" sz="8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6.49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6.49</a:t>
                      </a:r>
                      <a:endParaRPr lang="en-US" altLang="zh-CN" sz="8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6.71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6.54</a:t>
                      </a:r>
                      <a:endParaRPr lang="en-US" altLang="zh-CN" sz="8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6.43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5.35</a:t>
                      </a:r>
                      <a:endParaRPr lang="en-US" altLang="zh-CN" sz="8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5.41 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5.33</a:t>
                      </a:r>
                      <a:endParaRPr lang="en-US" altLang="zh-CN" sz="8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5.42 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5.42</a:t>
                      </a:r>
                      <a:endParaRPr lang="en-US" altLang="zh-CN" sz="8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009509826"/>
                  </a:ext>
                </a:extLst>
              </a:tr>
              <a:tr h="236864">
                <a:tc gridSpan="9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5.58 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5.3</a:t>
                      </a:r>
                      <a:endParaRPr lang="en-US" altLang="zh-CN" sz="8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7.39 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5.82</a:t>
                      </a:r>
                      <a:endParaRPr lang="en-US" altLang="zh-CN" sz="8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8.58 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6.2</a:t>
                      </a:r>
                      <a:endParaRPr lang="en-US" altLang="zh-CN" sz="8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5.58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5.3</a:t>
                      </a:r>
                      <a:endParaRPr lang="en-US" altLang="zh-CN" sz="8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365380444"/>
                  </a:ext>
                </a:extLst>
              </a:tr>
              <a:tr h="236864">
                <a:tc gridSpan="18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6.86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6.61</a:t>
                      </a:r>
                      <a:endParaRPr lang="en-US" altLang="zh-CN" sz="8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18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7.86 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6.46</a:t>
                      </a:r>
                      <a:endParaRPr lang="en-US" altLang="zh-CN" sz="8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929593153"/>
                  </a:ext>
                </a:extLst>
              </a:tr>
              <a:tr h="236864">
                <a:tc gridSpan="36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6.93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6.73</a:t>
                      </a:r>
                      <a:endParaRPr lang="en-US" altLang="zh-CN" sz="8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50703709"/>
                  </a:ext>
                </a:extLst>
              </a:tr>
              <a:tr h="236864">
                <a:tc gridSpan="9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5.94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4.8</a:t>
                      </a:r>
                      <a:endParaRPr lang="en-US" altLang="zh-CN" sz="8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6.37 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5.46</a:t>
                      </a:r>
                      <a:endParaRPr lang="en-US" altLang="zh-CN" sz="8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6.37 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5.46</a:t>
                      </a:r>
                      <a:endParaRPr lang="en-US" altLang="zh-CN" sz="8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5.94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4.8</a:t>
                      </a:r>
                      <a:endParaRPr lang="en-US" altLang="zh-CN" sz="8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62169272"/>
                  </a:ext>
                </a:extLst>
              </a:tr>
              <a:tr h="236864">
                <a:tc gridSpan="9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6.25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5.51</a:t>
                      </a:r>
                      <a:endParaRPr lang="en-US" altLang="zh-CN" sz="8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6.64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6.02</a:t>
                      </a:r>
                      <a:endParaRPr lang="en-US" altLang="zh-CN" sz="8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6.61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6.01</a:t>
                      </a:r>
                      <a:endParaRPr lang="en-US" altLang="zh-CN" sz="8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6.25 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5.51</a:t>
                      </a:r>
                      <a:endParaRPr lang="en-US" altLang="zh-CN" sz="8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221729838"/>
                  </a:ext>
                </a:extLst>
              </a:tr>
              <a:tr h="236864">
                <a:tc gridSpan="9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8.53 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7.96</a:t>
                      </a:r>
                      <a:endParaRPr lang="en-US" altLang="zh-CN" sz="8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8.94 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7.12</a:t>
                      </a:r>
                      <a:endParaRPr lang="en-US" altLang="zh-CN" sz="8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9.44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8.53</a:t>
                      </a:r>
                      <a:endParaRPr lang="en-US" altLang="zh-CN" sz="8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8.41 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8.01</a:t>
                      </a:r>
                      <a:endParaRPr lang="en-US" altLang="zh-CN" sz="8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487104145"/>
                  </a:ext>
                </a:extLst>
              </a:tr>
            </a:tbl>
          </a:graphicData>
        </a:graphic>
      </p:graphicFrame>
      <p:sp>
        <p:nvSpPr>
          <p:cNvPr id="10" name="文本框 8"/>
          <p:cNvSpPr txBox="1"/>
          <p:nvPr/>
        </p:nvSpPr>
        <p:spPr>
          <a:xfrm>
            <a:off x="8235434" y="1781027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solidFill>
                  <a:srgbClr val="0070C0"/>
                </a:solidFill>
              </a:rPr>
              <a:t>RU26</a:t>
            </a:r>
            <a:endParaRPr lang="zh-CN" altLang="en-US" sz="1200" dirty="0">
              <a:solidFill>
                <a:srgbClr val="0070C0"/>
              </a:solidFill>
            </a:endParaRPr>
          </a:p>
        </p:txBody>
      </p:sp>
      <p:sp>
        <p:nvSpPr>
          <p:cNvPr id="11" name="文本框 9"/>
          <p:cNvSpPr txBox="1"/>
          <p:nvPr/>
        </p:nvSpPr>
        <p:spPr>
          <a:xfrm>
            <a:off x="8233146" y="1980463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solidFill>
                  <a:srgbClr val="0070C0"/>
                </a:solidFill>
              </a:rPr>
              <a:t>RU52</a:t>
            </a:r>
            <a:endParaRPr lang="zh-CN" altLang="en-US" sz="1200" dirty="0">
              <a:solidFill>
                <a:srgbClr val="0070C0"/>
              </a:solidFill>
            </a:endParaRPr>
          </a:p>
        </p:txBody>
      </p:sp>
      <p:sp>
        <p:nvSpPr>
          <p:cNvPr id="12" name="文本框 10"/>
          <p:cNvSpPr txBox="1"/>
          <p:nvPr/>
        </p:nvSpPr>
        <p:spPr>
          <a:xfrm>
            <a:off x="8233146" y="2213792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solidFill>
                  <a:srgbClr val="0070C0"/>
                </a:solidFill>
              </a:rPr>
              <a:t>RU106</a:t>
            </a:r>
            <a:endParaRPr lang="zh-CN" altLang="en-US" sz="1200" dirty="0">
              <a:solidFill>
                <a:srgbClr val="0070C0"/>
              </a:solidFill>
            </a:endParaRPr>
          </a:p>
        </p:txBody>
      </p:sp>
      <p:sp>
        <p:nvSpPr>
          <p:cNvPr id="13" name="文本框 11"/>
          <p:cNvSpPr txBox="1"/>
          <p:nvPr/>
        </p:nvSpPr>
        <p:spPr>
          <a:xfrm>
            <a:off x="8233146" y="2497994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solidFill>
                  <a:srgbClr val="0070C0"/>
                </a:solidFill>
              </a:rPr>
              <a:t>RU242</a:t>
            </a:r>
            <a:endParaRPr lang="zh-CN" altLang="en-US" sz="1200" dirty="0">
              <a:solidFill>
                <a:srgbClr val="0070C0"/>
              </a:solidFill>
            </a:endParaRPr>
          </a:p>
        </p:txBody>
      </p:sp>
      <p:sp>
        <p:nvSpPr>
          <p:cNvPr id="14" name="文本框 12"/>
          <p:cNvSpPr txBox="1"/>
          <p:nvPr/>
        </p:nvSpPr>
        <p:spPr>
          <a:xfrm>
            <a:off x="8233146" y="2747427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solidFill>
                  <a:srgbClr val="0070C0"/>
                </a:solidFill>
              </a:rPr>
              <a:t>RU484</a:t>
            </a:r>
            <a:endParaRPr lang="zh-CN" altLang="en-US" sz="1200" dirty="0">
              <a:solidFill>
                <a:srgbClr val="0070C0"/>
              </a:solidFill>
            </a:endParaRPr>
          </a:p>
        </p:txBody>
      </p:sp>
      <p:sp>
        <p:nvSpPr>
          <p:cNvPr id="15" name="文本框 13"/>
          <p:cNvSpPr txBox="1"/>
          <p:nvPr/>
        </p:nvSpPr>
        <p:spPr>
          <a:xfrm>
            <a:off x="8233146" y="3004015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solidFill>
                  <a:srgbClr val="0070C0"/>
                </a:solidFill>
              </a:rPr>
              <a:t>RU996</a:t>
            </a:r>
            <a:endParaRPr lang="zh-CN" altLang="en-US" sz="1200" dirty="0">
              <a:solidFill>
                <a:srgbClr val="0070C0"/>
              </a:solidFill>
            </a:endParaRPr>
          </a:p>
        </p:txBody>
      </p:sp>
      <p:sp>
        <p:nvSpPr>
          <p:cNvPr id="16" name="文本框 14"/>
          <p:cNvSpPr txBox="1"/>
          <p:nvPr/>
        </p:nvSpPr>
        <p:spPr>
          <a:xfrm>
            <a:off x="8233146" y="3268297"/>
            <a:ext cx="9125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solidFill>
                  <a:srgbClr val="0070C0"/>
                </a:solidFill>
              </a:rPr>
              <a:t>RU52+26</a:t>
            </a:r>
            <a:endParaRPr lang="zh-CN" altLang="en-US" sz="1200" dirty="0">
              <a:solidFill>
                <a:srgbClr val="0070C0"/>
              </a:solidFill>
            </a:endParaRPr>
          </a:p>
        </p:txBody>
      </p:sp>
      <p:sp>
        <p:nvSpPr>
          <p:cNvPr id="17" name="文本框 15"/>
          <p:cNvSpPr txBox="1"/>
          <p:nvPr/>
        </p:nvSpPr>
        <p:spPr>
          <a:xfrm>
            <a:off x="8231436" y="3493007"/>
            <a:ext cx="9125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solidFill>
                  <a:srgbClr val="0070C0"/>
                </a:solidFill>
              </a:rPr>
              <a:t>RU106+26</a:t>
            </a:r>
            <a:endParaRPr lang="zh-CN" altLang="en-US" sz="1200" dirty="0">
              <a:solidFill>
                <a:srgbClr val="0070C0"/>
              </a:solidFill>
            </a:endParaRPr>
          </a:p>
        </p:txBody>
      </p:sp>
      <p:sp>
        <p:nvSpPr>
          <p:cNvPr id="18" name="文本框 16"/>
          <p:cNvSpPr txBox="1"/>
          <p:nvPr/>
        </p:nvSpPr>
        <p:spPr>
          <a:xfrm>
            <a:off x="8231436" y="3761601"/>
            <a:ext cx="9940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solidFill>
                  <a:srgbClr val="0070C0"/>
                </a:solidFill>
              </a:rPr>
              <a:t>RU484+242</a:t>
            </a:r>
            <a:endParaRPr lang="zh-CN" altLang="en-US" sz="1200" dirty="0">
              <a:solidFill>
                <a:srgbClr val="0070C0"/>
              </a:solidFill>
            </a:endParaRPr>
          </a:p>
        </p:txBody>
      </p:sp>
      <p:sp>
        <p:nvSpPr>
          <p:cNvPr id="24" name="TextBox 32"/>
          <p:cNvSpPr txBox="1"/>
          <p:nvPr/>
        </p:nvSpPr>
        <p:spPr>
          <a:xfrm>
            <a:off x="304800" y="1302603"/>
            <a:ext cx="4648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chemeClr val="tx1"/>
                </a:solidFill>
              </a:rPr>
              <a:t>Option 2 simulation results</a:t>
            </a:r>
            <a:r>
              <a:rPr lang="zh-CN" altLang="en-US" dirty="0" smtClean="0">
                <a:solidFill>
                  <a:schemeClr val="tx1"/>
                </a:solidFill>
              </a:rPr>
              <a:t>：</a:t>
            </a:r>
            <a:endParaRPr lang="en-US" altLang="zh-CN" dirty="0" smtClean="0">
              <a:solidFill>
                <a:schemeClr val="tx1"/>
              </a:solidFill>
            </a:endParaRPr>
          </a:p>
          <a:p>
            <a:pPr algn="ctr" defTabSz="914400" eaLnBrk="1" fontAlgn="b" hangingPunct="1"/>
            <a:endParaRPr lang="zh-CN" altLang="en-US" sz="800" dirty="0">
              <a:solidFill>
                <a:schemeClr val="tx1"/>
              </a:solidFill>
              <a:latin typeface="+mn-lt"/>
              <a:ea typeface="+mn-ea"/>
            </a:endParaRPr>
          </a:p>
        </p:txBody>
      </p:sp>
      <p:sp>
        <p:nvSpPr>
          <p:cNvPr id="25" name="TextBox 33"/>
          <p:cNvSpPr txBox="1"/>
          <p:nvPr/>
        </p:nvSpPr>
        <p:spPr>
          <a:xfrm>
            <a:off x="8167243" y="1561363"/>
            <a:ext cx="1676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b="1" i="1" u="sng" dirty="0" smtClean="0">
                <a:solidFill>
                  <a:srgbClr val="00B050"/>
                </a:solidFill>
              </a:rPr>
              <a:t>1</a:t>
            </a:r>
            <a:r>
              <a:rPr lang="en-US" altLang="zh-CN" sz="1200" b="1" i="1" u="sng" baseline="30000" dirty="0" smtClean="0">
                <a:solidFill>
                  <a:srgbClr val="00B050"/>
                </a:solidFill>
              </a:rPr>
              <a:t>st</a:t>
            </a:r>
            <a:r>
              <a:rPr lang="en-US" altLang="zh-CN" sz="1200" b="1" i="1" u="sng" dirty="0" smtClean="0">
                <a:solidFill>
                  <a:srgbClr val="00B050"/>
                </a:solidFill>
              </a:rPr>
              <a:t>80MHz</a:t>
            </a:r>
            <a:endParaRPr lang="zh-CN" altLang="en-US" sz="1200" b="1" i="1" u="sng" dirty="0">
              <a:solidFill>
                <a:srgbClr val="00B050"/>
              </a:solidFill>
            </a:endParaRPr>
          </a:p>
        </p:txBody>
      </p:sp>
      <p:graphicFrame>
        <p:nvGraphicFramePr>
          <p:cNvPr id="26" name="表格 6">
            <a:extLst>
              <a:ext uri="{FF2B5EF4-FFF2-40B4-BE49-F238E27FC236}">
                <a16:creationId xmlns:a16="http://schemas.microsoft.com/office/drawing/2014/main" xmlns="" id="{BCA37DC2-0396-4DF4-A724-CD26E0141EA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9224522"/>
              </p:ext>
            </p:extLst>
          </p:nvPr>
        </p:nvGraphicFramePr>
        <p:xfrm>
          <a:off x="397349" y="4138781"/>
          <a:ext cx="7769893" cy="22631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39258">
                  <a:extLst>
                    <a:ext uri="{9D8B030D-6E8A-4147-A177-3AD203B41FA5}">
                      <a16:colId xmlns:a16="http://schemas.microsoft.com/office/drawing/2014/main" xmlns="" val="2931738884"/>
                    </a:ext>
                  </a:extLst>
                </a:gridCol>
                <a:gridCol w="215161">
                  <a:extLst>
                    <a:ext uri="{9D8B030D-6E8A-4147-A177-3AD203B41FA5}">
                      <a16:colId xmlns:a16="http://schemas.microsoft.com/office/drawing/2014/main" xmlns="" val="2181523005"/>
                    </a:ext>
                  </a:extLst>
                </a:gridCol>
                <a:gridCol w="215161">
                  <a:extLst>
                    <a:ext uri="{9D8B030D-6E8A-4147-A177-3AD203B41FA5}">
                      <a16:colId xmlns:a16="http://schemas.microsoft.com/office/drawing/2014/main" xmlns="" val="2678147804"/>
                    </a:ext>
                  </a:extLst>
                </a:gridCol>
                <a:gridCol w="215161">
                  <a:extLst>
                    <a:ext uri="{9D8B030D-6E8A-4147-A177-3AD203B41FA5}">
                      <a16:colId xmlns:a16="http://schemas.microsoft.com/office/drawing/2014/main" xmlns="" val="3444302706"/>
                    </a:ext>
                  </a:extLst>
                </a:gridCol>
                <a:gridCol w="215161">
                  <a:extLst>
                    <a:ext uri="{9D8B030D-6E8A-4147-A177-3AD203B41FA5}">
                      <a16:colId xmlns:a16="http://schemas.microsoft.com/office/drawing/2014/main" xmlns="" val="2336816827"/>
                    </a:ext>
                  </a:extLst>
                </a:gridCol>
                <a:gridCol w="215161">
                  <a:extLst>
                    <a:ext uri="{9D8B030D-6E8A-4147-A177-3AD203B41FA5}">
                      <a16:colId xmlns:a16="http://schemas.microsoft.com/office/drawing/2014/main" xmlns="" val="2281965469"/>
                    </a:ext>
                  </a:extLst>
                </a:gridCol>
                <a:gridCol w="215161">
                  <a:extLst>
                    <a:ext uri="{9D8B030D-6E8A-4147-A177-3AD203B41FA5}">
                      <a16:colId xmlns:a16="http://schemas.microsoft.com/office/drawing/2014/main" xmlns="" val="1346335199"/>
                    </a:ext>
                  </a:extLst>
                </a:gridCol>
                <a:gridCol w="215161">
                  <a:extLst>
                    <a:ext uri="{9D8B030D-6E8A-4147-A177-3AD203B41FA5}">
                      <a16:colId xmlns:a16="http://schemas.microsoft.com/office/drawing/2014/main" xmlns="" val="4020377337"/>
                    </a:ext>
                  </a:extLst>
                </a:gridCol>
                <a:gridCol w="215161">
                  <a:extLst>
                    <a:ext uri="{9D8B030D-6E8A-4147-A177-3AD203B41FA5}">
                      <a16:colId xmlns:a16="http://schemas.microsoft.com/office/drawing/2014/main" xmlns="" val="91973072"/>
                    </a:ext>
                  </a:extLst>
                </a:gridCol>
                <a:gridCol w="215161">
                  <a:extLst>
                    <a:ext uri="{9D8B030D-6E8A-4147-A177-3AD203B41FA5}">
                      <a16:colId xmlns:a16="http://schemas.microsoft.com/office/drawing/2014/main" xmlns="" val="1455219129"/>
                    </a:ext>
                  </a:extLst>
                </a:gridCol>
                <a:gridCol w="215161">
                  <a:extLst>
                    <a:ext uri="{9D8B030D-6E8A-4147-A177-3AD203B41FA5}">
                      <a16:colId xmlns:a16="http://schemas.microsoft.com/office/drawing/2014/main" xmlns="" val="1924595846"/>
                    </a:ext>
                  </a:extLst>
                </a:gridCol>
                <a:gridCol w="215161">
                  <a:extLst>
                    <a:ext uri="{9D8B030D-6E8A-4147-A177-3AD203B41FA5}">
                      <a16:colId xmlns:a16="http://schemas.microsoft.com/office/drawing/2014/main" xmlns="" val="2086946695"/>
                    </a:ext>
                  </a:extLst>
                </a:gridCol>
                <a:gridCol w="215161">
                  <a:extLst>
                    <a:ext uri="{9D8B030D-6E8A-4147-A177-3AD203B41FA5}">
                      <a16:colId xmlns:a16="http://schemas.microsoft.com/office/drawing/2014/main" xmlns="" val="1347135433"/>
                    </a:ext>
                  </a:extLst>
                </a:gridCol>
                <a:gridCol w="215161">
                  <a:extLst>
                    <a:ext uri="{9D8B030D-6E8A-4147-A177-3AD203B41FA5}">
                      <a16:colId xmlns:a16="http://schemas.microsoft.com/office/drawing/2014/main" xmlns="" val="865169883"/>
                    </a:ext>
                  </a:extLst>
                </a:gridCol>
                <a:gridCol w="215161">
                  <a:extLst>
                    <a:ext uri="{9D8B030D-6E8A-4147-A177-3AD203B41FA5}">
                      <a16:colId xmlns:a16="http://schemas.microsoft.com/office/drawing/2014/main" xmlns="" val="4045328626"/>
                    </a:ext>
                  </a:extLst>
                </a:gridCol>
                <a:gridCol w="215161">
                  <a:extLst>
                    <a:ext uri="{9D8B030D-6E8A-4147-A177-3AD203B41FA5}">
                      <a16:colId xmlns:a16="http://schemas.microsoft.com/office/drawing/2014/main" xmlns="" val="4255098086"/>
                    </a:ext>
                  </a:extLst>
                </a:gridCol>
                <a:gridCol w="215161">
                  <a:extLst>
                    <a:ext uri="{9D8B030D-6E8A-4147-A177-3AD203B41FA5}">
                      <a16:colId xmlns:a16="http://schemas.microsoft.com/office/drawing/2014/main" xmlns="" val="2495018016"/>
                    </a:ext>
                  </a:extLst>
                </a:gridCol>
                <a:gridCol w="215161">
                  <a:extLst>
                    <a:ext uri="{9D8B030D-6E8A-4147-A177-3AD203B41FA5}">
                      <a16:colId xmlns:a16="http://schemas.microsoft.com/office/drawing/2014/main" xmlns="" val="950069634"/>
                    </a:ext>
                  </a:extLst>
                </a:gridCol>
                <a:gridCol w="215161">
                  <a:extLst>
                    <a:ext uri="{9D8B030D-6E8A-4147-A177-3AD203B41FA5}">
                      <a16:colId xmlns:a16="http://schemas.microsoft.com/office/drawing/2014/main" xmlns="" val="1638278228"/>
                    </a:ext>
                  </a:extLst>
                </a:gridCol>
                <a:gridCol w="215161">
                  <a:extLst>
                    <a:ext uri="{9D8B030D-6E8A-4147-A177-3AD203B41FA5}">
                      <a16:colId xmlns:a16="http://schemas.microsoft.com/office/drawing/2014/main" xmlns="" val="1479637828"/>
                    </a:ext>
                  </a:extLst>
                </a:gridCol>
                <a:gridCol w="215161">
                  <a:extLst>
                    <a:ext uri="{9D8B030D-6E8A-4147-A177-3AD203B41FA5}">
                      <a16:colId xmlns:a16="http://schemas.microsoft.com/office/drawing/2014/main" xmlns="" val="3103625794"/>
                    </a:ext>
                  </a:extLst>
                </a:gridCol>
                <a:gridCol w="215161">
                  <a:extLst>
                    <a:ext uri="{9D8B030D-6E8A-4147-A177-3AD203B41FA5}">
                      <a16:colId xmlns:a16="http://schemas.microsoft.com/office/drawing/2014/main" xmlns="" val="3688076933"/>
                    </a:ext>
                  </a:extLst>
                </a:gridCol>
                <a:gridCol w="215161">
                  <a:extLst>
                    <a:ext uri="{9D8B030D-6E8A-4147-A177-3AD203B41FA5}">
                      <a16:colId xmlns:a16="http://schemas.microsoft.com/office/drawing/2014/main" xmlns="" val="1494991300"/>
                    </a:ext>
                  </a:extLst>
                </a:gridCol>
                <a:gridCol w="215161">
                  <a:extLst>
                    <a:ext uri="{9D8B030D-6E8A-4147-A177-3AD203B41FA5}">
                      <a16:colId xmlns:a16="http://schemas.microsoft.com/office/drawing/2014/main" xmlns="" val="1104856158"/>
                    </a:ext>
                  </a:extLst>
                </a:gridCol>
                <a:gridCol w="215161">
                  <a:extLst>
                    <a:ext uri="{9D8B030D-6E8A-4147-A177-3AD203B41FA5}">
                      <a16:colId xmlns:a16="http://schemas.microsoft.com/office/drawing/2014/main" xmlns="" val="3612453517"/>
                    </a:ext>
                  </a:extLst>
                </a:gridCol>
                <a:gridCol w="215161">
                  <a:extLst>
                    <a:ext uri="{9D8B030D-6E8A-4147-A177-3AD203B41FA5}">
                      <a16:colId xmlns:a16="http://schemas.microsoft.com/office/drawing/2014/main" xmlns="" val="3761814601"/>
                    </a:ext>
                  </a:extLst>
                </a:gridCol>
                <a:gridCol w="215161">
                  <a:extLst>
                    <a:ext uri="{9D8B030D-6E8A-4147-A177-3AD203B41FA5}">
                      <a16:colId xmlns:a16="http://schemas.microsoft.com/office/drawing/2014/main" xmlns="" val="307031294"/>
                    </a:ext>
                  </a:extLst>
                </a:gridCol>
                <a:gridCol w="215161">
                  <a:extLst>
                    <a:ext uri="{9D8B030D-6E8A-4147-A177-3AD203B41FA5}">
                      <a16:colId xmlns:a16="http://schemas.microsoft.com/office/drawing/2014/main" xmlns="" val="3959995431"/>
                    </a:ext>
                  </a:extLst>
                </a:gridCol>
                <a:gridCol w="215161">
                  <a:extLst>
                    <a:ext uri="{9D8B030D-6E8A-4147-A177-3AD203B41FA5}">
                      <a16:colId xmlns:a16="http://schemas.microsoft.com/office/drawing/2014/main" xmlns="" val="1352179724"/>
                    </a:ext>
                  </a:extLst>
                </a:gridCol>
                <a:gridCol w="215161">
                  <a:extLst>
                    <a:ext uri="{9D8B030D-6E8A-4147-A177-3AD203B41FA5}">
                      <a16:colId xmlns:a16="http://schemas.microsoft.com/office/drawing/2014/main" xmlns="" val="301125220"/>
                    </a:ext>
                  </a:extLst>
                </a:gridCol>
                <a:gridCol w="215161">
                  <a:extLst>
                    <a:ext uri="{9D8B030D-6E8A-4147-A177-3AD203B41FA5}">
                      <a16:colId xmlns:a16="http://schemas.microsoft.com/office/drawing/2014/main" xmlns="" val="3287771517"/>
                    </a:ext>
                  </a:extLst>
                </a:gridCol>
                <a:gridCol w="215161">
                  <a:extLst>
                    <a:ext uri="{9D8B030D-6E8A-4147-A177-3AD203B41FA5}">
                      <a16:colId xmlns:a16="http://schemas.microsoft.com/office/drawing/2014/main" xmlns="" val="1198527855"/>
                    </a:ext>
                  </a:extLst>
                </a:gridCol>
                <a:gridCol w="215161">
                  <a:extLst>
                    <a:ext uri="{9D8B030D-6E8A-4147-A177-3AD203B41FA5}">
                      <a16:colId xmlns:a16="http://schemas.microsoft.com/office/drawing/2014/main" xmlns="" val="3267420778"/>
                    </a:ext>
                  </a:extLst>
                </a:gridCol>
                <a:gridCol w="215161">
                  <a:extLst>
                    <a:ext uri="{9D8B030D-6E8A-4147-A177-3AD203B41FA5}">
                      <a16:colId xmlns:a16="http://schemas.microsoft.com/office/drawing/2014/main" xmlns="" val="2654098569"/>
                    </a:ext>
                  </a:extLst>
                </a:gridCol>
                <a:gridCol w="215161">
                  <a:extLst>
                    <a:ext uri="{9D8B030D-6E8A-4147-A177-3AD203B41FA5}">
                      <a16:colId xmlns:a16="http://schemas.microsoft.com/office/drawing/2014/main" xmlns="" val="2340784150"/>
                    </a:ext>
                  </a:extLst>
                </a:gridCol>
                <a:gridCol w="215161">
                  <a:extLst>
                    <a:ext uri="{9D8B030D-6E8A-4147-A177-3AD203B41FA5}">
                      <a16:colId xmlns:a16="http://schemas.microsoft.com/office/drawing/2014/main" xmlns="" val="3834134847"/>
                    </a:ext>
                  </a:extLst>
                </a:gridCol>
              </a:tblGrid>
              <a:tr h="251335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4.46 2.76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4.46 3.68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4.46 2.76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4.46 3.68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4.46 2.76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4.46 3.68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4.46 2.76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4.46 3.68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4.46 2.76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5.85 3.71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6.98 3.95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5.85 3.71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6.98 3.95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5.64 4.88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4.77 3.45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7.95 6.02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4.77 3.45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5.85 3.71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5.85 3.71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4.77 3.45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7.95 6.02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4.77 3.45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5.64 4.88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6.98 3.95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5.85 3.71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6.98 3.95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5.85 3.71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4.46 2.76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4.46 3.68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4.46 2.76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4.46 3.68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4.46 2.76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4.46 3.68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4.46 2.76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4.46 3.68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4.46 2.76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578220392"/>
                  </a:ext>
                </a:extLst>
              </a:tr>
              <a:tr h="251335">
                <a:tc gridSpan="2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4.69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4.68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4.69 4.68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4.69 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4.68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4.69 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4.68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7.43 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5.06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7.43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5.06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7.43 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4.18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5.88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4.81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5.88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4.81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7.43 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4.18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7.43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5.06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7.43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5.06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4.69 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4.68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4.69 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4.68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4.69 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4.68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4.69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4.68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468440426"/>
                  </a:ext>
                </a:extLst>
              </a:tr>
              <a:tr h="251335">
                <a:tc gridSpan="4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5.42 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5.42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5.41 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5.33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6.43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5.35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6.49 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6.49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6.49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6.49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6.43 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5.35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5.41 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5.33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5.42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5.42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271809136"/>
                  </a:ext>
                </a:extLst>
              </a:tr>
              <a:tr h="251335">
                <a:tc gridSpan="9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5.58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5.3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7.39 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5.82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7.31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5.6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5.58 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5.3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950529090"/>
                  </a:ext>
                </a:extLst>
              </a:tr>
              <a:tr h="251335">
                <a:tc gridSpan="18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7.07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6.01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18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6.81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6.27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284291970"/>
                  </a:ext>
                </a:extLst>
              </a:tr>
              <a:tr h="251335">
                <a:tc gridSpan="36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7.59 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6.24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614484122"/>
                  </a:ext>
                </a:extLst>
              </a:tr>
              <a:tr h="251335">
                <a:tc gridSpan="9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5.94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4.8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6.37 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5.46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6.37 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5.46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5.94 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4.8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518634227"/>
                  </a:ext>
                </a:extLst>
              </a:tr>
              <a:tr h="251335">
                <a:tc gridSpan="9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6.25 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5.51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6.64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6.02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6.64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6.02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6.25 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5.51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359149704"/>
                  </a:ext>
                </a:extLst>
              </a:tr>
              <a:tr h="251335">
                <a:tc gridSpan="9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8.21 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8.21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9.04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7.85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7.97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7.75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7.82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7.76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268909240"/>
                  </a:ext>
                </a:extLst>
              </a:tr>
            </a:tbl>
          </a:graphicData>
        </a:graphic>
      </p:graphicFrame>
      <p:sp>
        <p:nvSpPr>
          <p:cNvPr id="27" name="文本框 8"/>
          <p:cNvSpPr txBox="1"/>
          <p:nvPr/>
        </p:nvSpPr>
        <p:spPr>
          <a:xfrm>
            <a:off x="8233598" y="4219427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solidFill>
                  <a:srgbClr val="0070C0"/>
                </a:solidFill>
              </a:rPr>
              <a:t>RU26</a:t>
            </a:r>
            <a:endParaRPr lang="zh-CN" altLang="en-US" sz="1200" dirty="0">
              <a:solidFill>
                <a:srgbClr val="0070C0"/>
              </a:solidFill>
            </a:endParaRPr>
          </a:p>
        </p:txBody>
      </p:sp>
      <p:sp>
        <p:nvSpPr>
          <p:cNvPr id="28" name="文本框 9"/>
          <p:cNvSpPr txBox="1"/>
          <p:nvPr/>
        </p:nvSpPr>
        <p:spPr>
          <a:xfrm>
            <a:off x="8231310" y="4418863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solidFill>
                  <a:srgbClr val="0070C0"/>
                </a:solidFill>
              </a:rPr>
              <a:t>RU52</a:t>
            </a:r>
            <a:endParaRPr lang="zh-CN" altLang="en-US" sz="1200" dirty="0">
              <a:solidFill>
                <a:srgbClr val="0070C0"/>
              </a:solidFill>
            </a:endParaRPr>
          </a:p>
        </p:txBody>
      </p:sp>
      <p:sp>
        <p:nvSpPr>
          <p:cNvPr id="29" name="文本框 10"/>
          <p:cNvSpPr txBox="1"/>
          <p:nvPr/>
        </p:nvSpPr>
        <p:spPr>
          <a:xfrm>
            <a:off x="8231310" y="4652192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solidFill>
                  <a:srgbClr val="0070C0"/>
                </a:solidFill>
              </a:rPr>
              <a:t>RU106</a:t>
            </a:r>
            <a:endParaRPr lang="zh-CN" altLang="en-US" sz="1200" dirty="0">
              <a:solidFill>
                <a:srgbClr val="0070C0"/>
              </a:solidFill>
            </a:endParaRPr>
          </a:p>
        </p:txBody>
      </p:sp>
      <p:sp>
        <p:nvSpPr>
          <p:cNvPr id="30" name="文本框 11"/>
          <p:cNvSpPr txBox="1"/>
          <p:nvPr/>
        </p:nvSpPr>
        <p:spPr>
          <a:xfrm>
            <a:off x="8231310" y="4936394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solidFill>
                  <a:srgbClr val="0070C0"/>
                </a:solidFill>
              </a:rPr>
              <a:t>RU242</a:t>
            </a:r>
            <a:endParaRPr lang="zh-CN" altLang="en-US" sz="1200" dirty="0">
              <a:solidFill>
                <a:srgbClr val="0070C0"/>
              </a:solidFill>
            </a:endParaRPr>
          </a:p>
        </p:txBody>
      </p:sp>
      <p:sp>
        <p:nvSpPr>
          <p:cNvPr id="31" name="文本框 12"/>
          <p:cNvSpPr txBox="1"/>
          <p:nvPr/>
        </p:nvSpPr>
        <p:spPr>
          <a:xfrm>
            <a:off x="8231310" y="5185827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solidFill>
                  <a:srgbClr val="0070C0"/>
                </a:solidFill>
              </a:rPr>
              <a:t>RU484</a:t>
            </a:r>
            <a:endParaRPr lang="zh-CN" altLang="en-US" sz="1200" dirty="0">
              <a:solidFill>
                <a:srgbClr val="0070C0"/>
              </a:solidFill>
            </a:endParaRPr>
          </a:p>
        </p:txBody>
      </p:sp>
      <p:sp>
        <p:nvSpPr>
          <p:cNvPr id="32" name="文本框 13"/>
          <p:cNvSpPr txBox="1"/>
          <p:nvPr/>
        </p:nvSpPr>
        <p:spPr>
          <a:xfrm>
            <a:off x="8231310" y="5442415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solidFill>
                  <a:srgbClr val="0070C0"/>
                </a:solidFill>
              </a:rPr>
              <a:t>RU996</a:t>
            </a:r>
            <a:endParaRPr lang="zh-CN" altLang="en-US" sz="1200" dirty="0">
              <a:solidFill>
                <a:srgbClr val="0070C0"/>
              </a:solidFill>
            </a:endParaRPr>
          </a:p>
        </p:txBody>
      </p:sp>
      <p:sp>
        <p:nvSpPr>
          <p:cNvPr id="33" name="文本框 14"/>
          <p:cNvSpPr txBox="1"/>
          <p:nvPr/>
        </p:nvSpPr>
        <p:spPr>
          <a:xfrm>
            <a:off x="8231310" y="5706697"/>
            <a:ext cx="9125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solidFill>
                  <a:srgbClr val="0070C0"/>
                </a:solidFill>
              </a:rPr>
              <a:t>RU52+26</a:t>
            </a:r>
            <a:endParaRPr lang="zh-CN" altLang="en-US" sz="1200" dirty="0">
              <a:solidFill>
                <a:srgbClr val="0070C0"/>
              </a:solidFill>
            </a:endParaRPr>
          </a:p>
        </p:txBody>
      </p:sp>
      <p:sp>
        <p:nvSpPr>
          <p:cNvPr id="34" name="文本框 15"/>
          <p:cNvSpPr txBox="1"/>
          <p:nvPr/>
        </p:nvSpPr>
        <p:spPr>
          <a:xfrm>
            <a:off x="8229600" y="5931407"/>
            <a:ext cx="9125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solidFill>
                  <a:srgbClr val="0070C0"/>
                </a:solidFill>
              </a:rPr>
              <a:t>RU106+26</a:t>
            </a:r>
            <a:endParaRPr lang="zh-CN" altLang="en-US" sz="1200" dirty="0">
              <a:solidFill>
                <a:srgbClr val="0070C0"/>
              </a:solidFill>
            </a:endParaRPr>
          </a:p>
        </p:txBody>
      </p:sp>
      <p:sp>
        <p:nvSpPr>
          <p:cNvPr id="35" name="文本框 16"/>
          <p:cNvSpPr txBox="1"/>
          <p:nvPr/>
        </p:nvSpPr>
        <p:spPr>
          <a:xfrm>
            <a:off x="8229600" y="6200001"/>
            <a:ext cx="9940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solidFill>
                  <a:srgbClr val="0070C0"/>
                </a:solidFill>
              </a:rPr>
              <a:t>RU484+242</a:t>
            </a:r>
            <a:endParaRPr lang="zh-CN" altLang="en-US" sz="1200" dirty="0">
              <a:solidFill>
                <a:srgbClr val="0070C0"/>
              </a:solidFill>
            </a:endParaRPr>
          </a:p>
        </p:txBody>
      </p:sp>
      <p:sp>
        <p:nvSpPr>
          <p:cNvPr id="36" name="TextBox 33"/>
          <p:cNvSpPr txBox="1"/>
          <p:nvPr/>
        </p:nvSpPr>
        <p:spPr>
          <a:xfrm>
            <a:off x="8181310" y="4033712"/>
            <a:ext cx="1676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b="1" i="1" u="sng" dirty="0" smtClean="0">
                <a:solidFill>
                  <a:srgbClr val="00B050"/>
                </a:solidFill>
              </a:rPr>
              <a:t>2</a:t>
            </a:r>
            <a:r>
              <a:rPr lang="en-US" altLang="zh-CN" sz="1200" b="1" i="1" u="sng" baseline="30000" dirty="0" smtClean="0">
                <a:solidFill>
                  <a:srgbClr val="00B050"/>
                </a:solidFill>
              </a:rPr>
              <a:t>nd</a:t>
            </a:r>
            <a:r>
              <a:rPr lang="en-US" altLang="zh-CN" sz="1200" b="1" i="1" u="sng" dirty="0">
                <a:solidFill>
                  <a:srgbClr val="00B050"/>
                </a:solidFill>
              </a:rPr>
              <a:t> </a:t>
            </a:r>
            <a:r>
              <a:rPr lang="en-US" altLang="zh-CN" sz="1200" b="1" i="1" u="sng" dirty="0" smtClean="0">
                <a:solidFill>
                  <a:srgbClr val="00B050"/>
                </a:solidFill>
              </a:rPr>
              <a:t>80MHz</a:t>
            </a:r>
            <a:endParaRPr lang="zh-CN" altLang="en-US" sz="1200" b="1" i="1" u="sng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8483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463092"/>
            <a:ext cx="7770813" cy="1065213"/>
          </a:xfrm>
        </p:spPr>
        <p:txBody>
          <a:bodyPr/>
          <a:lstStyle/>
          <a:p>
            <a:r>
              <a:rPr lang="en-US" altLang="zh-CN" dirty="0">
                <a:solidFill>
                  <a:srgbClr val="0070C0"/>
                </a:solidFill>
              </a:rPr>
              <a:t>P1: </a:t>
            </a:r>
            <a:r>
              <a:rPr lang="en-US" altLang="zh-CN" dirty="0" smtClean="0"/>
              <a:t>320MHz </a:t>
            </a:r>
            <a:r>
              <a:rPr lang="en-US" altLang="zh-CN" dirty="0"/>
              <a:t>2x EHT-LTF </a:t>
            </a:r>
            <a:r>
              <a:rPr lang="en-US" altLang="zh-CN" dirty="0" smtClean="0"/>
              <a:t>[1]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 smtClean="0"/>
              <a:t>2020-07</a:t>
            </a:r>
            <a:endParaRPr lang="en-GB" altLang="zh-CN" dirty="0"/>
          </a:p>
        </p:txBody>
      </p:sp>
      <p:sp>
        <p:nvSpPr>
          <p:cNvPr id="10" name="文本框 8"/>
          <p:cNvSpPr txBox="1"/>
          <p:nvPr/>
        </p:nvSpPr>
        <p:spPr>
          <a:xfrm>
            <a:off x="8235434" y="1781027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solidFill>
                  <a:srgbClr val="0070C0"/>
                </a:solidFill>
              </a:rPr>
              <a:t>RU26</a:t>
            </a:r>
            <a:endParaRPr lang="zh-CN" altLang="en-US" sz="1200" dirty="0">
              <a:solidFill>
                <a:srgbClr val="0070C0"/>
              </a:solidFill>
            </a:endParaRPr>
          </a:p>
        </p:txBody>
      </p:sp>
      <p:sp>
        <p:nvSpPr>
          <p:cNvPr id="11" name="文本框 9"/>
          <p:cNvSpPr txBox="1"/>
          <p:nvPr/>
        </p:nvSpPr>
        <p:spPr>
          <a:xfrm>
            <a:off x="8233146" y="1980463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solidFill>
                  <a:srgbClr val="0070C0"/>
                </a:solidFill>
              </a:rPr>
              <a:t>RU52</a:t>
            </a:r>
            <a:endParaRPr lang="zh-CN" altLang="en-US" sz="1200" dirty="0">
              <a:solidFill>
                <a:srgbClr val="0070C0"/>
              </a:solidFill>
            </a:endParaRPr>
          </a:p>
        </p:txBody>
      </p:sp>
      <p:sp>
        <p:nvSpPr>
          <p:cNvPr id="12" name="文本框 10"/>
          <p:cNvSpPr txBox="1"/>
          <p:nvPr/>
        </p:nvSpPr>
        <p:spPr>
          <a:xfrm>
            <a:off x="8233146" y="2213792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solidFill>
                  <a:srgbClr val="0070C0"/>
                </a:solidFill>
              </a:rPr>
              <a:t>RU106</a:t>
            </a:r>
            <a:endParaRPr lang="zh-CN" altLang="en-US" sz="1200" dirty="0">
              <a:solidFill>
                <a:srgbClr val="0070C0"/>
              </a:solidFill>
            </a:endParaRPr>
          </a:p>
        </p:txBody>
      </p:sp>
      <p:sp>
        <p:nvSpPr>
          <p:cNvPr id="13" name="文本框 11"/>
          <p:cNvSpPr txBox="1"/>
          <p:nvPr/>
        </p:nvSpPr>
        <p:spPr>
          <a:xfrm>
            <a:off x="8233146" y="2497994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solidFill>
                  <a:srgbClr val="0070C0"/>
                </a:solidFill>
              </a:rPr>
              <a:t>RU242</a:t>
            </a:r>
            <a:endParaRPr lang="zh-CN" altLang="en-US" sz="1200" dirty="0">
              <a:solidFill>
                <a:srgbClr val="0070C0"/>
              </a:solidFill>
            </a:endParaRPr>
          </a:p>
        </p:txBody>
      </p:sp>
      <p:sp>
        <p:nvSpPr>
          <p:cNvPr id="14" name="文本框 12"/>
          <p:cNvSpPr txBox="1"/>
          <p:nvPr/>
        </p:nvSpPr>
        <p:spPr>
          <a:xfrm>
            <a:off x="8233146" y="2747427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solidFill>
                  <a:srgbClr val="0070C0"/>
                </a:solidFill>
              </a:rPr>
              <a:t>RU484</a:t>
            </a:r>
            <a:endParaRPr lang="zh-CN" altLang="en-US" sz="1200" dirty="0">
              <a:solidFill>
                <a:srgbClr val="0070C0"/>
              </a:solidFill>
            </a:endParaRPr>
          </a:p>
        </p:txBody>
      </p:sp>
      <p:sp>
        <p:nvSpPr>
          <p:cNvPr id="15" name="文本框 13"/>
          <p:cNvSpPr txBox="1"/>
          <p:nvPr/>
        </p:nvSpPr>
        <p:spPr>
          <a:xfrm>
            <a:off x="8233146" y="3004015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solidFill>
                  <a:srgbClr val="0070C0"/>
                </a:solidFill>
              </a:rPr>
              <a:t>RU996</a:t>
            </a:r>
            <a:endParaRPr lang="zh-CN" altLang="en-US" sz="1200" dirty="0">
              <a:solidFill>
                <a:srgbClr val="0070C0"/>
              </a:solidFill>
            </a:endParaRPr>
          </a:p>
        </p:txBody>
      </p:sp>
      <p:sp>
        <p:nvSpPr>
          <p:cNvPr id="16" name="文本框 14"/>
          <p:cNvSpPr txBox="1"/>
          <p:nvPr/>
        </p:nvSpPr>
        <p:spPr>
          <a:xfrm>
            <a:off x="8233146" y="3268297"/>
            <a:ext cx="9125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solidFill>
                  <a:srgbClr val="0070C0"/>
                </a:solidFill>
              </a:rPr>
              <a:t>RU52+26</a:t>
            </a:r>
            <a:endParaRPr lang="zh-CN" altLang="en-US" sz="1200" dirty="0">
              <a:solidFill>
                <a:srgbClr val="0070C0"/>
              </a:solidFill>
            </a:endParaRPr>
          </a:p>
        </p:txBody>
      </p:sp>
      <p:sp>
        <p:nvSpPr>
          <p:cNvPr id="17" name="文本框 15"/>
          <p:cNvSpPr txBox="1"/>
          <p:nvPr/>
        </p:nvSpPr>
        <p:spPr>
          <a:xfrm>
            <a:off x="8231436" y="3493007"/>
            <a:ext cx="9125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solidFill>
                  <a:srgbClr val="0070C0"/>
                </a:solidFill>
              </a:rPr>
              <a:t>RU106+26</a:t>
            </a:r>
            <a:endParaRPr lang="zh-CN" altLang="en-US" sz="1200" dirty="0">
              <a:solidFill>
                <a:srgbClr val="0070C0"/>
              </a:solidFill>
            </a:endParaRPr>
          </a:p>
        </p:txBody>
      </p:sp>
      <p:sp>
        <p:nvSpPr>
          <p:cNvPr id="18" name="文本框 16"/>
          <p:cNvSpPr txBox="1"/>
          <p:nvPr/>
        </p:nvSpPr>
        <p:spPr>
          <a:xfrm>
            <a:off x="8231436" y="3761601"/>
            <a:ext cx="9940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solidFill>
                  <a:srgbClr val="0070C0"/>
                </a:solidFill>
              </a:rPr>
              <a:t>RU484+242</a:t>
            </a:r>
            <a:endParaRPr lang="zh-CN" altLang="en-US" sz="1200" dirty="0">
              <a:solidFill>
                <a:srgbClr val="0070C0"/>
              </a:solidFill>
            </a:endParaRPr>
          </a:p>
        </p:txBody>
      </p:sp>
      <p:sp>
        <p:nvSpPr>
          <p:cNvPr id="24" name="TextBox 32"/>
          <p:cNvSpPr txBox="1"/>
          <p:nvPr/>
        </p:nvSpPr>
        <p:spPr>
          <a:xfrm>
            <a:off x="304800" y="1302603"/>
            <a:ext cx="4648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chemeClr val="tx1"/>
                </a:solidFill>
              </a:rPr>
              <a:t>Option 2 simulation results</a:t>
            </a:r>
            <a:r>
              <a:rPr lang="zh-CN" altLang="en-US" dirty="0" smtClean="0">
                <a:solidFill>
                  <a:schemeClr val="tx1"/>
                </a:solidFill>
              </a:rPr>
              <a:t>：</a:t>
            </a:r>
            <a:endParaRPr lang="en-US" altLang="zh-CN" dirty="0" smtClean="0">
              <a:solidFill>
                <a:schemeClr val="tx1"/>
              </a:solidFill>
            </a:endParaRPr>
          </a:p>
          <a:p>
            <a:pPr algn="ctr" defTabSz="914400" eaLnBrk="1" fontAlgn="b" hangingPunct="1"/>
            <a:endParaRPr lang="zh-CN" altLang="en-US" sz="800" dirty="0">
              <a:solidFill>
                <a:schemeClr val="tx1"/>
              </a:solidFill>
              <a:latin typeface="+mn-lt"/>
              <a:ea typeface="+mn-ea"/>
            </a:endParaRPr>
          </a:p>
        </p:txBody>
      </p:sp>
      <p:sp>
        <p:nvSpPr>
          <p:cNvPr id="25" name="TextBox 33"/>
          <p:cNvSpPr txBox="1"/>
          <p:nvPr/>
        </p:nvSpPr>
        <p:spPr>
          <a:xfrm>
            <a:off x="8167243" y="1561363"/>
            <a:ext cx="1676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b="1" i="1" u="sng" dirty="0" smtClean="0">
                <a:solidFill>
                  <a:srgbClr val="00B050"/>
                </a:solidFill>
              </a:rPr>
              <a:t>3</a:t>
            </a:r>
            <a:r>
              <a:rPr lang="en-US" altLang="zh-CN" sz="1200" b="1" i="1" u="sng" baseline="30000" dirty="0" smtClean="0">
                <a:solidFill>
                  <a:srgbClr val="00B050"/>
                </a:solidFill>
              </a:rPr>
              <a:t>rd</a:t>
            </a:r>
            <a:r>
              <a:rPr lang="en-US" altLang="zh-CN" sz="1200" b="1" i="1" u="sng" dirty="0">
                <a:solidFill>
                  <a:srgbClr val="00B050"/>
                </a:solidFill>
              </a:rPr>
              <a:t> </a:t>
            </a:r>
            <a:r>
              <a:rPr lang="en-US" altLang="zh-CN" sz="1200" b="1" i="1" u="sng" dirty="0" smtClean="0">
                <a:solidFill>
                  <a:srgbClr val="00B050"/>
                </a:solidFill>
              </a:rPr>
              <a:t>80MHz</a:t>
            </a:r>
            <a:endParaRPr lang="zh-CN" altLang="en-US" sz="1200" b="1" i="1" u="sng" dirty="0">
              <a:solidFill>
                <a:srgbClr val="00B050"/>
              </a:solidFill>
            </a:endParaRPr>
          </a:p>
        </p:txBody>
      </p:sp>
      <p:sp>
        <p:nvSpPr>
          <p:cNvPr id="27" name="文本框 8"/>
          <p:cNvSpPr txBox="1"/>
          <p:nvPr/>
        </p:nvSpPr>
        <p:spPr>
          <a:xfrm>
            <a:off x="8224908" y="4137031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solidFill>
                  <a:srgbClr val="0070C0"/>
                </a:solidFill>
              </a:rPr>
              <a:t>RU26</a:t>
            </a:r>
            <a:endParaRPr lang="zh-CN" altLang="en-US" sz="1200" dirty="0">
              <a:solidFill>
                <a:srgbClr val="0070C0"/>
              </a:solidFill>
            </a:endParaRPr>
          </a:p>
        </p:txBody>
      </p:sp>
      <p:sp>
        <p:nvSpPr>
          <p:cNvPr id="28" name="文本框 9"/>
          <p:cNvSpPr txBox="1"/>
          <p:nvPr/>
        </p:nvSpPr>
        <p:spPr>
          <a:xfrm>
            <a:off x="8231310" y="4377587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solidFill>
                  <a:srgbClr val="0070C0"/>
                </a:solidFill>
              </a:rPr>
              <a:t>RU52</a:t>
            </a:r>
            <a:endParaRPr lang="zh-CN" altLang="en-US" sz="1200" dirty="0">
              <a:solidFill>
                <a:srgbClr val="0070C0"/>
              </a:solidFill>
            </a:endParaRPr>
          </a:p>
        </p:txBody>
      </p:sp>
      <p:sp>
        <p:nvSpPr>
          <p:cNvPr id="29" name="文本框 10"/>
          <p:cNvSpPr txBox="1"/>
          <p:nvPr/>
        </p:nvSpPr>
        <p:spPr>
          <a:xfrm>
            <a:off x="8231310" y="4652192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solidFill>
                  <a:srgbClr val="0070C0"/>
                </a:solidFill>
              </a:rPr>
              <a:t>RU106</a:t>
            </a:r>
            <a:endParaRPr lang="zh-CN" altLang="en-US" sz="1200" dirty="0">
              <a:solidFill>
                <a:srgbClr val="0070C0"/>
              </a:solidFill>
            </a:endParaRPr>
          </a:p>
        </p:txBody>
      </p:sp>
      <p:sp>
        <p:nvSpPr>
          <p:cNvPr id="30" name="文本框 11"/>
          <p:cNvSpPr txBox="1"/>
          <p:nvPr/>
        </p:nvSpPr>
        <p:spPr>
          <a:xfrm>
            <a:off x="8231310" y="4936394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solidFill>
                  <a:srgbClr val="0070C0"/>
                </a:solidFill>
              </a:rPr>
              <a:t>RU242</a:t>
            </a:r>
            <a:endParaRPr lang="zh-CN" altLang="en-US" sz="1200" dirty="0">
              <a:solidFill>
                <a:srgbClr val="0070C0"/>
              </a:solidFill>
            </a:endParaRPr>
          </a:p>
        </p:txBody>
      </p:sp>
      <p:sp>
        <p:nvSpPr>
          <p:cNvPr id="31" name="文本框 12"/>
          <p:cNvSpPr txBox="1"/>
          <p:nvPr/>
        </p:nvSpPr>
        <p:spPr>
          <a:xfrm>
            <a:off x="8231310" y="5185827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solidFill>
                  <a:srgbClr val="0070C0"/>
                </a:solidFill>
              </a:rPr>
              <a:t>RU484</a:t>
            </a:r>
            <a:endParaRPr lang="zh-CN" altLang="en-US" sz="1200" dirty="0">
              <a:solidFill>
                <a:srgbClr val="0070C0"/>
              </a:solidFill>
            </a:endParaRPr>
          </a:p>
        </p:txBody>
      </p:sp>
      <p:sp>
        <p:nvSpPr>
          <p:cNvPr id="32" name="文本框 13"/>
          <p:cNvSpPr txBox="1"/>
          <p:nvPr/>
        </p:nvSpPr>
        <p:spPr>
          <a:xfrm>
            <a:off x="8231310" y="5442415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solidFill>
                  <a:srgbClr val="0070C0"/>
                </a:solidFill>
              </a:rPr>
              <a:t>RU996</a:t>
            </a:r>
            <a:endParaRPr lang="zh-CN" altLang="en-US" sz="1200" dirty="0">
              <a:solidFill>
                <a:srgbClr val="0070C0"/>
              </a:solidFill>
            </a:endParaRPr>
          </a:p>
        </p:txBody>
      </p:sp>
      <p:sp>
        <p:nvSpPr>
          <p:cNvPr id="33" name="文本框 14"/>
          <p:cNvSpPr txBox="1"/>
          <p:nvPr/>
        </p:nvSpPr>
        <p:spPr>
          <a:xfrm>
            <a:off x="8231310" y="5706697"/>
            <a:ext cx="9125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solidFill>
                  <a:srgbClr val="0070C0"/>
                </a:solidFill>
              </a:rPr>
              <a:t>RU52+26</a:t>
            </a:r>
            <a:endParaRPr lang="zh-CN" altLang="en-US" sz="1200" dirty="0">
              <a:solidFill>
                <a:srgbClr val="0070C0"/>
              </a:solidFill>
            </a:endParaRPr>
          </a:p>
        </p:txBody>
      </p:sp>
      <p:sp>
        <p:nvSpPr>
          <p:cNvPr id="34" name="文本框 15"/>
          <p:cNvSpPr txBox="1"/>
          <p:nvPr/>
        </p:nvSpPr>
        <p:spPr>
          <a:xfrm>
            <a:off x="8229600" y="5931407"/>
            <a:ext cx="9125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solidFill>
                  <a:srgbClr val="0070C0"/>
                </a:solidFill>
              </a:rPr>
              <a:t>RU106+26</a:t>
            </a:r>
            <a:endParaRPr lang="zh-CN" altLang="en-US" sz="1200" dirty="0">
              <a:solidFill>
                <a:srgbClr val="0070C0"/>
              </a:solidFill>
            </a:endParaRPr>
          </a:p>
        </p:txBody>
      </p:sp>
      <p:sp>
        <p:nvSpPr>
          <p:cNvPr id="35" name="文本框 16"/>
          <p:cNvSpPr txBox="1"/>
          <p:nvPr/>
        </p:nvSpPr>
        <p:spPr>
          <a:xfrm>
            <a:off x="8229600" y="6200001"/>
            <a:ext cx="9940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solidFill>
                  <a:srgbClr val="0070C0"/>
                </a:solidFill>
              </a:rPr>
              <a:t>RU484+242</a:t>
            </a:r>
            <a:endParaRPr lang="zh-CN" altLang="en-US" sz="1200" dirty="0">
              <a:solidFill>
                <a:srgbClr val="0070C0"/>
              </a:solidFill>
            </a:endParaRPr>
          </a:p>
        </p:txBody>
      </p:sp>
      <p:sp>
        <p:nvSpPr>
          <p:cNvPr id="36" name="TextBox 33"/>
          <p:cNvSpPr txBox="1"/>
          <p:nvPr/>
        </p:nvSpPr>
        <p:spPr>
          <a:xfrm>
            <a:off x="8167243" y="3977906"/>
            <a:ext cx="1676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b="1" i="1" u="sng" dirty="0" smtClean="0">
                <a:solidFill>
                  <a:srgbClr val="00B050"/>
                </a:solidFill>
              </a:rPr>
              <a:t>4</a:t>
            </a:r>
            <a:r>
              <a:rPr lang="en-US" altLang="zh-CN" sz="1200" b="1" i="1" u="sng" baseline="30000" dirty="0" smtClean="0">
                <a:solidFill>
                  <a:srgbClr val="00B050"/>
                </a:solidFill>
              </a:rPr>
              <a:t>th</a:t>
            </a:r>
            <a:r>
              <a:rPr lang="en-US" altLang="zh-CN" sz="1200" b="1" i="1" u="sng" dirty="0" smtClean="0">
                <a:solidFill>
                  <a:srgbClr val="00B050"/>
                </a:solidFill>
              </a:rPr>
              <a:t> 80MHz</a:t>
            </a:r>
            <a:endParaRPr lang="zh-CN" altLang="en-US" sz="1200" b="1" i="1" u="sng" dirty="0">
              <a:solidFill>
                <a:srgbClr val="00B050"/>
              </a:solidFill>
            </a:endParaRPr>
          </a:p>
        </p:txBody>
      </p:sp>
      <p:graphicFrame>
        <p:nvGraphicFramePr>
          <p:cNvPr id="37" name="表格 6">
            <a:extLst>
              <a:ext uri="{FF2B5EF4-FFF2-40B4-BE49-F238E27FC236}">
                <a16:creationId xmlns:a16="http://schemas.microsoft.com/office/drawing/2014/main" xmlns="" id="{297FD313-C9C9-4D98-BBF2-911CCD1C322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21894336"/>
              </p:ext>
            </p:extLst>
          </p:nvPr>
        </p:nvGraphicFramePr>
        <p:xfrm>
          <a:off x="401335" y="1743233"/>
          <a:ext cx="7748658" cy="22631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38603">
                  <a:extLst>
                    <a:ext uri="{9D8B030D-6E8A-4147-A177-3AD203B41FA5}">
                      <a16:colId xmlns:a16="http://schemas.microsoft.com/office/drawing/2014/main" xmlns="" val="2991031768"/>
                    </a:ext>
                  </a:extLst>
                </a:gridCol>
                <a:gridCol w="214573">
                  <a:extLst>
                    <a:ext uri="{9D8B030D-6E8A-4147-A177-3AD203B41FA5}">
                      <a16:colId xmlns:a16="http://schemas.microsoft.com/office/drawing/2014/main" xmlns="" val="4001606891"/>
                    </a:ext>
                  </a:extLst>
                </a:gridCol>
                <a:gridCol w="214573">
                  <a:extLst>
                    <a:ext uri="{9D8B030D-6E8A-4147-A177-3AD203B41FA5}">
                      <a16:colId xmlns:a16="http://schemas.microsoft.com/office/drawing/2014/main" xmlns="" val="2727701268"/>
                    </a:ext>
                  </a:extLst>
                </a:gridCol>
                <a:gridCol w="214573">
                  <a:extLst>
                    <a:ext uri="{9D8B030D-6E8A-4147-A177-3AD203B41FA5}">
                      <a16:colId xmlns:a16="http://schemas.microsoft.com/office/drawing/2014/main" xmlns="" val="1740134754"/>
                    </a:ext>
                  </a:extLst>
                </a:gridCol>
                <a:gridCol w="214573">
                  <a:extLst>
                    <a:ext uri="{9D8B030D-6E8A-4147-A177-3AD203B41FA5}">
                      <a16:colId xmlns:a16="http://schemas.microsoft.com/office/drawing/2014/main" xmlns="" val="574068062"/>
                    </a:ext>
                  </a:extLst>
                </a:gridCol>
                <a:gridCol w="214573">
                  <a:extLst>
                    <a:ext uri="{9D8B030D-6E8A-4147-A177-3AD203B41FA5}">
                      <a16:colId xmlns:a16="http://schemas.microsoft.com/office/drawing/2014/main" xmlns="" val="4021819001"/>
                    </a:ext>
                  </a:extLst>
                </a:gridCol>
                <a:gridCol w="214573">
                  <a:extLst>
                    <a:ext uri="{9D8B030D-6E8A-4147-A177-3AD203B41FA5}">
                      <a16:colId xmlns:a16="http://schemas.microsoft.com/office/drawing/2014/main" xmlns="" val="778638383"/>
                    </a:ext>
                  </a:extLst>
                </a:gridCol>
                <a:gridCol w="214573">
                  <a:extLst>
                    <a:ext uri="{9D8B030D-6E8A-4147-A177-3AD203B41FA5}">
                      <a16:colId xmlns:a16="http://schemas.microsoft.com/office/drawing/2014/main" xmlns="" val="730285695"/>
                    </a:ext>
                  </a:extLst>
                </a:gridCol>
                <a:gridCol w="214573">
                  <a:extLst>
                    <a:ext uri="{9D8B030D-6E8A-4147-A177-3AD203B41FA5}">
                      <a16:colId xmlns:a16="http://schemas.microsoft.com/office/drawing/2014/main" xmlns="" val="1403104502"/>
                    </a:ext>
                  </a:extLst>
                </a:gridCol>
                <a:gridCol w="214573">
                  <a:extLst>
                    <a:ext uri="{9D8B030D-6E8A-4147-A177-3AD203B41FA5}">
                      <a16:colId xmlns:a16="http://schemas.microsoft.com/office/drawing/2014/main" xmlns="" val="2188027602"/>
                    </a:ext>
                  </a:extLst>
                </a:gridCol>
                <a:gridCol w="214573">
                  <a:extLst>
                    <a:ext uri="{9D8B030D-6E8A-4147-A177-3AD203B41FA5}">
                      <a16:colId xmlns:a16="http://schemas.microsoft.com/office/drawing/2014/main" xmlns="" val="1566443773"/>
                    </a:ext>
                  </a:extLst>
                </a:gridCol>
                <a:gridCol w="214573">
                  <a:extLst>
                    <a:ext uri="{9D8B030D-6E8A-4147-A177-3AD203B41FA5}">
                      <a16:colId xmlns:a16="http://schemas.microsoft.com/office/drawing/2014/main" xmlns="" val="4192533338"/>
                    </a:ext>
                  </a:extLst>
                </a:gridCol>
                <a:gridCol w="214573">
                  <a:extLst>
                    <a:ext uri="{9D8B030D-6E8A-4147-A177-3AD203B41FA5}">
                      <a16:colId xmlns:a16="http://schemas.microsoft.com/office/drawing/2014/main" xmlns="" val="2017368946"/>
                    </a:ext>
                  </a:extLst>
                </a:gridCol>
                <a:gridCol w="214573">
                  <a:extLst>
                    <a:ext uri="{9D8B030D-6E8A-4147-A177-3AD203B41FA5}">
                      <a16:colId xmlns:a16="http://schemas.microsoft.com/office/drawing/2014/main" xmlns="" val="45914759"/>
                    </a:ext>
                  </a:extLst>
                </a:gridCol>
                <a:gridCol w="214573">
                  <a:extLst>
                    <a:ext uri="{9D8B030D-6E8A-4147-A177-3AD203B41FA5}">
                      <a16:colId xmlns:a16="http://schemas.microsoft.com/office/drawing/2014/main" xmlns="" val="1292058445"/>
                    </a:ext>
                  </a:extLst>
                </a:gridCol>
                <a:gridCol w="214573">
                  <a:extLst>
                    <a:ext uri="{9D8B030D-6E8A-4147-A177-3AD203B41FA5}">
                      <a16:colId xmlns:a16="http://schemas.microsoft.com/office/drawing/2014/main" xmlns="" val="1265030094"/>
                    </a:ext>
                  </a:extLst>
                </a:gridCol>
                <a:gridCol w="214573">
                  <a:extLst>
                    <a:ext uri="{9D8B030D-6E8A-4147-A177-3AD203B41FA5}">
                      <a16:colId xmlns:a16="http://schemas.microsoft.com/office/drawing/2014/main" xmlns="" val="2226594992"/>
                    </a:ext>
                  </a:extLst>
                </a:gridCol>
                <a:gridCol w="214573">
                  <a:extLst>
                    <a:ext uri="{9D8B030D-6E8A-4147-A177-3AD203B41FA5}">
                      <a16:colId xmlns:a16="http://schemas.microsoft.com/office/drawing/2014/main" xmlns="" val="2593495834"/>
                    </a:ext>
                  </a:extLst>
                </a:gridCol>
                <a:gridCol w="214573">
                  <a:extLst>
                    <a:ext uri="{9D8B030D-6E8A-4147-A177-3AD203B41FA5}">
                      <a16:colId xmlns:a16="http://schemas.microsoft.com/office/drawing/2014/main" xmlns="" val="2719152691"/>
                    </a:ext>
                  </a:extLst>
                </a:gridCol>
                <a:gridCol w="214573">
                  <a:extLst>
                    <a:ext uri="{9D8B030D-6E8A-4147-A177-3AD203B41FA5}">
                      <a16:colId xmlns:a16="http://schemas.microsoft.com/office/drawing/2014/main" xmlns="" val="2643742754"/>
                    </a:ext>
                  </a:extLst>
                </a:gridCol>
                <a:gridCol w="214573">
                  <a:extLst>
                    <a:ext uri="{9D8B030D-6E8A-4147-A177-3AD203B41FA5}">
                      <a16:colId xmlns:a16="http://schemas.microsoft.com/office/drawing/2014/main" xmlns="" val="1686032282"/>
                    </a:ext>
                  </a:extLst>
                </a:gridCol>
                <a:gridCol w="214573">
                  <a:extLst>
                    <a:ext uri="{9D8B030D-6E8A-4147-A177-3AD203B41FA5}">
                      <a16:colId xmlns:a16="http://schemas.microsoft.com/office/drawing/2014/main" xmlns="" val="2182205444"/>
                    </a:ext>
                  </a:extLst>
                </a:gridCol>
                <a:gridCol w="214573">
                  <a:extLst>
                    <a:ext uri="{9D8B030D-6E8A-4147-A177-3AD203B41FA5}">
                      <a16:colId xmlns:a16="http://schemas.microsoft.com/office/drawing/2014/main" xmlns="" val="2706798869"/>
                    </a:ext>
                  </a:extLst>
                </a:gridCol>
                <a:gridCol w="214573">
                  <a:extLst>
                    <a:ext uri="{9D8B030D-6E8A-4147-A177-3AD203B41FA5}">
                      <a16:colId xmlns:a16="http://schemas.microsoft.com/office/drawing/2014/main" xmlns="" val="2232126902"/>
                    </a:ext>
                  </a:extLst>
                </a:gridCol>
                <a:gridCol w="214573">
                  <a:extLst>
                    <a:ext uri="{9D8B030D-6E8A-4147-A177-3AD203B41FA5}">
                      <a16:colId xmlns:a16="http://schemas.microsoft.com/office/drawing/2014/main" xmlns="" val="3723643267"/>
                    </a:ext>
                  </a:extLst>
                </a:gridCol>
                <a:gridCol w="214573">
                  <a:extLst>
                    <a:ext uri="{9D8B030D-6E8A-4147-A177-3AD203B41FA5}">
                      <a16:colId xmlns:a16="http://schemas.microsoft.com/office/drawing/2014/main" xmlns="" val="2600759576"/>
                    </a:ext>
                  </a:extLst>
                </a:gridCol>
                <a:gridCol w="214573">
                  <a:extLst>
                    <a:ext uri="{9D8B030D-6E8A-4147-A177-3AD203B41FA5}">
                      <a16:colId xmlns:a16="http://schemas.microsoft.com/office/drawing/2014/main" xmlns="" val="4271685027"/>
                    </a:ext>
                  </a:extLst>
                </a:gridCol>
                <a:gridCol w="214573">
                  <a:extLst>
                    <a:ext uri="{9D8B030D-6E8A-4147-A177-3AD203B41FA5}">
                      <a16:colId xmlns:a16="http://schemas.microsoft.com/office/drawing/2014/main" xmlns="" val="1435516696"/>
                    </a:ext>
                  </a:extLst>
                </a:gridCol>
                <a:gridCol w="214573">
                  <a:extLst>
                    <a:ext uri="{9D8B030D-6E8A-4147-A177-3AD203B41FA5}">
                      <a16:colId xmlns:a16="http://schemas.microsoft.com/office/drawing/2014/main" xmlns="" val="2671853195"/>
                    </a:ext>
                  </a:extLst>
                </a:gridCol>
                <a:gridCol w="214573">
                  <a:extLst>
                    <a:ext uri="{9D8B030D-6E8A-4147-A177-3AD203B41FA5}">
                      <a16:colId xmlns:a16="http://schemas.microsoft.com/office/drawing/2014/main" xmlns="" val="1695595398"/>
                    </a:ext>
                  </a:extLst>
                </a:gridCol>
                <a:gridCol w="214573">
                  <a:extLst>
                    <a:ext uri="{9D8B030D-6E8A-4147-A177-3AD203B41FA5}">
                      <a16:colId xmlns:a16="http://schemas.microsoft.com/office/drawing/2014/main" xmlns="" val="3210165112"/>
                    </a:ext>
                  </a:extLst>
                </a:gridCol>
                <a:gridCol w="214573">
                  <a:extLst>
                    <a:ext uri="{9D8B030D-6E8A-4147-A177-3AD203B41FA5}">
                      <a16:colId xmlns:a16="http://schemas.microsoft.com/office/drawing/2014/main" xmlns="" val="4033054820"/>
                    </a:ext>
                  </a:extLst>
                </a:gridCol>
                <a:gridCol w="214573">
                  <a:extLst>
                    <a:ext uri="{9D8B030D-6E8A-4147-A177-3AD203B41FA5}">
                      <a16:colId xmlns:a16="http://schemas.microsoft.com/office/drawing/2014/main" xmlns="" val="232056484"/>
                    </a:ext>
                  </a:extLst>
                </a:gridCol>
                <a:gridCol w="214573">
                  <a:extLst>
                    <a:ext uri="{9D8B030D-6E8A-4147-A177-3AD203B41FA5}">
                      <a16:colId xmlns:a16="http://schemas.microsoft.com/office/drawing/2014/main" xmlns="" val="2003985670"/>
                    </a:ext>
                  </a:extLst>
                </a:gridCol>
                <a:gridCol w="214573">
                  <a:extLst>
                    <a:ext uri="{9D8B030D-6E8A-4147-A177-3AD203B41FA5}">
                      <a16:colId xmlns:a16="http://schemas.microsoft.com/office/drawing/2014/main" xmlns="" val="3499980677"/>
                    </a:ext>
                  </a:extLst>
                </a:gridCol>
                <a:gridCol w="214573">
                  <a:extLst>
                    <a:ext uri="{9D8B030D-6E8A-4147-A177-3AD203B41FA5}">
                      <a16:colId xmlns:a16="http://schemas.microsoft.com/office/drawing/2014/main" xmlns="" val="691284187"/>
                    </a:ext>
                  </a:extLst>
                </a:gridCol>
              </a:tblGrid>
              <a:tr h="227113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4.46 2.76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4.46 3.68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4.46 2.76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4.46 3.68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4.46 2.76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4.46 3.68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4.46 2.76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4.46 3.68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4.46 2.76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5.85 3.71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6.98 3.95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5.85 3.71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6.98 3.95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5.64 4.88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4.77 3.45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7.95 6.02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4.77 3.45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5.85 3.71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5.85 3.71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4.77 3.45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7.95 6.02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4.77 3.45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5.64 4.88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6.98 3.95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5.85 3.71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6.98 3.95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5.85 3.71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4.46 2.76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4.46 3.68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4.46 2.76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4.46 3.68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4.46 2.76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4.46 3.68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4.46 2.76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4.46 3.68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4.46 2.76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799883646"/>
                  </a:ext>
                </a:extLst>
              </a:tr>
              <a:tr h="227113">
                <a:tc gridSpan="2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4.69 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4.68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4.69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4.68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4.69 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4.68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4.69 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4.68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7.43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5.06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7.43 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5.06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7.43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4.18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5.88 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4.81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5.88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4.81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7.43 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4.18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7.43 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5.06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7.43 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5.06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4.69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4.68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4.69 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4.68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4.69 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4.68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4.69 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4.68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667423645"/>
                  </a:ext>
                </a:extLst>
              </a:tr>
              <a:tr h="227113">
                <a:tc gridSpan="4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5.42 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5.42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5.41 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5.33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6.43 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5.35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6.49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6.49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6.49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6.49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6.43 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5.35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5.41 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5.33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5.42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5.42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283696927"/>
                  </a:ext>
                </a:extLst>
              </a:tr>
              <a:tr h="227113">
                <a:tc gridSpan="9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5.58 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5.3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7.39 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5.82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7.31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5.6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5.58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5.3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987667150"/>
                  </a:ext>
                </a:extLst>
              </a:tr>
              <a:tr h="227113">
                <a:tc gridSpan="18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6.86 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6.61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18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6.58 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6.32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916565468"/>
                  </a:ext>
                </a:extLst>
              </a:tr>
              <a:tr h="227113">
                <a:tc gridSpan="36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7.47 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6.03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195886343"/>
                  </a:ext>
                </a:extLst>
              </a:tr>
              <a:tr h="227113">
                <a:tc gridSpan="9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5.94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4.8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6.37 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5.46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6.37 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5.46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5.94 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4.8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932512887"/>
                  </a:ext>
                </a:extLst>
              </a:tr>
              <a:tr h="227113">
                <a:tc gridSpan="9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6.25 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5.51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6.64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6.02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6.64 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6.02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6.25 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5.51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46533510"/>
                  </a:ext>
                </a:extLst>
              </a:tr>
              <a:tr h="227113">
                <a:tc gridSpan="9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7.64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8.03 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7.77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9.07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7.87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8.13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8.12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421443763"/>
                  </a:ext>
                </a:extLst>
              </a:tr>
            </a:tbl>
          </a:graphicData>
        </a:graphic>
      </p:graphicFrame>
      <p:graphicFrame>
        <p:nvGraphicFramePr>
          <p:cNvPr id="38" name="表格 3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872516"/>
              </p:ext>
            </p:extLst>
          </p:nvPr>
        </p:nvGraphicFramePr>
        <p:xfrm>
          <a:off x="400423" y="4104052"/>
          <a:ext cx="7766820" cy="233760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5745"/>
                <a:gridCol w="215745"/>
                <a:gridCol w="215745"/>
                <a:gridCol w="215745"/>
                <a:gridCol w="215745"/>
                <a:gridCol w="215745"/>
                <a:gridCol w="215745"/>
                <a:gridCol w="215745"/>
                <a:gridCol w="215745"/>
                <a:gridCol w="215745"/>
                <a:gridCol w="215745"/>
                <a:gridCol w="215745"/>
                <a:gridCol w="215745"/>
                <a:gridCol w="215745"/>
                <a:gridCol w="215745"/>
                <a:gridCol w="215745"/>
                <a:gridCol w="215745"/>
                <a:gridCol w="215745"/>
                <a:gridCol w="215745"/>
                <a:gridCol w="215745"/>
                <a:gridCol w="215745"/>
                <a:gridCol w="215745"/>
                <a:gridCol w="215745"/>
                <a:gridCol w="215745"/>
                <a:gridCol w="215745"/>
                <a:gridCol w="215745"/>
                <a:gridCol w="215745"/>
                <a:gridCol w="215745"/>
                <a:gridCol w="215745"/>
                <a:gridCol w="215745"/>
                <a:gridCol w="215745"/>
                <a:gridCol w="215745"/>
                <a:gridCol w="215745"/>
                <a:gridCol w="215745"/>
                <a:gridCol w="215745"/>
                <a:gridCol w="215745"/>
              </a:tblGrid>
              <a:tr h="25076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4.46 2.76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4.46 3.68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4.46 2.76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4.46 3.68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tc rowSpan="3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4.46 2.76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4.46 3.68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4.46 2.76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4.46 3.68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4.46 2.76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5.85 3.71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6.98 3.95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5.85 3.71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6.98 3.95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tc rowSpan="3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5.64 4.88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4.77 3.45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7.95 6.02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4.77 3.45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5.76 4.78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5.85 3.71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4.77 3.45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7.95 6.02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4.77 3.45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tc rowSpan="3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5.64 4.88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6.98 3.95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5.85 3.71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6.98 3.95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5.85 3.71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4.46 2.76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4.46 3.68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4.46 2.76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4.46 3.68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tc rowSpan="3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4.46 2.76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4.46 3.68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4.46 2.76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4.46 3.68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4.46 2.76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</a:tr>
              <a:tr h="325929">
                <a:tc gridSpan="2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4.69 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4.68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4.69 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4.68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4.69 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4.68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4.69 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4.68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7.43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5.06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7.43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5.06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7.43 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4.18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5.93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5.37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5.88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4.81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7.43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4.18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7.43 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5.06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7.43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5.06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4.69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4.68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4.69 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4.68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4.69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4.68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4.69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4.68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99793">
                <a:tc gridSpan="4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5.42 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5.42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5.41 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5.33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6.43 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5.35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6.71 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6.54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6.49 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6.49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6.43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5.35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5.41 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5.33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5.42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5.42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99793">
                <a:tc gridSpan="9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5.58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5.3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8.24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6.04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7.31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5.6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5.58 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5.3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99793">
                <a:tc gridSpan="18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7.45 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6.62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18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6.81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6.27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99793">
                <a:tc gridSpan="36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6.68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6.14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99793">
                <a:tc gridSpan="9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5.94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4.8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6.37 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5.46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6.37 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5.46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5.94 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4.8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99793">
                <a:tc gridSpan="9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6.25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5.51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6.61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6.01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6.64 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6.02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6.25 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5.51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99793">
                <a:tc gridSpan="9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8.08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7.93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9.62 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8.58</a:t>
                      </a:r>
                      <a:endParaRPr lang="en-US" altLang="zh-CN" sz="800" b="0" u="none" strike="noStrike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8.69 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7.18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8.83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8.31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10018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solidFill>
                  <a:srgbClr val="0070C0"/>
                </a:solidFill>
              </a:rPr>
              <a:t>P1: </a:t>
            </a:r>
            <a:r>
              <a:rPr lang="en-US" altLang="zh-CN" dirty="0" smtClean="0"/>
              <a:t>320MHz </a:t>
            </a:r>
            <a:r>
              <a:rPr lang="en-US" altLang="zh-CN" dirty="0"/>
              <a:t>2x </a:t>
            </a:r>
            <a:r>
              <a:rPr lang="en-US" altLang="zh-CN" dirty="0" smtClean="0"/>
              <a:t>EHT-LTF [1] 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 smtClean="0"/>
              <a:t>2020-07</a:t>
            </a:r>
            <a:endParaRPr lang="en-GB" altLang="zh-CN" dirty="0"/>
          </a:p>
        </p:txBody>
      </p:sp>
      <p:graphicFrame>
        <p:nvGraphicFramePr>
          <p:cNvPr id="6" name="表格 8">
            <a:extLst>
              <a:ext uri="{FF2B5EF4-FFF2-40B4-BE49-F238E27FC236}">
                <a16:creationId xmlns:a16="http://schemas.microsoft.com/office/drawing/2014/main" xmlns="" id="{70000E92-9E25-4ACD-B39B-7C9F7B88A8B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796599"/>
              </p:ext>
            </p:extLst>
          </p:nvPr>
        </p:nvGraphicFramePr>
        <p:xfrm>
          <a:off x="380086" y="2286000"/>
          <a:ext cx="6676696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34587">
                  <a:extLst>
                    <a:ext uri="{9D8B030D-6E8A-4147-A177-3AD203B41FA5}">
                      <a16:colId xmlns:a16="http://schemas.microsoft.com/office/drawing/2014/main" xmlns="" val="938462418"/>
                    </a:ext>
                  </a:extLst>
                </a:gridCol>
                <a:gridCol w="834587">
                  <a:extLst>
                    <a:ext uri="{9D8B030D-6E8A-4147-A177-3AD203B41FA5}">
                      <a16:colId xmlns:a16="http://schemas.microsoft.com/office/drawing/2014/main" xmlns="" val="69855112"/>
                    </a:ext>
                  </a:extLst>
                </a:gridCol>
                <a:gridCol w="834587">
                  <a:extLst>
                    <a:ext uri="{9D8B030D-6E8A-4147-A177-3AD203B41FA5}">
                      <a16:colId xmlns:a16="http://schemas.microsoft.com/office/drawing/2014/main" xmlns="" val="3238972679"/>
                    </a:ext>
                  </a:extLst>
                </a:gridCol>
                <a:gridCol w="834587">
                  <a:extLst>
                    <a:ext uri="{9D8B030D-6E8A-4147-A177-3AD203B41FA5}">
                      <a16:colId xmlns:a16="http://schemas.microsoft.com/office/drawing/2014/main" xmlns="" val="3956013258"/>
                    </a:ext>
                  </a:extLst>
                </a:gridCol>
                <a:gridCol w="834587">
                  <a:extLst>
                    <a:ext uri="{9D8B030D-6E8A-4147-A177-3AD203B41FA5}">
                      <a16:colId xmlns:a16="http://schemas.microsoft.com/office/drawing/2014/main" xmlns="" val="3615034393"/>
                    </a:ext>
                  </a:extLst>
                </a:gridCol>
                <a:gridCol w="834587">
                  <a:extLst>
                    <a:ext uri="{9D8B030D-6E8A-4147-A177-3AD203B41FA5}">
                      <a16:colId xmlns:a16="http://schemas.microsoft.com/office/drawing/2014/main" xmlns="" val="3819612782"/>
                    </a:ext>
                  </a:extLst>
                </a:gridCol>
                <a:gridCol w="834587">
                  <a:extLst>
                    <a:ext uri="{9D8B030D-6E8A-4147-A177-3AD203B41FA5}">
                      <a16:colId xmlns:a16="http://schemas.microsoft.com/office/drawing/2014/main" xmlns="" val="3443524133"/>
                    </a:ext>
                  </a:extLst>
                </a:gridCol>
                <a:gridCol w="834587">
                  <a:extLst>
                    <a:ext uri="{9D8B030D-6E8A-4147-A177-3AD203B41FA5}">
                      <a16:colId xmlns:a16="http://schemas.microsoft.com/office/drawing/2014/main" xmlns="" val="350044335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11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8.82 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11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8.82</a:t>
                      </a:r>
                      <a:endParaRPr lang="en-US" altLang="zh-CN" sz="11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11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9.21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11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9.21</a:t>
                      </a:r>
                      <a:endParaRPr lang="en-US" altLang="zh-CN" sz="11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11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9.43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11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9.43</a:t>
                      </a:r>
                      <a:endParaRPr lang="en-US" altLang="zh-CN" sz="11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11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8.02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11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8.02</a:t>
                      </a:r>
                      <a:endParaRPr lang="en-US" altLang="zh-CN" sz="11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11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7.81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11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7.81</a:t>
                      </a:r>
                      <a:endParaRPr lang="en-US" altLang="zh-CN" sz="11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11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8.88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11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8.88</a:t>
                      </a:r>
                      <a:endParaRPr lang="en-US" altLang="zh-CN" sz="11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11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9.38 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11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9.38</a:t>
                      </a:r>
                      <a:endParaRPr lang="en-US" altLang="zh-CN" sz="11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11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8.3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11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8.3</a:t>
                      </a:r>
                      <a:endParaRPr lang="en-US" altLang="zh-CN" sz="11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641447789"/>
                  </a:ext>
                </a:extLst>
              </a:tr>
            </a:tbl>
          </a:graphicData>
        </a:graphic>
      </p:graphicFrame>
      <p:graphicFrame>
        <p:nvGraphicFramePr>
          <p:cNvPr id="7" name="表格 10">
            <a:extLst>
              <a:ext uri="{FF2B5EF4-FFF2-40B4-BE49-F238E27FC236}">
                <a16:creationId xmlns:a16="http://schemas.microsoft.com/office/drawing/2014/main" xmlns="" id="{7578BAF2-4D89-45D7-8A51-3AB178EECCF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770715"/>
              </p:ext>
            </p:extLst>
          </p:nvPr>
        </p:nvGraphicFramePr>
        <p:xfrm>
          <a:off x="386712" y="2809391"/>
          <a:ext cx="6699888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349944">
                  <a:extLst>
                    <a:ext uri="{9D8B030D-6E8A-4147-A177-3AD203B41FA5}">
                      <a16:colId xmlns:a16="http://schemas.microsoft.com/office/drawing/2014/main" xmlns="" val="1647119875"/>
                    </a:ext>
                  </a:extLst>
                </a:gridCol>
                <a:gridCol w="3349944">
                  <a:extLst>
                    <a:ext uri="{9D8B030D-6E8A-4147-A177-3AD203B41FA5}">
                      <a16:colId xmlns:a16="http://schemas.microsoft.com/office/drawing/2014/main" xmlns="" val="327889259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11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7.68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11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6.46</a:t>
                      </a:r>
                      <a:endParaRPr lang="en-US" altLang="zh-CN" sz="11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11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7.57 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11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6.75</a:t>
                      </a:r>
                      <a:endParaRPr lang="en-US" altLang="zh-CN" sz="11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3655550546"/>
                  </a:ext>
                </a:extLst>
              </a:tr>
            </a:tbl>
          </a:graphicData>
        </a:graphic>
      </p:graphicFrame>
      <p:graphicFrame>
        <p:nvGraphicFramePr>
          <p:cNvPr id="8" name="表格 12">
            <a:extLst>
              <a:ext uri="{FF2B5EF4-FFF2-40B4-BE49-F238E27FC236}">
                <a16:creationId xmlns:a16="http://schemas.microsoft.com/office/drawing/2014/main" xmlns="" id="{5D67E61A-8475-4737-9A87-C2845099334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6360081"/>
              </p:ext>
            </p:extLst>
          </p:nvPr>
        </p:nvGraphicFramePr>
        <p:xfrm>
          <a:off x="380086" y="3342791"/>
          <a:ext cx="6706512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38314">
                  <a:extLst>
                    <a:ext uri="{9D8B030D-6E8A-4147-A177-3AD203B41FA5}">
                      <a16:colId xmlns:a16="http://schemas.microsoft.com/office/drawing/2014/main" xmlns="" val="3417882896"/>
                    </a:ext>
                  </a:extLst>
                </a:gridCol>
                <a:gridCol w="838314">
                  <a:extLst>
                    <a:ext uri="{9D8B030D-6E8A-4147-A177-3AD203B41FA5}">
                      <a16:colId xmlns:a16="http://schemas.microsoft.com/office/drawing/2014/main" xmlns="" val="4236428305"/>
                    </a:ext>
                  </a:extLst>
                </a:gridCol>
                <a:gridCol w="838314">
                  <a:extLst>
                    <a:ext uri="{9D8B030D-6E8A-4147-A177-3AD203B41FA5}">
                      <a16:colId xmlns:a16="http://schemas.microsoft.com/office/drawing/2014/main" xmlns="" val="2804021977"/>
                    </a:ext>
                  </a:extLst>
                </a:gridCol>
                <a:gridCol w="838314">
                  <a:extLst>
                    <a:ext uri="{9D8B030D-6E8A-4147-A177-3AD203B41FA5}">
                      <a16:colId xmlns:a16="http://schemas.microsoft.com/office/drawing/2014/main" xmlns="" val="1633473885"/>
                    </a:ext>
                  </a:extLst>
                </a:gridCol>
                <a:gridCol w="838314">
                  <a:extLst>
                    <a:ext uri="{9D8B030D-6E8A-4147-A177-3AD203B41FA5}">
                      <a16:colId xmlns:a16="http://schemas.microsoft.com/office/drawing/2014/main" xmlns="" val="2824224417"/>
                    </a:ext>
                  </a:extLst>
                </a:gridCol>
                <a:gridCol w="838314">
                  <a:extLst>
                    <a:ext uri="{9D8B030D-6E8A-4147-A177-3AD203B41FA5}">
                      <a16:colId xmlns:a16="http://schemas.microsoft.com/office/drawing/2014/main" xmlns="" val="3714340852"/>
                    </a:ext>
                  </a:extLst>
                </a:gridCol>
                <a:gridCol w="838314">
                  <a:extLst>
                    <a:ext uri="{9D8B030D-6E8A-4147-A177-3AD203B41FA5}">
                      <a16:colId xmlns:a16="http://schemas.microsoft.com/office/drawing/2014/main" xmlns="" val="2356479397"/>
                    </a:ext>
                  </a:extLst>
                </a:gridCol>
                <a:gridCol w="838314">
                  <a:extLst>
                    <a:ext uri="{9D8B030D-6E8A-4147-A177-3AD203B41FA5}">
                      <a16:colId xmlns:a16="http://schemas.microsoft.com/office/drawing/2014/main" xmlns="" val="202453146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11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9.32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11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8.08</a:t>
                      </a:r>
                      <a:endParaRPr lang="en-US" altLang="zh-CN" sz="11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11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9.26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11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8.75</a:t>
                      </a:r>
                      <a:endParaRPr lang="en-US" altLang="zh-CN" sz="11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11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8.67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11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8.43</a:t>
                      </a:r>
                      <a:endParaRPr lang="en-US" altLang="zh-CN" sz="11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11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9.14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11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8.65</a:t>
                      </a:r>
                      <a:endParaRPr lang="en-US" altLang="zh-CN" sz="11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11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9.41 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11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8.1</a:t>
                      </a:r>
                      <a:endParaRPr lang="en-US" altLang="zh-CN" sz="11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11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8.85 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11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8.27</a:t>
                      </a:r>
                      <a:endParaRPr lang="en-US" altLang="zh-CN" sz="11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11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9.08 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11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7.52</a:t>
                      </a:r>
                      <a:endParaRPr lang="en-US" altLang="zh-CN" sz="11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11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9.28 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11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8.8</a:t>
                      </a:r>
                      <a:endParaRPr lang="en-US" altLang="zh-CN" sz="11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5228934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11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9.19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11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8.58</a:t>
                      </a:r>
                      <a:endParaRPr lang="en-US" altLang="zh-CN" sz="11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11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8.57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11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8.14</a:t>
                      </a:r>
                      <a:endParaRPr lang="en-US" altLang="zh-CN" sz="11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11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9.41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11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8.44</a:t>
                      </a:r>
                      <a:endParaRPr lang="en-US" altLang="zh-CN" sz="11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 gridSpan="5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11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8.78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11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8.08</a:t>
                      </a:r>
                      <a:endParaRPr lang="en-US" altLang="zh-CN" sz="11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586913155"/>
                  </a:ext>
                </a:extLst>
              </a:tr>
              <a:tr h="370840">
                <a:tc gridSpan="8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11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7.76 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11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6.75</a:t>
                      </a:r>
                      <a:endParaRPr lang="en-US" altLang="zh-CN" sz="11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86648863"/>
                  </a:ext>
                </a:extLst>
              </a:tr>
            </a:tbl>
          </a:graphicData>
        </a:graphic>
      </p:graphicFrame>
      <p:sp>
        <p:nvSpPr>
          <p:cNvPr id="19" name="文本框 17"/>
          <p:cNvSpPr txBox="1"/>
          <p:nvPr/>
        </p:nvSpPr>
        <p:spPr>
          <a:xfrm>
            <a:off x="8077200" y="2286000"/>
            <a:ext cx="9940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solidFill>
                  <a:srgbClr val="0070C0"/>
                </a:solidFill>
              </a:rPr>
              <a:t>RU484+996</a:t>
            </a:r>
            <a:endParaRPr lang="zh-CN" altLang="en-US" sz="1200" dirty="0">
              <a:solidFill>
                <a:srgbClr val="0070C0"/>
              </a:solidFill>
            </a:endParaRPr>
          </a:p>
        </p:txBody>
      </p:sp>
      <p:sp>
        <p:nvSpPr>
          <p:cNvPr id="20" name="文本框 19"/>
          <p:cNvSpPr txBox="1"/>
          <p:nvPr/>
        </p:nvSpPr>
        <p:spPr>
          <a:xfrm>
            <a:off x="8077200" y="3328310"/>
            <a:ext cx="113749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solidFill>
                  <a:srgbClr val="0070C0"/>
                </a:solidFill>
              </a:rPr>
              <a:t>RU3x996+484</a:t>
            </a:r>
            <a:endParaRPr lang="zh-CN" altLang="en-US" sz="1200" dirty="0">
              <a:solidFill>
                <a:srgbClr val="0070C0"/>
              </a:solidFill>
            </a:endParaRPr>
          </a:p>
        </p:txBody>
      </p:sp>
      <p:sp>
        <p:nvSpPr>
          <p:cNvPr id="21" name="文本框 20"/>
          <p:cNvSpPr txBox="1"/>
          <p:nvPr/>
        </p:nvSpPr>
        <p:spPr>
          <a:xfrm>
            <a:off x="8077200" y="3761601"/>
            <a:ext cx="113749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solidFill>
                  <a:srgbClr val="0070C0"/>
                </a:solidFill>
              </a:rPr>
              <a:t>RU3x996</a:t>
            </a:r>
            <a:endParaRPr lang="zh-CN" altLang="en-US" sz="1200" dirty="0">
              <a:solidFill>
                <a:srgbClr val="0070C0"/>
              </a:solidFill>
            </a:endParaRPr>
          </a:p>
        </p:txBody>
      </p:sp>
      <p:sp>
        <p:nvSpPr>
          <p:cNvPr id="22" name="文本框 21"/>
          <p:cNvSpPr txBox="1"/>
          <p:nvPr/>
        </p:nvSpPr>
        <p:spPr>
          <a:xfrm>
            <a:off x="8079160" y="4142601"/>
            <a:ext cx="113749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solidFill>
                  <a:srgbClr val="0070C0"/>
                </a:solidFill>
              </a:rPr>
              <a:t>RU4x996</a:t>
            </a:r>
            <a:endParaRPr lang="zh-CN" altLang="en-US" sz="1200" dirty="0">
              <a:solidFill>
                <a:srgbClr val="0070C0"/>
              </a:solidFill>
            </a:endParaRPr>
          </a:p>
        </p:txBody>
      </p:sp>
      <p:sp>
        <p:nvSpPr>
          <p:cNvPr id="23" name="文本框 23"/>
          <p:cNvSpPr txBox="1"/>
          <p:nvPr/>
        </p:nvSpPr>
        <p:spPr>
          <a:xfrm>
            <a:off x="8077200" y="2847201"/>
            <a:ext cx="9940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solidFill>
                  <a:srgbClr val="0070C0"/>
                </a:solidFill>
              </a:rPr>
              <a:t>RU2x996</a:t>
            </a:r>
            <a:endParaRPr lang="zh-CN" altLang="en-US" sz="1200" dirty="0">
              <a:solidFill>
                <a:srgbClr val="0070C0"/>
              </a:solidFill>
            </a:endParaRPr>
          </a:p>
        </p:txBody>
      </p:sp>
      <p:sp>
        <p:nvSpPr>
          <p:cNvPr id="24" name="TextBox 32"/>
          <p:cNvSpPr txBox="1"/>
          <p:nvPr/>
        </p:nvSpPr>
        <p:spPr>
          <a:xfrm>
            <a:off x="386712" y="1626493"/>
            <a:ext cx="4648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chemeClr val="tx1"/>
                </a:solidFill>
              </a:rPr>
              <a:t>Option 2 simulation results</a:t>
            </a:r>
            <a:r>
              <a:rPr lang="zh-CN" altLang="en-US" dirty="0" smtClean="0">
                <a:solidFill>
                  <a:schemeClr val="tx1"/>
                </a:solidFill>
              </a:rPr>
              <a:t>：</a:t>
            </a:r>
            <a:endParaRPr lang="en-US" altLang="zh-CN" dirty="0" smtClean="0">
              <a:solidFill>
                <a:schemeClr val="tx1"/>
              </a:solidFill>
            </a:endParaRPr>
          </a:p>
          <a:p>
            <a:pPr algn="ctr" defTabSz="914400" eaLnBrk="1" fontAlgn="b" hangingPunct="1"/>
            <a:endParaRPr lang="zh-CN" altLang="en-US" sz="800" dirty="0">
              <a:solidFill>
                <a:schemeClr val="tx1"/>
              </a:solidFill>
              <a:latin typeface="+mn-lt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691230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New Sequences </a:t>
            </a:r>
            <a:r>
              <a:rPr lang="en-US" altLang="zh-CN" dirty="0" smtClean="0">
                <a:solidFill>
                  <a:srgbClr val="0070C0"/>
                </a:solidFill>
              </a:rPr>
              <a:t>P1</a:t>
            </a:r>
            <a:r>
              <a:rPr lang="en-US" altLang="zh-CN" dirty="0" smtClean="0"/>
              <a:t>: Simulation Results</a:t>
            </a:r>
            <a:endParaRPr lang="zh-CN" altLang="en-US" dirty="0"/>
          </a:p>
        </p:txBody>
      </p:sp>
      <p:graphicFrame>
        <p:nvGraphicFramePr>
          <p:cNvPr id="6" name="内容占位符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27506099"/>
              </p:ext>
            </p:extLst>
          </p:nvPr>
        </p:nvGraphicFramePr>
        <p:xfrm>
          <a:off x="781743" y="1824135"/>
          <a:ext cx="7126489" cy="2827143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60933"/>
                <a:gridCol w="160933"/>
                <a:gridCol w="160933"/>
                <a:gridCol w="160933"/>
                <a:gridCol w="160933"/>
                <a:gridCol w="160933"/>
                <a:gridCol w="160933"/>
                <a:gridCol w="160933"/>
                <a:gridCol w="160933"/>
                <a:gridCol w="160933"/>
                <a:gridCol w="160933"/>
                <a:gridCol w="160933"/>
                <a:gridCol w="160933"/>
                <a:gridCol w="160933"/>
                <a:gridCol w="160933"/>
                <a:gridCol w="160933"/>
                <a:gridCol w="160933"/>
                <a:gridCol w="160933"/>
                <a:gridCol w="160933"/>
                <a:gridCol w="160933"/>
                <a:gridCol w="160933"/>
                <a:gridCol w="160933"/>
                <a:gridCol w="160933"/>
                <a:gridCol w="160933"/>
                <a:gridCol w="160933"/>
                <a:gridCol w="160933"/>
                <a:gridCol w="160933"/>
                <a:gridCol w="160933"/>
                <a:gridCol w="160933"/>
                <a:gridCol w="160933"/>
                <a:gridCol w="160933"/>
                <a:gridCol w="160933"/>
                <a:gridCol w="160933"/>
                <a:gridCol w="160933"/>
                <a:gridCol w="160933"/>
                <a:gridCol w="160933"/>
                <a:gridCol w="1332901"/>
              </a:tblGrid>
              <a:tr h="402993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 dirty="0" smtClean="0">
                          <a:effectLst/>
                        </a:rPr>
                        <a:t>4.98</a:t>
                      </a:r>
                      <a:endParaRPr lang="zh-CN" sz="9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327" marR="9327" marT="9327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effectLst/>
                        </a:rPr>
                        <a:t>6.425</a:t>
                      </a:r>
                      <a:endParaRPr lang="zh-CN" sz="9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327" marR="9327" marT="9327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</a:rPr>
                        <a:t>5.9179</a:t>
                      </a:r>
                      <a:endParaRPr lang="zh-CN" sz="9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327" marR="9327" marT="9327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</a:rPr>
                        <a:t>5.7735</a:t>
                      </a:r>
                      <a:endParaRPr lang="zh-CN" sz="9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327" marR="9327" marT="9327" marB="0" anchor="b"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</a:rPr>
                        <a:t>5.7625</a:t>
                      </a:r>
                      <a:endParaRPr lang="zh-CN" sz="9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327" marR="9327" marT="9327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effectLst/>
                        </a:rPr>
                        <a:t>5.7806</a:t>
                      </a:r>
                      <a:endParaRPr lang="zh-CN" sz="9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327" marR="9327" marT="9327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effectLst/>
                        </a:rPr>
                        <a:t>5.6816</a:t>
                      </a:r>
                      <a:endParaRPr lang="zh-CN" sz="9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327" marR="9327" marT="9327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</a:rPr>
                        <a:t>5.9027</a:t>
                      </a:r>
                      <a:endParaRPr lang="zh-CN" sz="9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327" marR="9327" marT="9327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</a:rPr>
                        <a:t>6.2691</a:t>
                      </a:r>
                      <a:endParaRPr lang="zh-CN" sz="9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327" marR="9327" marT="9327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</a:rPr>
                        <a:t>6.2691</a:t>
                      </a:r>
                      <a:endParaRPr lang="zh-CN" sz="9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327" marR="9327" marT="9327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</a:rPr>
                        <a:t>5.9027</a:t>
                      </a:r>
                      <a:endParaRPr lang="zh-CN" sz="9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327" marR="9327" marT="9327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</a:rPr>
                        <a:t>5.6816</a:t>
                      </a:r>
                      <a:endParaRPr lang="zh-CN" sz="9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327" marR="9327" marT="9327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</a:rPr>
                        <a:t>5.7806</a:t>
                      </a:r>
                      <a:endParaRPr lang="zh-CN" sz="9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327" marR="9327" marT="9327" marB="0" anchor="b"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</a:rPr>
                        <a:t>5.7625</a:t>
                      </a:r>
                      <a:endParaRPr lang="zh-CN" sz="9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327" marR="9327" marT="9327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</a:rPr>
                        <a:t>5.7735</a:t>
                      </a:r>
                      <a:endParaRPr lang="zh-CN" sz="9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327" marR="9327" marT="9327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</a:rPr>
                        <a:t>5.9179</a:t>
                      </a:r>
                      <a:endParaRPr lang="zh-CN" sz="9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327" marR="9327" marT="9327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effectLst/>
                        </a:rPr>
                        <a:t>6.425</a:t>
                      </a:r>
                      <a:endParaRPr lang="zh-CN" sz="9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327" marR="9327" marT="9327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</a:rPr>
                        <a:t>4.9816</a:t>
                      </a:r>
                      <a:endParaRPr lang="zh-CN" sz="9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327" marR="9327" marT="9327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</a:rPr>
                        <a:t>4.9816</a:t>
                      </a:r>
                      <a:endParaRPr lang="zh-CN" sz="9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327" marR="9327" marT="9327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</a:rPr>
                        <a:t>6.425</a:t>
                      </a:r>
                      <a:endParaRPr lang="zh-CN" sz="9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327" marR="9327" marT="9327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</a:rPr>
                        <a:t>5.9179</a:t>
                      </a:r>
                      <a:endParaRPr lang="zh-CN" sz="9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327" marR="9327" marT="9327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</a:rPr>
                        <a:t>5.7735</a:t>
                      </a:r>
                      <a:endParaRPr lang="zh-CN" sz="9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327" marR="9327" marT="9327" marB="0" anchor="b"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</a:rPr>
                        <a:t>5.7625</a:t>
                      </a:r>
                      <a:endParaRPr lang="zh-CN" sz="9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327" marR="9327" marT="9327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</a:rPr>
                        <a:t>5.7806</a:t>
                      </a:r>
                      <a:endParaRPr lang="zh-CN" sz="9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327" marR="9327" marT="9327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</a:rPr>
                        <a:t>5.6816</a:t>
                      </a:r>
                      <a:endParaRPr lang="zh-CN" sz="9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327" marR="9327" marT="9327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</a:rPr>
                        <a:t>5.9027</a:t>
                      </a:r>
                      <a:endParaRPr lang="zh-CN" sz="9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327" marR="9327" marT="9327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</a:rPr>
                        <a:t>6.2691</a:t>
                      </a:r>
                      <a:endParaRPr lang="zh-CN" sz="9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327" marR="9327" marT="9327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</a:rPr>
                        <a:t>6.2691</a:t>
                      </a:r>
                      <a:endParaRPr lang="zh-CN" sz="9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327" marR="9327" marT="9327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</a:rPr>
                        <a:t>5.9027</a:t>
                      </a:r>
                      <a:endParaRPr lang="zh-CN" sz="9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327" marR="9327" marT="9327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</a:rPr>
                        <a:t>5.6816</a:t>
                      </a:r>
                      <a:endParaRPr lang="zh-CN" sz="9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327" marR="9327" marT="9327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</a:rPr>
                        <a:t>5.7806</a:t>
                      </a:r>
                      <a:endParaRPr lang="zh-CN" sz="9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327" marR="9327" marT="9327" marB="0" anchor="b"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</a:rPr>
                        <a:t>5.7625</a:t>
                      </a:r>
                      <a:endParaRPr lang="zh-CN" sz="9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327" marR="9327" marT="9327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</a:rPr>
                        <a:t>5.7735</a:t>
                      </a:r>
                      <a:endParaRPr lang="zh-CN" sz="9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327" marR="9327" marT="9327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</a:rPr>
                        <a:t>5.9179</a:t>
                      </a:r>
                      <a:endParaRPr lang="zh-CN" sz="9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327" marR="9327" marT="9327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</a:rPr>
                        <a:t>6.425</a:t>
                      </a:r>
                      <a:endParaRPr lang="zh-CN" sz="9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327" marR="9327" marT="9327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effectLst/>
                        </a:rPr>
                        <a:t>4.9816</a:t>
                      </a:r>
                      <a:endParaRPr lang="zh-CN" sz="9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327" marR="9327" marT="9327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effectLst/>
                        </a:rPr>
                        <a:t>RU26</a:t>
                      </a:r>
                      <a:endParaRPr lang="zh-CN" sz="9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327" marR="9327" marT="9327" marB="0" anchor="b"/>
                </a:tc>
              </a:tr>
              <a:tr h="231657">
                <a:tc gridSpan="2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</a:rPr>
                        <a:t>6.5021</a:t>
                      </a:r>
                      <a:endParaRPr lang="zh-CN" sz="9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327" marR="9327" marT="9327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</a:rPr>
                        <a:t>6.3554</a:t>
                      </a:r>
                      <a:endParaRPr lang="zh-CN" sz="9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327" marR="9327" marT="9327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</a:rPr>
                        <a:t>5.8132</a:t>
                      </a:r>
                      <a:endParaRPr lang="zh-CN" sz="9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327" marR="9327" marT="9327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</a:rPr>
                        <a:t>6.2861</a:t>
                      </a:r>
                      <a:endParaRPr lang="zh-CN" sz="9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327" marR="9327" marT="9327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</a:rPr>
                        <a:t>6.2861</a:t>
                      </a:r>
                      <a:endParaRPr lang="zh-CN" sz="9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327" marR="9327" marT="9327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</a:rPr>
                        <a:t>5.8132</a:t>
                      </a:r>
                      <a:endParaRPr lang="zh-CN" sz="9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327" marR="9327" marT="9327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</a:rPr>
                        <a:t>6.3554</a:t>
                      </a:r>
                      <a:endParaRPr lang="zh-CN" sz="9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327" marR="9327" marT="9327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</a:rPr>
                        <a:t>6.5021</a:t>
                      </a:r>
                      <a:endParaRPr lang="zh-CN" sz="9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327" marR="9327" marT="9327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</a:rPr>
                        <a:t>6.5021</a:t>
                      </a:r>
                      <a:endParaRPr lang="zh-CN" sz="9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327" marR="9327" marT="9327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</a:rPr>
                        <a:t>6.3554</a:t>
                      </a:r>
                      <a:endParaRPr lang="zh-CN" sz="9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327" marR="9327" marT="9327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</a:rPr>
                        <a:t>5.8132</a:t>
                      </a:r>
                      <a:endParaRPr lang="zh-CN" sz="9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327" marR="9327" marT="9327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</a:rPr>
                        <a:t>6.2861</a:t>
                      </a:r>
                      <a:endParaRPr lang="zh-CN" sz="9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327" marR="9327" marT="9327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</a:rPr>
                        <a:t>6.2861</a:t>
                      </a:r>
                      <a:endParaRPr lang="zh-CN" sz="9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327" marR="9327" marT="9327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</a:rPr>
                        <a:t>5.8132</a:t>
                      </a:r>
                      <a:endParaRPr lang="zh-CN" sz="9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327" marR="9327" marT="9327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</a:rPr>
                        <a:t>6.3554</a:t>
                      </a:r>
                      <a:endParaRPr lang="zh-CN" sz="9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327" marR="9327" marT="9327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</a:rPr>
                        <a:t>6.5021</a:t>
                      </a:r>
                      <a:endParaRPr lang="zh-CN" sz="9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327" marR="9327" marT="9327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</a:rPr>
                        <a:t>RU52</a:t>
                      </a:r>
                      <a:endParaRPr lang="zh-CN" sz="9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327" marR="9327" marT="9327" marB="0" anchor="b"/>
                </a:tc>
              </a:tr>
              <a:tr h="137936">
                <a:tc gridSpan="4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</a:rPr>
                        <a:t>7.181</a:t>
                      </a:r>
                      <a:endParaRPr lang="zh-CN" sz="9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327" marR="9327" marT="9327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</a:rPr>
                        <a:t>6.561</a:t>
                      </a:r>
                      <a:endParaRPr lang="zh-CN" sz="9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327" marR="9327" marT="9327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</a:rPr>
                        <a:t>6.561</a:t>
                      </a:r>
                      <a:endParaRPr lang="zh-CN" sz="9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327" marR="9327" marT="9327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</a:rPr>
                        <a:t>7.181</a:t>
                      </a:r>
                      <a:endParaRPr lang="zh-CN" sz="9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327" marR="9327" marT="9327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</a:rPr>
                        <a:t>7.181</a:t>
                      </a:r>
                      <a:endParaRPr lang="zh-CN" sz="9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327" marR="9327" marT="9327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</a:rPr>
                        <a:t>6.561</a:t>
                      </a:r>
                      <a:endParaRPr lang="zh-CN" sz="9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327" marR="9327" marT="9327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</a:rPr>
                        <a:t>6.561</a:t>
                      </a:r>
                      <a:endParaRPr lang="zh-CN" sz="9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327" marR="9327" marT="9327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</a:rPr>
                        <a:t>7.181</a:t>
                      </a:r>
                      <a:endParaRPr lang="zh-CN" sz="9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327" marR="9327" marT="9327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</a:rPr>
                        <a:t>RU106</a:t>
                      </a:r>
                      <a:endParaRPr lang="zh-CN" sz="9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327" marR="9327" marT="9327" marB="0" anchor="b"/>
                </a:tc>
              </a:tr>
              <a:tr h="137936">
                <a:tc gridSpan="9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</a:rPr>
                        <a:t>5.737</a:t>
                      </a:r>
                      <a:endParaRPr lang="zh-CN" sz="9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327" marR="9327" marT="9327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</a:rPr>
                        <a:t>5.737</a:t>
                      </a:r>
                      <a:endParaRPr lang="zh-CN" sz="9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327" marR="9327" marT="9327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</a:rPr>
                        <a:t>5.737</a:t>
                      </a:r>
                      <a:endParaRPr lang="zh-CN" sz="9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327" marR="9327" marT="9327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</a:rPr>
                        <a:t>5.737</a:t>
                      </a:r>
                      <a:endParaRPr lang="zh-CN" sz="9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327" marR="9327" marT="9327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effectLst/>
                        </a:rPr>
                        <a:t>RU242</a:t>
                      </a:r>
                      <a:endParaRPr lang="zh-CN" sz="9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327" marR="9327" marT="9327" marB="0" anchor="b"/>
                </a:tc>
              </a:tr>
              <a:tr h="137936">
                <a:tc gridSpan="18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</a:rPr>
                        <a:t>5.7146</a:t>
                      </a:r>
                      <a:endParaRPr lang="zh-CN" sz="9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327" marR="9327" marT="9327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18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</a:rPr>
                        <a:t>5.7146</a:t>
                      </a:r>
                      <a:endParaRPr lang="zh-CN" sz="9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327" marR="9327" marT="9327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effectLst/>
                        </a:rPr>
                        <a:t>RU484</a:t>
                      </a:r>
                      <a:endParaRPr lang="zh-CN" sz="9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327" marR="9327" marT="9327" marB="0" anchor="b"/>
                </a:tc>
              </a:tr>
              <a:tr h="137936">
                <a:tc gridSpan="36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</a:rPr>
                        <a:t>7.0109</a:t>
                      </a:r>
                      <a:endParaRPr lang="zh-CN" sz="9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327" marR="9327" marT="9327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effectLst/>
                        </a:rPr>
                        <a:t>RU996</a:t>
                      </a:r>
                      <a:endParaRPr lang="zh-CN" sz="9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327" marR="9327" marT="9327" marB="0" anchor="b"/>
                </a:tc>
              </a:tr>
              <a:tr h="137936">
                <a:tc gridSpan="9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</a:rPr>
                        <a:t>6.9431</a:t>
                      </a:r>
                      <a:endParaRPr lang="zh-CN" sz="9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327" marR="9327" marT="9327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</a:rPr>
                        <a:t>6.9431</a:t>
                      </a:r>
                      <a:endParaRPr lang="zh-CN" sz="9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327" marR="9327" marT="9327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</a:rPr>
                        <a:t>6.9431</a:t>
                      </a:r>
                      <a:endParaRPr lang="zh-CN" sz="9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327" marR="9327" marT="9327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</a:rPr>
                        <a:t>6.9431</a:t>
                      </a:r>
                      <a:endParaRPr lang="zh-CN" sz="9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327" marR="9327" marT="9327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effectLst/>
                        </a:rPr>
                        <a:t>RU26+RU52</a:t>
                      </a:r>
                      <a:endParaRPr lang="zh-CN" sz="9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327" marR="9327" marT="9327" marB="0" anchor="b"/>
                </a:tc>
              </a:tr>
              <a:tr h="137936">
                <a:tc gridSpan="9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</a:rPr>
                        <a:t>6.7288</a:t>
                      </a:r>
                      <a:endParaRPr lang="zh-CN" sz="9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327" marR="9327" marT="9327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</a:rPr>
                        <a:t>6.7288</a:t>
                      </a:r>
                      <a:endParaRPr lang="zh-CN" sz="9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327" marR="9327" marT="9327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</a:rPr>
                        <a:t>6.7288</a:t>
                      </a:r>
                      <a:endParaRPr lang="zh-CN" sz="9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327" marR="9327" marT="9327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</a:rPr>
                        <a:t>6.7288</a:t>
                      </a:r>
                      <a:endParaRPr lang="zh-CN" sz="9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327" marR="9327" marT="9327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effectLst/>
                        </a:rPr>
                        <a:t>RU26+RU106</a:t>
                      </a:r>
                      <a:endParaRPr lang="zh-CN" sz="9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327" marR="9327" marT="9327" marB="0" anchor="b"/>
                </a:tc>
              </a:tr>
              <a:tr h="137936">
                <a:tc gridSpan="9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</a:rPr>
                        <a:t>8.1551</a:t>
                      </a:r>
                      <a:endParaRPr lang="zh-CN" sz="9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327" marR="9327" marT="9327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</a:rPr>
                        <a:t>8.0274</a:t>
                      </a:r>
                      <a:endParaRPr lang="zh-CN" sz="9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327" marR="9327" marT="9327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</a:rPr>
                        <a:t>8.0274</a:t>
                      </a:r>
                      <a:endParaRPr lang="zh-CN" sz="9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327" marR="9327" marT="9327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</a:rPr>
                        <a:t>8.1551</a:t>
                      </a:r>
                      <a:endParaRPr lang="zh-CN" sz="9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327" marR="9327" marT="9327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effectLst/>
                        </a:rPr>
                        <a:t>RU242+RU484</a:t>
                      </a:r>
                      <a:endParaRPr lang="zh-CN" sz="9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327" marR="9327" marT="9327" marB="0" anchor="b"/>
                </a:tc>
              </a:tr>
            </a:tbl>
          </a:graphicData>
        </a:graphic>
      </p:graphicFrame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 smtClean="0"/>
              <a:t>2020-07</a:t>
            </a:r>
            <a:endParaRPr lang="en-GB" altLang="zh-CN" dirty="0"/>
          </a:p>
        </p:txBody>
      </p:sp>
      <p:sp>
        <p:nvSpPr>
          <p:cNvPr id="8" name="矩形 7"/>
          <p:cNvSpPr/>
          <p:nvPr/>
        </p:nvSpPr>
        <p:spPr>
          <a:xfrm>
            <a:off x="7519837" y="1474014"/>
            <a:ext cx="162416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200" b="1" i="1" u="sng" dirty="0" smtClean="0">
                <a:solidFill>
                  <a:srgbClr val="00B050"/>
                </a:solidFill>
              </a:rPr>
              <a:t>1</a:t>
            </a:r>
            <a:r>
              <a:rPr lang="en-US" altLang="zh-CN" sz="1200" b="1" i="1" u="sng" baseline="30000" dirty="0" smtClean="0">
                <a:solidFill>
                  <a:srgbClr val="00B050"/>
                </a:solidFill>
              </a:rPr>
              <a:t>st</a:t>
            </a:r>
            <a:r>
              <a:rPr lang="en-US" altLang="zh-CN" sz="1200" b="1" i="1" u="sng" dirty="0" smtClean="0">
                <a:solidFill>
                  <a:srgbClr val="00B050"/>
                </a:solidFill>
              </a:rPr>
              <a:t> , 2</a:t>
            </a:r>
            <a:r>
              <a:rPr lang="en-US" altLang="zh-CN" sz="1200" b="1" i="1" u="sng" baseline="30000" dirty="0" smtClean="0">
                <a:solidFill>
                  <a:srgbClr val="00B050"/>
                </a:solidFill>
              </a:rPr>
              <a:t>nd</a:t>
            </a:r>
            <a:r>
              <a:rPr lang="en-US" altLang="zh-CN" sz="1200" b="1" i="1" u="sng" dirty="0">
                <a:solidFill>
                  <a:srgbClr val="00B050"/>
                </a:solidFill>
              </a:rPr>
              <a:t> </a:t>
            </a:r>
            <a:r>
              <a:rPr lang="en-US" altLang="zh-CN" sz="1200" b="1" i="1" u="sng" dirty="0" smtClean="0">
                <a:solidFill>
                  <a:srgbClr val="00B050"/>
                </a:solidFill>
              </a:rPr>
              <a:t>and 3</a:t>
            </a:r>
            <a:r>
              <a:rPr lang="en-US" altLang="zh-CN" sz="1200" b="1" i="1" u="sng" baseline="30000" dirty="0" smtClean="0">
                <a:solidFill>
                  <a:srgbClr val="00B050"/>
                </a:solidFill>
              </a:rPr>
              <a:t>rd</a:t>
            </a:r>
            <a:r>
              <a:rPr lang="en-US" altLang="zh-CN" sz="1200" b="1" i="1" u="sng" dirty="0" smtClean="0">
                <a:solidFill>
                  <a:srgbClr val="00B050"/>
                </a:solidFill>
              </a:rPr>
              <a:t> </a:t>
            </a:r>
            <a:r>
              <a:rPr lang="en-US" altLang="zh-CN" sz="1200" b="1" i="1" u="sng" dirty="0">
                <a:solidFill>
                  <a:srgbClr val="00B050"/>
                </a:solidFill>
              </a:rPr>
              <a:t>80MHz</a:t>
            </a:r>
            <a:endParaRPr lang="zh-CN" altLang="en-US" sz="1200" b="1" i="1" u="sng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0165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New Sequences </a:t>
            </a:r>
            <a:r>
              <a:rPr lang="en-US" altLang="zh-CN" dirty="0" smtClean="0">
                <a:solidFill>
                  <a:srgbClr val="0070C0"/>
                </a:solidFill>
              </a:rPr>
              <a:t>P1</a:t>
            </a:r>
            <a:r>
              <a:rPr lang="en-US" altLang="zh-CN" dirty="0" smtClean="0"/>
              <a:t>: Simulation </a:t>
            </a:r>
            <a:r>
              <a:rPr lang="en-US" altLang="zh-CN" dirty="0" smtClean="0"/>
              <a:t>Results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 smtClean="0"/>
              <a:t>2020-07</a:t>
            </a:r>
            <a:endParaRPr lang="en-GB" altLang="zh-CN" dirty="0"/>
          </a:p>
        </p:txBody>
      </p:sp>
      <p:sp>
        <p:nvSpPr>
          <p:cNvPr id="8" name="矩形 7"/>
          <p:cNvSpPr/>
          <p:nvPr/>
        </p:nvSpPr>
        <p:spPr>
          <a:xfrm>
            <a:off x="8028450" y="1375427"/>
            <a:ext cx="85632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200" b="1" i="1" u="sng" dirty="0" smtClean="0">
                <a:solidFill>
                  <a:srgbClr val="00B050"/>
                </a:solidFill>
              </a:rPr>
              <a:t>4</a:t>
            </a:r>
            <a:r>
              <a:rPr lang="en-US" altLang="zh-CN" sz="1200" b="1" i="1" u="sng" baseline="30000" dirty="0" smtClean="0">
                <a:solidFill>
                  <a:srgbClr val="00B050"/>
                </a:solidFill>
              </a:rPr>
              <a:t>th</a:t>
            </a:r>
            <a:r>
              <a:rPr lang="en-US" altLang="zh-CN" sz="1200" b="1" i="1" u="sng" dirty="0" smtClean="0">
                <a:solidFill>
                  <a:srgbClr val="00B050"/>
                </a:solidFill>
              </a:rPr>
              <a:t> 80MHz</a:t>
            </a:r>
            <a:endParaRPr lang="zh-CN" altLang="en-US" sz="1200" b="1" i="1" u="sng" dirty="0">
              <a:solidFill>
                <a:srgbClr val="00B050"/>
              </a:solidFill>
            </a:endParaRPr>
          </a:p>
        </p:txBody>
      </p:sp>
      <p:graphicFrame>
        <p:nvGraphicFramePr>
          <p:cNvPr id="9" name="内容占位符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2557770"/>
              </p:ext>
            </p:extLst>
          </p:nvPr>
        </p:nvGraphicFramePr>
        <p:xfrm>
          <a:off x="762000" y="4724400"/>
          <a:ext cx="4150360" cy="1190625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396240"/>
                <a:gridCol w="396240"/>
                <a:gridCol w="396240"/>
                <a:gridCol w="396240"/>
                <a:gridCol w="396240"/>
                <a:gridCol w="396240"/>
                <a:gridCol w="396240"/>
                <a:gridCol w="396240"/>
                <a:gridCol w="980440"/>
              </a:tblGrid>
              <a:tr h="180340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effectLst/>
                        </a:rPr>
                        <a:t>8.5623</a:t>
                      </a:r>
                      <a:endParaRPr lang="zh-CN" sz="9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effectLst/>
                        </a:rPr>
                        <a:t>7.108</a:t>
                      </a:r>
                      <a:endParaRPr lang="zh-CN" sz="9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effectLst/>
                        </a:rPr>
                        <a:t>7.8651</a:t>
                      </a:r>
                      <a:endParaRPr lang="zh-CN" sz="9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solidFill>
                            <a:srgbClr val="FF0000"/>
                          </a:solidFill>
                          <a:effectLst/>
                        </a:rPr>
                        <a:t>9.4644</a:t>
                      </a:r>
                      <a:endParaRPr lang="zh-CN" sz="900" kern="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</a:rPr>
                        <a:t>7.2695</a:t>
                      </a:r>
                      <a:endParaRPr lang="zh-CN" sz="9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</a:rPr>
                        <a:t>8.6573</a:t>
                      </a:r>
                      <a:endParaRPr lang="zh-CN" sz="9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effectLst/>
                        </a:rPr>
                        <a:t>8.4538</a:t>
                      </a:r>
                      <a:endParaRPr lang="zh-CN" sz="9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</a:rPr>
                        <a:t>9.2066</a:t>
                      </a:r>
                      <a:endParaRPr lang="zh-CN" sz="9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</a:rPr>
                        <a:t>RU484+3*RU996</a:t>
                      </a:r>
                      <a:endParaRPr lang="zh-CN" sz="9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b"/>
                </a:tc>
              </a:tr>
              <a:tr h="180340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</a:rPr>
                        <a:t>8.3015</a:t>
                      </a:r>
                      <a:endParaRPr lang="zh-CN" sz="9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</a:rPr>
                        <a:t>8.8969</a:t>
                      </a:r>
                      <a:endParaRPr lang="zh-CN" sz="9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</a:rPr>
                        <a:t>8.7337</a:t>
                      </a:r>
                      <a:endParaRPr lang="zh-CN" sz="9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b"/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effectLst/>
                        </a:rPr>
                        <a:t>8.6581</a:t>
                      </a:r>
                      <a:endParaRPr lang="zh-CN" sz="9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effectLst/>
                        </a:rPr>
                        <a:t>3*RU996</a:t>
                      </a:r>
                      <a:endParaRPr lang="zh-CN" sz="9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b"/>
                </a:tc>
              </a:tr>
              <a:tr h="180340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</a:rPr>
                        <a:t>8.6505</a:t>
                      </a:r>
                      <a:endParaRPr lang="zh-CN" sz="9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b"/>
                </a:tc>
                <a:tc gridSpan="7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effectLst/>
                        </a:rPr>
                        <a:t>6.7353</a:t>
                      </a:r>
                      <a:endParaRPr lang="zh-CN" sz="9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effectLst/>
                        </a:rPr>
                        <a:t>2*RU996</a:t>
                      </a:r>
                      <a:endParaRPr lang="zh-CN" sz="9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b"/>
                </a:tc>
              </a:tr>
              <a:tr h="180340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</a:rPr>
                        <a:t>7.2317</a:t>
                      </a:r>
                      <a:endParaRPr lang="zh-CN" sz="9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</a:rPr>
                        <a:t>8.4722</a:t>
                      </a:r>
                      <a:endParaRPr lang="zh-CN" sz="9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</a:rPr>
                        <a:t>8.4722</a:t>
                      </a:r>
                      <a:endParaRPr lang="zh-CN" sz="9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</a:rPr>
                        <a:t>7.2317</a:t>
                      </a:r>
                      <a:endParaRPr lang="zh-CN" sz="9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</a:rPr>
                        <a:t>9.0133</a:t>
                      </a:r>
                      <a:endParaRPr lang="zh-CN" sz="9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</a:rPr>
                        <a:t>8.71</a:t>
                      </a:r>
                      <a:endParaRPr lang="zh-CN" sz="9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</a:rPr>
                        <a:t>9.2346</a:t>
                      </a:r>
                      <a:endParaRPr lang="zh-CN" sz="9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</a:rPr>
                        <a:t>7.2317</a:t>
                      </a:r>
                      <a:endParaRPr lang="zh-CN" sz="9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effectLst/>
                        </a:rPr>
                        <a:t>RU484+RU996</a:t>
                      </a:r>
                      <a:endParaRPr lang="zh-CN" sz="9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b"/>
                </a:tc>
              </a:tr>
              <a:tr h="180340">
                <a:tc gridSpan="8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</a:rPr>
                        <a:t>7.6204</a:t>
                      </a:r>
                      <a:endParaRPr lang="zh-CN" sz="9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effectLst/>
                        </a:rPr>
                        <a:t>4*RU996</a:t>
                      </a:r>
                      <a:endParaRPr lang="zh-CN" sz="9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10" name="表格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517005"/>
              </p:ext>
            </p:extLst>
          </p:nvPr>
        </p:nvGraphicFramePr>
        <p:xfrm>
          <a:off x="762000" y="1651002"/>
          <a:ext cx="6710883" cy="2822814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54461"/>
                <a:gridCol w="154461"/>
                <a:gridCol w="154461"/>
                <a:gridCol w="154461"/>
                <a:gridCol w="154461"/>
                <a:gridCol w="154461"/>
                <a:gridCol w="154461"/>
                <a:gridCol w="154461"/>
                <a:gridCol w="154461"/>
                <a:gridCol w="154461"/>
                <a:gridCol w="154461"/>
                <a:gridCol w="154461"/>
                <a:gridCol w="154461"/>
                <a:gridCol w="154461"/>
                <a:gridCol w="154461"/>
                <a:gridCol w="154461"/>
                <a:gridCol w="154461"/>
                <a:gridCol w="154461"/>
                <a:gridCol w="154461"/>
                <a:gridCol w="154461"/>
                <a:gridCol w="154461"/>
                <a:gridCol w="154461"/>
                <a:gridCol w="154461"/>
                <a:gridCol w="154461"/>
                <a:gridCol w="154461"/>
                <a:gridCol w="154461"/>
                <a:gridCol w="154461"/>
                <a:gridCol w="154461"/>
                <a:gridCol w="154461"/>
                <a:gridCol w="154461"/>
                <a:gridCol w="154461"/>
                <a:gridCol w="154461"/>
                <a:gridCol w="154461"/>
                <a:gridCol w="154461"/>
                <a:gridCol w="154461"/>
                <a:gridCol w="154461"/>
                <a:gridCol w="1150287"/>
              </a:tblGrid>
              <a:tr h="540329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effectLst/>
                        </a:rPr>
                        <a:t>4.9816</a:t>
                      </a:r>
                      <a:endParaRPr lang="zh-CN" sz="9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846" marR="8846" marT="8846" marB="0" anchor="b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</a:rPr>
                        <a:t>6.425</a:t>
                      </a:r>
                      <a:endParaRPr lang="zh-CN" sz="900" kern="1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846" marR="8846" marT="8846" marB="0" anchor="b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</a:rPr>
                        <a:t>5.9179</a:t>
                      </a:r>
                      <a:endParaRPr lang="zh-CN" sz="900" kern="1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846" marR="8846" marT="8846" marB="0" anchor="b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</a:rPr>
                        <a:t>5.7735</a:t>
                      </a:r>
                      <a:endParaRPr lang="zh-CN" sz="900" kern="1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846" marR="8846" marT="8846" marB="0" anchor="b"/>
                </a:tc>
                <a:tc rowSpan="3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</a:rPr>
                        <a:t>5.7625</a:t>
                      </a:r>
                      <a:endParaRPr lang="zh-CN" sz="900" kern="1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846" marR="8846" marT="8846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</a:rPr>
                        <a:t>5.7806</a:t>
                      </a:r>
                      <a:endParaRPr lang="zh-CN" sz="900" kern="1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846" marR="8846" marT="8846" marB="0" anchor="b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</a:rPr>
                        <a:t>5.6816</a:t>
                      </a:r>
                      <a:endParaRPr lang="zh-CN" sz="900" kern="1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846" marR="8846" marT="8846" marB="0" anchor="b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</a:rPr>
                        <a:t>5.9027</a:t>
                      </a:r>
                      <a:endParaRPr lang="zh-CN" sz="900" kern="1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846" marR="8846" marT="8846" marB="0" anchor="b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</a:rPr>
                        <a:t>6.2691</a:t>
                      </a:r>
                      <a:endParaRPr lang="zh-CN" sz="900" kern="1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846" marR="8846" marT="8846" marB="0" anchor="b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</a:rPr>
                        <a:t>6.2691</a:t>
                      </a:r>
                      <a:endParaRPr lang="zh-CN" sz="900" kern="1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846" marR="8846" marT="8846" marB="0" anchor="b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</a:rPr>
                        <a:t>5.9027</a:t>
                      </a:r>
                      <a:endParaRPr lang="zh-CN" sz="900" kern="1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846" marR="8846" marT="8846" marB="0" anchor="b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</a:rPr>
                        <a:t>5.6816</a:t>
                      </a:r>
                      <a:endParaRPr lang="zh-CN" sz="900" kern="1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846" marR="8846" marT="8846" marB="0" anchor="b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</a:rPr>
                        <a:t>5.7806</a:t>
                      </a:r>
                      <a:endParaRPr lang="zh-CN" sz="900" kern="1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846" marR="8846" marT="8846" marB="0" anchor="b"/>
                </a:tc>
                <a:tc rowSpan="3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</a:rPr>
                        <a:t>5.7625</a:t>
                      </a:r>
                      <a:endParaRPr lang="zh-CN" sz="900" kern="1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846" marR="8846" marT="8846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</a:rPr>
                        <a:t>5.7735</a:t>
                      </a:r>
                      <a:endParaRPr lang="zh-CN" sz="900" kern="1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846" marR="8846" marT="8846" marB="0" anchor="b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effectLst/>
                        </a:rPr>
                        <a:t>5.9179</a:t>
                      </a:r>
                      <a:endParaRPr lang="zh-CN" sz="9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846" marR="8846" marT="8846" marB="0" anchor="b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</a:rPr>
                        <a:t>6.425</a:t>
                      </a:r>
                      <a:endParaRPr lang="zh-CN" sz="900" kern="1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846" marR="8846" marT="8846" marB="0" anchor="b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</a:rPr>
                        <a:t>4.9816</a:t>
                      </a:r>
                      <a:endParaRPr lang="zh-CN" sz="900" kern="1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846" marR="8846" marT="8846" marB="0" anchor="b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</a:rPr>
                        <a:t>4.9816</a:t>
                      </a:r>
                      <a:endParaRPr lang="zh-CN" sz="900" kern="1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846" marR="8846" marT="8846" marB="0" anchor="b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</a:rPr>
                        <a:t>6.425</a:t>
                      </a:r>
                      <a:endParaRPr lang="zh-CN" sz="900" kern="1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846" marR="8846" marT="8846" marB="0" anchor="b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</a:rPr>
                        <a:t>5.9179</a:t>
                      </a:r>
                      <a:endParaRPr lang="zh-CN" sz="900" kern="1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846" marR="8846" marT="8846" marB="0" anchor="b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</a:rPr>
                        <a:t>5.7735</a:t>
                      </a:r>
                      <a:endParaRPr lang="zh-CN" sz="900" kern="1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846" marR="8846" marT="8846" marB="0" anchor="b"/>
                </a:tc>
                <a:tc rowSpan="3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</a:rPr>
                        <a:t>5.7625</a:t>
                      </a:r>
                      <a:endParaRPr lang="zh-CN" sz="900" kern="1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846" marR="8846" marT="8846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</a:rPr>
                        <a:t>5.7806</a:t>
                      </a:r>
                      <a:endParaRPr lang="zh-CN" sz="900" kern="1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846" marR="8846" marT="8846" marB="0" anchor="b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</a:rPr>
                        <a:t>5.6816</a:t>
                      </a:r>
                      <a:endParaRPr lang="zh-CN" sz="900" kern="1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846" marR="8846" marT="8846" marB="0" anchor="b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</a:rPr>
                        <a:t>5.9027</a:t>
                      </a:r>
                      <a:endParaRPr lang="zh-CN" sz="900" kern="1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846" marR="8846" marT="8846" marB="0" anchor="b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</a:rPr>
                        <a:t>6.2691</a:t>
                      </a:r>
                      <a:endParaRPr lang="zh-CN" sz="900" kern="1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846" marR="8846" marT="8846" marB="0" anchor="b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</a:rPr>
                        <a:t>6.2691</a:t>
                      </a:r>
                      <a:endParaRPr lang="zh-CN" sz="900" kern="1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846" marR="8846" marT="8846" marB="0" anchor="b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</a:rPr>
                        <a:t>5.9027</a:t>
                      </a:r>
                      <a:endParaRPr lang="zh-CN" sz="900" kern="1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846" marR="8846" marT="8846" marB="0" anchor="b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</a:rPr>
                        <a:t>5.6816</a:t>
                      </a:r>
                      <a:endParaRPr lang="zh-CN" sz="900" kern="1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846" marR="8846" marT="8846" marB="0" anchor="b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</a:rPr>
                        <a:t>5.7806</a:t>
                      </a:r>
                      <a:endParaRPr lang="zh-CN" sz="900" kern="1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846" marR="8846" marT="8846" marB="0" anchor="b"/>
                </a:tc>
                <a:tc rowSpan="3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effectLst/>
                        </a:rPr>
                        <a:t>5.7625</a:t>
                      </a:r>
                      <a:endParaRPr lang="zh-CN" sz="9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846" marR="8846" marT="8846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</a:rPr>
                        <a:t>5.7735</a:t>
                      </a:r>
                      <a:endParaRPr lang="zh-CN" sz="900" kern="1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846" marR="8846" marT="8846" marB="0" anchor="b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</a:rPr>
                        <a:t>5.9179</a:t>
                      </a:r>
                      <a:endParaRPr lang="zh-CN" sz="900" kern="1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846" marR="8846" marT="8846" marB="0" anchor="b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</a:rPr>
                        <a:t>6.425</a:t>
                      </a:r>
                      <a:endParaRPr lang="zh-CN" sz="900" kern="1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846" marR="8846" marT="8846" marB="0" anchor="b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</a:rPr>
                        <a:t>4.9816</a:t>
                      </a:r>
                      <a:endParaRPr lang="zh-CN" sz="900" kern="1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846" marR="8846" marT="8846" marB="0" anchor="b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</a:rPr>
                        <a:t>RU26</a:t>
                      </a:r>
                      <a:endParaRPr lang="zh-CN" sz="900" kern="1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846" marR="8846" marT="8846" marB="0" anchor="b"/>
                </a:tc>
              </a:tr>
              <a:tr h="362513">
                <a:tc gridSpan="2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</a:rPr>
                        <a:t>6.5021</a:t>
                      </a:r>
                      <a:endParaRPr lang="zh-CN" sz="900" kern="1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846" marR="8846" marT="8846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</a:rPr>
                        <a:t>6.3554</a:t>
                      </a:r>
                      <a:endParaRPr lang="zh-CN" sz="900" kern="1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846" marR="8846" marT="8846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</a:rPr>
                        <a:t>5.8132</a:t>
                      </a:r>
                      <a:endParaRPr lang="zh-CN" sz="900" kern="1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846" marR="8846" marT="8846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</a:rPr>
                        <a:t>6.2861</a:t>
                      </a:r>
                      <a:endParaRPr lang="zh-CN" sz="900" kern="1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846" marR="8846" marT="8846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effectLst/>
                        </a:rPr>
                        <a:t>6.2861</a:t>
                      </a:r>
                      <a:endParaRPr lang="zh-CN" sz="9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846" marR="8846" marT="8846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</a:rPr>
                        <a:t>5.8132</a:t>
                      </a:r>
                      <a:endParaRPr lang="zh-CN" sz="900" kern="1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846" marR="8846" marT="8846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</a:rPr>
                        <a:t>6.3554</a:t>
                      </a:r>
                      <a:endParaRPr lang="zh-CN" sz="900" kern="1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846" marR="8846" marT="8846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</a:rPr>
                        <a:t>6.5021</a:t>
                      </a:r>
                      <a:endParaRPr lang="zh-CN" sz="900" kern="1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846" marR="8846" marT="8846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</a:rPr>
                        <a:t>6.5021</a:t>
                      </a:r>
                      <a:endParaRPr lang="zh-CN" sz="900" kern="1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846" marR="8846" marT="8846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</a:rPr>
                        <a:t>6.3554</a:t>
                      </a:r>
                      <a:endParaRPr lang="zh-CN" sz="900" kern="1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846" marR="8846" marT="8846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</a:rPr>
                        <a:t>5.8132</a:t>
                      </a:r>
                      <a:endParaRPr lang="zh-CN" sz="900" kern="1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846" marR="8846" marT="8846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</a:rPr>
                        <a:t>6.2861</a:t>
                      </a:r>
                      <a:endParaRPr lang="zh-CN" sz="900" kern="1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846" marR="8846" marT="8846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</a:rPr>
                        <a:t>6.2861</a:t>
                      </a:r>
                      <a:endParaRPr lang="zh-CN" sz="900" kern="1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846" marR="8846" marT="8846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</a:rPr>
                        <a:t>5.8132</a:t>
                      </a:r>
                      <a:endParaRPr lang="zh-CN" sz="900" kern="1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846" marR="8846" marT="8846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</a:rPr>
                        <a:t>6.3554</a:t>
                      </a:r>
                      <a:endParaRPr lang="zh-CN" sz="900" kern="1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846" marR="8846" marT="8846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</a:rPr>
                        <a:t>6.5021</a:t>
                      </a:r>
                      <a:endParaRPr lang="zh-CN" sz="900" kern="1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846" marR="8846" marT="8846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</a:rPr>
                        <a:t>RU52</a:t>
                      </a:r>
                      <a:endParaRPr lang="zh-CN" sz="900" kern="1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846" marR="8846" marT="8846" marB="0" anchor="b"/>
                </a:tc>
              </a:tr>
              <a:tr h="184697">
                <a:tc gridSpan="4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</a:rPr>
                        <a:t>7.181</a:t>
                      </a:r>
                      <a:endParaRPr lang="zh-CN" sz="900" kern="1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846" marR="8846" marT="8846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</a:rPr>
                        <a:t>6.561</a:t>
                      </a:r>
                      <a:endParaRPr lang="zh-CN" sz="900" kern="1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846" marR="8846" marT="8846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</a:rPr>
                        <a:t>6.561</a:t>
                      </a:r>
                      <a:endParaRPr lang="zh-CN" sz="900" kern="1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846" marR="8846" marT="8846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</a:rPr>
                        <a:t>7.181</a:t>
                      </a:r>
                      <a:endParaRPr lang="zh-CN" sz="900" kern="1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846" marR="8846" marT="8846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</a:rPr>
                        <a:t>7.181</a:t>
                      </a:r>
                      <a:endParaRPr lang="zh-CN" sz="900" kern="1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846" marR="8846" marT="8846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</a:rPr>
                        <a:t>6.561</a:t>
                      </a:r>
                      <a:endParaRPr lang="zh-CN" sz="900" kern="1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846" marR="8846" marT="8846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</a:rPr>
                        <a:t>6.561</a:t>
                      </a:r>
                      <a:endParaRPr lang="zh-CN" sz="900" kern="1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846" marR="8846" marT="8846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</a:rPr>
                        <a:t>7.181</a:t>
                      </a:r>
                      <a:endParaRPr lang="zh-CN" sz="900" kern="1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846" marR="8846" marT="8846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</a:rPr>
                        <a:t>RU106</a:t>
                      </a:r>
                      <a:endParaRPr lang="zh-CN" sz="900" kern="1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846" marR="8846" marT="8846" marB="0" anchor="b"/>
                </a:tc>
              </a:tr>
              <a:tr h="184697">
                <a:tc gridSpan="9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</a:rPr>
                        <a:t>5.737</a:t>
                      </a:r>
                      <a:endParaRPr lang="zh-CN" sz="900" kern="1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846" marR="8846" marT="8846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</a:rPr>
                        <a:t>5.737</a:t>
                      </a:r>
                      <a:endParaRPr lang="zh-CN" sz="900" kern="1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846" marR="8846" marT="8846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</a:rPr>
                        <a:t>5.737</a:t>
                      </a:r>
                      <a:endParaRPr lang="zh-CN" sz="900" kern="1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846" marR="8846" marT="8846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</a:rPr>
                        <a:t>5.737</a:t>
                      </a:r>
                      <a:endParaRPr lang="zh-CN" sz="900" kern="1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846" marR="8846" marT="8846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</a:rPr>
                        <a:t>RU242</a:t>
                      </a:r>
                      <a:endParaRPr lang="zh-CN" sz="900" kern="1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846" marR="8846" marT="8846" marB="0" anchor="b"/>
                </a:tc>
              </a:tr>
              <a:tr h="184697">
                <a:tc gridSpan="18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</a:rPr>
                        <a:t>5.7146</a:t>
                      </a:r>
                      <a:endParaRPr lang="zh-CN" sz="900" kern="1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846" marR="8846" marT="8846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18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</a:rPr>
                        <a:t>5.7146</a:t>
                      </a:r>
                      <a:endParaRPr lang="zh-CN" sz="900" kern="1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846" marR="8846" marT="8846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</a:rPr>
                        <a:t>RU484</a:t>
                      </a:r>
                      <a:endParaRPr lang="zh-CN" sz="900" kern="1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846" marR="8846" marT="8846" marB="0" anchor="b"/>
                </a:tc>
              </a:tr>
              <a:tr h="184697">
                <a:tc gridSpan="36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</a:rPr>
                        <a:t>6.9341</a:t>
                      </a:r>
                      <a:endParaRPr lang="zh-CN" sz="900" kern="1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846" marR="8846" marT="8846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</a:rPr>
                        <a:t>RU996</a:t>
                      </a:r>
                      <a:endParaRPr lang="zh-CN" sz="900" kern="1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846" marR="8846" marT="8846" marB="0" anchor="b"/>
                </a:tc>
              </a:tr>
              <a:tr h="184697">
                <a:tc gridSpan="9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</a:rPr>
                        <a:t>6.9431</a:t>
                      </a:r>
                      <a:endParaRPr lang="zh-CN" sz="900" kern="1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846" marR="8846" marT="8846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</a:rPr>
                        <a:t>6.9431</a:t>
                      </a:r>
                      <a:endParaRPr lang="zh-CN" sz="900" kern="1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846" marR="8846" marT="8846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</a:rPr>
                        <a:t>6.9431</a:t>
                      </a:r>
                      <a:endParaRPr lang="zh-CN" sz="900" kern="1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846" marR="8846" marT="8846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</a:rPr>
                        <a:t>6.9431</a:t>
                      </a:r>
                      <a:endParaRPr lang="zh-CN" sz="900" kern="1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846" marR="8846" marT="8846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</a:rPr>
                        <a:t>RU26+RU52</a:t>
                      </a:r>
                      <a:endParaRPr lang="zh-CN" sz="900" kern="1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846" marR="8846" marT="8846" marB="0" anchor="b"/>
                </a:tc>
              </a:tr>
              <a:tr h="184697">
                <a:tc gridSpan="9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</a:rPr>
                        <a:t>6.7288</a:t>
                      </a:r>
                      <a:endParaRPr lang="zh-CN" sz="900" kern="1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846" marR="8846" marT="8846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</a:rPr>
                        <a:t>6.7288</a:t>
                      </a:r>
                      <a:endParaRPr lang="zh-CN" sz="900" kern="1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846" marR="8846" marT="8846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</a:rPr>
                        <a:t>6.7288</a:t>
                      </a:r>
                      <a:endParaRPr lang="zh-CN" sz="900" kern="1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846" marR="8846" marT="8846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</a:rPr>
                        <a:t>6.7288</a:t>
                      </a:r>
                      <a:endParaRPr lang="zh-CN" sz="900" kern="1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846" marR="8846" marT="8846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</a:rPr>
                        <a:t>RU26+RU106</a:t>
                      </a:r>
                      <a:endParaRPr lang="zh-CN" sz="900" kern="1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846" marR="8846" marT="8846" marB="0" anchor="b"/>
                </a:tc>
              </a:tr>
              <a:tr h="184697">
                <a:tc gridSpan="9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</a:rPr>
                        <a:t>7.4213</a:t>
                      </a:r>
                      <a:endParaRPr lang="zh-CN" sz="900" kern="1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846" marR="8846" marT="8846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</a:rPr>
                        <a:t>7.3638</a:t>
                      </a:r>
                      <a:endParaRPr lang="zh-CN" sz="900" kern="1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846" marR="8846" marT="8846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</a:rPr>
                        <a:t>7.3638</a:t>
                      </a:r>
                      <a:endParaRPr lang="zh-CN" sz="900" kern="1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846" marR="8846" marT="8846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</a:rPr>
                        <a:t>7.4213</a:t>
                      </a:r>
                      <a:endParaRPr lang="zh-CN" sz="900" kern="1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846" marR="8846" marT="8846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effectLst/>
                        </a:rPr>
                        <a:t>RU242+RU484</a:t>
                      </a:r>
                      <a:endParaRPr lang="zh-CN" sz="9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846" marR="8846" marT="8846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25345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463092"/>
            <a:ext cx="7770813" cy="1065213"/>
          </a:xfrm>
        </p:spPr>
        <p:txBody>
          <a:bodyPr/>
          <a:lstStyle/>
          <a:p>
            <a:r>
              <a:rPr lang="en-US" altLang="zh-CN" dirty="0" smtClean="0">
                <a:solidFill>
                  <a:srgbClr val="0070C0"/>
                </a:solidFill>
              </a:rPr>
              <a:t>P2: </a:t>
            </a:r>
            <a:r>
              <a:rPr lang="en-US" altLang="zh-CN" dirty="0" smtClean="0"/>
              <a:t>320MHz </a:t>
            </a:r>
            <a:r>
              <a:rPr lang="en-US" altLang="zh-CN" dirty="0"/>
              <a:t>2x EHT-LTF 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 smtClean="0"/>
              <a:t>2020-07</a:t>
            </a:r>
            <a:endParaRPr lang="en-GB" altLang="zh-CN" dirty="0"/>
          </a:p>
        </p:txBody>
      </p:sp>
      <p:sp>
        <p:nvSpPr>
          <p:cNvPr id="24" name="TextBox 32"/>
          <p:cNvSpPr txBox="1"/>
          <p:nvPr/>
        </p:nvSpPr>
        <p:spPr>
          <a:xfrm>
            <a:off x="304800" y="1302603"/>
            <a:ext cx="7239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chemeClr val="tx1"/>
                </a:solidFill>
              </a:rPr>
              <a:t>Option 1 simulation results</a:t>
            </a:r>
            <a:r>
              <a:rPr lang="en-US" altLang="zh-CN" dirty="0">
                <a:solidFill>
                  <a:schemeClr val="tx1"/>
                </a:solidFill>
              </a:rPr>
              <a:t>:</a:t>
            </a:r>
            <a:endParaRPr lang="zh-CN" altLang="en-US" sz="800" dirty="0">
              <a:solidFill>
                <a:schemeClr val="tx1"/>
              </a:solidFill>
              <a:latin typeface="+mn-lt"/>
              <a:ea typeface="+mn-ea"/>
            </a:endParaRPr>
          </a:p>
        </p:txBody>
      </p:sp>
      <p:graphicFrame>
        <p:nvGraphicFramePr>
          <p:cNvPr id="3" name="表格 2"/>
          <p:cNvGraphicFramePr>
            <a:graphicFrameLocks noGrp="1"/>
          </p:cNvGraphicFramePr>
          <p:nvPr>
            <p:extLst/>
          </p:nvPr>
        </p:nvGraphicFramePr>
        <p:xfrm>
          <a:off x="457200" y="1828800"/>
          <a:ext cx="7498080" cy="192976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</a:tblGrid>
              <a:tr h="461708"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100" u="none" strike="noStrike" dirty="0"/>
                        <a:t>4.4605</a:t>
                      </a:r>
                      <a:endParaRPr lang="en-US" altLang="zh-CN" sz="11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100" u="none" strike="noStrike" dirty="0"/>
                        <a:t>4.4605</a:t>
                      </a:r>
                      <a:endParaRPr lang="en-US" altLang="zh-CN" sz="11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100" u="none" strike="noStrike" dirty="0"/>
                        <a:t>4.4605</a:t>
                      </a:r>
                      <a:endParaRPr lang="en-US" altLang="zh-CN" sz="11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100" u="none" strike="noStrike" dirty="0"/>
                        <a:t>4.4605</a:t>
                      </a:r>
                      <a:endParaRPr lang="en-US" altLang="zh-CN" sz="11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altLang="zh-CN" sz="1100" u="none" strike="noStrike" dirty="0"/>
                        <a:t>4.4605</a:t>
                      </a:r>
                      <a:endParaRPr lang="en-US" altLang="zh-CN" sz="11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100" u="none" strike="noStrike" dirty="0"/>
                        <a:t>4.4605</a:t>
                      </a:r>
                      <a:endParaRPr lang="en-US" altLang="zh-CN" sz="11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100" u="none" strike="noStrike" dirty="0"/>
                        <a:t>4.4605</a:t>
                      </a:r>
                      <a:endParaRPr lang="en-US" altLang="zh-CN" sz="11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100" u="none" strike="noStrike" dirty="0"/>
                        <a:t>4.4605</a:t>
                      </a:r>
                      <a:endParaRPr lang="en-US" altLang="zh-CN" sz="11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100" u="none" strike="noStrike" dirty="0"/>
                        <a:t>4.4605</a:t>
                      </a:r>
                      <a:endParaRPr lang="en-US" altLang="zh-CN" sz="11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100" u="none" strike="noStrike" dirty="0"/>
                        <a:t>5.8494</a:t>
                      </a:r>
                      <a:endParaRPr lang="en-US" altLang="zh-CN" sz="11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100" u="none" strike="noStrike" dirty="0"/>
                        <a:t>6.9809</a:t>
                      </a:r>
                      <a:endParaRPr lang="en-US" altLang="zh-CN" sz="11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100" u="none" strike="noStrike" dirty="0"/>
                        <a:t>5.8494</a:t>
                      </a:r>
                      <a:endParaRPr lang="en-US" altLang="zh-CN" sz="11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100" u="none" strike="noStrike" dirty="0"/>
                        <a:t>6.9809</a:t>
                      </a:r>
                      <a:endParaRPr lang="en-US" altLang="zh-CN" sz="11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altLang="zh-CN" sz="1100" u="none" strike="noStrike" dirty="0"/>
                        <a:t>5.6374</a:t>
                      </a:r>
                      <a:endParaRPr lang="en-US" altLang="zh-CN" sz="11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100" u="none" strike="noStrike" dirty="0"/>
                        <a:t>4.7677</a:t>
                      </a:r>
                      <a:endParaRPr lang="en-US" altLang="zh-CN" sz="11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100" u="none" strike="noStrike" dirty="0"/>
                        <a:t>7.9454</a:t>
                      </a:r>
                      <a:endParaRPr lang="en-US" altLang="zh-CN" sz="11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100" u="none" strike="noStrike"/>
                        <a:t>4.7677</a:t>
                      </a:r>
                      <a:endParaRPr lang="en-US" altLang="zh-CN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100" u="none" strike="noStrike"/>
                        <a:t>5.7625</a:t>
                      </a:r>
                      <a:endParaRPr lang="en-US" altLang="zh-CN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100" u="none" strike="noStrike"/>
                        <a:t>5.8494</a:t>
                      </a:r>
                      <a:endParaRPr lang="en-US" altLang="zh-CN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100" u="none" strike="noStrike"/>
                        <a:t>4.7677</a:t>
                      </a:r>
                      <a:endParaRPr lang="en-US" altLang="zh-CN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100" u="none" strike="noStrike"/>
                        <a:t>7.9454</a:t>
                      </a:r>
                      <a:endParaRPr lang="en-US" altLang="zh-CN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100" u="none" strike="noStrike"/>
                        <a:t>4.7677</a:t>
                      </a:r>
                      <a:endParaRPr lang="en-US" altLang="zh-CN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altLang="zh-CN" sz="1100" u="none" strike="noStrike"/>
                        <a:t>5.6374</a:t>
                      </a:r>
                      <a:endParaRPr lang="en-US" altLang="zh-CN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100" u="none" strike="noStrike"/>
                        <a:t>6.9809</a:t>
                      </a:r>
                      <a:endParaRPr lang="en-US" altLang="zh-CN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100" u="none" strike="noStrike"/>
                        <a:t>5.8494</a:t>
                      </a:r>
                      <a:endParaRPr lang="en-US" altLang="zh-CN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100" u="none" strike="noStrike"/>
                        <a:t>6.9809</a:t>
                      </a:r>
                      <a:endParaRPr lang="en-US" altLang="zh-CN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100" u="none" strike="noStrike"/>
                        <a:t>5.8494</a:t>
                      </a:r>
                      <a:endParaRPr lang="en-US" altLang="zh-CN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100" u="none" strike="noStrike"/>
                        <a:t>4.4605</a:t>
                      </a:r>
                      <a:endParaRPr lang="en-US" altLang="zh-CN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100" u="none" strike="noStrike"/>
                        <a:t>4.4605</a:t>
                      </a:r>
                      <a:endParaRPr lang="en-US" altLang="zh-CN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100" u="none" strike="noStrike"/>
                        <a:t>4.4605</a:t>
                      </a:r>
                      <a:endParaRPr lang="en-US" altLang="zh-CN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100" u="none" strike="noStrike"/>
                        <a:t>4.4605</a:t>
                      </a:r>
                      <a:endParaRPr lang="en-US" altLang="zh-CN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altLang="zh-CN" sz="1100" u="none" strike="noStrike"/>
                        <a:t>4.4605</a:t>
                      </a:r>
                      <a:endParaRPr lang="en-US" altLang="zh-CN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100" u="none" strike="noStrike"/>
                        <a:t>4.4605</a:t>
                      </a:r>
                      <a:endParaRPr lang="en-US" altLang="zh-CN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100" u="none" strike="noStrike"/>
                        <a:t>4.4605</a:t>
                      </a:r>
                      <a:endParaRPr lang="en-US" altLang="zh-CN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100" u="none" strike="noStrike"/>
                        <a:t>4.4605</a:t>
                      </a:r>
                      <a:endParaRPr lang="en-US" altLang="zh-CN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100" u="none" strike="noStrike" dirty="0"/>
                        <a:t>4.4605</a:t>
                      </a:r>
                      <a:endParaRPr lang="en-US" altLang="zh-CN" sz="11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</a:tr>
              <a:tr h="159624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altLang="zh-CN" sz="1100" u="none" strike="noStrike"/>
                        <a:t>4.6942</a:t>
                      </a:r>
                      <a:endParaRPr lang="en-US" altLang="zh-CN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altLang="zh-CN" sz="1100" u="none" strike="noStrike"/>
                        <a:t>4.6942</a:t>
                      </a:r>
                      <a:endParaRPr lang="en-US" altLang="zh-CN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altLang="zh-CN" sz="1100" u="none" strike="noStrike" dirty="0"/>
                        <a:t>4.6942</a:t>
                      </a:r>
                      <a:endParaRPr lang="en-US" altLang="zh-CN" sz="11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altLang="zh-CN" sz="1100" u="none" strike="noStrike" dirty="0"/>
                        <a:t>4.6942</a:t>
                      </a:r>
                      <a:endParaRPr lang="en-US" altLang="zh-CN" sz="11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altLang="zh-CN" sz="1100" u="none" strike="noStrike" dirty="0"/>
                        <a:t>7.4339</a:t>
                      </a:r>
                      <a:endParaRPr lang="en-US" altLang="zh-CN" sz="11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altLang="zh-CN" sz="1100" u="none" strike="noStrike" dirty="0"/>
                        <a:t>7.4339</a:t>
                      </a:r>
                      <a:endParaRPr lang="en-US" altLang="zh-CN" sz="11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altLang="zh-CN" sz="1100" u="none" strike="noStrike" dirty="0"/>
                        <a:t>7.4339</a:t>
                      </a:r>
                      <a:endParaRPr lang="en-US" altLang="zh-CN" sz="11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altLang="zh-CN" sz="1100" u="none" strike="noStrike" dirty="0"/>
                        <a:t>5.9301</a:t>
                      </a:r>
                      <a:endParaRPr lang="en-US" altLang="zh-CN" sz="11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altLang="zh-CN" sz="1100" u="none" strike="noStrike" dirty="0"/>
                        <a:t>5.8786</a:t>
                      </a:r>
                      <a:endParaRPr lang="en-US" altLang="zh-CN" sz="11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altLang="zh-CN" sz="1100" u="none" strike="noStrike" dirty="0"/>
                        <a:t>7.4339</a:t>
                      </a:r>
                      <a:endParaRPr lang="en-US" altLang="zh-CN" sz="11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altLang="zh-CN" sz="1100" u="none" strike="noStrike" dirty="0"/>
                        <a:t>7.4339</a:t>
                      </a:r>
                      <a:endParaRPr lang="en-US" altLang="zh-CN" sz="11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altLang="zh-CN" sz="1100" u="none" strike="noStrike" dirty="0"/>
                        <a:t>7.4339</a:t>
                      </a:r>
                      <a:endParaRPr lang="en-US" altLang="zh-CN" sz="11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altLang="zh-CN" sz="1100" u="none" strike="noStrike" dirty="0"/>
                        <a:t>4.6942</a:t>
                      </a:r>
                      <a:endParaRPr lang="en-US" altLang="zh-CN" sz="11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altLang="zh-CN" sz="1100" u="none" strike="noStrike" dirty="0"/>
                        <a:t>4.6942</a:t>
                      </a:r>
                      <a:endParaRPr lang="en-US" altLang="zh-CN" sz="11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altLang="zh-CN" sz="1100" u="none" strike="noStrike" dirty="0"/>
                        <a:t>4.6942</a:t>
                      </a:r>
                      <a:endParaRPr lang="en-US" altLang="zh-CN" sz="11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altLang="zh-CN" sz="1100" u="none" strike="noStrike" dirty="0"/>
                        <a:t>4.6942</a:t>
                      </a:r>
                      <a:endParaRPr lang="en-US" altLang="zh-CN" sz="11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59624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altLang="zh-CN" sz="1100" u="none" strike="noStrike"/>
                        <a:t>5.4199</a:t>
                      </a:r>
                      <a:endParaRPr lang="en-US" altLang="zh-CN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altLang="zh-CN" sz="1100" u="none" strike="noStrike"/>
                        <a:t>5.4109</a:t>
                      </a:r>
                      <a:endParaRPr lang="en-US" altLang="zh-CN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altLang="zh-CN" sz="1100" u="none" strike="noStrike"/>
                        <a:t>6.4299</a:t>
                      </a:r>
                      <a:endParaRPr lang="en-US" altLang="zh-CN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altLang="zh-CN" sz="1100" u="none" strike="noStrike"/>
                        <a:t>6.7073</a:t>
                      </a:r>
                      <a:endParaRPr lang="en-US" altLang="zh-CN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altLang="zh-CN" sz="1100" u="none" strike="noStrike"/>
                        <a:t>6.4895</a:t>
                      </a:r>
                      <a:endParaRPr lang="en-US" altLang="zh-CN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altLang="zh-CN" sz="1100" u="none" strike="noStrike"/>
                        <a:t>6.4299</a:t>
                      </a:r>
                      <a:endParaRPr lang="en-US" altLang="zh-CN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altLang="zh-CN" sz="1100" u="none" strike="noStrike" dirty="0"/>
                        <a:t>5.4109</a:t>
                      </a:r>
                      <a:endParaRPr lang="en-US" altLang="zh-CN" sz="11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altLang="zh-CN" sz="1100" u="none" strike="noStrike" dirty="0"/>
                        <a:t>5.4199</a:t>
                      </a:r>
                      <a:endParaRPr lang="en-US" altLang="zh-CN" sz="11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59624">
                <a:tc gridSpan="9">
                  <a:txBody>
                    <a:bodyPr/>
                    <a:lstStyle/>
                    <a:p>
                      <a:pPr algn="ctr" fontAlgn="b"/>
                      <a:r>
                        <a:rPr lang="en-US" altLang="zh-CN" sz="1100" u="none" strike="noStrike"/>
                        <a:t>5.5768</a:t>
                      </a:r>
                      <a:endParaRPr lang="en-US" altLang="zh-CN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 fontAlgn="b"/>
                      <a:r>
                        <a:rPr lang="en-US" altLang="zh-CN" sz="1100" u="none" strike="noStrike"/>
                        <a:t>8.2385</a:t>
                      </a:r>
                      <a:endParaRPr lang="en-US" altLang="zh-CN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 fontAlgn="b"/>
                      <a:r>
                        <a:rPr lang="en-US" altLang="zh-CN" sz="1100" u="none" strike="noStrike"/>
                        <a:t>7.3114</a:t>
                      </a:r>
                      <a:endParaRPr lang="en-US" altLang="zh-CN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 fontAlgn="b"/>
                      <a:r>
                        <a:rPr lang="en-US" altLang="zh-CN" sz="1100" u="none" strike="noStrike" dirty="0"/>
                        <a:t>5.5768</a:t>
                      </a:r>
                      <a:endParaRPr lang="en-US" altLang="zh-CN" sz="11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59624">
                <a:tc gridSpan="18">
                  <a:txBody>
                    <a:bodyPr/>
                    <a:lstStyle/>
                    <a:p>
                      <a:pPr algn="ctr" fontAlgn="b"/>
                      <a:r>
                        <a:rPr lang="en-US" altLang="zh-CN" sz="1100" u="none" strike="noStrike"/>
                        <a:t>7.3472</a:t>
                      </a:r>
                      <a:endParaRPr lang="en-US" altLang="zh-CN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18">
                  <a:txBody>
                    <a:bodyPr/>
                    <a:lstStyle/>
                    <a:p>
                      <a:pPr algn="ctr" fontAlgn="b"/>
                      <a:r>
                        <a:rPr lang="en-US" altLang="zh-CN" sz="1100" u="none" strike="noStrike" dirty="0"/>
                        <a:t>6.5837</a:t>
                      </a:r>
                      <a:endParaRPr lang="en-US" altLang="zh-CN" sz="11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59624">
                <a:tc gridSpan="36">
                  <a:txBody>
                    <a:bodyPr/>
                    <a:lstStyle/>
                    <a:p>
                      <a:pPr algn="ctr" fontAlgn="b"/>
                      <a:r>
                        <a:rPr lang="en-US" altLang="zh-CN" sz="1100" u="none" strike="noStrike" dirty="0"/>
                        <a:t>6.5164</a:t>
                      </a:r>
                      <a:endParaRPr lang="en-US" altLang="zh-CN" sz="11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59624">
                <a:tc gridSpan="9">
                  <a:txBody>
                    <a:bodyPr/>
                    <a:lstStyle/>
                    <a:p>
                      <a:pPr algn="ctr" fontAlgn="b"/>
                      <a:r>
                        <a:rPr lang="en-US" altLang="zh-CN" sz="1100" u="none" strike="noStrike" dirty="0"/>
                        <a:t>5.9411</a:t>
                      </a:r>
                      <a:endParaRPr lang="en-US" altLang="zh-CN" sz="11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 fontAlgn="b"/>
                      <a:r>
                        <a:rPr lang="en-US" altLang="zh-CN" sz="1100" u="none" strike="noStrike"/>
                        <a:t>6.3682</a:t>
                      </a:r>
                      <a:endParaRPr lang="en-US" altLang="zh-CN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 fontAlgn="b"/>
                      <a:r>
                        <a:rPr lang="en-US" altLang="zh-CN" sz="1100" u="none" strike="noStrike"/>
                        <a:t>6.3682</a:t>
                      </a:r>
                      <a:endParaRPr lang="en-US" altLang="zh-CN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 fontAlgn="b"/>
                      <a:r>
                        <a:rPr lang="en-US" altLang="zh-CN" sz="1100" u="none" strike="noStrike" dirty="0"/>
                        <a:t>5.9411</a:t>
                      </a:r>
                      <a:endParaRPr lang="en-US" altLang="zh-CN" sz="11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59624">
                <a:tc gridSpan="9">
                  <a:txBody>
                    <a:bodyPr/>
                    <a:lstStyle/>
                    <a:p>
                      <a:pPr algn="ctr" fontAlgn="b"/>
                      <a:r>
                        <a:rPr lang="en-US" altLang="zh-CN" sz="1100" u="none" strike="noStrike"/>
                        <a:t>6.2519</a:t>
                      </a:r>
                      <a:endParaRPr lang="en-US" altLang="zh-CN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 fontAlgn="b"/>
                      <a:r>
                        <a:rPr lang="en-US" altLang="zh-CN" sz="1100" u="none" strike="noStrike"/>
                        <a:t>6.6065</a:t>
                      </a:r>
                      <a:endParaRPr lang="en-US" altLang="zh-CN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 fontAlgn="b"/>
                      <a:r>
                        <a:rPr lang="en-US" altLang="zh-CN" sz="1100" u="none" strike="noStrike"/>
                        <a:t>6.644</a:t>
                      </a:r>
                      <a:endParaRPr lang="en-US" altLang="zh-CN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 fontAlgn="b"/>
                      <a:r>
                        <a:rPr lang="en-US" altLang="zh-CN" sz="1100" u="none" strike="noStrike" dirty="0"/>
                        <a:t>6.2519</a:t>
                      </a:r>
                      <a:endParaRPr lang="en-US" altLang="zh-CN" sz="11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59624">
                <a:tc gridSpan="9">
                  <a:txBody>
                    <a:bodyPr/>
                    <a:lstStyle/>
                    <a:p>
                      <a:pPr algn="ctr" fontAlgn="b"/>
                      <a:r>
                        <a:rPr lang="en-US" altLang="zh-CN" sz="1100" u="none" strike="noStrike" dirty="0"/>
                        <a:t>8.5628</a:t>
                      </a:r>
                      <a:endParaRPr lang="en-US" altLang="zh-CN" sz="11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 fontAlgn="b"/>
                      <a:r>
                        <a:rPr lang="en-US" altLang="zh-CN" sz="1100" u="none" strike="noStrike" dirty="0"/>
                        <a:t>8.6875</a:t>
                      </a:r>
                      <a:endParaRPr lang="en-US" altLang="zh-CN" sz="11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 fontAlgn="b"/>
                      <a:r>
                        <a:rPr lang="en-US" altLang="zh-CN" sz="1100" u="none" strike="noStrike" dirty="0"/>
                        <a:t>9.6763</a:t>
                      </a:r>
                      <a:endParaRPr lang="en-US" altLang="zh-CN" sz="11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 fontAlgn="b"/>
                      <a:r>
                        <a:rPr lang="en-US" altLang="zh-CN" sz="1100" u="none" strike="noStrike" dirty="0"/>
                        <a:t>8.1829</a:t>
                      </a:r>
                      <a:endParaRPr lang="en-US" altLang="zh-CN" sz="11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文本框 8"/>
          <p:cNvSpPr txBox="1"/>
          <p:nvPr/>
        </p:nvSpPr>
        <p:spPr>
          <a:xfrm>
            <a:off x="8080746" y="2091220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solidFill>
                  <a:srgbClr val="0070C0"/>
                </a:solidFill>
              </a:rPr>
              <a:t>RU26</a:t>
            </a:r>
            <a:endParaRPr lang="zh-CN" altLang="en-US" sz="1200" dirty="0">
              <a:solidFill>
                <a:srgbClr val="0070C0"/>
              </a:solidFill>
            </a:endParaRPr>
          </a:p>
        </p:txBody>
      </p:sp>
      <p:sp>
        <p:nvSpPr>
          <p:cNvPr id="8" name="文本框 9"/>
          <p:cNvSpPr txBox="1"/>
          <p:nvPr/>
        </p:nvSpPr>
        <p:spPr>
          <a:xfrm>
            <a:off x="8066330" y="2286000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solidFill>
                  <a:srgbClr val="0070C0"/>
                </a:solidFill>
              </a:rPr>
              <a:t>RU52</a:t>
            </a:r>
            <a:endParaRPr lang="zh-CN" altLang="en-US" sz="1200" dirty="0">
              <a:solidFill>
                <a:srgbClr val="0070C0"/>
              </a:solidFill>
            </a:endParaRPr>
          </a:p>
        </p:txBody>
      </p:sp>
      <p:sp>
        <p:nvSpPr>
          <p:cNvPr id="9" name="文本框 10"/>
          <p:cNvSpPr txBox="1"/>
          <p:nvPr/>
        </p:nvSpPr>
        <p:spPr>
          <a:xfrm>
            <a:off x="8066330" y="2438400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solidFill>
                  <a:srgbClr val="0070C0"/>
                </a:solidFill>
              </a:rPr>
              <a:t>RU106</a:t>
            </a:r>
            <a:endParaRPr lang="zh-CN" altLang="en-US" sz="1200" dirty="0">
              <a:solidFill>
                <a:srgbClr val="0070C0"/>
              </a:solidFill>
            </a:endParaRPr>
          </a:p>
        </p:txBody>
      </p:sp>
      <p:sp>
        <p:nvSpPr>
          <p:cNvPr id="10" name="文本框 11"/>
          <p:cNvSpPr txBox="1"/>
          <p:nvPr/>
        </p:nvSpPr>
        <p:spPr>
          <a:xfrm>
            <a:off x="8066330" y="2667000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solidFill>
                  <a:srgbClr val="0070C0"/>
                </a:solidFill>
              </a:rPr>
              <a:t>RU242</a:t>
            </a:r>
            <a:endParaRPr lang="zh-CN" altLang="en-US" sz="1200" dirty="0">
              <a:solidFill>
                <a:srgbClr val="0070C0"/>
              </a:solidFill>
            </a:endParaRPr>
          </a:p>
        </p:txBody>
      </p:sp>
      <p:sp>
        <p:nvSpPr>
          <p:cNvPr id="11" name="文本框 12"/>
          <p:cNvSpPr txBox="1"/>
          <p:nvPr/>
        </p:nvSpPr>
        <p:spPr>
          <a:xfrm>
            <a:off x="8080746" y="2819400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solidFill>
                  <a:srgbClr val="0070C0"/>
                </a:solidFill>
              </a:rPr>
              <a:t>RU484</a:t>
            </a:r>
            <a:endParaRPr lang="zh-CN" altLang="en-US" sz="1200" dirty="0">
              <a:solidFill>
                <a:srgbClr val="0070C0"/>
              </a:solidFill>
            </a:endParaRPr>
          </a:p>
        </p:txBody>
      </p:sp>
      <p:sp>
        <p:nvSpPr>
          <p:cNvPr id="12" name="文本框 13"/>
          <p:cNvSpPr txBox="1"/>
          <p:nvPr/>
        </p:nvSpPr>
        <p:spPr>
          <a:xfrm>
            <a:off x="8080746" y="2999601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solidFill>
                  <a:srgbClr val="0070C0"/>
                </a:solidFill>
              </a:rPr>
              <a:t>RU996</a:t>
            </a:r>
            <a:endParaRPr lang="zh-CN" altLang="en-US" sz="1200" dirty="0">
              <a:solidFill>
                <a:srgbClr val="0070C0"/>
              </a:solidFill>
            </a:endParaRPr>
          </a:p>
        </p:txBody>
      </p:sp>
      <p:sp>
        <p:nvSpPr>
          <p:cNvPr id="13" name="文本框 14"/>
          <p:cNvSpPr txBox="1"/>
          <p:nvPr/>
        </p:nvSpPr>
        <p:spPr>
          <a:xfrm>
            <a:off x="8080746" y="3200400"/>
            <a:ext cx="9125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solidFill>
                  <a:srgbClr val="0070C0"/>
                </a:solidFill>
              </a:rPr>
              <a:t>RU52+26</a:t>
            </a:r>
            <a:endParaRPr lang="zh-CN" altLang="en-US" sz="1200" dirty="0">
              <a:solidFill>
                <a:srgbClr val="0070C0"/>
              </a:solidFill>
            </a:endParaRPr>
          </a:p>
        </p:txBody>
      </p:sp>
      <p:sp>
        <p:nvSpPr>
          <p:cNvPr id="14" name="文本框 15"/>
          <p:cNvSpPr txBox="1"/>
          <p:nvPr/>
        </p:nvSpPr>
        <p:spPr>
          <a:xfrm>
            <a:off x="8080746" y="3352800"/>
            <a:ext cx="9125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solidFill>
                  <a:srgbClr val="0070C0"/>
                </a:solidFill>
              </a:rPr>
              <a:t>RU106+26</a:t>
            </a:r>
            <a:endParaRPr lang="zh-CN" altLang="en-US" sz="1200" dirty="0">
              <a:solidFill>
                <a:srgbClr val="0070C0"/>
              </a:solidFill>
            </a:endParaRPr>
          </a:p>
        </p:txBody>
      </p:sp>
      <p:sp>
        <p:nvSpPr>
          <p:cNvPr id="15" name="文本框 16"/>
          <p:cNvSpPr txBox="1"/>
          <p:nvPr/>
        </p:nvSpPr>
        <p:spPr>
          <a:xfrm>
            <a:off x="8080746" y="3533001"/>
            <a:ext cx="9940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solidFill>
                  <a:srgbClr val="0070C0"/>
                </a:solidFill>
              </a:rPr>
              <a:t>RU484+242</a:t>
            </a:r>
            <a:endParaRPr lang="zh-CN" altLang="en-US" sz="1200" dirty="0">
              <a:solidFill>
                <a:srgbClr val="0070C0"/>
              </a:solidFill>
            </a:endParaRPr>
          </a:p>
        </p:txBody>
      </p:sp>
      <p:sp>
        <p:nvSpPr>
          <p:cNvPr id="16" name="TextBox 33"/>
          <p:cNvSpPr txBox="1"/>
          <p:nvPr/>
        </p:nvSpPr>
        <p:spPr>
          <a:xfrm>
            <a:off x="7978198" y="1680199"/>
            <a:ext cx="9568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b="1" i="1" u="sng" dirty="0" smtClean="0">
                <a:solidFill>
                  <a:srgbClr val="00B050"/>
                </a:solidFill>
              </a:rPr>
              <a:t>1</a:t>
            </a:r>
            <a:r>
              <a:rPr lang="en-US" altLang="zh-CN" sz="1200" b="1" i="1" u="sng" baseline="30000" dirty="0" smtClean="0">
                <a:solidFill>
                  <a:srgbClr val="00B050"/>
                </a:solidFill>
              </a:rPr>
              <a:t>st</a:t>
            </a:r>
            <a:r>
              <a:rPr lang="en-US" altLang="zh-CN" sz="1200" b="1" i="1" u="sng" dirty="0" smtClean="0">
                <a:solidFill>
                  <a:srgbClr val="00B050"/>
                </a:solidFill>
              </a:rPr>
              <a:t>,2</a:t>
            </a:r>
            <a:r>
              <a:rPr lang="en-US" altLang="zh-CN" sz="1200" b="1" i="1" u="sng" baseline="30000" dirty="0" smtClean="0">
                <a:solidFill>
                  <a:srgbClr val="00B050"/>
                </a:solidFill>
              </a:rPr>
              <a:t>nd</a:t>
            </a:r>
            <a:r>
              <a:rPr lang="en-US" altLang="zh-CN" sz="1200" b="1" i="1" u="sng" dirty="0" smtClean="0">
                <a:solidFill>
                  <a:srgbClr val="00B050"/>
                </a:solidFill>
              </a:rPr>
              <a:t>, 3</a:t>
            </a:r>
            <a:r>
              <a:rPr lang="en-US" altLang="zh-CN" sz="1200" b="1" i="1" u="sng" baseline="30000" dirty="0" smtClean="0">
                <a:solidFill>
                  <a:srgbClr val="00B050"/>
                </a:solidFill>
              </a:rPr>
              <a:t>rd</a:t>
            </a:r>
            <a:r>
              <a:rPr lang="en-US" altLang="zh-CN" sz="1200" b="1" i="1" u="sng" dirty="0">
                <a:solidFill>
                  <a:srgbClr val="00B050"/>
                </a:solidFill>
              </a:rPr>
              <a:t> </a:t>
            </a:r>
            <a:r>
              <a:rPr lang="en-US" altLang="zh-CN" sz="1200" b="1" i="1" u="sng" dirty="0" smtClean="0">
                <a:solidFill>
                  <a:srgbClr val="00B050"/>
                </a:solidFill>
              </a:rPr>
              <a:t>&amp; 4</a:t>
            </a:r>
            <a:r>
              <a:rPr lang="en-US" altLang="zh-CN" sz="1200" b="1" i="1" u="sng" baseline="30000" dirty="0" smtClean="0">
                <a:solidFill>
                  <a:srgbClr val="00B050"/>
                </a:solidFill>
              </a:rPr>
              <a:t>th </a:t>
            </a:r>
            <a:r>
              <a:rPr lang="en-US" altLang="zh-CN" sz="1200" b="1" i="1" u="sng" dirty="0" smtClean="0">
                <a:solidFill>
                  <a:srgbClr val="00B050"/>
                </a:solidFill>
              </a:rPr>
              <a:t>80MHz</a:t>
            </a:r>
            <a:endParaRPr lang="zh-CN" altLang="en-US" sz="1200" b="1" i="1" u="sng" dirty="0">
              <a:solidFill>
                <a:srgbClr val="00B050"/>
              </a:solidFill>
            </a:endParaRPr>
          </a:p>
        </p:txBody>
      </p:sp>
      <p:graphicFrame>
        <p:nvGraphicFramePr>
          <p:cNvPr id="17" name="表格 16"/>
          <p:cNvGraphicFramePr>
            <a:graphicFrameLocks noGrp="1"/>
          </p:cNvGraphicFramePr>
          <p:nvPr>
            <p:extLst/>
          </p:nvPr>
        </p:nvGraphicFramePr>
        <p:xfrm>
          <a:off x="457200" y="4189812"/>
          <a:ext cx="7461448" cy="213478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32681"/>
                <a:gridCol w="932681"/>
                <a:gridCol w="932681"/>
                <a:gridCol w="932681"/>
                <a:gridCol w="932681"/>
                <a:gridCol w="932681"/>
                <a:gridCol w="932681"/>
                <a:gridCol w="932681"/>
              </a:tblGrid>
              <a:tr h="177899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9.0793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9.991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10.152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10.714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10.02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100" b="0" i="0" u="none" strike="noStrike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10.931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9.0257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9.6559</a:t>
                      </a:r>
                    </a:p>
                  </a:txBody>
                  <a:tcPr marL="9525" marR="9525" marT="9525" marB="0" anchor="b"/>
                </a:tc>
              </a:tr>
              <a:tr h="177899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10.107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10.107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8.6961</a:t>
                      </a:r>
                    </a:p>
                  </a:txBody>
                  <a:tcPr marL="9525" marR="9525" marT="9525" marB="0" anchor="b"/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8.6961</a:t>
                      </a: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77899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8.9611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9.9059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9.5392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10.689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9.3293</a:t>
                      </a:r>
                    </a:p>
                  </a:txBody>
                  <a:tcPr marL="9525" marR="9525" marT="9525" marB="0" anchor="b"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10.153</a:t>
                      </a: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77899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9.3124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10.461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9.6129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10.431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8.9207</a:t>
                      </a:r>
                    </a:p>
                  </a:txBody>
                  <a:tcPr marL="9525" marR="9525" marT="9525" marB="0" anchor="b"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10.027</a:t>
                      </a: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77899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8.1092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9.0498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9.0633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9.8325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7.943</a:t>
                      </a:r>
                    </a:p>
                  </a:txBody>
                  <a:tcPr marL="9525" marR="9525" marT="9525" marB="0" anchor="b"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9.079</a:t>
                      </a: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77899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7.9181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8.9584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9.0418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9.9572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8.2538</a:t>
                      </a:r>
                    </a:p>
                  </a:txBody>
                  <a:tcPr marL="9525" marR="9525" marT="9525" marB="0" anchor="b"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8.8582</a:t>
                      </a: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77899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9.2012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9.422</a:t>
                      </a:r>
                    </a:p>
                  </a:txBody>
                  <a:tcPr marL="9525" marR="9525" marT="9525" marB="0" anchor="b"/>
                </a:tc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9.4879</a:t>
                      </a: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77899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9.4879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9.422</a:t>
                      </a:r>
                    </a:p>
                  </a:txBody>
                  <a:tcPr marL="9525" marR="9525" marT="9525" marB="0" anchor="b"/>
                </a:tc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9.2012</a:t>
                      </a: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77899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9.422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9.4879</a:t>
                      </a:r>
                    </a:p>
                  </a:txBody>
                  <a:tcPr marL="9525" marR="9525" marT="9525" marB="0" anchor="b"/>
                </a:tc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9.2012</a:t>
                      </a: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77899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9.2012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9.4879</a:t>
                      </a:r>
                    </a:p>
                  </a:txBody>
                  <a:tcPr marL="9525" marR="9525" marT="9525" marB="0" anchor="b"/>
                </a:tc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9.422</a:t>
                      </a: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77899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7.7723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9.1539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7.7919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9.0583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7.7723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9.1539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7.7919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9.0583</a:t>
                      </a:r>
                    </a:p>
                  </a:txBody>
                  <a:tcPr marL="9525" marR="9525" marT="9525" marB="0" anchor="b"/>
                </a:tc>
              </a:tr>
              <a:tr h="177899">
                <a:tc gridSpan="8">
                  <a:txBody>
                    <a:bodyPr/>
                    <a:lstStyle/>
                    <a:p>
                      <a:pPr algn="ctr" fontAlgn="b"/>
                      <a:r>
                        <a:rPr lang="en-US" altLang="zh-CN" sz="1100" u="none" strike="noStrike" dirty="0" smtClean="0"/>
                        <a:t>10.1401</a:t>
                      </a:r>
                      <a:endParaRPr lang="en-US" altLang="zh-CN" sz="11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8" name="文本框 17"/>
          <p:cNvSpPr txBox="1">
            <a:spLocks noChangeArrowheads="1"/>
          </p:cNvSpPr>
          <p:nvPr/>
        </p:nvSpPr>
        <p:spPr bwMode="auto">
          <a:xfrm>
            <a:off x="8036322" y="5895201"/>
            <a:ext cx="104775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1200" dirty="0">
                <a:solidFill>
                  <a:srgbClr val="0070C0"/>
                </a:solidFill>
              </a:rPr>
              <a:t>RU484+996</a:t>
            </a:r>
            <a:endParaRPr lang="zh-CN" altLang="en-US" sz="1200" dirty="0">
              <a:solidFill>
                <a:srgbClr val="0070C0"/>
              </a:solidFill>
            </a:endParaRPr>
          </a:p>
        </p:txBody>
      </p:sp>
      <p:sp>
        <p:nvSpPr>
          <p:cNvPr id="19" name="文本框 19"/>
          <p:cNvSpPr txBox="1">
            <a:spLocks noChangeArrowheads="1"/>
          </p:cNvSpPr>
          <p:nvPr/>
        </p:nvSpPr>
        <p:spPr bwMode="auto">
          <a:xfrm>
            <a:off x="7981702" y="4142601"/>
            <a:ext cx="169569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zh-CN" sz="1200" dirty="0">
                <a:solidFill>
                  <a:srgbClr val="0070C0"/>
                </a:solidFill>
              </a:rPr>
              <a:t>RU484+3x996</a:t>
            </a:r>
            <a:endParaRPr lang="zh-CN" altLang="en-US" sz="1200" dirty="0">
              <a:solidFill>
                <a:srgbClr val="0070C0"/>
              </a:solidFill>
            </a:endParaRPr>
          </a:p>
        </p:txBody>
      </p:sp>
      <p:sp>
        <p:nvSpPr>
          <p:cNvPr id="20" name="文本框 20"/>
          <p:cNvSpPr txBox="1">
            <a:spLocks noChangeArrowheads="1"/>
          </p:cNvSpPr>
          <p:nvPr/>
        </p:nvSpPr>
        <p:spPr bwMode="auto">
          <a:xfrm>
            <a:off x="8005763" y="4343400"/>
            <a:ext cx="113823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1200" dirty="0">
                <a:solidFill>
                  <a:srgbClr val="0070C0"/>
                </a:solidFill>
              </a:rPr>
              <a:t>RU3x996</a:t>
            </a:r>
            <a:endParaRPr lang="zh-CN" altLang="en-US" sz="1200" dirty="0">
              <a:solidFill>
                <a:srgbClr val="0070C0"/>
              </a:solidFill>
            </a:endParaRPr>
          </a:p>
        </p:txBody>
      </p:sp>
      <p:sp>
        <p:nvSpPr>
          <p:cNvPr id="21" name="文本框 21"/>
          <p:cNvSpPr txBox="1">
            <a:spLocks noChangeArrowheads="1"/>
          </p:cNvSpPr>
          <p:nvPr/>
        </p:nvSpPr>
        <p:spPr bwMode="auto">
          <a:xfrm>
            <a:off x="8036322" y="6096000"/>
            <a:ext cx="113665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1200" dirty="0">
                <a:solidFill>
                  <a:srgbClr val="0070C0"/>
                </a:solidFill>
              </a:rPr>
              <a:t>RU4x996</a:t>
            </a:r>
            <a:endParaRPr lang="zh-CN" altLang="en-US" sz="1200" dirty="0">
              <a:solidFill>
                <a:srgbClr val="0070C0"/>
              </a:solidFill>
            </a:endParaRPr>
          </a:p>
        </p:txBody>
      </p:sp>
      <p:sp>
        <p:nvSpPr>
          <p:cNvPr id="22" name="文本框 23"/>
          <p:cNvSpPr txBox="1">
            <a:spLocks noChangeArrowheads="1"/>
          </p:cNvSpPr>
          <p:nvPr/>
        </p:nvSpPr>
        <p:spPr bwMode="auto">
          <a:xfrm>
            <a:off x="8066951" y="5477737"/>
            <a:ext cx="144016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zh-CN" sz="1200" dirty="0">
                <a:solidFill>
                  <a:srgbClr val="0070C0"/>
                </a:solidFill>
              </a:rPr>
              <a:t>RU2x996</a:t>
            </a:r>
            <a:endParaRPr lang="zh-CN" altLang="en-US" sz="1200" dirty="0">
              <a:solidFill>
                <a:srgbClr val="0070C0"/>
              </a:solidFill>
            </a:endParaRPr>
          </a:p>
        </p:txBody>
      </p:sp>
      <p:sp>
        <p:nvSpPr>
          <p:cNvPr id="23" name="文本框 21"/>
          <p:cNvSpPr txBox="1">
            <a:spLocks noChangeArrowheads="1"/>
          </p:cNvSpPr>
          <p:nvPr/>
        </p:nvSpPr>
        <p:spPr bwMode="auto">
          <a:xfrm>
            <a:off x="8066951" y="4756291"/>
            <a:ext cx="144016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zh-CN" sz="1200" dirty="0" smtClean="0">
                <a:solidFill>
                  <a:srgbClr val="0070C0"/>
                </a:solidFill>
              </a:rPr>
              <a:t>RU2</a:t>
            </a:r>
            <a:r>
              <a:rPr lang="en-US" altLang="zh-CN" sz="1200" dirty="0">
                <a:solidFill>
                  <a:srgbClr val="0070C0"/>
                </a:solidFill>
              </a:rPr>
              <a:t>x</a:t>
            </a:r>
            <a:r>
              <a:rPr lang="en-US" altLang="zh-CN" sz="1200" dirty="0" smtClean="0">
                <a:solidFill>
                  <a:srgbClr val="0070C0"/>
                </a:solidFill>
              </a:rPr>
              <a:t>996+484</a:t>
            </a:r>
            <a:endParaRPr lang="zh-CN" altLang="en-US" sz="1200" dirty="0">
              <a:solidFill>
                <a:srgbClr val="0070C0"/>
              </a:solidFill>
            </a:endParaRPr>
          </a:p>
        </p:txBody>
      </p:sp>
      <p:sp>
        <p:nvSpPr>
          <p:cNvPr id="26" name="右大括号 25"/>
          <p:cNvSpPr/>
          <p:nvPr/>
        </p:nvSpPr>
        <p:spPr bwMode="auto">
          <a:xfrm>
            <a:off x="8022366" y="4528508"/>
            <a:ext cx="127627" cy="716874"/>
          </a:xfrm>
          <a:prstGeom prst="rightBrac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zh-CN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7" name="右大括号 26"/>
          <p:cNvSpPr/>
          <p:nvPr/>
        </p:nvSpPr>
        <p:spPr bwMode="auto">
          <a:xfrm>
            <a:off x="8021066" y="5257800"/>
            <a:ext cx="127627" cy="716874"/>
          </a:xfrm>
          <a:prstGeom prst="rightBrac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zh-CN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98019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463092"/>
            <a:ext cx="7770813" cy="1065213"/>
          </a:xfrm>
        </p:spPr>
        <p:txBody>
          <a:bodyPr/>
          <a:lstStyle/>
          <a:p>
            <a:r>
              <a:rPr lang="en-US" altLang="zh-CN" dirty="0" smtClean="0">
                <a:solidFill>
                  <a:srgbClr val="0070C0"/>
                </a:solidFill>
              </a:rPr>
              <a:t>P2: </a:t>
            </a:r>
            <a:r>
              <a:rPr lang="en-US" altLang="zh-CN" dirty="0" smtClean="0"/>
              <a:t>320MHz </a:t>
            </a:r>
            <a:r>
              <a:rPr lang="en-US" altLang="zh-CN" dirty="0"/>
              <a:t>2x EHT-LTF 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 smtClean="0"/>
              <a:t>2020-07</a:t>
            </a:r>
            <a:endParaRPr lang="en-GB" altLang="zh-CN" dirty="0"/>
          </a:p>
        </p:txBody>
      </p:sp>
      <p:graphicFrame>
        <p:nvGraphicFramePr>
          <p:cNvPr id="9" name="表格 4">
            <a:extLst>
              <a:ext uri="{FF2B5EF4-FFF2-40B4-BE49-F238E27FC236}">
                <a16:creationId xmlns:a16="http://schemas.microsoft.com/office/drawing/2014/main" xmlns="" id="{D07D55EE-BA09-4EC5-A00B-83B853501007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397349" y="1749951"/>
          <a:ext cx="7769894" cy="214637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8908">
                  <a:extLst>
                    <a:ext uri="{9D8B030D-6E8A-4147-A177-3AD203B41FA5}">
                      <a16:colId xmlns:a16="http://schemas.microsoft.com/office/drawing/2014/main" xmlns="" val="1336365833"/>
                    </a:ext>
                  </a:extLst>
                </a:gridCol>
                <a:gridCol w="226222">
                  <a:extLst>
                    <a:ext uri="{9D8B030D-6E8A-4147-A177-3AD203B41FA5}">
                      <a16:colId xmlns:a16="http://schemas.microsoft.com/office/drawing/2014/main" xmlns="" val="2253560681"/>
                    </a:ext>
                  </a:extLst>
                </a:gridCol>
                <a:gridCol w="214846">
                  <a:extLst>
                    <a:ext uri="{9D8B030D-6E8A-4147-A177-3AD203B41FA5}">
                      <a16:colId xmlns:a16="http://schemas.microsoft.com/office/drawing/2014/main" xmlns="" val="2208312424"/>
                    </a:ext>
                  </a:extLst>
                </a:gridCol>
                <a:gridCol w="214846">
                  <a:extLst>
                    <a:ext uri="{9D8B030D-6E8A-4147-A177-3AD203B41FA5}">
                      <a16:colId xmlns:a16="http://schemas.microsoft.com/office/drawing/2014/main" xmlns="" val="1035750199"/>
                    </a:ext>
                  </a:extLst>
                </a:gridCol>
                <a:gridCol w="214846">
                  <a:extLst>
                    <a:ext uri="{9D8B030D-6E8A-4147-A177-3AD203B41FA5}">
                      <a16:colId xmlns:a16="http://schemas.microsoft.com/office/drawing/2014/main" xmlns="" val="3213815684"/>
                    </a:ext>
                  </a:extLst>
                </a:gridCol>
                <a:gridCol w="214846">
                  <a:extLst>
                    <a:ext uri="{9D8B030D-6E8A-4147-A177-3AD203B41FA5}">
                      <a16:colId xmlns:a16="http://schemas.microsoft.com/office/drawing/2014/main" xmlns="" val="414361241"/>
                    </a:ext>
                  </a:extLst>
                </a:gridCol>
                <a:gridCol w="214846">
                  <a:extLst>
                    <a:ext uri="{9D8B030D-6E8A-4147-A177-3AD203B41FA5}">
                      <a16:colId xmlns:a16="http://schemas.microsoft.com/office/drawing/2014/main" xmlns="" val="2846801597"/>
                    </a:ext>
                  </a:extLst>
                </a:gridCol>
                <a:gridCol w="214846">
                  <a:extLst>
                    <a:ext uri="{9D8B030D-6E8A-4147-A177-3AD203B41FA5}">
                      <a16:colId xmlns:a16="http://schemas.microsoft.com/office/drawing/2014/main" xmlns="" val="1371559268"/>
                    </a:ext>
                  </a:extLst>
                </a:gridCol>
                <a:gridCol w="214846">
                  <a:extLst>
                    <a:ext uri="{9D8B030D-6E8A-4147-A177-3AD203B41FA5}">
                      <a16:colId xmlns:a16="http://schemas.microsoft.com/office/drawing/2014/main" xmlns="" val="381340487"/>
                    </a:ext>
                  </a:extLst>
                </a:gridCol>
                <a:gridCol w="214846">
                  <a:extLst>
                    <a:ext uri="{9D8B030D-6E8A-4147-A177-3AD203B41FA5}">
                      <a16:colId xmlns:a16="http://schemas.microsoft.com/office/drawing/2014/main" xmlns="" val="507837514"/>
                    </a:ext>
                  </a:extLst>
                </a:gridCol>
                <a:gridCol w="214846">
                  <a:extLst>
                    <a:ext uri="{9D8B030D-6E8A-4147-A177-3AD203B41FA5}">
                      <a16:colId xmlns:a16="http://schemas.microsoft.com/office/drawing/2014/main" xmlns="" val="1504579913"/>
                    </a:ext>
                  </a:extLst>
                </a:gridCol>
                <a:gridCol w="214846">
                  <a:extLst>
                    <a:ext uri="{9D8B030D-6E8A-4147-A177-3AD203B41FA5}">
                      <a16:colId xmlns:a16="http://schemas.microsoft.com/office/drawing/2014/main" xmlns="" val="1915559015"/>
                    </a:ext>
                  </a:extLst>
                </a:gridCol>
                <a:gridCol w="214846">
                  <a:extLst>
                    <a:ext uri="{9D8B030D-6E8A-4147-A177-3AD203B41FA5}">
                      <a16:colId xmlns:a16="http://schemas.microsoft.com/office/drawing/2014/main" xmlns="" val="1592016106"/>
                    </a:ext>
                  </a:extLst>
                </a:gridCol>
                <a:gridCol w="214846">
                  <a:extLst>
                    <a:ext uri="{9D8B030D-6E8A-4147-A177-3AD203B41FA5}">
                      <a16:colId xmlns:a16="http://schemas.microsoft.com/office/drawing/2014/main" xmlns="" val="1265157810"/>
                    </a:ext>
                  </a:extLst>
                </a:gridCol>
                <a:gridCol w="214846">
                  <a:extLst>
                    <a:ext uri="{9D8B030D-6E8A-4147-A177-3AD203B41FA5}">
                      <a16:colId xmlns:a16="http://schemas.microsoft.com/office/drawing/2014/main" xmlns="" val="2933467834"/>
                    </a:ext>
                  </a:extLst>
                </a:gridCol>
                <a:gridCol w="214846">
                  <a:extLst>
                    <a:ext uri="{9D8B030D-6E8A-4147-A177-3AD203B41FA5}">
                      <a16:colId xmlns:a16="http://schemas.microsoft.com/office/drawing/2014/main" xmlns="" val="591306176"/>
                    </a:ext>
                  </a:extLst>
                </a:gridCol>
                <a:gridCol w="214846">
                  <a:extLst>
                    <a:ext uri="{9D8B030D-6E8A-4147-A177-3AD203B41FA5}">
                      <a16:colId xmlns:a16="http://schemas.microsoft.com/office/drawing/2014/main" xmlns="" val="744958852"/>
                    </a:ext>
                  </a:extLst>
                </a:gridCol>
                <a:gridCol w="214846">
                  <a:extLst>
                    <a:ext uri="{9D8B030D-6E8A-4147-A177-3AD203B41FA5}">
                      <a16:colId xmlns:a16="http://schemas.microsoft.com/office/drawing/2014/main" xmlns="" val="3812108957"/>
                    </a:ext>
                  </a:extLst>
                </a:gridCol>
                <a:gridCol w="214846">
                  <a:extLst>
                    <a:ext uri="{9D8B030D-6E8A-4147-A177-3AD203B41FA5}">
                      <a16:colId xmlns:a16="http://schemas.microsoft.com/office/drawing/2014/main" xmlns="" val="1736187359"/>
                    </a:ext>
                  </a:extLst>
                </a:gridCol>
                <a:gridCol w="214846">
                  <a:extLst>
                    <a:ext uri="{9D8B030D-6E8A-4147-A177-3AD203B41FA5}">
                      <a16:colId xmlns:a16="http://schemas.microsoft.com/office/drawing/2014/main" xmlns="" val="1773309824"/>
                    </a:ext>
                  </a:extLst>
                </a:gridCol>
                <a:gridCol w="214846">
                  <a:extLst>
                    <a:ext uri="{9D8B030D-6E8A-4147-A177-3AD203B41FA5}">
                      <a16:colId xmlns:a16="http://schemas.microsoft.com/office/drawing/2014/main" xmlns="" val="731475524"/>
                    </a:ext>
                  </a:extLst>
                </a:gridCol>
                <a:gridCol w="214846">
                  <a:extLst>
                    <a:ext uri="{9D8B030D-6E8A-4147-A177-3AD203B41FA5}">
                      <a16:colId xmlns:a16="http://schemas.microsoft.com/office/drawing/2014/main" xmlns="" val="4200065676"/>
                    </a:ext>
                  </a:extLst>
                </a:gridCol>
                <a:gridCol w="214846">
                  <a:extLst>
                    <a:ext uri="{9D8B030D-6E8A-4147-A177-3AD203B41FA5}">
                      <a16:colId xmlns:a16="http://schemas.microsoft.com/office/drawing/2014/main" xmlns="" val="2398851774"/>
                    </a:ext>
                  </a:extLst>
                </a:gridCol>
                <a:gridCol w="214846">
                  <a:extLst>
                    <a:ext uri="{9D8B030D-6E8A-4147-A177-3AD203B41FA5}">
                      <a16:colId xmlns:a16="http://schemas.microsoft.com/office/drawing/2014/main" xmlns="" val="1990198102"/>
                    </a:ext>
                  </a:extLst>
                </a:gridCol>
                <a:gridCol w="214846">
                  <a:extLst>
                    <a:ext uri="{9D8B030D-6E8A-4147-A177-3AD203B41FA5}">
                      <a16:colId xmlns:a16="http://schemas.microsoft.com/office/drawing/2014/main" xmlns="" val="4180749162"/>
                    </a:ext>
                  </a:extLst>
                </a:gridCol>
                <a:gridCol w="214846">
                  <a:extLst>
                    <a:ext uri="{9D8B030D-6E8A-4147-A177-3AD203B41FA5}">
                      <a16:colId xmlns:a16="http://schemas.microsoft.com/office/drawing/2014/main" xmlns="" val="1879820736"/>
                    </a:ext>
                  </a:extLst>
                </a:gridCol>
                <a:gridCol w="214846">
                  <a:extLst>
                    <a:ext uri="{9D8B030D-6E8A-4147-A177-3AD203B41FA5}">
                      <a16:colId xmlns:a16="http://schemas.microsoft.com/office/drawing/2014/main" xmlns="" val="3492788068"/>
                    </a:ext>
                  </a:extLst>
                </a:gridCol>
                <a:gridCol w="214846">
                  <a:extLst>
                    <a:ext uri="{9D8B030D-6E8A-4147-A177-3AD203B41FA5}">
                      <a16:colId xmlns:a16="http://schemas.microsoft.com/office/drawing/2014/main" xmlns="" val="3383324129"/>
                    </a:ext>
                  </a:extLst>
                </a:gridCol>
                <a:gridCol w="214846">
                  <a:extLst>
                    <a:ext uri="{9D8B030D-6E8A-4147-A177-3AD203B41FA5}">
                      <a16:colId xmlns:a16="http://schemas.microsoft.com/office/drawing/2014/main" xmlns="" val="3978142683"/>
                    </a:ext>
                  </a:extLst>
                </a:gridCol>
                <a:gridCol w="214846">
                  <a:extLst>
                    <a:ext uri="{9D8B030D-6E8A-4147-A177-3AD203B41FA5}">
                      <a16:colId xmlns:a16="http://schemas.microsoft.com/office/drawing/2014/main" xmlns="" val="3423321514"/>
                    </a:ext>
                  </a:extLst>
                </a:gridCol>
                <a:gridCol w="214846">
                  <a:extLst>
                    <a:ext uri="{9D8B030D-6E8A-4147-A177-3AD203B41FA5}">
                      <a16:colId xmlns:a16="http://schemas.microsoft.com/office/drawing/2014/main" xmlns="" val="2383122109"/>
                    </a:ext>
                  </a:extLst>
                </a:gridCol>
                <a:gridCol w="214846">
                  <a:extLst>
                    <a:ext uri="{9D8B030D-6E8A-4147-A177-3AD203B41FA5}">
                      <a16:colId xmlns:a16="http://schemas.microsoft.com/office/drawing/2014/main" xmlns="" val="831345112"/>
                    </a:ext>
                  </a:extLst>
                </a:gridCol>
                <a:gridCol w="214846">
                  <a:extLst>
                    <a:ext uri="{9D8B030D-6E8A-4147-A177-3AD203B41FA5}">
                      <a16:colId xmlns:a16="http://schemas.microsoft.com/office/drawing/2014/main" xmlns="" val="3447287411"/>
                    </a:ext>
                  </a:extLst>
                </a:gridCol>
                <a:gridCol w="214846">
                  <a:extLst>
                    <a:ext uri="{9D8B030D-6E8A-4147-A177-3AD203B41FA5}">
                      <a16:colId xmlns:a16="http://schemas.microsoft.com/office/drawing/2014/main" xmlns="" val="4212931114"/>
                    </a:ext>
                  </a:extLst>
                </a:gridCol>
                <a:gridCol w="214846">
                  <a:extLst>
                    <a:ext uri="{9D8B030D-6E8A-4147-A177-3AD203B41FA5}">
                      <a16:colId xmlns:a16="http://schemas.microsoft.com/office/drawing/2014/main" xmlns="" val="1963877552"/>
                    </a:ext>
                  </a:extLst>
                </a:gridCol>
                <a:gridCol w="214846">
                  <a:extLst>
                    <a:ext uri="{9D8B030D-6E8A-4147-A177-3AD203B41FA5}">
                      <a16:colId xmlns:a16="http://schemas.microsoft.com/office/drawing/2014/main" xmlns="" val="717510068"/>
                    </a:ext>
                  </a:extLst>
                </a:gridCol>
              </a:tblGrid>
              <a:tr h="236864"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4.4605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4.4605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4.4605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4.4605</a:t>
                      </a:r>
                    </a:p>
                  </a:txBody>
                  <a:tcPr marL="7620" marR="7620" marT="7620" marB="0" anchor="b"/>
                </a:tc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4.4605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4.4605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4.4605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4.4605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4.4605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5.8494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6.9809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5.8494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6.9809</a:t>
                      </a:r>
                    </a:p>
                  </a:txBody>
                  <a:tcPr marL="7620" marR="7620" marT="7620" marB="0" anchor="b"/>
                </a:tc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5.6374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4.7677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7.9454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4.7677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5.8494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5.8494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4.7677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7.9454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4.7677</a:t>
                      </a:r>
                    </a:p>
                  </a:txBody>
                  <a:tcPr marL="7620" marR="7620" marT="7620" marB="0" anchor="b"/>
                </a:tc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5.6374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6.9809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5.8494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6.9809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5.8494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4.4605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4.4605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4.4605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4.4605</a:t>
                      </a:r>
                    </a:p>
                  </a:txBody>
                  <a:tcPr marL="7620" marR="7620" marT="7620" marB="0" anchor="b"/>
                </a:tc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4.4605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4.4605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4.4605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4.4605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4.4605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xmlns="" val="3176992585"/>
                  </a:ext>
                </a:extLst>
              </a:tr>
              <a:tr h="236864"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4.6942</a:t>
                      </a: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4.6942</a:t>
                      </a: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4.6942</a:t>
                      </a: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4.6942</a:t>
                      </a: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7.4339</a:t>
                      </a: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7.4339</a:t>
                      </a: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7.4339</a:t>
                      </a: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5.8786</a:t>
                      </a: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5.8786</a:t>
                      </a: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7.4339</a:t>
                      </a: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7.4339</a:t>
                      </a: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7.4339</a:t>
                      </a: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4.6942</a:t>
                      </a: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4.6942</a:t>
                      </a: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4.6942</a:t>
                      </a: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4.6942</a:t>
                      </a: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675308790"/>
                  </a:ext>
                </a:extLst>
              </a:tr>
              <a:tr h="236864">
                <a:tc gridSpan="4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5.4199</a:t>
                      </a: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5.4109</a:t>
                      </a: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6.4299</a:t>
                      </a: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6.4895</a:t>
                      </a: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6.4895</a:t>
                      </a: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6.4299</a:t>
                      </a: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5.4109</a:t>
                      </a: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5.4199</a:t>
                      </a: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009509826"/>
                  </a:ext>
                </a:extLst>
              </a:tr>
              <a:tr h="236864">
                <a:tc gridSpan="9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5.5768</a:t>
                      </a: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7.3876</a:t>
                      </a: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7.3114</a:t>
                      </a: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5.5768</a:t>
                      </a: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365380444"/>
                  </a:ext>
                </a:extLst>
              </a:tr>
              <a:tr h="236864">
                <a:tc gridSpan="18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6.8645</a:t>
                      </a: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18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6.5837</a:t>
                      </a: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929593153"/>
                  </a:ext>
                </a:extLst>
              </a:tr>
              <a:tr h="236864">
                <a:tc gridSpan="36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7.4709</a:t>
                      </a: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50703709"/>
                  </a:ext>
                </a:extLst>
              </a:tr>
              <a:tr h="236864">
                <a:tc gridSpan="9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5.9411</a:t>
                      </a: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6.3682</a:t>
                      </a: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6.3682</a:t>
                      </a: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5.9411</a:t>
                      </a: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62169272"/>
                  </a:ext>
                </a:extLst>
              </a:tr>
              <a:tr h="236864">
                <a:tc gridSpan="9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6.2519</a:t>
                      </a: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6.644</a:t>
                      </a: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6.644</a:t>
                      </a: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6.2519</a:t>
                      </a: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221729838"/>
                  </a:ext>
                </a:extLst>
              </a:tr>
              <a:tr h="236864">
                <a:tc gridSpan="9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7.9972</a:t>
                      </a: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8.0269</a:t>
                      </a: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9.0745</a:t>
                      </a: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8.1309</a:t>
                      </a: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487104145"/>
                  </a:ext>
                </a:extLst>
              </a:tr>
            </a:tbl>
          </a:graphicData>
        </a:graphic>
      </p:graphicFrame>
      <p:sp>
        <p:nvSpPr>
          <p:cNvPr id="10" name="文本框 8"/>
          <p:cNvSpPr txBox="1"/>
          <p:nvPr/>
        </p:nvSpPr>
        <p:spPr>
          <a:xfrm>
            <a:off x="8235434" y="1781027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solidFill>
                  <a:srgbClr val="0070C0"/>
                </a:solidFill>
              </a:rPr>
              <a:t>RU26</a:t>
            </a:r>
            <a:endParaRPr lang="zh-CN" altLang="en-US" sz="1200" dirty="0">
              <a:solidFill>
                <a:srgbClr val="0070C0"/>
              </a:solidFill>
            </a:endParaRPr>
          </a:p>
        </p:txBody>
      </p:sp>
      <p:sp>
        <p:nvSpPr>
          <p:cNvPr id="11" name="文本框 9"/>
          <p:cNvSpPr txBox="1"/>
          <p:nvPr/>
        </p:nvSpPr>
        <p:spPr>
          <a:xfrm>
            <a:off x="8233146" y="1980463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solidFill>
                  <a:srgbClr val="0070C0"/>
                </a:solidFill>
              </a:rPr>
              <a:t>RU52</a:t>
            </a:r>
            <a:endParaRPr lang="zh-CN" altLang="en-US" sz="1200" dirty="0">
              <a:solidFill>
                <a:srgbClr val="0070C0"/>
              </a:solidFill>
            </a:endParaRPr>
          </a:p>
        </p:txBody>
      </p:sp>
      <p:sp>
        <p:nvSpPr>
          <p:cNvPr id="12" name="文本框 10"/>
          <p:cNvSpPr txBox="1"/>
          <p:nvPr/>
        </p:nvSpPr>
        <p:spPr>
          <a:xfrm>
            <a:off x="8233146" y="2213792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solidFill>
                  <a:srgbClr val="0070C0"/>
                </a:solidFill>
              </a:rPr>
              <a:t>RU106</a:t>
            </a:r>
            <a:endParaRPr lang="zh-CN" altLang="en-US" sz="1200" dirty="0">
              <a:solidFill>
                <a:srgbClr val="0070C0"/>
              </a:solidFill>
            </a:endParaRPr>
          </a:p>
        </p:txBody>
      </p:sp>
      <p:sp>
        <p:nvSpPr>
          <p:cNvPr id="13" name="文本框 11"/>
          <p:cNvSpPr txBox="1"/>
          <p:nvPr/>
        </p:nvSpPr>
        <p:spPr>
          <a:xfrm>
            <a:off x="8233146" y="2497994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solidFill>
                  <a:srgbClr val="0070C0"/>
                </a:solidFill>
              </a:rPr>
              <a:t>RU242</a:t>
            </a:r>
            <a:endParaRPr lang="zh-CN" altLang="en-US" sz="1200" dirty="0">
              <a:solidFill>
                <a:srgbClr val="0070C0"/>
              </a:solidFill>
            </a:endParaRPr>
          </a:p>
        </p:txBody>
      </p:sp>
      <p:sp>
        <p:nvSpPr>
          <p:cNvPr id="14" name="文本框 12"/>
          <p:cNvSpPr txBox="1"/>
          <p:nvPr/>
        </p:nvSpPr>
        <p:spPr>
          <a:xfrm>
            <a:off x="8233146" y="2747427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solidFill>
                  <a:srgbClr val="0070C0"/>
                </a:solidFill>
              </a:rPr>
              <a:t>RU484</a:t>
            </a:r>
            <a:endParaRPr lang="zh-CN" altLang="en-US" sz="1200" dirty="0">
              <a:solidFill>
                <a:srgbClr val="0070C0"/>
              </a:solidFill>
            </a:endParaRPr>
          </a:p>
        </p:txBody>
      </p:sp>
      <p:sp>
        <p:nvSpPr>
          <p:cNvPr id="15" name="文本框 13"/>
          <p:cNvSpPr txBox="1"/>
          <p:nvPr/>
        </p:nvSpPr>
        <p:spPr>
          <a:xfrm>
            <a:off x="8233146" y="3004015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solidFill>
                  <a:srgbClr val="0070C0"/>
                </a:solidFill>
              </a:rPr>
              <a:t>RU996</a:t>
            </a:r>
            <a:endParaRPr lang="zh-CN" altLang="en-US" sz="1200" dirty="0">
              <a:solidFill>
                <a:srgbClr val="0070C0"/>
              </a:solidFill>
            </a:endParaRPr>
          </a:p>
        </p:txBody>
      </p:sp>
      <p:sp>
        <p:nvSpPr>
          <p:cNvPr id="16" name="文本框 14"/>
          <p:cNvSpPr txBox="1"/>
          <p:nvPr/>
        </p:nvSpPr>
        <p:spPr>
          <a:xfrm>
            <a:off x="8233146" y="3268297"/>
            <a:ext cx="9125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solidFill>
                  <a:srgbClr val="0070C0"/>
                </a:solidFill>
              </a:rPr>
              <a:t>RU52+26</a:t>
            </a:r>
            <a:endParaRPr lang="zh-CN" altLang="en-US" sz="1200" dirty="0">
              <a:solidFill>
                <a:srgbClr val="0070C0"/>
              </a:solidFill>
            </a:endParaRPr>
          </a:p>
        </p:txBody>
      </p:sp>
      <p:sp>
        <p:nvSpPr>
          <p:cNvPr id="17" name="文本框 15"/>
          <p:cNvSpPr txBox="1"/>
          <p:nvPr/>
        </p:nvSpPr>
        <p:spPr>
          <a:xfrm>
            <a:off x="8231436" y="3493007"/>
            <a:ext cx="9125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solidFill>
                  <a:srgbClr val="0070C0"/>
                </a:solidFill>
              </a:rPr>
              <a:t>RU106+26</a:t>
            </a:r>
            <a:endParaRPr lang="zh-CN" altLang="en-US" sz="1200" dirty="0">
              <a:solidFill>
                <a:srgbClr val="0070C0"/>
              </a:solidFill>
            </a:endParaRPr>
          </a:p>
        </p:txBody>
      </p:sp>
      <p:sp>
        <p:nvSpPr>
          <p:cNvPr id="18" name="文本框 16"/>
          <p:cNvSpPr txBox="1"/>
          <p:nvPr/>
        </p:nvSpPr>
        <p:spPr>
          <a:xfrm>
            <a:off x="8231436" y="3761601"/>
            <a:ext cx="9940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solidFill>
                  <a:srgbClr val="0070C0"/>
                </a:solidFill>
              </a:rPr>
              <a:t>RU484+242</a:t>
            </a:r>
            <a:endParaRPr lang="zh-CN" altLang="en-US" sz="1200" dirty="0">
              <a:solidFill>
                <a:srgbClr val="0070C0"/>
              </a:solidFill>
            </a:endParaRPr>
          </a:p>
        </p:txBody>
      </p:sp>
      <p:sp>
        <p:nvSpPr>
          <p:cNvPr id="24" name="TextBox 32"/>
          <p:cNvSpPr txBox="1"/>
          <p:nvPr/>
        </p:nvSpPr>
        <p:spPr>
          <a:xfrm>
            <a:off x="304800" y="1302603"/>
            <a:ext cx="7239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chemeClr val="tx1"/>
                </a:solidFill>
              </a:rPr>
              <a:t>Option 2 simulation results:</a:t>
            </a:r>
          </a:p>
          <a:p>
            <a:pPr algn="ctr" defTabSz="914400" eaLnBrk="1" fontAlgn="b" hangingPunct="1"/>
            <a:endParaRPr lang="zh-CN" altLang="en-US" sz="800" dirty="0">
              <a:solidFill>
                <a:schemeClr val="tx1"/>
              </a:solidFill>
              <a:latin typeface="+mn-lt"/>
              <a:ea typeface="+mn-ea"/>
            </a:endParaRPr>
          </a:p>
        </p:txBody>
      </p:sp>
      <p:sp>
        <p:nvSpPr>
          <p:cNvPr id="25" name="TextBox 33"/>
          <p:cNvSpPr txBox="1"/>
          <p:nvPr/>
        </p:nvSpPr>
        <p:spPr>
          <a:xfrm>
            <a:off x="8167243" y="1561363"/>
            <a:ext cx="1676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b="1" i="1" u="sng" dirty="0" smtClean="0">
                <a:solidFill>
                  <a:srgbClr val="00B050"/>
                </a:solidFill>
              </a:rPr>
              <a:t>1</a:t>
            </a:r>
            <a:r>
              <a:rPr lang="en-US" altLang="zh-CN" sz="1200" b="1" i="1" u="sng" baseline="30000" dirty="0" smtClean="0">
                <a:solidFill>
                  <a:srgbClr val="00B050"/>
                </a:solidFill>
              </a:rPr>
              <a:t>st</a:t>
            </a:r>
            <a:r>
              <a:rPr lang="en-US" altLang="zh-CN" sz="1200" b="1" i="1" u="sng" dirty="0" smtClean="0">
                <a:solidFill>
                  <a:srgbClr val="00B050"/>
                </a:solidFill>
              </a:rPr>
              <a:t>80MHz</a:t>
            </a:r>
            <a:endParaRPr lang="zh-CN" altLang="en-US" sz="1200" b="1" i="1" u="sng" dirty="0">
              <a:solidFill>
                <a:srgbClr val="00B050"/>
              </a:solidFill>
            </a:endParaRPr>
          </a:p>
        </p:txBody>
      </p:sp>
      <p:graphicFrame>
        <p:nvGraphicFramePr>
          <p:cNvPr id="26" name="表格 6">
            <a:extLst>
              <a:ext uri="{FF2B5EF4-FFF2-40B4-BE49-F238E27FC236}">
                <a16:creationId xmlns:a16="http://schemas.microsoft.com/office/drawing/2014/main" xmlns="" id="{BCA37DC2-0396-4DF4-A724-CD26E0141EA6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397349" y="4138781"/>
          <a:ext cx="7769893" cy="22621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39258">
                  <a:extLst>
                    <a:ext uri="{9D8B030D-6E8A-4147-A177-3AD203B41FA5}">
                      <a16:colId xmlns:a16="http://schemas.microsoft.com/office/drawing/2014/main" xmlns="" val="2931738884"/>
                    </a:ext>
                  </a:extLst>
                </a:gridCol>
                <a:gridCol w="215161">
                  <a:extLst>
                    <a:ext uri="{9D8B030D-6E8A-4147-A177-3AD203B41FA5}">
                      <a16:colId xmlns:a16="http://schemas.microsoft.com/office/drawing/2014/main" xmlns="" val="2181523005"/>
                    </a:ext>
                  </a:extLst>
                </a:gridCol>
                <a:gridCol w="215161">
                  <a:extLst>
                    <a:ext uri="{9D8B030D-6E8A-4147-A177-3AD203B41FA5}">
                      <a16:colId xmlns:a16="http://schemas.microsoft.com/office/drawing/2014/main" xmlns="" val="2678147804"/>
                    </a:ext>
                  </a:extLst>
                </a:gridCol>
                <a:gridCol w="215161">
                  <a:extLst>
                    <a:ext uri="{9D8B030D-6E8A-4147-A177-3AD203B41FA5}">
                      <a16:colId xmlns:a16="http://schemas.microsoft.com/office/drawing/2014/main" xmlns="" val="3444302706"/>
                    </a:ext>
                  </a:extLst>
                </a:gridCol>
                <a:gridCol w="215161">
                  <a:extLst>
                    <a:ext uri="{9D8B030D-6E8A-4147-A177-3AD203B41FA5}">
                      <a16:colId xmlns:a16="http://schemas.microsoft.com/office/drawing/2014/main" xmlns="" val="2336816827"/>
                    </a:ext>
                  </a:extLst>
                </a:gridCol>
                <a:gridCol w="215161">
                  <a:extLst>
                    <a:ext uri="{9D8B030D-6E8A-4147-A177-3AD203B41FA5}">
                      <a16:colId xmlns:a16="http://schemas.microsoft.com/office/drawing/2014/main" xmlns="" val="2281965469"/>
                    </a:ext>
                  </a:extLst>
                </a:gridCol>
                <a:gridCol w="215161">
                  <a:extLst>
                    <a:ext uri="{9D8B030D-6E8A-4147-A177-3AD203B41FA5}">
                      <a16:colId xmlns:a16="http://schemas.microsoft.com/office/drawing/2014/main" xmlns="" val="1346335199"/>
                    </a:ext>
                  </a:extLst>
                </a:gridCol>
                <a:gridCol w="215161">
                  <a:extLst>
                    <a:ext uri="{9D8B030D-6E8A-4147-A177-3AD203B41FA5}">
                      <a16:colId xmlns:a16="http://schemas.microsoft.com/office/drawing/2014/main" xmlns="" val="4020377337"/>
                    </a:ext>
                  </a:extLst>
                </a:gridCol>
                <a:gridCol w="215161">
                  <a:extLst>
                    <a:ext uri="{9D8B030D-6E8A-4147-A177-3AD203B41FA5}">
                      <a16:colId xmlns:a16="http://schemas.microsoft.com/office/drawing/2014/main" xmlns="" val="91973072"/>
                    </a:ext>
                  </a:extLst>
                </a:gridCol>
                <a:gridCol w="215161">
                  <a:extLst>
                    <a:ext uri="{9D8B030D-6E8A-4147-A177-3AD203B41FA5}">
                      <a16:colId xmlns:a16="http://schemas.microsoft.com/office/drawing/2014/main" xmlns="" val="1455219129"/>
                    </a:ext>
                  </a:extLst>
                </a:gridCol>
                <a:gridCol w="215161">
                  <a:extLst>
                    <a:ext uri="{9D8B030D-6E8A-4147-A177-3AD203B41FA5}">
                      <a16:colId xmlns:a16="http://schemas.microsoft.com/office/drawing/2014/main" xmlns="" val="1924595846"/>
                    </a:ext>
                  </a:extLst>
                </a:gridCol>
                <a:gridCol w="215161">
                  <a:extLst>
                    <a:ext uri="{9D8B030D-6E8A-4147-A177-3AD203B41FA5}">
                      <a16:colId xmlns:a16="http://schemas.microsoft.com/office/drawing/2014/main" xmlns="" val="2086946695"/>
                    </a:ext>
                  </a:extLst>
                </a:gridCol>
                <a:gridCol w="215161">
                  <a:extLst>
                    <a:ext uri="{9D8B030D-6E8A-4147-A177-3AD203B41FA5}">
                      <a16:colId xmlns:a16="http://schemas.microsoft.com/office/drawing/2014/main" xmlns="" val="1347135433"/>
                    </a:ext>
                  </a:extLst>
                </a:gridCol>
                <a:gridCol w="215161">
                  <a:extLst>
                    <a:ext uri="{9D8B030D-6E8A-4147-A177-3AD203B41FA5}">
                      <a16:colId xmlns:a16="http://schemas.microsoft.com/office/drawing/2014/main" xmlns="" val="865169883"/>
                    </a:ext>
                  </a:extLst>
                </a:gridCol>
                <a:gridCol w="215161">
                  <a:extLst>
                    <a:ext uri="{9D8B030D-6E8A-4147-A177-3AD203B41FA5}">
                      <a16:colId xmlns:a16="http://schemas.microsoft.com/office/drawing/2014/main" xmlns="" val="4045328626"/>
                    </a:ext>
                  </a:extLst>
                </a:gridCol>
                <a:gridCol w="215161">
                  <a:extLst>
                    <a:ext uri="{9D8B030D-6E8A-4147-A177-3AD203B41FA5}">
                      <a16:colId xmlns:a16="http://schemas.microsoft.com/office/drawing/2014/main" xmlns="" val="4255098086"/>
                    </a:ext>
                  </a:extLst>
                </a:gridCol>
                <a:gridCol w="215161">
                  <a:extLst>
                    <a:ext uri="{9D8B030D-6E8A-4147-A177-3AD203B41FA5}">
                      <a16:colId xmlns:a16="http://schemas.microsoft.com/office/drawing/2014/main" xmlns="" val="2495018016"/>
                    </a:ext>
                  </a:extLst>
                </a:gridCol>
                <a:gridCol w="215161">
                  <a:extLst>
                    <a:ext uri="{9D8B030D-6E8A-4147-A177-3AD203B41FA5}">
                      <a16:colId xmlns:a16="http://schemas.microsoft.com/office/drawing/2014/main" xmlns="" val="950069634"/>
                    </a:ext>
                  </a:extLst>
                </a:gridCol>
                <a:gridCol w="215161">
                  <a:extLst>
                    <a:ext uri="{9D8B030D-6E8A-4147-A177-3AD203B41FA5}">
                      <a16:colId xmlns:a16="http://schemas.microsoft.com/office/drawing/2014/main" xmlns="" val="1638278228"/>
                    </a:ext>
                  </a:extLst>
                </a:gridCol>
                <a:gridCol w="215161">
                  <a:extLst>
                    <a:ext uri="{9D8B030D-6E8A-4147-A177-3AD203B41FA5}">
                      <a16:colId xmlns:a16="http://schemas.microsoft.com/office/drawing/2014/main" xmlns="" val="1479637828"/>
                    </a:ext>
                  </a:extLst>
                </a:gridCol>
                <a:gridCol w="215161">
                  <a:extLst>
                    <a:ext uri="{9D8B030D-6E8A-4147-A177-3AD203B41FA5}">
                      <a16:colId xmlns:a16="http://schemas.microsoft.com/office/drawing/2014/main" xmlns="" val="3103625794"/>
                    </a:ext>
                  </a:extLst>
                </a:gridCol>
                <a:gridCol w="215161">
                  <a:extLst>
                    <a:ext uri="{9D8B030D-6E8A-4147-A177-3AD203B41FA5}">
                      <a16:colId xmlns:a16="http://schemas.microsoft.com/office/drawing/2014/main" xmlns="" val="3688076933"/>
                    </a:ext>
                  </a:extLst>
                </a:gridCol>
                <a:gridCol w="215161">
                  <a:extLst>
                    <a:ext uri="{9D8B030D-6E8A-4147-A177-3AD203B41FA5}">
                      <a16:colId xmlns:a16="http://schemas.microsoft.com/office/drawing/2014/main" xmlns="" val="1494991300"/>
                    </a:ext>
                  </a:extLst>
                </a:gridCol>
                <a:gridCol w="215161">
                  <a:extLst>
                    <a:ext uri="{9D8B030D-6E8A-4147-A177-3AD203B41FA5}">
                      <a16:colId xmlns:a16="http://schemas.microsoft.com/office/drawing/2014/main" xmlns="" val="1104856158"/>
                    </a:ext>
                  </a:extLst>
                </a:gridCol>
                <a:gridCol w="215161">
                  <a:extLst>
                    <a:ext uri="{9D8B030D-6E8A-4147-A177-3AD203B41FA5}">
                      <a16:colId xmlns:a16="http://schemas.microsoft.com/office/drawing/2014/main" xmlns="" val="3612453517"/>
                    </a:ext>
                  </a:extLst>
                </a:gridCol>
                <a:gridCol w="215161">
                  <a:extLst>
                    <a:ext uri="{9D8B030D-6E8A-4147-A177-3AD203B41FA5}">
                      <a16:colId xmlns:a16="http://schemas.microsoft.com/office/drawing/2014/main" xmlns="" val="3761814601"/>
                    </a:ext>
                  </a:extLst>
                </a:gridCol>
                <a:gridCol w="215161">
                  <a:extLst>
                    <a:ext uri="{9D8B030D-6E8A-4147-A177-3AD203B41FA5}">
                      <a16:colId xmlns:a16="http://schemas.microsoft.com/office/drawing/2014/main" xmlns="" val="307031294"/>
                    </a:ext>
                  </a:extLst>
                </a:gridCol>
                <a:gridCol w="215161">
                  <a:extLst>
                    <a:ext uri="{9D8B030D-6E8A-4147-A177-3AD203B41FA5}">
                      <a16:colId xmlns:a16="http://schemas.microsoft.com/office/drawing/2014/main" xmlns="" val="3959995431"/>
                    </a:ext>
                  </a:extLst>
                </a:gridCol>
                <a:gridCol w="215161">
                  <a:extLst>
                    <a:ext uri="{9D8B030D-6E8A-4147-A177-3AD203B41FA5}">
                      <a16:colId xmlns:a16="http://schemas.microsoft.com/office/drawing/2014/main" xmlns="" val="1352179724"/>
                    </a:ext>
                  </a:extLst>
                </a:gridCol>
                <a:gridCol w="215161">
                  <a:extLst>
                    <a:ext uri="{9D8B030D-6E8A-4147-A177-3AD203B41FA5}">
                      <a16:colId xmlns:a16="http://schemas.microsoft.com/office/drawing/2014/main" xmlns="" val="301125220"/>
                    </a:ext>
                  </a:extLst>
                </a:gridCol>
                <a:gridCol w="215161">
                  <a:extLst>
                    <a:ext uri="{9D8B030D-6E8A-4147-A177-3AD203B41FA5}">
                      <a16:colId xmlns:a16="http://schemas.microsoft.com/office/drawing/2014/main" xmlns="" val="3287771517"/>
                    </a:ext>
                  </a:extLst>
                </a:gridCol>
                <a:gridCol w="215161">
                  <a:extLst>
                    <a:ext uri="{9D8B030D-6E8A-4147-A177-3AD203B41FA5}">
                      <a16:colId xmlns:a16="http://schemas.microsoft.com/office/drawing/2014/main" xmlns="" val="1198527855"/>
                    </a:ext>
                  </a:extLst>
                </a:gridCol>
                <a:gridCol w="215161">
                  <a:extLst>
                    <a:ext uri="{9D8B030D-6E8A-4147-A177-3AD203B41FA5}">
                      <a16:colId xmlns:a16="http://schemas.microsoft.com/office/drawing/2014/main" xmlns="" val="3267420778"/>
                    </a:ext>
                  </a:extLst>
                </a:gridCol>
                <a:gridCol w="215161">
                  <a:extLst>
                    <a:ext uri="{9D8B030D-6E8A-4147-A177-3AD203B41FA5}">
                      <a16:colId xmlns:a16="http://schemas.microsoft.com/office/drawing/2014/main" xmlns="" val="2654098569"/>
                    </a:ext>
                  </a:extLst>
                </a:gridCol>
                <a:gridCol w="215161">
                  <a:extLst>
                    <a:ext uri="{9D8B030D-6E8A-4147-A177-3AD203B41FA5}">
                      <a16:colId xmlns:a16="http://schemas.microsoft.com/office/drawing/2014/main" xmlns="" val="2340784150"/>
                    </a:ext>
                  </a:extLst>
                </a:gridCol>
                <a:gridCol w="215161">
                  <a:extLst>
                    <a:ext uri="{9D8B030D-6E8A-4147-A177-3AD203B41FA5}">
                      <a16:colId xmlns:a16="http://schemas.microsoft.com/office/drawing/2014/main" xmlns="" val="3834134847"/>
                    </a:ext>
                  </a:extLst>
                </a:gridCol>
              </a:tblGrid>
              <a:tr h="251335"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4.4605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4.4605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4.4605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4.4605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4.4605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4.4605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4.4605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4.4605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4.4605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5.8494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6.9809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5.8494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6.9809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5.6374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4.7677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7.9454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4.7677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5.7625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5.8494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4.7677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7.9454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4.7677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5.6374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6.9809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5.8494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6.9809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5.8494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4.4605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4.4605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4.4605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4.4605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4.4605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4.4605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4.4605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4.4605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4.4605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578220392"/>
                  </a:ext>
                </a:extLst>
              </a:tr>
              <a:tr h="251335"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4.6942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4.6942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4.6942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4.6942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7.4339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7.4339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7.4339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5.9301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5.8786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7.4339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7.4339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7.4339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4.6942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4.6942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4.6942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4.6942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468440426"/>
                  </a:ext>
                </a:extLst>
              </a:tr>
              <a:tr h="251335">
                <a:tc gridSpan="4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5.4199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5.4109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6.4299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6.7073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6.4895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6.4299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5.4109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5.4199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271809136"/>
                  </a:ext>
                </a:extLst>
              </a:tr>
              <a:tr h="251335">
                <a:tc gridSpan="9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5.5768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8.2385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7.3114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5.5768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950529090"/>
                  </a:ext>
                </a:extLst>
              </a:tr>
              <a:tr h="251335">
                <a:tc gridSpan="18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7.3472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18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6.5837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284291970"/>
                  </a:ext>
                </a:extLst>
              </a:tr>
              <a:tr h="251335">
                <a:tc gridSpan="36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6.5164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614484122"/>
                  </a:ext>
                </a:extLst>
              </a:tr>
              <a:tr h="251335">
                <a:tc gridSpan="9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5.9411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6.3682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6.3682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5.9411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518634227"/>
                  </a:ext>
                </a:extLst>
              </a:tr>
              <a:tr h="251335">
                <a:tc gridSpan="9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6.2519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6.6065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6.644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6.2519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359149704"/>
                  </a:ext>
                </a:extLst>
              </a:tr>
              <a:tr h="251335">
                <a:tc gridSpan="9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8.5628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8.6875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9.6763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8.1829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268909240"/>
                  </a:ext>
                </a:extLst>
              </a:tr>
            </a:tbl>
          </a:graphicData>
        </a:graphic>
      </p:graphicFrame>
      <p:sp>
        <p:nvSpPr>
          <p:cNvPr id="27" name="文本框 8"/>
          <p:cNvSpPr txBox="1"/>
          <p:nvPr/>
        </p:nvSpPr>
        <p:spPr>
          <a:xfrm>
            <a:off x="8233598" y="4219427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solidFill>
                  <a:srgbClr val="0070C0"/>
                </a:solidFill>
              </a:rPr>
              <a:t>RU26</a:t>
            </a:r>
            <a:endParaRPr lang="zh-CN" altLang="en-US" sz="1200" dirty="0">
              <a:solidFill>
                <a:srgbClr val="0070C0"/>
              </a:solidFill>
            </a:endParaRPr>
          </a:p>
        </p:txBody>
      </p:sp>
      <p:sp>
        <p:nvSpPr>
          <p:cNvPr id="28" name="文本框 9"/>
          <p:cNvSpPr txBox="1"/>
          <p:nvPr/>
        </p:nvSpPr>
        <p:spPr>
          <a:xfrm>
            <a:off x="8231310" y="4418863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solidFill>
                  <a:srgbClr val="0070C0"/>
                </a:solidFill>
              </a:rPr>
              <a:t>RU52</a:t>
            </a:r>
            <a:endParaRPr lang="zh-CN" altLang="en-US" sz="1200" dirty="0">
              <a:solidFill>
                <a:srgbClr val="0070C0"/>
              </a:solidFill>
            </a:endParaRPr>
          </a:p>
        </p:txBody>
      </p:sp>
      <p:sp>
        <p:nvSpPr>
          <p:cNvPr id="29" name="文本框 10"/>
          <p:cNvSpPr txBox="1"/>
          <p:nvPr/>
        </p:nvSpPr>
        <p:spPr>
          <a:xfrm>
            <a:off x="8231310" y="4652192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solidFill>
                  <a:srgbClr val="0070C0"/>
                </a:solidFill>
              </a:rPr>
              <a:t>RU106</a:t>
            </a:r>
            <a:endParaRPr lang="zh-CN" altLang="en-US" sz="1200" dirty="0">
              <a:solidFill>
                <a:srgbClr val="0070C0"/>
              </a:solidFill>
            </a:endParaRPr>
          </a:p>
        </p:txBody>
      </p:sp>
      <p:sp>
        <p:nvSpPr>
          <p:cNvPr id="30" name="文本框 11"/>
          <p:cNvSpPr txBox="1"/>
          <p:nvPr/>
        </p:nvSpPr>
        <p:spPr>
          <a:xfrm>
            <a:off x="8231310" y="4936394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solidFill>
                  <a:srgbClr val="0070C0"/>
                </a:solidFill>
              </a:rPr>
              <a:t>RU242</a:t>
            </a:r>
            <a:endParaRPr lang="zh-CN" altLang="en-US" sz="1200" dirty="0">
              <a:solidFill>
                <a:srgbClr val="0070C0"/>
              </a:solidFill>
            </a:endParaRPr>
          </a:p>
        </p:txBody>
      </p:sp>
      <p:sp>
        <p:nvSpPr>
          <p:cNvPr id="31" name="文本框 12"/>
          <p:cNvSpPr txBox="1"/>
          <p:nvPr/>
        </p:nvSpPr>
        <p:spPr>
          <a:xfrm>
            <a:off x="8231310" y="5185827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solidFill>
                  <a:srgbClr val="0070C0"/>
                </a:solidFill>
              </a:rPr>
              <a:t>RU484</a:t>
            </a:r>
            <a:endParaRPr lang="zh-CN" altLang="en-US" sz="1200" dirty="0">
              <a:solidFill>
                <a:srgbClr val="0070C0"/>
              </a:solidFill>
            </a:endParaRPr>
          </a:p>
        </p:txBody>
      </p:sp>
      <p:sp>
        <p:nvSpPr>
          <p:cNvPr id="32" name="文本框 13"/>
          <p:cNvSpPr txBox="1"/>
          <p:nvPr/>
        </p:nvSpPr>
        <p:spPr>
          <a:xfrm>
            <a:off x="8231310" y="5442415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solidFill>
                  <a:srgbClr val="0070C0"/>
                </a:solidFill>
              </a:rPr>
              <a:t>RU996</a:t>
            </a:r>
            <a:endParaRPr lang="zh-CN" altLang="en-US" sz="1200" dirty="0">
              <a:solidFill>
                <a:srgbClr val="0070C0"/>
              </a:solidFill>
            </a:endParaRPr>
          </a:p>
        </p:txBody>
      </p:sp>
      <p:sp>
        <p:nvSpPr>
          <p:cNvPr id="33" name="文本框 14"/>
          <p:cNvSpPr txBox="1"/>
          <p:nvPr/>
        </p:nvSpPr>
        <p:spPr>
          <a:xfrm>
            <a:off x="8231310" y="5706697"/>
            <a:ext cx="9125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solidFill>
                  <a:srgbClr val="0070C0"/>
                </a:solidFill>
              </a:rPr>
              <a:t>RU52+26</a:t>
            </a:r>
            <a:endParaRPr lang="zh-CN" altLang="en-US" sz="1200" dirty="0">
              <a:solidFill>
                <a:srgbClr val="0070C0"/>
              </a:solidFill>
            </a:endParaRPr>
          </a:p>
        </p:txBody>
      </p:sp>
      <p:sp>
        <p:nvSpPr>
          <p:cNvPr id="34" name="文本框 15"/>
          <p:cNvSpPr txBox="1"/>
          <p:nvPr/>
        </p:nvSpPr>
        <p:spPr>
          <a:xfrm>
            <a:off x="8229600" y="5931407"/>
            <a:ext cx="9125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solidFill>
                  <a:srgbClr val="0070C0"/>
                </a:solidFill>
              </a:rPr>
              <a:t>RU106+26</a:t>
            </a:r>
            <a:endParaRPr lang="zh-CN" altLang="en-US" sz="1200" dirty="0">
              <a:solidFill>
                <a:srgbClr val="0070C0"/>
              </a:solidFill>
            </a:endParaRPr>
          </a:p>
        </p:txBody>
      </p:sp>
      <p:sp>
        <p:nvSpPr>
          <p:cNvPr id="35" name="文本框 16"/>
          <p:cNvSpPr txBox="1"/>
          <p:nvPr/>
        </p:nvSpPr>
        <p:spPr>
          <a:xfrm>
            <a:off x="8229600" y="6200001"/>
            <a:ext cx="9940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solidFill>
                  <a:srgbClr val="0070C0"/>
                </a:solidFill>
              </a:rPr>
              <a:t>RU484+242</a:t>
            </a:r>
            <a:endParaRPr lang="zh-CN" altLang="en-US" sz="1200" dirty="0">
              <a:solidFill>
                <a:srgbClr val="0070C0"/>
              </a:solidFill>
            </a:endParaRPr>
          </a:p>
        </p:txBody>
      </p:sp>
      <p:sp>
        <p:nvSpPr>
          <p:cNvPr id="36" name="TextBox 33"/>
          <p:cNvSpPr txBox="1"/>
          <p:nvPr/>
        </p:nvSpPr>
        <p:spPr>
          <a:xfrm>
            <a:off x="7777658" y="3902710"/>
            <a:ext cx="1447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b="1" i="1" u="sng" dirty="0" smtClean="0">
                <a:solidFill>
                  <a:srgbClr val="00B050"/>
                </a:solidFill>
              </a:rPr>
              <a:t>2</a:t>
            </a:r>
            <a:r>
              <a:rPr lang="en-US" altLang="zh-CN" sz="1200" b="1" i="1" u="sng" baseline="30000" dirty="0" smtClean="0">
                <a:solidFill>
                  <a:srgbClr val="00B050"/>
                </a:solidFill>
              </a:rPr>
              <a:t>nd</a:t>
            </a:r>
            <a:r>
              <a:rPr lang="en-US" altLang="zh-CN" sz="1200" b="1" i="1" u="sng" dirty="0">
                <a:solidFill>
                  <a:srgbClr val="00B050"/>
                </a:solidFill>
              </a:rPr>
              <a:t> &amp; 4</a:t>
            </a:r>
            <a:r>
              <a:rPr lang="en-US" altLang="zh-CN" sz="1200" b="1" i="1" u="sng" baseline="30000" dirty="0">
                <a:solidFill>
                  <a:srgbClr val="00B050"/>
                </a:solidFill>
              </a:rPr>
              <a:t>th </a:t>
            </a:r>
            <a:r>
              <a:rPr lang="en-US" altLang="zh-CN" sz="1200" b="1" i="1" u="sng" dirty="0" smtClean="0">
                <a:solidFill>
                  <a:srgbClr val="00B050"/>
                </a:solidFill>
              </a:rPr>
              <a:t> 80MHz</a:t>
            </a:r>
            <a:endParaRPr lang="zh-CN" altLang="en-US" sz="1200" b="1" i="1" u="sng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8485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Abstract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This contribution proposes </a:t>
            </a:r>
            <a:r>
              <a:rPr lang="en-US" altLang="zh-CN" dirty="0" smtClean="0"/>
              <a:t>2x </a:t>
            </a:r>
            <a:r>
              <a:rPr lang="en-US" altLang="zh-CN" dirty="0"/>
              <a:t>EHT-LTFs sequences </a:t>
            </a:r>
            <a:r>
              <a:rPr lang="en-US" altLang="zh-CN" dirty="0" smtClean="0"/>
              <a:t>for the 320/160+160MHz transmission.</a:t>
            </a:r>
            <a:endParaRPr lang="en-US" altLang="zh-CN" dirty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 smtClean="0"/>
              <a:t>2020-07</a:t>
            </a:r>
            <a:endParaRPr lang="en-GB" altLang="zh-CN" dirty="0"/>
          </a:p>
        </p:txBody>
      </p:sp>
    </p:spTree>
    <p:extLst>
      <p:ext uri="{BB962C8B-B14F-4D97-AF65-F5344CB8AC3E}">
        <p14:creationId xmlns:p14="http://schemas.microsoft.com/office/powerpoint/2010/main" val="3991468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463092"/>
            <a:ext cx="7770813" cy="1065213"/>
          </a:xfrm>
        </p:spPr>
        <p:txBody>
          <a:bodyPr/>
          <a:lstStyle/>
          <a:p>
            <a:r>
              <a:rPr lang="en-US" altLang="zh-CN" dirty="0">
                <a:solidFill>
                  <a:srgbClr val="0070C0"/>
                </a:solidFill>
              </a:rPr>
              <a:t>P2: </a:t>
            </a:r>
            <a:r>
              <a:rPr lang="en-US" altLang="zh-CN" dirty="0" smtClean="0"/>
              <a:t>320MHz </a:t>
            </a:r>
            <a:r>
              <a:rPr lang="en-US" altLang="zh-CN" dirty="0"/>
              <a:t>2x EHT-LTF 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20</a:t>
            </a:fld>
            <a:endParaRPr lang="en-GB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 smtClean="0"/>
              <a:t>2020-07</a:t>
            </a:r>
            <a:endParaRPr lang="en-GB" altLang="zh-CN" dirty="0"/>
          </a:p>
        </p:txBody>
      </p:sp>
      <p:sp>
        <p:nvSpPr>
          <p:cNvPr id="10" name="文本框 8"/>
          <p:cNvSpPr txBox="1"/>
          <p:nvPr/>
        </p:nvSpPr>
        <p:spPr>
          <a:xfrm>
            <a:off x="8235434" y="1591264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solidFill>
                  <a:srgbClr val="0070C0"/>
                </a:solidFill>
              </a:rPr>
              <a:t>RU26</a:t>
            </a:r>
            <a:endParaRPr lang="zh-CN" altLang="en-US" sz="1200" dirty="0">
              <a:solidFill>
                <a:srgbClr val="0070C0"/>
              </a:solidFill>
            </a:endParaRPr>
          </a:p>
        </p:txBody>
      </p:sp>
      <p:sp>
        <p:nvSpPr>
          <p:cNvPr id="11" name="文本框 9"/>
          <p:cNvSpPr txBox="1"/>
          <p:nvPr/>
        </p:nvSpPr>
        <p:spPr>
          <a:xfrm>
            <a:off x="8233146" y="1790700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solidFill>
                  <a:srgbClr val="0070C0"/>
                </a:solidFill>
              </a:rPr>
              <a:t>RU52</a:t>
            </a:r>
            <a:endParaRPr lang="zh-CN" altLang="en-US" sz="1200" dirty="0">
              <a:solidFill>
                <a:srgbClr val="0070C0"/>
              </a:solidFill>
            </a:endParaRPr>
          </a:p>
        </p:txBody>
      </p:sp>
      <p:sp>
        <p:nvSpPr>
          <p:cNvPr id="12" name="文本框 10"/>
          <p:cNvSpPr txBox="1"/>
          <p:nvPr/>
        </p:nvSpPr>
        <p:spPr>
          <a:xfrm>
            <a:off x="8233146" y="2024029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solidFill>
                  <a:srgbClr val="0070C0"/>
                </a:solidFill>
              </a:rPr>
              <a:t>RU106</a:t>
            </a:r>
            <a:endParaRPr lang="zh-CN" altLang="en-US" sz="1200" dirty="0">
              <a:solidFill>
                <a:srgbClr val="0070C0"/>
              </a:solidFill>
            </a:endParaRPr>
          </a:p>
        </p:txBody>
      </p:sp>
      <p:sp>
        <p:nvSpPr>
          <p:cNvPr id="13" name="文本框 11"/>
          <p:cNvSpPr txBox="1"/>
          <p:nvPr/>
        </p:nvSpPr>
        <p:spPr>
          <a:xfrm>
            <a:off x="8233146" y="2308231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solidFill>
                  <a:srgbClr val="0070C0"/>
                </a:solidFill>
              </a:rPr>
              <a:t>RU242</a:t>
            </a:r>
            <a:endParaRPr lang="zh-CN" altLang="en-US" sz="1200" dirty="0">
              <a:solidFill>
                <a:srgbClr val="0070C0"/>
              </a:solidFill>
            </a:endParaRPr>
          </a:p>
        </p:txBody>
      </p:sp>
      <p:sp>
        <p:nvSpPr>
          <p:cNvPr id="14" name="文本框 12"/>
          <p:cNvSpPr txBox="1"/>
          <p:nvPr/>
        </p:nvSpPr>
        <p:spPr>
          <a:xfrm>
            <a:off x="8233146" y="2505038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solidFill>
                  <a:srgbClr val="0070C0"/>
                </a:solidFill>
              </a:rPr>
              <a:t>RU484</a:t>
            </a:r>
            <a:endParaRPr lang="zh-CN" altLang="en-US" sz="1200" dirty="0">
              <a:solidFill>
                <a:srgbClr val="0070C0"/>
              </a:solidFill>
            </a:endParaRPr>
          </a:p>
        </p:txBody>
      </p:sp>
      <p:sp>
        <p:nvSpPr>
          <p:cNvPr id="15" name="文本框 13"/>
          <p:cNvSpPr txBox="1"/>
          <p:nvPr/>
        </p:nvSpPr>
        <p:spPr>
          <a:xfrm>
            <a:off x="8233146" y="2782037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solidFill>
                  <a:srgbClr val="0070C0"/>
                </a:solidFill>
              </a:rPr>
              <a:t>RU996</a:t>
            </a:r>
            <a:endParaRPr lang="zh-CN" altLang="en-US" sz="1200" dirty="0">
              <a:solidFill>
                <a:srgbClr val="0070C0"/>
              </a:solidFill>
            </a:endParaRPr>
          </a:p>
        </p:txBody>
      </p:sp>
      <p:sp>
        <p:nvSpPr>
          <p:cNvPr id="16" name="文本框 14"/>
          <p:cNvSpPr txBox="1"/>
          <p:nvPr/>
        </p:nvSpPr>
        <p:spPr>
          <a:xfrm>
            <a:off x="8233146" y="3010637"/>
            <a:ext cx="9125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solidFill>
                  <a:srgbClr val="0070C0"/>
                </a:solidFill>
              </a:rPr>
              <a:t>RU52+26</a:t>
            </a:r>
            <a:endParaRPr lang="zh-CN" altLang="en-US" sz="1200" dirty="0">
              <a:solidFill>
                <a:srgbClr val="0070C0"/>
              </a:solidFill>
            </a:endParaRPr>
          </a:p>
        </p:txBody>
      </p:sp>
      <p:sp>
        <p:nvSpPr>
          <p:cNvPr id="17" name="文本框 15"/>
          <p:cNvSpPr txBox="1"/>
          <p:nvPr/>
        </p:nvSpPr>
        <p:spPr>
          <a:xfrm>
            <a:off x="8231436" y="3239237"/>
            <a:ext cx="9125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solidFill>
                  <a:srgbClr val="0070C0"/>
                </a:solidFill>
              </a:rPr>
              <a:t>RU106+26</a:t>
            </a:r>
            <a:endParaRPr lang="zh-CN" altLang="en-US" sz="1200" dirty="0">
              <a:solidFill>
                <a:srgbClr val="0070C0"/>
              </a:solidFill>
            </a:endParaRPr>
          </a:p>
        </p:txBody>
      </p:sp>
      <p:sp>
        <p:nvSpPr>
          <p:cNvPr id="18" name="文本框 16"/>
          <p:cNvSpPr txBox="1"/>
          <p:nvPr/>
        </p:nvSpPr>
        <p:spPr>
          <a:xfrm>
            <a:off x="8231436" y="3467837"/>
            <a:ext cx="9940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solidFill>
                  <a:srgbClr val="0070C0"/>
                </a:solidFill>
              </a:rPr>
              <a:t>RU484+242</a:t>
            </a:r>
            <a:endParaRPr lang="zh-CN" altLang="en-US" sz="1200" dirty="0">
              <a:solidFill>
                <a:srgbClr val="0070C0"/>
              </a:solidFill>
            </a:endParaRPr>
          </a:p>
        </p:txBody>
      </p:sp>
      <p:sp>
        <p:nvSpPr>
          <p:cNvPr id="24" name="TextBox 32"/>
          <p:cNvSpPr txBox="1"/>
          <p:nvPr/>
        </p:nvSpPr>
        <p:spPr>
          <a:xfrm>
            <a:off x="304800" y="1219200"/>
            <a:ext cx="7239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chemeClr val="tx1"/>
                </a:solidFill>
              </a:rPr>
              <a:t>Option 2 simulation results:</a:t>
            </a:r>
          </a:p>
          <a:p>
            <a:pPr algn="ctr" defTabSz="914400" eaLnBrk="1" fontAlgn="b" hangingPunct="1"/>
            <a:endParaRPr lang="zh-CN" altLang="en-US" sz="800" dirty="0">
              <a:solidFill>
                <a:schemeClr val="tx1"/>
              </a:solidFill>
              <a:latin typeface="+mn-lt"/>
              <a:ea typeface="+mn-ea"/>
            </a:endParaRPr>
          </a:p>
        </p:txBody>
      </p:sp>
      <p:sp>
        <p:nvSpPr>
          <p:cNvPr id="25" name="TextBox 33"/>
          <p:cNvSpPr txBox="1"/>
          <p:nvPr/>
        </p:nvSpPr>
        <p:spPr>
          <a:xfrm>
            <a:off x="8167243" y="1371600"/>
            <a:ext cx="1676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b="1" i="1" u="sng" dirty="0" smtClean="0">
                <a:solidFill>
                  <a:srgbClr val="00B050"/>
                </a:solidFill>
              </a:rPr>
              <a:t>3</a:t>
            </a:r>
            <a:r>
              <a:rPr lang="en-US" altLang="zh-CN" sz="1200" b="1" i="1" u="sng" baseline="30000" dirty="0" smtClean="0">
                <a:solidFill>
                  <a:srgbClr val="00B050"/>
                </a:solidFill>
              </a:rPr>
              <a:t>rd</a:t>
            </a:r>
            <a:r>
              <a:rPr lang="en-US" altLang="zh-CN" sz="1200" b="1" i="1" u="sng" dirty="0">
                <a:solidFill>
                  <a:srgbClr val="00B050"/>
                </a:solidFill>
              </a:rPr>
              <a:t> </a:t>
            </a:r>
            <a:r>
              <a:rPr lang="en-US" altLang="zh-CN" sz="1200" b="1" i="1" u="sng" dirty="0" smtClean="0">
                <a:solidFill>
                  <a:srgbClr val="00B050"/>
                </a:solidFill>
              </a:rPr>
              <a:t>80MHz</a:t>
            </a:r>
            <a:endParaRPr lang="zh-CN" altLang="en-US" sz="1200" b="1" i="1" u="sng" dirty="0">
              <a:solidFill>
                <a:srgbClr val="00B050"/>
              </a:solidFill>
            </a:endParaRPr>
          </a:p>
        </p:txBody>
      </p:sp>
      <p:graphicFrame>
        <p:nvGraphicFramePr>
          <p:cNvPr id="37" name="表格 6">
            <a:extLst>
              <a:ext uri="{FF2B5EF4-FFF2-40B4-BE49-F238E27FC236}">
                <a16:creationId xmlns:a16="http://schemas.microsoft.com/office/drawing/2014/main" xmlns="" id="{297FD313-C9C9-4D98-BBF2-911CCD1C3221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401335" y="1676400"/>
          <a:ext cx="7748658" cy="206836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38603">
                  <a:extLst>
                    <a:ext uri="{9D8B030D-6E8A-4147-A177-3AD203B41FA5}">
                      <a16:colId xmlns:a16="http://schemas.microsoft.com/office/drawing/2014/main" xmlns="" val="2991031768"/>
                    </a:ext>
                  </a:extLst>
                </a:gridCol>
                <a:gridCol w="214573">
                  <a:extLst>
                    <a:ext uri="{9D8B030D-6E8A-4147-A177-3AD203B41FA5}">
                      <a16:colId xmlns:a16="http://schemas.microsoft.com/office/drawing/2014/main" xmlns="" val="4001606891"/>
                    </a:ext>
                  </a:extLst>
                </a:gridCol>
                <a:gridCol w="214573">
                  <a:extLst>
                    <a:ext uri="{9D8B030D-6E8A-4147-A177-3AD203B41FA5}">
                      <a16:colId xmlns:a16="http://schemas.microsoft.com/office/drawing/2014/main" xmlns="" val="2727701268"/>
                    </a:ext>
                  </a:extLst>
                </a:gridCol>
                <a:gridCol w="214573">
                  <a:extLst>
                    <a:ext uri="{9D8B030D-6E8A-4147-A177-3AD203B41FA5}">
                      <a16:colId xmlns:a16="http://schemas.microsoft.com/office/drawing/2014/main" xmlns="" val="1740134754"/>
                    </a:ext>
                  </a:extLst>
                </a:gridCol>
                <a:gridCol w="214573">
                  <a:extLst>
                    <a:ext uri="{9D8B030D-6E8A-4147-A177-3AD203B41FA5}">
                      <a16:colId xmlns:a16="http://schemas.microsoft.com/office/drawing/2014/main" xmlns="" val="574068062"/>
                    </a:ext>
                  </a:extLst>
                </a:gridCol>
                <a:gridCol w="214573">
                  <a:extLst>
                    <a:ext uri="{9D8B030D-6E8A-4147-A177-3AD203B41FA5}">
                      <a16:colId xmlns:a16="http://schemas.microsoft.com/office/drawing/2014/main" xmlns="" val="4021819001"/>
                    </a:ext>
                  </a:extLst>
                </a:gridCol>
                <a:gridCol w="214573">
                  <a:extLst>
                    <a:ext uri="{9D8B030D-6E8A-4147-A177-3AD203B41FA5}">
                      <a16:colId xmlns:a16="http://schemas.microsoft.com/office/drawing/2014/main" xmlns="" val="778638383"/>
                    </a:ext>
                  </a:extLst>
                </a:gridCol>
                <a:gridCol w="214573">
                  <a:extLst>
                    <a:ext uri="{9D8B030D-6E8A-4147-A177-3AD203B41FA5}">
                      <a16:colId xmlns:a16="http://schemas.microsoft.com/office/drawing/2014/main" xmlns="" val="730285695"/>
                    </a:ext>
                  </a:extLst>
                </a:gridCol>
                <a:gridCol w="214573">
                  <a:extLst>
                    <a:ext uri="{9D8B030D-6E8A-4147-A177-3AD203B41FA5}">
                      <a16:colId xmlns:a16="http://schemas.microsoft.com/office/drawing/2014/main" xmlns="" val="1403104502"/>
                    </a:ext>
                  </a:extLst>
                </a:gridCol>
                <a:gridCol w="214573">
                  <a:extLst>
                    <a:ext uri="{9D8B030D-6E8A-4147-A177-3AD203B41FA5}">
                      <a16:colId xmlns:a16="http://schemas.microsoft.com/office/drawing/2014/main" xmlns="" val="2188027602"/>
                    </a:ext>
                  </a:extLst>
                </a:gridCol>
                <a:gridCol w="214573">
                  <a:extLst>
                    <a:ext uri="{9D8B030D-6E8A-4147-A177-3AD203B41FA5}">
                      <a16:colId xmlns:a16="http://schemas.microsoft.com/office/drawing/2014/main" xmlns="" val="1566443773"/>
                    </a:ext>
                  </a:extLst>
                </a:gridCol>
                <a:gridCol w="214573">
                  <a:extLst>
                    <a:ext uri="{9D8B030D-6E8A-4147-A177-3AD203B41FA5}">
                      <a16:colId xmlns:a16="http://schemas.microsoft.com/office/drawing/2014/main" xmlns="" val="4192533338"/>
                    </a:ext>
                  </a:extLst>
                </a:gridCol>
                <a:gridCol w="214573">
                  <a:extLst>
                    <a:ext uri="{9D8B030D-6E8A-4147-A177-3AD203B41FA5}">
                      <a16:colId xmlns:a16="http://schemas.microsoft.com/office/drawing/2014/main" xmlns="" val="2017368946"/>
                    </a:ext>
                  </a:extLst>
                </a:gridCol>
                <a:gridCol w="214573">
                  <a:extLst>
                    <a:ext uri="{9D8B030D-6E8A-4147-A177-3AD203B41FA5}">
                      <a16:colId xmlns:a16="http://schemas.microsoft.com/office/drawing/2014/main" xmlns="" val="45914759"/>
                    </a:ext>
                  </a:extLst>
                </a:gridCol>
                <a:gridCol w="214573">
                  <a:extLst>
                    <a:ext uri="{9D8B030D-6E8A-4147-A177-3AD203B41FA5}">
                      <a16:colId xmlns:a16="http://schemas.microsoft.com/office/drawing/2014/main" xmlns="" val="1292058445"/>
                    </a:ext>
                  </a:extLst>
                </a:gridCol>
                <a:gridCol w="214573">
                  <a:extLst>
                    <a:ext uri="{9D8B030D-6E8A-4147-A177-3AD203B41FA5}">
                      <a16:colId xmlns:a16="http://schemas.microsoft.com/office/drawing/2014/main" xmlns="" val="1265030094"/>
                    </a:ext>
                  </a:extLst>
                </a:gridCol>
                <a:gridCol w="214573">
                  <a:extLst>
                    <a:ext uri="{9D8B030D-6E8A-4147-A177-3AD203B41FA5}">
                      <a16:colId xmlns:a16="http://schemas.microsoft.com/office/drawing/2014/main" xmlns="" val="2226594992"/>
                    </a:ext>
                  </a:extLst>
                </a:gridCol>
                <a:gridCol w="214573">
                  <a:extLst>
                    <a:ext uri="{9D8B030D-6E8A-4147-A177-3AD203B41FA5}">
                      <a16:colId xmlns:a16="http://schemas.microsoft.com/office/drawing/2014/main" xmlns="" val="2593495834"/>
                    </a:ext>
                  </a:extLst>
                </a:gridCol>
                <a:gridCol w="214573">
                  <a:extLst>
                    <a:ext uri="{9D8B030D-6E8A-4147-A177-3AD203B41FA5}">
                      <a16:colId xmlns:a16="http://schemas.microsoft.com/office/drawing/2014/main" xmlns="" val="2719152691"/>
                    </a:ext>
                  </a:extLst>
                </a:gridCol>
                <a:gridCol w="214573">
                  <a:extLst>
                    <a:ext uri="{9D8B030D-6E8A-4147-A177-3AD203B41FA5}">
                      <a16:colId xmlns:a16="http://schemas.microsoft.com/office/drawing/2014/main" xmlns="" val="2643742754"/>
                    </a:ext>
                  </a:extLst>
                </a:gridCol>
                <a:gridCol w="214573">
                  <a:extLst>
                    <a:ext uri="{9D8B030D-6E8A-4147-A177-3AD203B41FA5}">
                      <a16:colId xmlns:a16="http://schemas.microsoft.com/office/drawing/2014/main" xmlns="" val="1686032282"/>
                    </a:ext>
                  </a:extLst>
                </a:gridCol>
                <a:gridCol w="214573">
                  <a:extLst>
                    <a:ext uri="{9D8B030D-6E8A-4147-A177-3AD203B41FA5}">
                      <a16:colId xmlns:a16="http://schemas.microsoft.com/office/drawing/2014/main" xmlns="" val="2182205444"/>
                    </a:ext>
                  </a:extLst>
                </a:gridCol>
                <a:gridCol w="214573">
                  <a:extLst>
                    <a:ext uri="{9D8B030D-6E8A-4147-A177-3AD203B41FA5}">
                      <a16:colId xmlns:a16="http://schemas.microsoft.com/office/drawing/2014/main" xmlns="" val="2706798869"/>
                    </a:ext>
                  </a:extLst>
                </a:gridCol>
                <a:gridCol w="214573">
                  <a:extLst>
                    <a:ext uri="{9D8B030D-6E8A-4147-A177-3AD203B41FA5}">
                      <a16:colId xmlns:a16="http://schemas.microsoft.com/office/drawing/2014/main" xmlns="" val="2232126902"/>
                    </a:ext>
                  </a:extLst>
                </a:gridCol>
                <a:gridCol w="214573">
                  <a:extLst>
                    <a:ext uri="{9D8B030D-6E8A-4147-A177-3AD203B41FA5}">
                      <a16:colId xmlns:a16="http://schemas.microsoft.com/office/drawing/2014/main" xmlns="" val="3723643267"/>
                    </a:ext>
                  </a:extLst>
                </a:gridCol>
                <a:gridCol w="214573">
                  <a:extLst>
                    <a:ext uri="{9D8B030D-6E8A-4147-A177-3AD203B41FA5}">
                      <a16:colId xmlns:a16="http://schemas.microsoft.com/office/drawing/2014/main" xmlns="" val="2600759576"/>
                    </a:ext>
                  </a:extLst>
                </a:gridCol>
                <a:gridCol w="214573">
                  <a:extLst>
                    <a:ext uri="{9D8B030D-6E8A-4147-A177-3AD203B41FA5}">
                      <a16:colId xmlns:a16="http://schemas.microsoft.com/office/drawing/2014/main" xmlns="" val="4271685027"/>
                    </a:ext>
                  </a:extLst>
                </a:gridCol>
                <a:gridCol w="214573">
                  <a:extLst>
                    <a:ext uri="{9D8B030D-6E8A-4147-A177-3AD203B41FA5}">
                      <a16:colId xmlns:a16="http://schemas.microsoft.com/office/drawing/2014/main" xmlns="" val="1435516696"/>
                    </a:ext>
                  </a:extLst>
                </a:gridCol>
                <a:gridCol w="214573">
                  <a:extLst>
                    <a:ext uri="{9D8B030D-6E8A-4147-A177-3AD203B41FA5}">
                      <a16:colId xmlns:a16="http://schemas.microsoft.com/office/drawing/2014/main" xmlns="" val="2671853195"/>
                    </a:ext>
                  </a:extLst>
                </a:gridCol>
                <a:gridCol w="214573">
                  <a:extLst>
                    <a:ext uri="{9D8B030D-6E8A-4147-A177-3AD203B41FA5}">
                      <a16:colId xmlns:a16="http://schemas.microsoft.com/office/drawing/2014/main" xmlns="" val="1695595398"/>
                    </a:ext>
                  </a:extLst>
                </a:gridCol>
                <a:gridCol w="214573">
                  <a:extLst>
                    <a:ext uri="{9D8B030D-6E8A-4147-A177-3AD203B41FA5}">
                      <a16:colId xmlns:a16="http://schemas.microsoft.com/office/drawing/2014/main" xmlns="" val="3210165112"/>
                    </a:ext>
                  </a:extLst>
                </a:gridCol>
                <a:gridCol w="214573">
                  <a:extLst>
                    <a:ext uri="{9D8B030D-6E8A-4147-A177-3AD203B41FA5}">
                      <a16:colId xmlns:a16="http://schemas.microsoft.com/office/drawing/2014/main" xmlns="" val="4033054820"/>
                    </a:ext>
                  </a:extLst>
                </a:gridCol>
                <a:gridCol w="214573">
                  <a:extLst>
                    <a:ext uri="{9D8B030D-6E8A-4147-A177-3AD203B41FA5}">
                      <a16:colId xmlns:a16="http://schemas.microsoft.com/office/drawing/2014/main" xmlns="" val="232056484"/>
                    </a:ext>
                  </a:extLst>
                </a:gridCol>
                <a:gridCol w="214573">
                  <a:extLst>
                    <a:ext uri="{9D8B030D-6E8A-4147-A177-3AD203B41FA5}">
                      <a16:colId xmlns:a16="http://schemas.microsoft.com/office/drawing/2014/main" xmlns="" val="2003985670"/>
                    </a:ext>
                  </a:extLst>
                </a:gridCol>
                <a:gridCol w="214573">
                  <a:extLst>
                    <a:ext uri="{9D8B030D-6E8A-4147-A177-3AD203B41FA5}">
                      <a16:colId xmlns:a16="http://schemas.microsoft.com/office/drawing/2014/main" xmlns="" val="3499980677"/>
                    </a:ext>
                  </a:extLst>
                </a:gridCol>
                <a:gridCol w="214573">
                  <a:extLst>
                    <a:ext uri="{9D8B030D-6E8A-4147-A177-3AD203B41FA5}">
                      <a16:colId xmlns:a16="http://schemas.microsoft.com/office/drawing/2014/main" xmlns="" val="691284187"/>
                    </a:ext>
                  </a:extLst>
                </a:gridCol>
              </a:tblGrid>
              <a:tr h="227113"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4.4605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4.4605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4.4605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4.4605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4.4605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4.4605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4.4605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4.4605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4.4605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5.8494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6.9809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5.8494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6.9809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5.6374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4.7677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7.9454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4.7677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5.7625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5.8494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4.7677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7.9454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4.7677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5.6374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6.9809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5.8494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6.9809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5.8494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4.4605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4.4605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4.4605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4.4605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4.4605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4.4605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4.4605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4.4605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4.4605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799883646"/>
                  </a:ext>
                </a:extLst>
              </a:tr>
              <a:tr h="227113"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4.6942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4.6942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4.6942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4.6942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7.4339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7.4339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7.4339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5.9301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5.8786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7.4339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7.4339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7.4339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4.6942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4.6942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4.6942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4.6942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667423645"/>
                  </a:ext>
                </a:extLst>
              </a:tr>
              <a:tr h="227113">
                <a:tc gridSpan="4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5.4199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5.4109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6.4299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6.7073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6.4895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6.4299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5.4109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5.4199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283696927"/>
                  </a:ext>
                </a:extLst>
              </a:tr>
              <a:tr h="227113">
                <a:tc gridSpan="9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5.5768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8.2385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7.3114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5.5768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987667150"/>
                  </a:ext>
                </a:extLst>
              </a:tr>
              <a:tr h="227113">
                <a:tc gridSpan="18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7.4499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18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6.5837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916565468"/>
                  </a:ext>
                </a:extLst>
              </a:tr>
              <a:tr h="227113">
                <a:tc gridSpan="36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8.6291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195886343"/>
                  </a:ext>
                </a:extLst>
              </a:tr>
              <a:tr h="227113">
                <a:tc gridSpan="9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5.9411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6.3682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6.3682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5.9411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932512887"/>
                  </a:ext>
                </a:extLst>
              </a:tr>
              <a:tr h="227113">
                <a:tc gridSpan="9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6.2519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6.6065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6.644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6.2519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46533510"/>
                  </a:ext>
                </a:extLst>
              </a:tr>
              <a:tr h="227113">
                <a:tc gridSpan="9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7.9972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8.6875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8.6909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8.3240</a:t>
                      </a:r>
                      <a:endParaRPr lang="en-US" altLang="zh-CN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421443763"/>
                  </a:ext>
                </a:extLst>
              </a:tr>
            </a:tbl>
          </a:graphicData>
        </a:graphic>
      </p:graphicFrame>
      <p:graphicFrame>
        <p:nvGraphicFramePr>
          <p:cNvPr id="44" name="表格 43"/>
          <p:cNvGraphicFramePr>
            <a:graphicFrameLocks noGrp="1"/>
          </p:cNvGraphicFramePr>
          <p:nvPr>
            <p:extLst/>
          </p:nvPr>
        </p:nvGraphicFramePr>
        <p:xfrm>
          <a:off x="539554" y="4038600"/>
          <a:ext cx="7461448" cy="239000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32681"/>
                <a:gridCol w="932681"/>
                <a:gridCol w="932681"/>
                <a:gridCol w="932681"/>
                <a:gridCol w="932681"/>
                <a:gridCol w="932681"/>
                <a:gridCol w="932681"/>
                <a:gridCol w="932681"/>
              </a:tblGrid>
              <a:tr h="199167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000" u="none" strike="noStrike" dirty="0"/>
                        <a:t>9.9503</a:t>
                      </a:r>
                      <a:endParaRPr lang="en-US" altLang="zh-CN" sz="10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000" u="none" strike="noStrike" dirty="0"/>
                        <a:t>9.4954</a:t>
                      </a:r>
                      <a:endParaRPr lang="en-US" altLang="zh-CN" sz="10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000" u="none" strike="noStrike"/>
                        <a:t>9.3479</a:t>
                      </a:r>
                      <a:endParaRPr lang="en-US" altLang="zh-CN" sz="10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000" u="none" strike="noStrike"/>
                        <a:t>9.0787</a:t>
                      </a:r>
                      <a:endParaRPr lang="en-US" altLang="zh-CN" sz="10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000" u="none" strike="noStrike"/>
                        <a:t>9.834</a:t>
                      </a:r>
                      <a:endParaRPr lang="en-US" altLang="zh-CN" sz="10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000" u="none" strike="noStrike"/>
                        <a:t>8.7716</a:t>
                      </a:r>
                      <a:endParaRPr lang="en-US" altLang="zh-CN" sz="10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000" u="none" strike="noStrike"/>
                        <a:t>9.4144</a:t>
                      </a:r>
                      <a:endParaRPr lang="en-US" altLang="zh-CN" sz="10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000" u="none" strike="noStrike"/>
                        <a:t>9.5244</a:t>
                      </a:r>
                      <a:endParaRPr lang="en-US" altLang="zh-CN" sz="10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</a:tr>
              <a:tr h="199167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000" u="none" strike="noStrike"/>
                        <a:t>8.7827</a:t>
                      </a:r>
                      <a:endParaRPr lang="en-US" altLang="zh-CN" sz="10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000" u="none" strike="noStrike" dirty="0"/>
                        <a:t>9.2171</a:t>
                      </a:r>
                      <a:endParaRPr lang="en-US" altLang="zh-CN" sz="10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000" u="none" strike="noStrike" dirty="0"/>
                        <a:t>8.7827</a:t>
                      </a:r>
                      <a:endParaRPr lang="en-US" altLang="zh-CN" sz="10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altLang="zh-CN" sz="1000" u="none" strike="noStrike" dirty="0"/>
                        <a:t>8.8965</a:t>
                      </a:r>
                      <a:endParaRPr lang="en-US" altLang="zh-CN" sz="10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99167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000" u="none" strike="noStrike"/>
                        <a:t>9.7038</a:t>
                      </a:r>
                      <a:endParaRPr lang="en-US" altLang="zh-CN" sz="10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000" u="none" strike="noStrike" dirty="0"/>
                        <a:t>9.3527</a:t>
                      </a:r>
                      <a:endParaRPr lang="en-US" altLang="zh-CN" sz="10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000" u="none" strike="noStrike" dirty="0"/>
                        <a:t>8.3182</a:t>
                      </a:r>
                      <a:endParaRPr lang="en-US" altLang="zh-CN" sz="10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000" u="none" strike="noStrike" dirty="0"/>
                        <a:t>8.8433</a:t>
                      </a:r>
                      <a:endParaRPr lang="en-US" altLang="zh-CN" sz="10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000" u="none" strike="noStrike" dirty="0"/>
                        <a:t>9.4922</a:t>
                      </a:r>
                      <a:endParaRPr lang="en-US" altLang="zh-CN" sz="10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altLang="zh-CN" sz="1000" u="none" strike="noStrike"/>
                        <a:t>9.3837</a:t>
                      </a:r>
                      <a:endParaRPr lang="en-US" altLang="zh-CN" sz="10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99167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000" u="none" strike="noStrike"/>
                        <a:t>9.3124</a:t>
                      </a:r>
                      <a:endParaRPr lang="en-US" altLang="zh-CN" sz="10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000" u="none" strike="noStrike" dirty="0"/>
                        <a:t>9.8853</a:t>
                      </a:r>
                      <a:endParaRPr lang="en-US" altLang="zh-CN" sz="10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000" u="none" strike="noStrike" dirty="0"/>
                        <a:t>8.8523</a:t>
                      </a:r>
                      <a:endParaRPr lang="en-US" altLang="zh-CN" sz="10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000" u="none" strike="noStrike" dirty="0"/>
                        <a:t>8.8747</a:t>
                      </a:r>
                      <a:endParaRPr lang="en-US" altLang="zh-CN" sz="10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000" u="none" strike="noStrike" dirty="0"/>
                        <a:t>8.2622</a:t>
                      </a:r>
                      <a:endParaRPr lang="en-US" altLang="zh-CN" sz="10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altLang="zh-CN" sz="1000" u="none" strike="noStrike" dirty="0"/>
                        <a:t>9.6814</a:t>
                      </a:r>
                      <a:endParaRPr lang="en-US" altLang="zh-CN" sz="10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99167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000" u="none" strike="noStrike"/>
                        <a:t>9.0595</a:t>
                      </a:r>
                      <a:endParaRPr lang="en-US" altLang="zh-CN" sz="10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000" u="none" strike="noStrike"/>
                        <a:t>10.043</a:t>
                      </a:r>
                      <a:endParaRPr lang="en-US" altLang="zh-CN" sz="10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000" u="none" strike="noStrike" dirty="0"/>
                        <a:t>8.7657</a:t>
                      </a:r>
                      <a:endParaRPr lang="en-US" altLang="zh-CN" sz="10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000" u="none" strike="noStrike"/>
                        <a:t>9.0575</a:t>
                      </a:r>
                      <a:endParaRPr lang="en-US" altLang="zh-CN" sz="10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000" u="none" strike="noStrike" dirty="0"/>
                        <a:t>8.9771</a:t>
                      </a:r>
                      <a:endParaRPr lang="en-US" altLang="zh-CN" sz="10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altLang="zh-CN" sz="1000" u="none" strike="noStrike" dirty="0"/>
                        <a:t>9.0549</a:t>
                      </a:r>
                      <a:endParaRPr lang="en-US" altLang="zh-CN" sz="10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99167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000" u="none" strike="noStrike" dirty="0"/>
                        <a:t>8.5889</a:t>
                      </a:r>
                      <a:endParaRPr lang="en-US" altLang="zh-CN" sz="10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000" u="none" strike="noStrike"/>
                        <a:t>9.4114</a:t>
                      </a:r>
                      <a:endParaRPr lang="en-US" altLang="zh-CN" sz="10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000" u="none" strike="noStrike" dirty="0"/>
                        <a:t>9.0418</a:t>
                      </a:r>
                      <a:endParaRPr lang="en-US" altLang="zh-CN" sz="10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000" u="none" strike="noStrike" dirty="0"/>
                        <a:t>9.8471</a:t>
                      </a:r>
                      <a:endParaRPr lang="en-US" altLang="zh-CN" sz="10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000" u="none" strike="noStrike"/>
                        <a:t>8.6334</a:t>
                      </a:r>
                      <a:endParaRPr lang="en-US" altLang="zh-CN" sz="10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altLang="zh-CN" sz="1000" u="none" strike="noStrike" dirty="0"/>
                        <a:t>8.8241</a:t>
                      </a:r>
                      <a:endParaRPr lang="en-US" altLang="zh-CN" sz="10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99167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000" u="none" strike="noStrike" dirty="0">
                          <a:solidFill>
                            <a:srgbClr val="FF0000"/>
                          </a:solidFill>
                        </a:rPr>
                        <a:t>10.047</a:t>
                      </a:r>
                      <a:endParaRPr lang="en-US" altLang="zh-CN" sz="1000" b="0" i="0" u="none" strike="noStrike" dirty="0">
                        <a:solidFill>
                          <a:srgbClr val="FF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000" u="none" strike="noStrike" dirty="0"/>
                        <a:t>7.9376</a:t>
                      </a:r>
                      <a:endParaRPr lang="en-US" altLang="zh-CN" sz="10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n-US" altLang="zh-CN" sz="1000" u="none" strike="noStrike" dirty="0"/>
                        <a:t>8.9745</a:t>
                      </a:r>
                      <a:endParaRPr lang="en-US" altLang="zh-CN" sz="10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99167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000" u="none" strike="noStrike"/>
                        <a:t>9.4879</a:t>
                      </a:r>
                      <a:endParaRPr lang="en-US" altLang="zh-CN" sz="10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000" u="none" strike="noStrike"/>
                        <a:t>7.9376</a:t>
                      </a:r>
                      <a:endParaRPr lang="en-US" altLang="zh-CN" sz="10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n-US" altLang="zh-CN" sz="1000" u="none" strike="noStrike" dirty="0"/>
                        <a:t>7.8418</a:t>
                      </a:r>
                      <a:endParaRPr lang="en-US" altLang="zh-CN" sz="10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99167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000" u="none" strike="noStrike"/>
                        <a:t>8.6498</a:t>
                      </a:r>
                      <a:endParaRPr lang="en-US" altLang="zh-CN" sz="10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000" u="none" strike="noStrike"/>
                        <a:t>8.9745</a:t>
                      </a:r>
                      <a:endParaRPr lang="en-US" altLang="zh-CN" sz="10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n-US" altLang="zh-CN" sz="1000" u="none" strike="noStrike" dirty="0"/>
                        <a:t>7.8418</a:t>
                      </a:r>
                      <a:endParaRPr lang="en-US" altLang="zh-CN" sz="10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99167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000" u="none" strike="noStrike" dirty="0">
                          <a:solidFill>
                            <a:srgbClr val="FF0000"/>
                          </a:solidFill>
                        </a:rPr>
                        <a:t>10.047</a:t>
                      </a:r>
                      <a:endParaRPr lang="en-US" altLang="zh-CN" sz="1000" b="0" i="0" u="none" strike="noStrike" dirty="0">
                        <a:solidFill>
                          <a:srgbClr val="FF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000" u="none" strike="noStrike" dirty="0"/>
                        <a:t>9.4879</a:t>
                      </a:r>
                      <a:endParaRPr lang="en-US" altLang="zh-CN" sz="10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n-US" altLang="zh-CN" sz="1000" u="none" strike="noStrike" dirty="0"/>
                        <a:t>8.6498</a:t>
                      </a:r>
                      <a:endParaRPr lang="en-US" altLang="zh-CN" sz="10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99167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000" u="none" strike="noStrike" dirty="0"/>
                        <a:t>7.7723</a:t>
                      </a:r>
                      <a:endParaRPr lang="en-US" altLang="zh-CN" sz="10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000" u="none" strike="noStrike" dirty="0"/>
                        <a:t>9.0647</a:t>
                      </a:r>
                      <a:endParaRPr lang="en-US" altLang="zh-CN" sz="10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000" u="none" strike="noStrike" dirty="0"/>
                        <a:t>8.4855</a:t>
                      </a:r>
                      <a:endParaRPr lang="en-US" altLang="zh-CN" sz="10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000" u="none" strike="noStrike" dirty="0"/>
                        <a:t>9.9838</a:t>
                      </a:r>
                      <a:endParaRPr lang="en-US" altLang="zh-CN" sz="10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000" u="none" strike="noStrike" dirty="0"/>
                        <a:t>7.7723</a:t>
                      </a:r>
                      <a:endParaRPr lang="en-US" altLang="zh-CN" sz="10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000" u="none" strike="noStrike" dirty="0"/>
                        <a:t>8.0424</a:t>
                      </a:r>
                      <a:endParaRPr lang="en-US" altLang="zh-CN" sz="10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000" u="none" strike="noStrike" dirty="0"/>
                        <a:t>9.9091</a:t>
                      </a:r>
                      <a:endParaRPr lang="en-US" altLang="zh-CN" sz="10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000" u="none" strike="noStrike" dirty="0"/>
                        <a:t>7.9129</a:t>
                      </a:r>
                      <a:endParaRPr lang="en-US" altLang="zh-CN" sz="10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</a:tr>
              <a:tr h="199167">
                <a:tc gridSpan="8"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dirty="0"/>
                        <a:t>9.589</a:t>
                      </a:r>
                      <a:endParaRPr lang="en-US" altLang="zh-CN" sz="10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5" name="文本框 17"/>
          <p:cNvSpPr txBox="1">
            <a:spLocks noChangeArrowheads="1"/>
          </p:cNvSpPr>
          <p:nvPr/>
        </p:nvSpPr>
        <p:spPr bwMode="auto">
          <a:xfrm>
            <a:off x="8036322" y="6042913"/>
            <a:ext cx="104775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1200" dirty="0">
                <a:solidFill>
                  <a:srgbClr val="0070C0"/>
                </a:solidFill>
              </a:rPr>
              <a:t>RU484+996</a:t>
            </a:r>
            <a:endParaRPr lang="zh-CN" altLang="en-US" sz="1200" dirty="0">
              <a:solidFill>
                <a:srgbClr val="0070C0"/>
              </a:solidFill>
            </a:endParaRPr>
          </a:p>
        </p:txBody>
      </p:sp>
      <p:sp>
        <p:nvSpPr>
          <p:cNvPr id="46" name="文本框 19"/>
          <p:cNvSpPr txBox="1">
            <a:spLocks noChangeArrowheads="1"/>
          </p:cNvSpPr>
          <p:nvPr/>
        </p:nvSpPr>
        <p:spPr bwMode="auto">
          <a:xfrm>
            <a:off x="7981702" y="3962400"/>
            <a:ext cx="169569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zh-CN" sz="1200" dirty="0">
                <a:solidFill>
                  <a:srgbClr val="0070C0"/>
                </a:solidFill>
              </a:rPr>
              <a:t>RU484+3x996</a:t>
            </a:r>
            <a:endParaRPr lang="zh-CN" altLang="en-US" sz="1200" dirty="0">
              <a:solidFill>
                <a:srgbClr val="0070C0"/>
              </a:solidFill>
            </a:endParaRPr>
          </a:p>
        </p:txBody>
      </p:sp>
      <p:sp>
        <p:nvSpPr>
          <p:cNvPr id="47" name="文本框 20"/>
          <p:cNvSpPr txBox="1">
            <a:spLocks noChangeArrowheads="1"/>
          </p:cNvSpPr>
          <p:nvPr/>
        </p:nvSpPr>
        <p:spPr bwMode="auto">
          <a:xfrm>
            <a:off x="8005763" y="4191000"/>
            <a:ext cx="113823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1200" dirty="0">
                <a:solidFill>
                  <a:srgbClr val="0070C0"/>
                </a:solidFill>
              </a:rPr>
              <a:t>RU3x996</a:t>
            </a:r>
            <a:endParaRPr lang="zh-CN" altLang="en-US" sz="1200" dirty="0">
              <a:solidFill>
                <a:srgbClr val="0070C0"/>
              </a:solidFill>
            </a:endParaRPr>
          </a:p>
        </p:txBody>
      </p:sp>
      <p:sp>
        <p:nvSpPr>
          <p:cNvPr id="48" name="文本框 21"/>
          <p:cNvSpPr txBox="1">
            <a:spLocks noChangeArrowheads="1"/>
          </p:cNvSpPr>
          <p:nvPr/>
        </p:nvSpPr>
        <p:spPr bwMode="auto">
          <a:xfrm>
            <a:off x="8036322" y="6200001"/>
            <a:ext cx="113665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1200" dirty="0">
                <a:solidFill>
                  <a:srgbClr val="0070C0"/>
                </a:solidFill>
              </a:rPr>
              <a:t>RU4x996</a:t>
            </a:r>
            <a:endParaRPr lang="zh-CN" altLang="en-US" sz="1200" dirty="0">
              <a:solidFill>
                <a:srgbClr val="0070C0"/>
              </a:solidFill>
            </a:endParaRPr>
          </a:p>
        </p:txBody>
      </p:sp>
      <p:sp>
        <p:nvSpPr>
          <p:cNvPr id="49" name="文本框 23"/>
          <p:cNvSpPr txBox="1">
            <a:spLocks noChangeArrowheads="1"/>
          </p:cNvSpPr>
          <p:nvPr/>
        </p:nvSpPr>
        <p:spPr bwMode="auto">
          <a:xfrm>
            <a:off x="8066951" y="5491342"/>
            <a:ext cx="144016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zh-CN" sz="1200" dirty="0">
                <a:solidFill>
                  <a:srgbClr val="0070C0"/>
                </a:solidFill>
              </a:rPr>
              <a:t>RU2x996</a:t>
            </a:r>
            <a:endParaRPr lang="zh-CN" altLang="en-US" sz="1200" dirty="0">
              <a:solidFill>
                <a:srgbClr val="0070C0"/>
              </a:solidFill>
            </a:endParaRPr>
          </a:p>
        </p:txBody>
      </p:sp>
      <p:sp>
        <p:nvSpPr>
          <p:cNvPr id="50" name="文本框 21"/>
          <p:cNvSpPr txBox="1">
            <a:spLocks noChangeArrowheads="1"/>
          </p:cNvSpPr>
          <p:nvPr/>
        </p:nvSpPr>
        <p:spPr bwMode="auto">
          <a:xfrm>
            <a:off x="8066951" y="4680091"/>
            <a:ext cx="144016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zh-CN" sz="1200" dirty="0" smtClean="0">
                <a:solidFill>
                  <a:srgbClr val="0070C0"/>
                </a:solidFill>
              </a:rPr>
              <a:t>RU2</a:t>
            </a:r>
            <a:r>
              <a:rPr lang="en-US" altLang="zh-CN" sz="1200" dirty="0">
                <a:solidFill>
                  <a:srgbClr val="0070C0"/>
                </a:solidFill>
              </a:rPr>
              <a:t>x</a:t>
            </a:r>
            <a:r>
              <a:rPr lang="en-US" altLang="zh-CN" sz="1200" dirty="0" smtClean="0">
                <a:solidFill>
                  <a:srgbClr val="0070C0"/>
                </a:solidFill>
              </a:rPr>
              <a:t>996+484</a:t>
            </a:r>
            <a:endParaRPr lang="zh-CN" altLang="en-US" sz="1200" dirty="0">
              <a:solidFill>
                <a:srgbClr val="0070C0"/>
              </a:solidFill>
            </a:endParaRPr>
          </a:p>
        </p:txBody>
      </p:sp>
      <p:sp>
        <p:nvSpPr>
          <p:cNvPr id="26" name="右大括号 25"/>
          <p:cNvSpPr/>
          <p:nvPr/>
        </p:nvSpPr>
        <p:spPr bwMode="auto">
          <a:xfrm>
            <a:off x="8022366" y="4452308"/>
            <a:ext cx="127627" cy="716874"/>
          </a:xfrm>
          <a:prstGeom prst="rightBrac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zh-CN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7" name="右大括号 26"/>
          <p:cNvSpPr/>
          <p:nvPr/>
        </p:nvSpPr>
        <p:spPr bwMode="auto">
          <a:xfrm>
            <a:off x="8021066" y="5271405"/>
            <a:ext cx="127627" cy="716874"/>
          </a:xfrm>
          <a:prstGeom prst="rightBrac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zh-CN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8086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N</a:t>
            </a:r>
            <a:r>
              <a:rPr lang="en-US" altLang="zh-CN" dirty="0" smtClean="0"/>
              <a:t>ew Sequences </a:t>
            </a:r>
            <a:r>
              <a:rPr lang="en-US" altLang="zh-CN" dirty="0" smtClean="0">
                <a:solidFill>
                  <a:srgbClr val="0070C0"/>
                </a:solidFill>
              </a:rPr>
              <a:t>P2</a:t>
            </a:r>
            <a:r>
              <a:rPr lang="en-US" altLang="zh-CN" dirty="0" smtClean="0"/>
              <a:t>: </a:t>
            </a:r>
            <a:r>
              <a:rPr lang="en-US" altLang="zh-CN" dirty="0"/>
              <a:t>Simulation Results</a:t>
            </a:r>
            <a:endParaRPr lang="zh-CN" altLang="en-US" dirty="0"/>
          </a:p>
        </p:txBody>
      </p:sp>
      <p:graphicFrame>
        <p:nvGraphicFramePr>
          <p:cNvPr id="6" name="内容占位符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50742843"/>
              </p:ext>
            </p:extLst>
          </p:nvPr>
        </p:nvGraphicFramePr>
        <p:xfrm>
          <a:off x="1220779" y="2080900"/>
          <a:ext cx="6248417" cy="2827143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41104"/>
                <a:gridCol w="141104"/>
                <a:gridCol w="141104"/>
                <a:gridCol w="141104"/>
                <a:gridCol w="141104"/>
                <a:gridCol w="141104"/>
                <a:gridCol w="141104"/>
                <a:gridCol w="141104"/>
                <a:gridCol w="141104"/>
                <a:gridCol w="141104"/>
                <a:gridCol w="141104"/>
                <a:gridCol w="141104"/>
                <a:gridCol w="141104"/>
                <a:gridCol w="141104"/>
                <a:gridCol w="141104"/>
                <a:gridCol w="141104"/>
                <a:gridCol w="141104"/>
                <a:gridCol w="141104"/>
                <a:gridCol w="141104"/>
                <a:gridCol w="141104"/>
                <a:gridCol w="141104"/>
                <a:gridCol w="141104"/>
                <a:gridCol w="141104"/>
                <a:gridCol w="141104"/>
                <a:gridCol w="141104"/>
                <a:gridCol w="141104"/>
                <a:gridCol w="141104"/>
                <a:gridCol w="141104"/>
                <a:gridCol w="141104"/>
                <a:gridCol w="141104"/>
                <a:gridCol w="141104"/>
                <a:gridCol w="141104"/>
                <a:gridCol w="141104"/>
                <a:gridCol w="141104"/>
                <a:gridCol w="141104"/>
                <a:gridCol w="141104"/>
                <a:gridCol w="1168673"/>
              </a:tblGrid>
              <a:tr h="539131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effectLst/>
                        </a:rPr>
                        <a:t>4.9816</a:t>
                      </a:r>
                      <a:endParaRPr lang="zh-CN" sz="9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327" marR="9327" marT="9327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</a:rPr>
                        <a:t>6.425</a:t>
                      </a:r>
                      <a:endParaRPr lang="zh-CN" sz="9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327" marR="9327" marT="9327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</a:rPr>
                        <a:t>5.9179</a:t>
                      </a:r>
                      <a:endParaRPr lang="zh-CN" sz="9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327" marR="9327" marT="9327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</a:rPr>
                        <a:t>5.7735</a:t>
                      </a:r>
                      <a:endParaRPr lang="zh-CN" sz="9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327" marR="9327" marT="9327" marB="0" anchor="b"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</a:rPr>
                        <a:t>5.7625</a:t>
                      </a:r>
                      <a:endParaRPr lang="zh-CN" sz="9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327" marR="9327" marT="9327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</a:rPr>
                        <a:t>5.7806</a:t>
                      </a:r>
                      <a:endParaRPr lang="zh-CN" sz="9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327" marR="9327" marT="9327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</a:rPr>
                        <a:t>5.6816</a:t>
                      </a:r>
                      <a:endParaRPr lang="zh-CN" sz="9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327" marR="9327" marT="9327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</a:rPr>
                        <a:t>5.9027</a:t>
                      </a:r>
                      <a:endParaRPr lang="zh-CN" sz="9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327" marR="9327" marT="9327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</a:rPr>
                        <a:t>6.2691</a:t>
                      </a:r>
                      <a:endParaRPr lang="zh-CN" sz="9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327" marR="9327" marT="9327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</a:rPr>
                        <a:t>6.2691</a:t>
                      </a:r>
                      <a:endParaRPr lang="zh-CN" sz="9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327" marR="9327" marT="9327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</a:rPr>
                        <a:t>5.9027</a:t>
                      </a:r>
                      <a:endParaRPr lang="zh-CN" sz="9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327" marR="9327" marT="9327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</a:rPr>
                        <a:t>5.6816</a:t>
                      </a:r>
                      <a:endParaRPr lang="zh-CN" sz="9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327" marR="9327" marT="9327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</a:rPr>
                        <a:t>5.7806</a:t>
                      </a:r>
                      <a:endParaRPr lang="zh-CN" sz="9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327" marR="9327" marT="9327" marB="0" anchor="b"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effectLst/>
                        </a:rPr>
                        <a:t>5.7625</a:t>
                      </a:r>
                      <a:endParaRPr lang="zh-CN" sz="9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327" marR="9327" marT="9327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</a:rPr>
                        <a:t>5.7735</a:t>
                      </a:r>
                      <a:endParaRPr lang="zh-CN" sz="9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327" marR="9327" marT="9327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</a:rPr>
                        <a:t>5.9179</a:t>
                      </a:r>
                      <a:endParaRPr lang="zh-CN" sz="9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327" marR="9327" marT="9327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</a:rPr>
                        <a:t>6.425</a:t>
                      </a:r>
                      <a:endParaRPr lang="zh-CN" sz="9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327" marR="9327" marT="9327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</a:rPr>
                        <a:t>4.9816</a:t>
                      </a:r>
                      <a:endParaRPr lang="zh-CN" sz="9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327" marR="9327" marT="9327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</a:rPr>
                        <a:t>4.9816</a:t>
                      </a:r>
                      <a:endParaRPr lang="zh-CN" sz="9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327" marR="9327" marT="9327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</a:rPr>
                        <a:t>6.425</a:t>
                      </a:r>
                      <a:endParaRPr lang="zh-CN" sz="9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327" marR="9327" marT="9327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</a:rPr>
                        <a:t>5.9179</a:t>
                      </a:r>
                      <a:endParaRPr lang="zh-CN" sz="9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327" marR="9327" marT="9327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</a:rPr>
                        <a:t>5.7735</a:t>
                      </a:r>
                      <a:endParaRPr lang="zh-CN" sz="9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327" marR="9327" marT="9327" marB="0" anchor="b"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</a:rPr>
                        <a:t>5.7625</a:t>
                      </a:r>
                      <a:endParaRPr lang="zh-CN" sz="9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327" marR="9327" marT="9327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</a:rPr>
                        <a:t>5.7806</a:t>
                      </a:r>
                      <a:endParaRPr lang="zh-CN" sz="9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327" marR="9327" marT="9327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</a:rPr>
                        <a:t>5.6816</a:t>
                      </a:r>
                      <a:endParaRPr lang="zh-CN" sz="9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327" marR="9327" marT="9327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</a:rPr>
                        <a:t>5.9027</a:t>
                      </a:r>
                      <a:endParaRPr lang="zh-CN" sz="9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327" marR="9327" marT="9327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</a:rPr>
                        <a:t>6.2691</a:t>
                      </a:r>
                      <a:endParaRPr lang="zh-CN" sz="9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327" marR="9327" marT="9327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</a:rPr>
                        <a:t>6.2691</a:t>
                      </a:r>
                      <a:endParaRPr lang="zh-CN" sz="9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327" marR="9327" marT="9327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</a:rPr>
                        <a:t>5.9027</a:t>
                      </a:r>
                      <a:endParaRPr lang="zh-CN" sz="9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327" marR="9327" marT="9327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</a:rPr>
                        <a:t>5.6816</a:t>
                      </a:r>
                      <a:endParaRPr lang="zh-CN" sz="9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327" marR="9327" marT="9327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</a:rPr>
                        <a:t>5.7806</a:t>
                      </a:r>
                      <a:endParaRPr lang="zh-CN" sz="9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327" marR="9327" marT="9327" marB="0" anchor="b"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</a:rPr>
                        <a:t>5.7625</a:t>
                      </a:r>
                      <a:endParaRPr lang="zh-CN" sz="9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327" marR="9327" marT="9327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</a:rPr>
                        <a:t>5.7735</a:t>
                      </a:r>
                      <a:endParaRPr lang="zh-CN" sz="9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327" marR="9327" marT="9327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</a:rPr>
                        <a:t>5.9179</a:t>
                      </a:r>
                      <a:endParaRPr lang="zh-CN" sz="9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327" marR="9327" marT="9327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</a:rPr>
                        <a:t>6.425</a:t>
                      </a:r>
                      <a:endParaRPr lang="zh-CN" sz="9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327" marR="9327" marT="9327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</a:rPr>
                        <a:t>4.9816</a:t>
                      </a:r>
                      <a:endParaRPr lang="zh-CN" sz="9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327" marR="9327" marT="9327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</a:rPr>
                        <a:t>RU26</a:t>
                      </a:r>
                      <a:endParaRPr lang="zh-CN" sz="9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327" marR="9327" marT="9327" marB="0" anchor="b"/>
                </a:tc>
              </a:tr>
              <a:tr h="325488">
                <a:tc gridSpan="2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</a:rPr>
                        <a:t>6.5021</a:t>
                      </a:r>
                      <a:endParaRPr lang="zh-CN" sz="9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327" marR="9327" marT="9327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</a:rPr>
                        <a:t>6.3554</a:t>
                      </a:r>
                      <a:endParaRPr lang="zh-CN" sz="9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327" marR="9327" marT="9327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</a:rPr>
                        <a:t>5.8132</a:t>
                      </a:r>
                      <a:endParaRPr lang="zh-CN" sz="9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327" marR="9327" marT="9327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</a:rPr>
                        <a:t>6.2861</a:t>
                      </a:r>
                      <a:endParaRPr lang="zh-CN" sz="9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327" marR="9327" marT="9327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</a:rPr>
                        <a:t>6.2861</a:t>
                      </a:r>
                      <a:endParaRPr lang="zh-CN" sz="9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327" marR="9327" marT="9327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</a:rPr>
                        <a:t>5.8132</a:t>
                      </a:r>
                      <a:endParaRPr lang="zh-CN" sz="9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327" marR="9327" marT="9327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</a:rPr>
                        <a:t>6.3554</a:t>
                      </a:r>
                      <a:endParaRPr lang="zh-CN" sz="9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327" marR="9327" marT="9327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</a:rPr>
                        <a:t>6.5021</a:t>
                      </a:r>
                      <a:endParaRPr lang="zh-CN" sz="9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327" marR="9327" marT="9327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</a:rPr>
                        <a:t>6.5021</a:t>
                      </a:r>
                      <a:endParaRPr lang="zh-CN" sz="9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327" marR="9327" marT="9327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</a:rPr>
                        <a:t>6.3554</a:t>
                      </a:r>
                      <a:endParaRPr lang="zh-CN" sz="9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327" marR="9327" marT="9327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</a:rPr>
                        <a:t>5.8132</a:t>
                      </a:r>
                      <a:endParaRPr lang="zh-CN" sz="9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327" marR="9327" marT="9327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</a:rPr>
                        <a:t>6.2861</a:t>
                      </a:r>
                      <a:endParaRPr lang="zh-CN" sz="9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327" marR="9327" marT="9327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</a:rPr>
                        <a:t>6.2861</a:t>
                      </a:r>
                      <a:endParaRPr lang="zh-CN" sz="9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327" marR="9327" marT="9327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</a:rPr>
                        <a:t>5.8132</a:t>
                      </a:r>
                      <a:endParaRPr lang="zh-CN" sz="9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327" marR="9327" marT="9327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</a:rPr>
                        <a:t>6.3554</a:t>
                      </a:r>
                      <a:endParaRPr lang="zh-CN" sz="9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327" marR="9327" marT="9327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</a:rPr>
                        <a:t>6.5021</a:t>
                      </a:r>
                      <a:endParaRPr lang="zh-CN" sz="9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327" marR="9327" marT="9327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</a:rPr>
                        <a:t>RU52</a:t>
                      </a:r>
                      <a:endParaRPr lang="zh-CN" sz="9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327" marR="9327" marT="9327" marB="0" anchor="b"/>
                </a:tc>
              </a:tr>
              <a:tr h="165998">
                <a:tc gridSpan="4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</a:rPr>
                        <a:t>7.181</a:t>
                      </a:r>
                      <a:endParaRPr lang="zh-CN" sz="9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327" marR="9327" marT="9327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</a:rPr>
                        <a:t>6.561</a:t>
                      </a:r>
                      <a:endParaRPr lang="zh-CN" sz="9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327" marR="9327" marT="9327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</a:rPr>
                        <a:t>6.561</a:t>
                      </a:r>
                      <a:endParaRPr lang="zh-CN" sz="9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327" marR="9327" marT="9327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</a:rPr>
                        <a:t>7.181</a:t>
                      </a:r>
                      <a:endParaRPr lang="zh-CN" sz="9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327" marR="9327" marT="9327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</a:rPr>
                        <a:t>7.181</a:t>
                      </a:r>
                      <a:endParaRPr lang="zh-CN" sz="9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327" marR="9327" marT="9327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</a:rPr>
                        <a:t>6.561</a:t>
                      </a:r>
                      <a:endParaRPr lang="zh-CN" sz="9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327" marR="9327" marT="9327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</a:rPr>
                        <a:t>6.561</a:t>
                      </a:r>
                      <a:endParaRPr lang="zh-CN" sz="9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327" marR="9327" marT="9327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</a:rPr>
                        <a:t>7.181</a:t>
                      </a:r>
                      <a:endParaRPr lang="zh-CN" sz="9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327" marR="9327" marT="9327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</a:rPr>
                        <a:t>RU106</a:t>
                      </a:r>
                      <a:endParaRPr lang="zh-CN" sz="9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327" marR="9327" marT="9327" marB="0" anchor="b"/>
                </a:tc>
              </a:tr>
              <a:tr h="165998">
                <a:tc gridSpan="9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</a:rPr>
                        <a:t>5.737</a:t>
                      </a:r>
                      <a:endParaRPr lang="zh-CN" sz="9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327" marR="9327" marT="9327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</a:rPr>
                        <a:t>5.737</a:t>
                      </a:r>
                      <a:endParaRPr lang="zh-CN" sz="9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327" marR="9327" marT="9327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</a:rPr>
                        <a:t>5.737</a:t>
                      </a:r>
                      <a:endParaRPr lang="zh-CN" sz="9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327" marR="9327" marT="9327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</a:rPr>
                        <a:t>5.737</a:t>
                      </a:r>
                      <a:endParaRPr lang="zh-CN" sz="9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327" marR="9327" marT="9327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</a:rPr>
                        <a:t>RU242</a:t>
                      </a:r>
                      <a:endParaRPr lang="zh-CN" sz="9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327" marR="9327" marT="9327" marB="0" anchor="b"/>
                </a:tc>
              </a:tr>
              <a:tr h="165998">
                <a:tc gridSpan="18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</a:rPr>
                        <a:t>5.7146</a:t>
                      </a:r>
                      <a:endParaRPr lang="zh-CN" sz="9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327" marR="9327" marT="9327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18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</a:rPr>
                        <a:t>5.7146</a:t>
                      </a:r>
                      <a:endParaRPr lang="zh-CN" sz="9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327" marR="9327" marT="9327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</a:rPr>
                        <a:t>RU484</a:t>
                      </a:r>
                      <a:endParaRPr lang="zh-CN" sz="9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327" marR="9327" marT="9327" marB="0" anchor="b"/>
                </a:tc>
              </a:tr>
              <a:tr h="165998">
                <a:tc gridSpan="36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</a:rPr>
                        <a:t>6.9341</a:t>
                      </a:r>
                      <a:endParaRPr lang="zh-CN" sz="9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327" marR="9327" marT="9327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</a:rPr>
                        <a:t>RU996</a:t>
                      </a:r>
                      <a:endParaRPr lang="zh-CN" sz="9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327" marR="9327" marT="9327" marB="0" anchor="b"/>
                </a:tc>
              </a:tr>
              <a:tr h="165998">
                <a:tc gridSpan="9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</a:rPr>
                        <a:t>6.9431</a:t>
                      </a:r>
                      <a:endParaRPr lang="zh-CN" sz="9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327" marR="9327" marT="9327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</a:rPr>
                        <a:t>6.9431</a:t>
                      </a:r>
                      <a:endParaRPr lang="zh-CN" sz="9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327" marR="9327" marT="9327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</a:rPr>
                        <a:t>6.9431</a:t>
                      </a:r>
                      <a:endParaRPr lang="zh-CN" sz="9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327" marR="9327" marT="9327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</a:rPr>
                        <a:t>6.9431</a:t>
                      </a:r>
                      <a:endParaRPr lang="zh-CN" sz="9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327" marR="9327" marT="9327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</a:rPr>
                        <a:t>RU26+RU52</a:t>
                      </a:r>
                      <a:endParaRPr lang="zh-CN" sz="9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327" marR="9327" marT="9327" marB="0" anchor="b"/>
                </a:tc>
              </a:tr>
              <a:tr h="182190">
                <a:tc gridSpan="9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</a:rPr>
                        <a:t>6.7288</a:t>
                      </a:r>
                      <a:endParaRPr lang="zh-CN" sz="9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327" marR="9327" marT="9327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</a:rPr>
                        <a:t>6.7288</a:t>
                      </a:r>
                      <a:endParaRPr lang="zh-CN" sz="9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327" marR="9327" marT="9327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</a:rPr>
                        <a:t>6.7288</a:t>
                      </a:r>
                      <a:endParaRPr lang="zh-CN" sz="9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327" marR="9327" marT="9327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</a:rPr>
                        <a:t>6.7288</a:t>
                      </a:r>
                      <a:endParaRPr lang="zh-CN" sz="9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327" marR="9327" marT="9327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</a:rPr>
                        <a:t>RU26+RU106</a:t>
                      </a:r>
                      <a:endParaRPr lang="zh-CN" sz="9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327" marR="9327" marT="9327" marB="0" anchor="b"/>
                </a:tc>
              </a:tr>
              <a:tr h="182190">
                <a:tc gridSpan="9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</a:rPr>
                        <a:t>7.4213</a:t>
                      </a:r>
                      <a:endParaRPr lang="zh-CN" sz="9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327" marR="9327" marT="9327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</a:rPr>
                        <a:t>7.3638</a:t>
                      </a:r>
                      <a:endParaRPr lang="zh-CN" sz="9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327" marR="9327" marT="9327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</a:rPr>
                        <a:t>7.3638</a:t>
                      </a:r>
                      <a:endParaRPr lang="zh-CN" sz="9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327" marR="9327" marT="9327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</a:rPr>
                        <a:t>7.4213</a:t>
                      </a:r>
                      <a:endParaRPr lang="zh-CN" sz="9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327" marR="9327" marT="9327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effectLst/>
                        </a:rPr>
                        <a:t>RU242+RU484</a:t>
                      </a:r>
                      <a:endParaRPr lang="zh-CN" sz="9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327" marR="9327" marT="9327" marB="0" anchor="b"/>
                </a:tc>
              </a:tr>
            </a:tbl>
          </a:graphicData>
        </a:graphic>
      </p:graphicFrame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21</a:t>
            </a:fld>
            <a:endParaRPr lang="en-GB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 smtClean="0"/>
              <a:t>2020-07</a:t>
            </a:r>
            <a:endParaRPr lang="en-GB" altLang="zh-CN" dirty="0"/>
          </a:p>
        </p:txBody>
      </p:sp>
      <p:sp>
        <p:nvSpPr>
          <p:cNvPr id="7" name="矩形 6"/>
          <p:cNvSpPr/>
          <p:nvPr/>
        </p:nvSpPr>
        <p:spPr>
          <a:xfrm>
            <a:off x="7239000" y="1780701"/>
            <a:ext cx="83869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200" b="1" i="1" u="sng" dirty="0" smtClean="0">
                <a:solidFill>
                  <a:srgbClr val="00B050"/>
                </a:solidFill>
              </a:rPr>
              <a:t>1</a:t>
            </a:r>
            <a:r>
              <a:rPr lang="en-US" altLang="zh-CN" sz="1200" b="1" i="1" u="sng" baseline="30000" dirty="0" smtClean="0">
                <a:solidFill>
                  <a:srgbClr val="00B050"/>
                </a:solidFill>
              </a:rPr>
              <a:t>st</a:t>
            </a:r>
            <a:r>
              <a:rPr lang="en-US" altLang="zh-CN" sz="1200" b="1" i="1" u="sng" dirty="0" smtClean="0">
                <a:solidFill>
                  <a:srgbClr val="00B050"/>
                </a:solidFill>
              </a:rPr>
              <a:t> 80MHz</a:t>
            </a:r>
            <a:endParaRPr lang="zh-CN" altLang="en-US" sz="1200" b="1" i="1" u="sng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3213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N</a:t>
            </a:r>
            <a:r>
              <a:rPr lang="en-US" altLang="zh-CN" dirty="0" smtClean="0"/>
              <a:t>ew Sequences </a:t>
            </a:r>
            <a:r>
              <a:rPr lang="en-US" altLang="zh-CN" dirty="0" smtClean="0">
                <a:solidFill>
                  <a:srgbClr val="0070C0"/>
                </a:solidFill>
              </a:rPr>
              <a:t>P2</a:t>
            </a:r>
            <a:r>
              <a:rPr lang="en-US" altLang="zh-CN" dirty="0" smtClean="0"/>
              <a:t>: </a:t>
            </a:r>
            <a:r>
              <a:rPr lang="en-US" altLang="zh-CN" dirty="0"/>
              <a:t>Simulation Results</a:t>
            </a:r>
            <a:endParaRPr lang="zh-CN" altLang="en-US" dirty="0"/>
          </a:p>
        </p:txBody>
      </p:sp>
      <p:graphicFrame>
        <p:nvGraphicFramePr>
          <p:cNvPr id="6" name="内容占位符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52214551"/>
              </p:ext>
            </p:extLst>
          </p:nvPr>
        </p:nvGraphicFramePr>
        <p:xfrm>
          <a:off x="1220779" y="2080900"/>
          <a:ext cx="6248417" cy="2827143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41104"/>
                <a:gridCol w="141104"/>
                <a:gridCol w="141104"/>
                <a:gridCol w="141104"/>
                <a:gridCol w="141104"/>
                <a:gridCol w="141104"/>
                <a:gridCol w="141104"/>
                <a:gridCol w="141104"/>
                <a:gridCol w="141104"/>
                <a:gridCol w="141104"/>
                <a:gridCol w="141104"/>
                <a:gridCol w="141104"/>
                <a:gridCol w="141104"/>
                <a:gridCol w="141104"/>
                <a:gridCol w="141104"/>
                <a:gridCol w="141104"/>
                <a:gridCol w="141104"/>
                <a:gridCol w="141104"/>
                <a:gridCol w="141104"/>
                <a:gridCol w="141104"/>
                <a:gridCol w="141104"/>
                <a:gridCol w="141104"/>
                <a:gridCol w="141104"/>
                <a:gridCol w="141104"/>
                <a:gridCol w="141104"/>
                <a:gridCol w="141104"/>
                <a:gridCol w="141104"/>
                <a:gridCol w="141104"/>
                <a:gridCol w="141104"/>
                <a:gridCol w="141104"/>
                <a:gridCol w="141104"/>
                <a:gridCol w="141104"/>
                <a:gridCol w="141104"/>
                <a:gridCol w="141104"/>
                <a:gridCol w="141104"/>
                <a:gridCol w="141104"/>
                <a:gridCol w="1168673"/>
              </a:tblGrid>
              <a:tr h="539131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effectLst/>
                        </a:rPr>
                        <a:t>4.9816</a:t>
                      </a:r>
                      <a:endParaRPr lang="zh-CN" sz="9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327" marR="9327" marT="9327" marB="0" anchor="b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</a:rPr>
                        <a:t>6.425</a:t>
                      </a:r>
                      <a:endParaRPr lang="zh-CN" sz="900" kern="1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327" marR="9327" marT="9327" marB="0" anchor="b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</a:rPr>
                        <a:t>5.9179</a:t>
                      </a:r>
                      <a:endParaRPr lang="zh-CN" sz="900" kern="1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327" marR="9327" marT="9327" marB="0" anchor="b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</a:rPr>
                        <a:t>5.7735</a:t>
                      </a:r>
                      <a:endParaRPr lang="zh-CN" sz="900" kern="1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327" marR="9327" marT="9327" marB="0" anchor="b"/>
                </a:tc>
                <a:tc rowSpan="3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</a:rPr>
                        <a:t>5.7625</a:t>
                      </a:r>
                      <a:endParaRPr lang="zh-CN" sz="900" kern="1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327" marR="9327" marT="9327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</a:rPr>
                        <a:t>5.7806</a:t>
                      </a:r>
                      <a:endParaRPr lang="zh-CN" sz="900" kern="1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327" marR="9327" marT="9327" marB="0" anchor="b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</a:rPr>
                        <a:t>5.6816</a:t>
                      </a:r>
                      <a:endParaRPr lang="zh-CN" sz="900" kern="1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327" marR="9327" marT="9327" marB="0" anchor="b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</a:rPr>
                        <a:t>5.9027</a:t>
                      </a:r>
                      <a:endParaRPr lang="zh-CN" sz="900" kern="1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327" marR="9327" marT="9327" marB="0" anchor="b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</a:rPr>
                        <a:t>6.2691</a:t>
                      </a:r>
                      <a:endParaRPr lang="zh-CN" sz="900" kern="1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327" marR="9327" marT="9327" marB="0" anchor="b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</a:rPr>
                        <a:t>6.2691</a:t>
                      </a:r>
                      <a:endParaRPr lang="zh-CN" sz="900" kern="1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327" marR="9327" marT="9327" marB="0" anchor="b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</a:rPr>
                        <a:t>5.9027</a:t>
                      </a:r>
                      <a:endParaRPr lang="zh-CN" sz="900" kern="1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327" marR="9327" marT="9327" marB="0" anchor="b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</a:rPr>
                        <a:t>5.6816</a:t>
                      </a:r>
                      <a:endParaRPr lang="zh-CN" sz="900" kern="1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327" marR="9327" marT="9327" marB="0" anchor="b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</a:rPr>
                        <a:t>5.7806</a:t>
                      </a:r>
                      <a:endParaRPr lang="zh-CN" sz="900" kern="1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327" marR="9327" marT="9327" marB="0" anchor="b"/>
                </a:tc>
                <a:tc rowSpan="3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</a:rPr>
                        <a:t>5.7625</a:t>
                      </a:r>
                      <a:endParaRPr lang="zh-CN" sz="900" kern="1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327" marR="9327" marT="9327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</a:rPr>
                        <a:t>5.7735</a:t>
                      </a:r>
                      <a:endParaRPr lang="zh-CN" sz="900" kern="1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327" marR="9327" marT="9327" marB="0" anchor="b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</a:rPr>
                        <a:t>5.9179</a:t>
                      </a:r>
                      <a:endParaRPr lang="zh-CN" sz="900" kern="1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327" marR="9327" marT="9327" marB="0" anchor="b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</a:rPr>
                        <a:t>6.425</a:t>
                      </a:r>
                      <a:endParaRPr lang="zh-CN" sz="900" kern="1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327" marR="9327" marT="9327" marB="0" anchor="b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</a:rPr>
                        <a:t>4.9816</a:t>
                      </a:r>
                      <a:endParaRPr lang="zh-CN" sz="900" kern="1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327" marR="9327" marT="9327" marB="0" anchor="b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</a:rPr>
                        <a:t>4.9816</a:t>
                      </a:r>
                      <a:endParaRPr lang="zh-CN" sz="900" kern="1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327" marR="9327" marT="9327" marB="0" anchor="b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</a:rPr>
                        <a:t>6.425</a:t>
                      </a:r>
                      <a:endParaRPr lang="zh-CN" sz="900" kern="1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327" marR="9327" marT="9327" marB="0" anchor="b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</a:rPr>
                        <a:t>5.9179</a:t>
                      </a:r>
                      <a:endParaRPr lang="zh-CN" sz="900" kern="1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327" marR="9327" marT="9327" marB="0" anchor="b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</a:rPr>
                        <a:t>5.7735</a:t>
                      </a:r>
                      <a:endParaRPr lang="zh-CN" sz="900" kern="1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327" marR="9327" marT="9327" marB="0" anchor="b"/>
                </a:tc>
                <a:tc rowSpan="3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</a:rPr>
                        <a:t>5.7625</a:t>
                      </a:r>
                      <a:endParaRPr lang="zh-CN" sz="900" kern="1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327" marR="9327" marT="9327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</a:rPr>
                        <a:t>5.7806</a:t>
                      </a:r>
                      <a:endParaRPr lang="zh-CN" sz="900" kern="1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327" marR="9327" marT="9327" marB="0" anchor="b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</a:rPr>
                        <a:t>5.6816</a:t>
                      </a:r>
                      <a:endParaRPr lang="zh-CN" sz="900" kern="1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327" marR="9327" marT="9327" marB="0" anchor="b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</a:rPr>
                        <a:t>5.9027</a:t>
                      </a:r>
                      <a:endParaRPr lang="zh-CN" sz="900" kern="1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327" marR="9327" marT="9327" marB="0" anchor="b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</a:rPr>
                        <a:t>6.2691</a:t>
                      </a:r>
                      <a:endParaRPr lang="zh-CN" sz="900" kern="1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327" marR="9327" marT="9327" marB="0" anchor="b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</a:rPr>
                        <a:t>6.2691</a:t>
                      </a:r>
                      <a:endParaRPr lang="zh-CN" sz="900" kern="1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327" marR="9327" marT="9327" marB="0" anchor="b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</a:rPr>
                        <a:t>5.9027</a:t>
                      </a:r>
                      <a:endParaRPr lang="zh-CN" sz="900" kern="1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327" marR="9327" marT="9327" marB="0" anchor="b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</a:rPr>
                        <a:t>5.6816</a:t>
                      </a:r>
                      <a:endParaRPr lang="zh-CN" sz="900" kern="1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327" marR="9327" marT="9327" marB="0" anchor="b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</a:rPr>
                        <a:t>5.7806</a:t>
                      </a:r>
                      <a:endParaRPr lang="zh-CN" sz="900" kern="1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327" marR="9327" marT="9327" marB="0" anchor="b"/>
                </a:tc>
                <a:tc rowSpan="3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</a:rPr>
                        <a:t>5.7625</a:t>
                      </a:r>
                      <a:endParaRPr lang="zh-CN" sz="900" kern="1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327" marR="9327" marT="9327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</a:rPr>
                        <a:t>5.7735</a:t>
                      </a:r>
                      <a:endParaRPr lang="zh-CN" sz="900" kern="1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327" marR="9327" marT="9327" marB="0" anchor="b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</a:rPr>
                        <a:t>5.9179</a:t>
                      </a:r>
                      <a:endParaRPr lang="zh-CN" sz="900" kern="1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327" marR="9327" marT="9327" marB="0" anchor="b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</a:rPr>
                        <a:t>6.425</a:t>
                      </a:r>
                      <a:endParaRPr lang="zh-CN" sz="900" kern="1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327" marR="9327" marT="9327" marB="0" anchor="b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</a:rPr>
                        <a:t>4.9816</a:t>
                      </a:r>
                      <a:endParaRPr lang="zh-CN" sz="900" kern="1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327" marR="9327" marT="9327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effectLst/>
                        </a:rPr>
                        <a:t>RU26</a:t>
                      </a:r>
                      <a:endParaRPr lang="zh-CN" sz="9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327" marR="9327" marT="9327" marB="0" anchor="b"/>
                </a:tc>
              </a:tr>
              <a:tr h="325488">
                <a:tc gridSpan="2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</a:rPr>
                        <a:t>6.5021</a:t>
                      </a:r>
                      <a:endParaRPr lang="zh-CN" sz="900" kern="1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327" marR="9327" marT="9327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</a:rPr>
                        <a:t>6.3554</a:t>
                      </a:r>
                      <a:endParaRPr lang="zh-CN" sz="900" kern="1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327" marR="9327" marT="9327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</a:rPr>
                        <a:t>5.8132</a:t>
                      </a:r>
                      <a:endParaRPr lang="zh-CN" sz="900" kern="1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327" marR="9327" marT="9327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</a:rPr>
                        <a:t>6.2861</a:t>
                      </a:r>
                      <a:endParaRPr lang="zh-CN" sz="900" kern="1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327" marR="9327" marT="9327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</a:rPr>
                        <a:t>6.2861</a:t>
                      </a:r>
                      <a:endParaRPr lang="zh-CN" sz="900" kern="1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327" marR="9327" marT="9327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</a:rPr>
                        <a:t>5.8132</a:t>
                      </a:r>
                      <a:endParaRPr lang="zh-CN" sz="900" kern="1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327" marR="9327" marT="9327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</a:rPr>
                        <a:t>6.3554</a:t>
                      </a:r>
                      <a:endParaRPr lang="zh-CN" sz="900" kern="1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327" marR="9327" marT="9327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</a:rPr>
                        <a:t>6.5021</a:t>
                      </a:r>
                      <a:endParaRPr lang="zh-CN" sz="900" kern="1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327" marR="9327" marT="9327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</a:rPr>
                        <a:t>6.5021</a:t>
                      </a:r>
                      <a:endParaRPr lang="zh-CN" sz="900" kern="1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327" marR="9327" marT="9327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</a:rPr>
                        <a:t>6.3554</a:t>
                      </a:r>
                      <a:endParaRPr lang="zh-CN" sz="900" kern="1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327" marR="9327" marT="9327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</a:rPr>
                        <a:t>5.8132</a:t>
                      </a:r>
                      <a:endParaRPr lang="zh-CN" sz="900" kern="1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327" marR="9327" marT="9327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</a:rPr>
                        <a:t>6.2861</a:t>
                      </a:r>
                      <a:endParaRPr lang="zh-CN" sz="900" kern="1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327" marR="9327" marT="9327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</a:rPr>
                        <a:t>6.2861</a:t>
                      </a:r>
                      <a:endParaRPr lang="zh-CN" sz="900" kern="1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327" marR="9327" marT="9327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</a:rPr>
                        <a:t>5.8132</a:t>
                      </a:r>
                      <a:endParaRPr lang="zh-CN" sz="900" kern="1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327" marR="9327" marT="9327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</a:rPr>
                        <a:t>6.3554</a:t>
                      </a:r>
                      <a:endParaRPr lang="zh-CN" sz="900" kern="1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327" marR="9327" marT="9327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</a:rPr>
                        <a:t>6.5021</a:t>
                      </a:r>
                      <a:endParaRPr lang="zh-CN" sz="900" kern="1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327" marR="9327" marT="9327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effectLst/>
                        </a:rPr>
                        <a:t>RU52</a:t>
                      </a:r>
                      <a:endParaRPr lang="zh-CN" sz="9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327" marR="9327" marT="9327" marB="0" anchor="b"/>
                </a:tc>
              </a:tr>
              <a:tr h="165998">
                <a:tc gridSpan="4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</a:rPr>
                        <a:t>7.181</a:t>
                      </a:r>
                      <a:endParaRPr lang="zh-CN" sz="900" kern="1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327" marR="9327" marT="9327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</a:rPr>
                        <a:t>6.561</a:t>
                      </a:r>
                      <a:endParaRPr lang="zh-CN" sz="900" kern="1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327" marR="9327" marT="9327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</a:rPr>
                        <a:t>6.561</a:t>
                      </a:r>
                      <a:endParaRPr lang="zh-CN" sz="900" kern="1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327" marR="9327" marT="9327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</a:rPr>
                        <a:t>7.181</a:t>
                      </a:r>
                      <a:endParaRPr lang="zh-CN" sz="900" kern="1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327" marR="9327" marT="9327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</a:rPr>
                        <a:t>7.181</a:t>
                      </a:r>
                      <a:endParaRPr lang="zh-CN" sz="900" kern="1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327" marR="9327" marT="9327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</a:rPr>
                        <a:t>6.561</a:t>
                      </a:r>
                      <a:endParaRPr lang="zh-CN" sz="900" kern="1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327" marR="9327" marT="9327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</a:rPr>
                        <a:t>6.561</a:t>
                      </a:r>
                      <a:endParaRPr lang="zh-CN" sz="900" kern="1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327" marR="9327" marT="9327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</a:rPr>
                        <a:t>7.181</a:t>
                      </a:r>
                      <a:endParaRPr lang="zh-CN" sz="900" kern="1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327" marR="9327" marT="9327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</a:rPr>
                        <a:t>RU106</a:t>
                      </a:r>
                      <a:endParaRPr lang="zh-CN" sz="9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327" marR="9327" marT="9327" marB="0" anchor="b"/>
                </a:tc>
              </a:tr>
              <a:tr h="165998">
                <a:tc gridSpan="9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</a:rPr>
                        <a:t>5.737</a:t>
                      </a:r>
                      <a:endParaRPr lang="zh-CN" sz="900" kern="1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327" marR="9327" marT="9327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</a:rPr>
                        <a:t>5.737</a:t>
                      </a:r>
                      <a:endParaRPr lang="zh-CN" sz="900" kern="1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327" marR="9327" marT="9327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</a:rPr>
                        <a:t>5.737</a:t>
                      </a:r>
                      <a:endParaRPr lang="zh-CN" sz="900" kern="1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327" marR="9327" marT="9327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</a:rPr>
                        <a:t>5.737</a:t>
                      </a:r>
                      <a:endParaRPr lang="zh-CN" sz="900" kern="1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327" marR="9327" marT="9327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</a:rPr>
                        <a:t>RU242</a:t>
                      </a:r>
                      <a:endParaRPr lang="zh-CN" sz="9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327" marR="9327" marT="9327" marB="0" anchor="b"/>
                </a:tc>
              </a:tr>
              <a:tr h="165998">
                <a:tc gridSpan="18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</a:rPr>
                        <a:t>5.7146</a:t>
                      </a:r>
                      <a:endParaRPr lang="zh-CN" sz="900" kern="1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327" marR="9327" marT="9327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18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</a:rPr>
                        <a:t>6.3569</a:t>
                      </a:r>
                      <a:endParaRPr lang="zh-CN" sz="900" kern="1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327" marR="9327" marT="9327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</a:rPr>
                        <a:t>RU484</a:t>
                      </a:r>
                      <a:endParaRPr lang="zh-CN" sz="9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327" marR="9327" marT="9327" marB="0" anchor="b"/>
                </a:tc>
              </a:tr>
              <a:tr h="165998">
                <a:tc gridSpan="36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</a:rPr>
                        <a:t>5.5348</a:t>
                      </a:r>
                      <a:endParaRPr lang="zh-CN" sz="900" kern="1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327" marR="9327" marT="9327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</a:rPr>
                        <a:t>RU996</a:t>
                      </a:r>
                      <a:endParaRPr lang="zh-CN" sz="9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327" marR="9327" marT="9327" marB="0" anchor="b"/>
                </a:tc>
              </a:tr>
              <a:tr h="165998">
                <a:tc gridSpan="9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</a:rPr>
                        <a:t>6.9431</a:t>
                      </a:r>
                      <a:endParaRPr lang="zh-CN" sz="900" kern="1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327" marR="9327" marT="9327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</a:rPr>
                        <a:t>6.9431</a:t>
                      </a:r>
                      <a:endParaRPr lang="zh-CN" sz="900" kern="1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327" marR="9327" marT="9327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</a:rPr>
                        <a:t>6.9431</a:t>
                      </a:r>
                      <a:endParaRPr lang="zh-CN" sz="900" kern="1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327" marR="9327" marT="9327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</a:rPr>
                        <a:t>6.9431</a:t>
                      </a:r>
                      <a:endParaRPr lang="zh-CN" sz="900" kern="1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327" marR="9327" marT="9327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</a:rPr>
                        <a:t>RU26+RU52</a:t>
                      </a:r>
                      <a:endParaRPr lang="zh-CN" sz="9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327" marR="9327" marT="9327" marB="0" anchor="b"/>
                </a:tc>
              </a:tr>
              <a:tr h="182190">
                <a:tc gridSpan="9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</a:rPr>
                        <a:t>6.7288</a:t>
                      </a:r>
                      <a:endParaRPr lang="zh-CN" sz="900" kern="1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327" marR="9327" marT="9327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</a:rPr>
                        <a:t>6.7288</a:t>
                      </a:r>
                      <a:endParaRPr lang="zh-CN" sz="900" kern="1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327" marR="9327" marT="9327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</a:rPr>
                        <a:t>6.7288</a:t>
                      </a:r>
                      <a:endParaRPr lang="zh-CN" sz="900" kern="1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327" marR="9327" marT="9327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</a:rPr>
                        <a:t>6.7288</a:t>
                      </a:r>
                      <a:endParaRPr lang="zh-CN" sz="900" kern="1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327" marR="9327" marT="9327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</a:rPr>
                        <a:t>RU26+RU106</a:t>
                      </a:r>
                      <a:endParaRPr lang="zh-CN" sz="9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327" marR="9327" marT="9327" marB="0" anchor="b"/>
                </a:tc>
              </a:tr>
              <a:tr h="182190">
                <a:tc gridSpan="9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effectLst/>
                        </a:rPr>
                        <a:t>8.3338</a:t>
                      </a:r>
                      <a:endParaRPr lang="zh-CN" sz="9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327" marR="9327" marT="9327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</a:rPr>
                        <a:t>7.6618</a:t>
                      </a:r>
                      <a:endParaRPr lang="zh-CN" sz="900" kern="1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327" marR="9327" marT="9327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</a:rPr>
                        <a:t>7.3638</a:t>
                      </a:r>
                      <a:endParaRPr lang="zh-CN" sz="900" kern="1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327" marR="9327" marT="9327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effectLst/>
                        </a:rPr>
                        <a:t>8.1551</a:t>
                      </a:r>
                      <a:endParaRPr lang="zh-CN" sz="9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327" marR="9327" marT="9327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effectLst/>
                        </a:rPr>
                        <a:t>RU242+RU484</a:t>
                      </a:r>
                      <a:endParaRPr lang="zh-CN" sz="9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327" marR="9327" marT="9327" marB="0" anchor="b"/>
                </a:tc>
              </a:tr>
            </a:tbl>
          </a:graphicData>
        </a:graphic>
      </p:graphicFrame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22</a:t>
            </a:fld>
            <a:endParaRPr lang="en-GB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 smtClean="0"/>
              <a:t>2020-07</a:t>
            </a:r>
            <a:endParaRPr lang="en-GB" altLang="zh-CN" dirty="0"/>
          </a:p>
        </p:txBody>
      </p:sp>
      <p:sp>
        <p:nvSpPr>
          <p:cNvPr id="7" name="矩形 6"/>
          <p:cNvSpPr/>
          <p:nvPr/>
        </p:nvSpPr>
        <p:spPr>
          <a:xfrm>
            <a:off x="7239000" y="1780701"/>
            <a:ext cx="87876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200" b="1" i="1" u="sng" dirty="0" smtClean="0">
                <a:solidFill>
                  <a:srgbClr val="00B050"/>
                </a:solidFill>
              </a:rPr>
              <a:t>2</a:t>
            </a:r>
            <a:r>
              <a:rPr lang="en-US" altLang="zh-CN" sz="1200" b="1" i="1" u="sng" baseline="30000" dirty="0" smtClean="0">
                <a:solidFill>
                  <a:srgbClr val="00B050"/>
                </a:solidFill>
              </a:rPr>
              <a:t>nd</a:t>
            </a:r>
            <a:r>
              <a:rPr lang="en-US" altLang="zh-CN" sz="1200" b="1" i="1" u="sng" dirty="0" smtClean="0">
                <a:solidFill>
                  <a:srgbClr val="00B050"/>
                </a:solidFill>
              </a:rPr>
              <a:t> </a:t>
            </a:r>
            <a:r>
              <a:rPr lang="en-US" altLang="zh-CN" sz="1200" b="1" i="1" u="sng" dirty="0" smtClean="0">
                <a:solidFill>
                  <a:srgbClr val="00B050"/>
                </a:solidFill>
              </a:rPr>
              <a:t>80MHz</a:t>
            </a:r>
            <a:endParaRPr lang="zh-CN" altLang="en-US" sz="1200" b="1" i="1" u="sng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8393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N</a:t>
            </a:r>
            <a:r>
              <a:rPr lang="en-US" altLang="zh-CN" dirty="0" smtClean="0"/>
              <a:t>ew Sequences </a:t>
            </a:r>
            <a:r>
              <a:rPr lang="en-US" altLang="zh-CN" dirty="0" smtClean="0">
                <a:solidFill>
                  <a:srgbClr val="0070C0"/>
                </a:solidFill>
              </a:rPr>
              <a:t>P2</a:t>
            </a:r>
            <a:r>
              <a:rPr lang="en-US" altLang="zh-CN" dirty="0" smtClean="0"/>
              <a:t>: </a:t>
            </a:r>
            <a:r>
              <a:rPr lang="en-US" altLang="zh-CN" dirty="0"/>
              <a:t>Simulation Results</a:t>
            </a:r>
            <a:endParaRPr lang="zh-CN" altLang="en-US" dirty="0"/>
          </a:p>
        </p:txBody>
      </p:sp>
      <p:graphicFrame>
        <p:nvGraphicFramePr>
          <p:cNvPr id="6" name="内容占位符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21464198"/>
              </p:ext>
            </p:extLst>
          </p:nvPr>
        </p:nvGraphicFramePr>
        <p:xfrm>
          <a:off x="1220779" y="2080900"/>
          <a:ext cx="6248417" cy="2827143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41104"/>
                <a:gridCol w="141104"/>
                <a:gridCol w="141104"/>
                <a:gridCol w="141104"/>
                <a:gridCol w="141104"/>
                <a:gridCol w="141104"/>
                <a:gridCol w="141104"/>
                <a:gridCol w="141104"/>
                <a:gridCol w="141104"/>
                <a:gridCol w="141104"/>
                <a:gridCol w="141104"/>
                <a:gridCol w="141104"/>
                <a:gridCol w="141104"/>
                <a:gridCol w="141104"/>
                <a:gridCol w="141104"/>
                <a:gridCol w="141104"/>
                <a:gridCol w="141104"/>
                <a:gridCol w="141104"/>
                <a:gridCol w="141104"/>
                <a:gridCol w="141104"/>
                <a:gridCol w="141104"/>
                <a:gridCol w="141104"/>
                <a:gridCol w="141104"/>
                <a:gridCol w="141104"/>
                <a:gridCol w="141104"/>
                <a:gridCol w="141104"/>
                <a:gridCol w="141104"/>
                <a:gridCol w="141104"/>
                <a:gridCol w="141104"/>
                <a:gridCol w="141104"/>
                <a:gridCol w="141104"/>
                <a:gridCol w="141104"/>
                <a:gridCol w="141104"/>
                <a:gridCol w="141104"/>
                <a:gridCol w="141104"/>
                <a:gridCol w="141104"/>
                <a:gridCol w="1168673"/>
              </a:tblGrid>
              <a:tr h="539131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effectLst/>
                        </a:rPr>
                        <a:t>4.9816</a:t>
                      </a:r>
                      <a:endParaRPr lang="zh-CN" sz="9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327" marR="9327" marT="9327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</a:rPr>
                        <a:t>6.425</a:t>
                      </a:r>
                      <a:endParaRPr lang="zh-CN" sz="9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327" marR="9327" marT="9327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effectLst/>
                        </a:rPr>
                        <a:t>5.9179</a:t>
                      </a:r>
                      <a:endParaRPr lang="zh-CN" sz="9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327" marR="9327" marT="9327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effectLst/>
                        </a:rPr>
                        <a:t>5.7735</a:t>
                      </a:r>
                      <a:endParaRPr lang="zh-CN" sz="9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327" marR="9327" marT="9327" marB="0" anchor="b"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effectLst/>
                        </a:rPr>
                        <a:t>5.7625</a:t>
                      </a:r>
                      <a:endParaRPr lang="zh-CN" sz="9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327" marR="9327" marT="9327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effectLst/>
                        </a:rPr>
                        <a:t>5.7806</a:t>
                      </a:r>
                      <a:endParaRPr lang="zh-CN" sz="9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327" marR="9327" marT="9327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effectLst/>
                        </a:rPr>
                        <a:t>5.6816</a:t>
                      </a:r>
                      <a:endParaRPr lang="zh-CN" sz="9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327" marR="9327" marT="9327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effectLst/>
                        </a:rPr>
                        <a:t>5.9027</a:t>
                      </a:r>
                      <a:endParaRPr lang="zh-CN" sz="9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327" marR="9327" marT="9327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effectLst/>
                        </a:rPr>
                        <a:t>6.2691</a:t>
                      </a:r>
                      <a:endParaRPr lang="zh-CN" sz="9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327" marR="9327" marT="9327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</a:rPr>
                        <a:t>6.2691</a:t>
                      </a:r>
                      <a:endParaRPr lang="zh-CN" sz="9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327" marR="9327" marT="9327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effectLst/>
                        </a:rPr>
                        <a:t>5.9027</a:t>
                      </a:r>
                      <a:endParaRPr lang="zh-CN" sz="9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327" marR="9327" marT="9327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</a:rPr>
                        <a:t>5.6816</a:t>
                      </a:r>
                      <a:endParaRPr lang="zh-CN" sz="9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327" marR="9327" marT="9327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</a:rPr>
                        <a:t>5.7806</a:t>
                      </a:r>
                      <a:endParaRPr lang="zh-CN" sz="9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327" marR="9327" marT="9327" marB="0" anchor="b"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effectLst/>
                        </a:rPr>
                        <a:t>5.7625</a:t>
                      </a:r>
                      <a:endParaRPr lang="zh-CN" sz="9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327" marR="9327" marT="9327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</a:rPr>
                        <a:t>5.7735</a:t>
                      </a:r>
                      <a:endParaRPr lang="zh-CN" sz="9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327" marR="9327" marT="9327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effectLst/>
                        </a:rPr>
                        <a:t>5.9179</a:t>
                      </a:r>
                      <a:endParaRPr lang="zh-CN" sz="9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327" marR="9327" marT="9327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</a:rPr>
                        <a:t>6.425</a:t>
                      </a:r>
                      <a:endParaRPr lang="zh-CN" sz="9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327" marR="9327" marT="9327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</a:rPr>
                        <a:t>4.9816</a:t>
                      </a:r>
                      <a:endParaRPr lang="zh-CN" sz="9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327" marR="9327" marT="9327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effectLst/>
                        </a:rPr>
                        <a:t>4.9816</a:t>
                      </a:r>
                      <a:endParaRPr lang="zh-CN" sz="9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327" marR="9327" marT="9327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effectLst/>
                        </a:rPr>
                        <a:t>6.425</a:t>
                      </a:r>
                      <a:endParaRPr lang="zh-CN" sz="9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327" marR="9327" marT="9327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</a:rPr>
                        <a:t>5.9179</a:t>
                      </a:r>
                      <a:endParaRPr lang="zh-CN" sz="9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327" marR="9327" marT="9327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</a:rPr>
                        <a:t>5.7735</a:t>
                      </a:r>
                      <a:endParaRPr lang="zh-CN" sz="9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327" marR="9327" marT="9327" marB="0" anchor="b"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</a:rPr>
                        <a:t>5.7625</a:t>
                      </a:r>
                      <a:endParaRPr lang="zh-CN" sz="9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327" marR="9327" marT="9327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effectLst/>
                        </a:rPr>
                        <a:t>5.7806</a:t>
                      </a:r>
                      <a:endParaRPr lang="zh-CN" sz="9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327" marR="9327" marT="9327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effectLst/>
                        </a:rPr>
                        <a:t>5.6816</a:t>
                      </a:r>
                      <a:endParaRPr lang="zh-CN" sz="9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327" marR="9327" marT="9327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</a:rPr>
                        <a:t>5.9027</a:t>
                      </a:r>
                      <a:endParaRPr lang="zh-CN" sz="9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327" marR="9327" marT="9327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</a:rPr>
                        <a:t>6.2691</a:t>
                      </a:r>
                      <a:endParaRPr lang="zh-CN" sz="9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327" marR="9327" marT="9327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</a:rPr>
                        <a:t>6.2691</a:t>
                      </a:r>
                      <a:endParaRPr lang="zh-CN" sz="9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327" marR="9327" marT="9327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</a:rPr>
                        <a:t>5.9027</a:t>
                      </a:r>
                      <a:endParaRPr lang="zh-CN" sz="9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327" marR="9327" marT="9327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</a:rPr>
                        <a:t>5.6816</a:t>
                      </a:r>
                      <a:endParaRPr lang="zh-CN" sz="9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327" marR="9327" marT="9327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</a:rPr>
                        <a:t>5.7806</a:t>
                      </a:r>
                      <a:endParaRPr lang="zh-CN" sz="9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327" marR="9327" marT="9327" marB="0" anchor="b"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</a:rPr>
                        <a:t>5.7625</a:t>
                      </a:r>
                      <a:endParaRPr lang="zh-CN" sz="9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327" marR="9327" marT="9327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</a:rPr>
                        <a:t>5.7735</a:t>
                      </a:r>
                      <a:endParaRPr lang="zh-CN" sz="9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327" marR="9327" marT="9327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</a:rPr>
                        <a:t>5.9179</a:t>
                      </a:r>
                      <a:endParaRPr lang="zh-CN" sz="9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327" marR="9327" marT="9327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</a:rPr>
                        <a:t>6.425</a:t>
                      </a:r>
                      <a:endParaRPr lang="zh-CN" sz="9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327" marR="9327" marT="9327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</a:rPr>
                        <a:t>4.9816</a:t>
                      </a:r>
                      <a:endParaRPr lang="zh-CN" sz="9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327" marR="9327" marT="9327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effectLst/>
                        </a:rPr>
                        <a:t>RU26</a:t>
                      </a:r>
                      <a:endParaRPr lang="zh-CN" sz="9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327" marR="9327" marT="9327" marB="0" anchor="b"/>
                </a:tc>
              </a:tr>
              <a:tr h="325488">
                <a:tc gridSpan="2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</a:rPr>
                        <a:t>6.5021</a:t>
                      </a:r>
                      <a:endParaRPr lang="zh-CN" sz="9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327" marR="9327" marT="9327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</a:rPr>
                        <a:t>6.3554</a:t>
                      </a:r>
                      <a:endParaRPr lang="zh-CN" sz="9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327" marR="9327" marT="9327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</a:rPr>
                        <a:t>5.8132</a:t>
                      </a:r>
                      <a:endParaRPr lang="zh-CN" sz="9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327" marR="9327" marT="9327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</a:rPr>
                        <a:t>6.2861</a:t>
                      </a:r>
                      <a:endParaRPr lang="zh-CN" sz="9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327" marR="9327" marT="9327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</a:rPr>
                        <a:t>6.2861</a:t>
                      </a:r>
                      <a:endParaRPr lang="zh-CN" sz="9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327" marR="9327" marT="9327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</a:rPr>
                        <a:t>5.8132</a:t>
                      </a:r>
                      <a:endParaRPr lang="zh-CN" sz="9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327" marR="9327" marT="9327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</a:rPr>
                        <a:t>6.3554</a:t>
                      </a:r>
                      <a:endParaRPr lang="zh-CN" sz="9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327" marR="9327" marT="9327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</a:rPr>
                        <a:t>6.5021</a:t>
                      </a:r>
                      <a:endParaRPr lang="zh-CN" sz="9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327" marR="9327" marT="9327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</a:rPr>
                        <a:t>6.5021</a:t>
                      </a:r>
                      <a:endParaRPr lang="zh-CN" sz="9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327" marR="9327" marT="9327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</a:rPr>
                        <a:t>6.3554</a:t>
                      </a:r>
                      <a:endParaRPr lang="zh-CN" sz="9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327" marR="9327" marT="9327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</a:rPr>
                        <a:t>5.8132</a:t>
                      </a:r>
                      <a:endParaRPr lang="zh-CN" sz="9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327" marR="9327" marT="9327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</a:rPr>
                        <a:t>6.2861</a:t>
                      </a:r>
                      <a:endParaRPr lang="zh-CN" sz="9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327" marR="9327" marT="9327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effectLst/>
                        </a:rPr>
                        <a:t>6.2861</a:t>
                      </a:r>
                      <a:endParaRPr lang="zh-CN" sz="9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327" marR="9327" marT="9327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effectLst/>
                        </a:rPr>
                        <a:t>5.8132</a:t>
                      </a:r>
                      <a:endParaRPr lang="zh-CN" sz="9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327" marR="9327" marT="9327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</a:rPr>
                        <a:t>6.3554</a:t>
                      </a:r>
                      <a:endParaRPr lang="zh-CN" sz="9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327" marR="9327" marT="9327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</a:rPr>
                        <a:t>6.5021</a:t>
                      </a:r>
                      <a:endParaRPr lang="zh-CN" sz="9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327" marR="9327" marT="9327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effectLst/>
                        </a:rPr>
                        <a:t>RU52</a:t>
                      </a:r>
                      <a:endParaRPr lang="zh-CN" sz="9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327" marR="9327" marT="9327" marB="0" anchor="b"/>
                </a:tc>
              </a:tr>
              <a:tr h="165998">
                <a:tc gridSpan="4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</a:rPr>
                        <a:t>7.181</a:t>
                      </a:r>
                      <a:endParaRPr lang="zh-CN" sz="9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327" marR="9327" marT="9327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</a:rPr>
                        <a:t>6.561</a:t>
                      </a:r>
                      <a:endParaRPr lang="zh-CN" sz="9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327" marR="9327" marT="9327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</a:rPr>
                        <a:t>6.561</a:t>
                      </a:r>
                      <a:endParaRPr lang="zh-CN" sz="9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327" marR="9327" marT="9327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</a:rPr>
                        <a:t>7.181</a:t>
                      </a:r>
                      <a:endParaRPr lang="zh-CN" sz="9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327" marR="9327" marT="9327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effectLst/>
                        </a:rPr>
                        <a:t>7.181</a:t>
                      </a:r>
                      <a:endParaRPr lang="zh-CN" sz="9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327" marR="9327" marT="9327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</a:rPr>
                        <a:t>6.561</a:t>
                      </a:r>
                      <a:endParaRPr lang="zh-CN" sz="9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327" marR="9327" marT="9327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</a:rPr>
                        <a:t>6.561</a:t>
                      </a:r>
                      <a:endParaRPr lang="zh-CN" sz="9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327" marR="9327" marT="9327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</a:rPr>
                        <a:t>7.181</a:t>
                      </a:r>
                      <a:endParaRPr lang="zh-CN" sz="9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327" marR="9327" marT="9327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</a:rPr>
                        <a:t>RU106</a:t>
                      </a:r>
                      <a:endParaRPr lang="zh-CN" sz="9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327" marR="9327" marT="9327" marB="0" anchor="b"/>
                </a:tc>
              </a:tr>
              <a:tr h="165998">
                <a:tc gridSpan="9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</a:rPr>
                        <a:t>5.737</a:t>
                      </a:r>
                      <a:endParaRPr lang="zh-CN" sz="9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327" marR="9327" marT="9327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effectLst/>
                        </a:rPr>
                        <a:t>5.737</a:t>
                      </a:r>
                      <a:endParaRPr lang="zh-CN" sz="9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327" marR="9327" marT="9327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effectLst/>
                        </a:rPr>
                        <a:t>5.737</a:t>
                      </a:r>
                      <a:endParaRPr lang="zh-CN" sz="9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327" marR="9327" marT="9327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effectLst/>
                        </a:rPr>
                        <a:t>5.737</a:t>
                      </a:r>
                      <a:endParaRPr lang="zh-CN" sz="9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327" marR="9327" marT="9327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</a:rPr>
                        <a:t>RU242</a:t>
                      </a:r>
                      <a:endParaRPr lang="zh-CN" sz="9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327" marR="9327" marT="9327" marB="0" anchor="b"/>
                </a:tc>
              </a:tr>
              <a:tr h="165998">
                <a:tc gridSpan="18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</a:rPr>
                        <a:t>6.3569</a:t>
                      </a:r>
                      <a:endParaRPr lang="zh-CN" sz="9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327" marR="9327" marT="9327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18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effectLst/>
                        </a:rPr>
                        <a:t>5.7146</a:t>
                      </a:r>
                      <a:endParaRPr lang="zh-CN" sz="9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327" marR="9327" marT="9327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</a:rPr>
                        <a:t>RU484</a:t>
                      </a:r>
                      <a:endParaRPr lang="zh-CN" sz="9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327" marR="9327" marT="9327" marB="0" anchor="b"/>
                </a:tc>
              </a:tr>
              <a:tr h="165998">
                <a:tc gridSpan="36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</a:rPr>
                        <a:t>5.5348</a:t>
                      </a:r>
                      <a:endParaRPr lang="zh-CN" sz="9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327" marR="9327" marT="9327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</a:rPr>
                        <a:t>RU996</a:t>
                      </a:r>
                      <a:endParaRPr lang="zh-CN" sz="9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327" marR="9327" marT="9327" marB="0" anchor="b"/>
                </a:tc>
              </a:tr>
              <a:tr h="165998">
                <a:tc gridSpan="9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</a:rPr>
                        <a:t>6.9431</a:t>
                      </a:r>
                      <a:endParaRPr lang="zh-CN" sz="9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327" marR="9327" marT="9327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</a:rPr>
                        <a:t>6.9431</a:t>
                      </a:r>
                      <a:endParaRPr lang="zh-CN" sz="9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327" marR="9327" marT="9327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</a:rPr>
                        <a:t>6.9431</a:t>
                      </a:r>
                      <a:endParaRPr lang="zh-CN" sz="9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327" marR="9327" marT="9327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effectLst/>
                        </a:rPr>
                        <a:t>6.9431</a:t>
                      </a:r>
                      <a:endParaRPr lang="zh-CN" sz="9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327" marR="9327" marT="9327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</a:rPr>
                        <a:t>RU26+RU52</a:t>
                      </a:r>
                      <a:endParaRPr lang="zh-CN" sz="9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327" marR="9327" marT="9327" marB="0" anchor="b"/>
                </a:tc>
              </a:tr>
              <a:tr h="182190">
                <a:tc gridSpan="9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</a:rPr>
                        <a:t>6.7288</a:t>
                      </a:r>
                      <a:endParaRPr lang="zh-CN" sz="9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327" marR="9327" marT="9327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</a:rPr>
                        <a:t>6.7288</a:t>
                      </a:r>
                      <a:endParaRPr lang="zh-CN" sz="9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327" marR="9327" marT="9327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</a:rPr>
                        <a:t>6.7288</a:t>
                      </a:r>
                      <a:endParaRPr lang="zh-CN" sz="9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327" marR="9327" marT="9327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effectLst/>
                        </a:rPr>
                        <a:t>6.7288</a:t>
                      </a:r>
                      <a:endParaRPr lang="zh-CN" sz="9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327" marR="9327" marT="9327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</a:rPr>
                        <a:t>RU26+RU106</a:t>
                      </a:r>
                      <a:endParaRPr lang="zh-CN" sz="9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327" marR="9327" marT="9327" marB="0" anchor="b"/>
                </a:tc>
              </a:tr>
              <a:tr h="182190">
                <a:tc gridSpan="9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</a:rPr>
                        <a:t>8.1551</a:t>
                      </a:r>
                      <a:endParaRPr lang="zh-CN" sz="9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327" marR="9327" marT="9327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</a:rPr>
                        <a:t>7.3638</a:t>
                      </a:r>
                      <a:endParaRPr lang="zh-CN" sz="9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327" marR="9327" marT="9327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</a:rPr>
                        <a:t>7.6618</a:t>
                      </a:r>
                      <a:endParaRPr lang="zh-CN" sz="9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327" marR="9327" marT="9327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effectLst/>
                        </a:rPr>
                        <a:t>8.3338</a:t>
                      </a:r>
                      <a:endParaRPr lang="zh-CN" sz="9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327" marR="9327" marT="9327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effectLst/>
                        </a:rPr>
                        <a:t>RU242+RU484</a:t>
                      </a:r>
                      <a:endParaRPr lang="zh-CN" sz="9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327" marR="9327" marT="9327" marB="0" anchor="b"/>
                </a:tc>
              </a:tr>
            </a:tbl>
          </a:graphicData>
        </a:graphic>
      </p:graphicFrame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23</a:t>
            </a:fld>
            <a:endParaRPr lang="en-GB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 smtClean="0"/>
              <a:t>2020-07</a:t>
            </a:r>
            <a:endParaRPr lang="en-GB" altLang="zh-CN" dirty="0"/>
          </a:p>
        </p:txBody>
      </p:sp>
      <p:sp>
        <p:nvSpPr>
          <p:cNvPr id="7" name="矩形 6"/>
          <p:cNvSpPr/>
          <p:nvPr/>
        </p:nvSpPr>
        <p:spPr>
          <a:xfrm>
            <a:off x="7239000" y="1780701"/>
            <a:ext cx="86113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200" b="1" i="1" u="sng" dirty="0" smtClean="0">
                <a:solidFill>
                  <a:srgbClr val="00B050"/>
                </a:solidFill>
              </a:rPr>
              <a:t>3</a:t>
            </a:r>
            <a:r>
              <a:rPr lang="en-US" altLang="zh-CN" sz="1200" b="1" i="1" u="sng" baseline="30000" dirty="0" smtClean="0">
                <a:solidFill>
                  <a:srgbClr val="00B050"/>
                </a:solidFill>
              </a:rPr>
              <a:t>rd</a:t>
            </a:r>
            <a:r>
              <a:rPr lang="en-US" altLang="zh-CN" sz="1200" b="1" i="1" u="sng" dirty="0" smtClean="0">
                <a:solidFill>
                  <a:srgbClr val="00B050"/>
                </a:solidFill>
              </a:rPr>
              <a:t> </a:t>
            </a:r>
            <a:r>
              <a:rPr lang="en-US" altLang="zh-CN" sz="1200" b="1" i="1" u="sng" dirty="0" smtClean="0">
                <a:solidFill>
                  <a:srgbClr val="00B050"/>
                </a:solidFill>
              </a:rPr>
              <a:t>80MHz</a:t>
            </a:r>
            <a:endParaRPr lang="zh-CN" altLang="en-US" sz="1200" b="1" i="1" u="sng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9337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N</a:t>
            </a:r>
            <a:r>
              <a:rPr lang="en-US" altLang="zh-CN" dirty="0" smtClean="0"/>
              <a:t>ew Sequences </a:t>
            </a:r>
            <a:r>
              <a:rPr lang="en-US" altLang="zh-CN" dirty="0" smtClean="0">
                <a:solidFill>
                  <a:srgbClr val="0070C0"/>
                </a:solidFill>
              </a:rPr>
              <a:t>P2</a:t>
            </a:r>
            <a:r>
              <a:rPr lang="en-US" altLang="zh-CN" dirty="0" smtClean="0"/>
              <a:t>: </a:t>
            </a:r>
            <a:r>
              <a:rPr lang="en-US" altLang="zh-CN" dirty="0"/>
              <a:t>Simulation Results</a:t>
            </a:r>
            <a:endParaRPr lang="zh-CN" altLang="en-US" dirty="0"/>
          </a:p>
        </p:txBody>
      </p:sp>
      <p:graphicFrame>
        <p:nvGraphicFramePr>
          <p:cNvPr id="6" name="内容占位符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44620637"/>
              </p:ext>
            </p:extLst>
          </p:nvPr>
        </p:nvGraphicFramePr>
        <p:xfrm>
          <a:off x="1220779" y="2080900"/>
          <a:ext cx="6248417" cy="2553966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41104"/>
                <a:gridCol w="141104"/>
                <a:gridCol w="141104"/>
                <a:gridCol w="141104"/>
                <a:gridCol w="141104"/>
                <a:gridCol w="141104"/>
                <a:gridCol w="141104"/>
                <a:gridCol w="141104"/>
                <a:gridCol w="141104"/>
                <a:gridCol w="141104"/>
                <a:gridCol w="141104"/>
                <a:gridCol w="141104"/>
                <a:gridCol w="141104"/>
                <a:gridCol w="141104"/>
                <a:gridCol w="141104"/>
                <a:gridCol w="141104"/>
                <a:gridCol w="141104"/>
                <a:gridCol w="141104"/>
                <a:gridCol w="141104"/>
                <a:gridCol w="141104"/>
                <a:gridCol w="141104"/>
                <a:gridCol w="141104"/>
                <a:gridCol w="141104"/>
                <a:gridCol w="141104"/>
                <a:gridCol w="141104"/>
                <a:gridCol w="141104"/>
                <a:gridCol w="141104"/>
                <a:gridCol w="141104"/>
                <a:gridCol w="141104"/>
                <a:gridCol w="141104"/>
                <a:gridCol w="141104"/>
                <a:gridCol w="141104"/>
                <a:gridCol w="141104"/>
                <a:gridCol w="141104"/>
                <a:gridCol w="141104"/>
                <a:gridCol w="141104"/>
                <a:gridCol w="1168673"/>
              </a:tblGrid>
              <a:tr h="539131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effectLst/>
                        </a:rPr>
                        <a:t>4.9816</a:t>
                      </a:r>
                      <a:endParaRPr lang="zh-CN" sz="9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327" marR="9327" marT="9327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effectLst/>
                        </a:rPr>
                        <a:t>6.425</a:t>
                      </a:r>
                      <a:endParaRPr lang="zh-CN" sz="9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327" marR="9327" marT="9327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</a:rPr>
                        <a:t>5.9179</a:t>
                      </a:r>
                      <a:endParaRPr lang="zh-CN" sz="9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327" marR="9327" marT="9327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</a:rPr>
                        <a:t>5.7735</a:t>
                      </a:r>
                      <a:endParaRPr lang="zh-CN" sz="9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327" marR="9327" marT="9327" marB="0" anchor="b"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effectLst/>
                        </a:rPr>
                        <a:t>5.7625</a:t>
                      </a:r>
                      <a:endParaRPr lang="zh-CN" sz="9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327" marR="9327" marT="9327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</a:rPr>
                        <a:t>5.7806</a:t>
                      </a:r>
                      <a:endParaRPr lang="zh-CN" sz="9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327" marR="9327" marT="9327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effectLst/>
                        </a:rPr>
                        <a:t>5.6816</a:t>
                      </a:r>
                      <a:endParaRPr lang="zh-CN" sz="9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327" marR="9327" marT="9327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</a:rPr>
                        <a:t>5.9027</a:t>
                      </a:r>
                      <a:endParaRPr lang="zh-CN" sz="9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327" marR="9327" marT="9327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effectLst/>
                        </a:rPr>
                        <a:t>6.2691</a:t>
                      </a:r>
                      <a:endParaRPr lang="zh-CN" sz="9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327" marR="9327" marT="9327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</a:rPr>
                        <a:t>6.2691</a:t>
                      </a:r>
                      <a:endParaRPr lang="zh-CN" sz="9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327" marR="9327" marT="9327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effectLst/>
                        </a:rPr>
                        <a:t>5.9027</a:t>
                      </a:r>
                      <a:endParaRPr lang="zh-CN" sz="9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327" marR="9327" marT="9327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</a:rPr>
                        <a:t>5.6816</a:t>
                      </a:r>
                      <a:endParaRPr lang="zh-CN" sz="9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327" marR="9327" marT="9327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</a:rPr>
                        <a:t>5.7806</a:t>
                      </a:r>
                      <a:endParaRPr lang="zh-CN" sz="9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327" marR="9327" marT="9327" marB="0" anchor="b"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effectLst/>
                        </a:rPr>
                        <a:t>5.7625</a:t>
                      </a:r>
                      <a:endParaRPr lang="zh-CN" sz="9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327" marR="9327" marT="9327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effectLst/>
                        </a:rPr>
                        <a:t>5.7735</a:t>
                      </a:r>
                      <a:endParaRPr lang="zh-CN" sz="9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327" marR="9327" marT="9327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effectLst/>
                        </a:rPr>
                        <a:t>5.9179</a:t>
                      </a:r>
                      <a:endParaRPr lang="zh-CN" sz="9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327" marR="9327" marT="9327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</a:rPr>
                        <a:t>6.425</a:t>
                      </a:r>
                      <a:endParaRPr lang="zh-CN" sz="9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327" marR="9327" marT="9327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</a:rPr>
                        <a:t>4.9816</a:t>
                      </a:r>
                      <a:endParaRPr lang="zh-CN" sz="9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327" marR="9327" marT="9327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effectLst/>
                        </a:rPr>
                        <a:t>4.9816</a:t>
                      </a:r>
                      <a:endParaRPr lang="zh-CN" sz="9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327" marR="9327" marT="9327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effectLst/>
                        </a:rPr>
                        <a:t>6.425</a:t>
                      </a:r>
                      <a:endParaRPr lang="zh-CN" sz="9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327" marR="9327" marT="9327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</a:rPr>
                        <a:t>5.9179</a:t>
                      </a:r>
                      <a:endParaRPr lang="zh-CN" sz="9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327" marR="9327" marT="9327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</a:rPr>
                        <a:t>5.7735</a:t>
                      </a:r>
                      <a:endParaRPr lang="zh-CN" sz="9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327" marR="9327" marT="9327" marB="0" anchor="b"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</a:rPr>
                        <a:t>5.7625</a:t>
                      </a:r>
                      <a:endParaRPr lang="zh-CN" sz="9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327" marR="9327" marT="9327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</a:rPr>
                        <a:t>5.7806</a:t>
                      </a:r>
                      <a:endParaRPr lang="zh-CN" sz="9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327" marR="9327" marT="9327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</a:rPr>
                        <a:t>5.6816</a:t>
                      </a:r>
                      <a:endParaRPr lang="zh-CN" sz="9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327" marR="9327" marT="9327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</a:rPr>
                        <a:t>5.9027</a:t>
                      </a:r>
                      <a:endParaRPr lang="zh-CN" sz="9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327" marR="9327" marT="9327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</a:rPr>
                        <a:t>6.2691</a:t>
                      </a:r>
                      <a:endParaRPr lang="zh-CN" sz="9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327" marR="9327" marT="9327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</a:rPr>
                        <a:t>6.2691</a:t>
                      </a:r>
                      <a:endParaRPr lang="zh-CN" sz="9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327" marR="9327" marT="9327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</a:rPr>
                        <a:t>5.9027</a:t>
                      </a:r>
                      <a:endParaRPr lang="zh-CN" sz="9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327" marR="9327" marT="9327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</a:rPr>
                        <a:t>5.6816</a:t>
                      </a:r>
                      <a:endParaRPr lang="zh-CN" sz="9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327" marR="9327" marT="9327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</a:rPr>
                        <a:t>5.7806</a:t>
                      </a:r>
                      <a:endParaRPr lang="zh-CN" sz="9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327" marR="9327" marT="9327" marB="0" anchor="b"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</a:rPr>
                        <a:t>5.7625</a:t>
                      </a:r>
                      <a:endParaRPr lang="zh-CN" sz="9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327" marR="9327" marT="9327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</a:rPr>
                        <a:t>5.7735</a:t>
                      </a:r>
                      <a:endParaRPr lang="zh-CN" sz="9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327" marR="9327" marT="9327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</a:rPr>
                        <a:t>5.9179</a:t>
                      </a:r>
                      <a:endParaRPr lang="zh-CN" sz="9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327" marR="9327" marT="9327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</a:rPr>
                        <a:t>6.425</a:t>
                      </a:r>
                      <a:endParaRPr lang="zh-CN" sz="9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327" marR="9327" marT="9327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</a:rPr>
                        <a:t>4.9816</a:t>
                      </a:r>
                      <a:endParaRPr lang="zh-CN" sz="9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327" marR="9327" marT="9327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effectLst/>
                        </a:rPr>
                        <a:t>RU26</a:t>
                      </a:r>
                      <a:endParaRPr lang="zh-CN" sz="9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327" marR="9327" marT="9327" marB="0" anchor="b"/>
                </a:tc>
              </a:tr>
              <a:tr h="325488">
                <a:tc gridSpan="2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</a:rPr>
                        <a:t>6.5021</a:t>
                      </a:r>
                      <a:endParaRPr lang="zh-CN" sz="9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327" marR="9327" marT="9327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</a:rPr>
                        <a:t>6.3554</a:t>
                      </a:r>
                      <a:endParaRPr lang="zh-CN" sz="9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327" marR="9327" marT="9327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</a:rPr>
                        <a:t>5.8132</a:t>
                      </a:r>
                      <a:endParaRPr lang="zh-CN" sz="9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327" marR="9327" marT="9327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</a:rPr>
                        <a:t>6.2861</a:t>
                      </a:r>
                      <a:endParaRPr lang="zh-CN" sz="9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327" marR="9327" marT="9327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</a:rPr>
                        <a:t>6.2861</a:t>
                      </a:r>
                      <a:endParaRPr lang="zh-CN" sz="9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327" marR="9327" marT="9327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</a:rPr>
                        <a:t>5.8132</a:t>
                      </a:r>
                      <a:endParaRPr lang="zh-CN" sz="9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327" marR="9327" marT="9327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</a:rPr>
                        <a:t>6.3554</a:t>
                      </a:r>
                      <a:endParaRPr lang="zh-CN" sz="9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327" marR="9327" marT="9327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</a:rPr>
                        <a:t>6.5021</a:t>
                      </a:r>
                      <a:endParaRPr lang="zh-CN" sz="9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327" marR="9327" marT="9327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effectLst/>
                        </a:rPr>
                        <a:t>6.5021</a:t>
                      </a:r>
                      <a:endParaRPr lang="zh-CN" sz="9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327" marR="9327" marT="9327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effectLst/>
                        </a:rPr>
                        <a:t>6.3554</a:t>
                      </a:r>
                      <a:endParaRPr lang="zh-CN" sz="9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327" marR="9327" marT="9327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effectLst/>
                        </a:rPr>
                        <a:t>5.8132</a:t>
                      </a:r>
                      <a:endParaRPr lang="zh-CN" sz="9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327" marR="9327" marT="9327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effectLst/>
                        </a:rPr>
                        <a:t>6.2861</a:t>
                      </a:r>
                      <a:endParaRPr lang="zh-CN" sz="9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327" marR="9327" marT="9327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</a:rPr>
                        <a:t>6.2861</a:t>
                      </a:r>
                      <a:endParaRPr lang="zh-CN" sz="9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327" marR="9327" marT="9327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</a:rPr>
                        <a:t>5.8132</a:t>
                      </a:r>
                      <a:endParaRPr lang="zh-CN" sz="9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327" marR="9327" marT="9327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</a:rPr>
                        <a:t>6.3554</a:t>
                      </a:r>
                      <a:endParaRPr lang="zh-CN" sz="9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327" marR="9327" marT="9327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</a:rPr>
                        <a:t>6.5021</a:t>
                      </a:r>
                      <a:endParaRPr lang="zh-CN" sz="9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327" marR="9327" marT="9327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effectLst/>
                        </a:rPr>
                        <a:t>RU52</a:t>
                      </a:r>
                      <a:endParaRPr lang="zh-CN" sz="9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327" marR="9327" marT="9327" marB="0" anchor="b"/>
                </a:tc>
              </a:tr>
              <a:tr h="165998">
                <a:tc gridSpan="4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</a:rPr>
                        <a:t>7.181</a:t>
                      </a:r>
                      <a:endParaRPr lang="zh-CN" sz="9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327" marR="9327" marT="9327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</a:rPr>
                        <a:t>6.561</a:t>
                      </a:r>
                      <a:endParaRPr lang="zh-CN" sz="9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327" marR="9327" marT="9327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</a:rPr>
                        <a:t>6.561</a:t>
                      </a:r>
                      <a:endParaRPr lang="zh-CN" sz="9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327" marR="9327" marT="9327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</a:rPr>
                        <a:t>7.181</a:t>
                      </a:r>
                      <a:endParaRPr lang="zh-CN" sz="9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327" marR="9327" marT="9327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</a:rPr>
                        <a:t>7.181</a:t>
                      </a:r>
                      <a:endParaRPr lang="zh-CN" sz="9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327" marR="9327" marT="9327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</a:rPr>
                        <a:t>6.561</a:t>
                      </a:r>
                      <a:endParaRPr lang="zh-CN" sz="9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327" marR="9327" marT="9327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effectLst/>
                        </a:rPr>
                        <a:t>6.561</a:t>
                      </a:r>
                      <a:endParaRPr lang="zh-CN" sz="9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327" marR="9327" marT="9327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</a:rPr>
                        <a:t>7.181</a:t>
                      </a:r>
                      <a:endParaRPr lang="zh-CN" sz="9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327" marR="9327" marT="9327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</a:rPr>
                        <a:t>RU106</a:t>
                      </a:r>
                      <a:endParaRPr lang="zh-CN" sz="9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327" marR="9327" marT="9327" marB="0" anchor="b"/>
                </a:tc>
              </a:tr>
              <a:tr h="165998">
                <a:tc gridSpan="9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</a:rPr>
                        <a:t>5.737</a:t>
                      </a:r>
                      <a:endParaRPr lang="zh-CN" sz="9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327" marR="9327" marT="9327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</a:rPr>
                        <a:t>5.737</a:t>
                      </a:r>
                      <a:endParaRPr lang="zh-CN" sz="9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327" marR="9327" marT="9327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</a:rPr>
                        <a:t>5.737</a:t>
                      </a:r>
                      <a:endParaRPr lang="zh-CN" sz="9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327" marR="9327" marT="9327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effectLst/>
                        </a:rPr>
                        <a:t>5.737</a:t>
                      </a:r>
                      <a:endParaRPr lang="zh-CN" sz="9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327" marR="9327" marT="9327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</a:rPr>
                        <a:t>RU242</a:t>
                      </a:r>
                      <a:endParaRPr lang="zh-CN" sz="9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327" marR="9327" marT="9327" marB="0" anchor="b"/>
                </a:tc>
              </a:tr>
              <a:tr h="165998">
                <a:tc gridSpan="18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</a:rPr>
                        <a:t>6.3569</a:t>
                      </a:r>
                      <a:endParaRPr lang="zh-CN" sz="9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327" marR="9327" marT="9327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18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effectLst/>
                        </a:rPr>
                        <a:t>6.3569</a:t>
                      </a:r>
                      <a:endParaRPr lang="zh-CN" sz="9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327" marR="9327" marT="9327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</a:rPr>
                        <a:t>RU484</a:t>
                      </a:r>
                      <a:endParaRPr lang="zh-CN" sz="9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327" marR="9327" marT="9327" marB="0" anchor="b"/>
                </a:tc>
              </a:tr>
              <a:tr h="165998">
                <a:tc gridSpan="36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effectLst/>
                        </a:rPr>
                        <a:t>7.4422</a:t>
                      </a:r>
                      <a:endParaRPr lang="zh-CN" sz="9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327" marR="9327" marT="9327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</a:rPr>
                        <a:t>RU996</a:t>
                      </a:r>
                      <a:endParaRPr lang="zh-CN" sz="9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327" marR="9327" marT="9327" marB="0" anchor="b"/>
                </a:tc>
              </a:tr>
              <a:tr h="165998">
                <a:tc gridSpan="9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</a:rPr>
                        <a:t>6.9431</a:t>
                      </a:r>
                      <a:endParaRPr lang="zh-CN" sz="9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327" marR="9327" marT="9327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</a:rPr>
                        <a:t>6.9431</a:t>
                      </a:r>
                      <a:endParaRPr lang="zh-CN" sz="9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327" marR="9327" marT="9327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effectLst/>
                        </a:rPr>
                        <a:t>6.9431</a:t>
                      </a:r>
                      <a:endParaRPr lang="zh-CN" sz="9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327" marR="9327" marT="9327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effectLst/>
                        </a:rPr>
                        <a:t>6.9431</a:t>
                      </a:r>
                      <a:endParaRPr lang="zh-CN" sz="9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327" marR="9327" marT="9327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</a:rPr>
                        <a:t>RU26+RU52</a:t>
                      </a:r>
                      <a:endParaRPr lang="zh-CN" sz="9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327" marR="9327" marT="9327" marB="0" anchor="b"/>
                </a:tc>
              </a:tr>
              <a:tr h="182190">
                <a:tc gridSpan="9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</a:rPr>
                        <a:t>6.7288</a:t>
                      </a:r>
                      <a:endParaRPr lang="zh-CN" sz="9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327" marR="9327" marT="9327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</a:rPr>
                        <a:t>6.7288</a:t>
                      </a:r>
                      <a:endParaRPr lang="zh-CN" sz="9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327" marR="9327" marT="9327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effectLst/>
                        </a:rPr>
                        <a:t>6.7288</a:t>
                      </a:r>
                      <a:endParaRPr lang="zh-CN" sz="9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327" marR="9327" marT="9327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effectLst/>
                        </a:rPr>
                        <a:t>6.7288</a:t>
                      </a:r>
                      <a:endParaRPr lang="zh-CN" sz="9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327" marR="9327" marT="9327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</a:rPr>
                        <a:t>RU26+RU106</a:t>
                      </a:r>
                      <a:endParaRPr lang="zh-CN" sz="9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327" marR="9327" marT="9327" marB="0" anchor="b"/>
                </a:tc>
              </a:tr>
              <a:tr h="182190">
                <a:tc gridSpan="9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</a:rPr>
                        <a:t>7.6618</a:t>
                      </a:r>
                      <a:endParaRPr lang="zh-CN" sz="9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327" marR="9327" marT="9327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</a:rPr>
                        <a:t>7.6618</a:t>
                      </a:r>
                      <a:endParaRPr lang="zh-CN" sz="9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327" marR="9327" marT="9327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effectLst/>
                        </a:rPr>
                        <a:t>7.6618</a:t>
                      </a:r>
                      <a:endParaRPr lang="zh-CN" sz="9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327" marR="9327" marT="9327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effectLst/>
                        </a:rPr>
                        <a:t>7.6618</a:t>
                      </a:r>
                      <a:endParaRPr lang="zh-CN" sz="9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327" marR="9327" marT="9327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effectLst/>
                        </a:rPr>
                        <a:t>RU242+RU484</a:t>
                      </a:r>
                      <a:endParaRPr lang="zh-CN" sz="9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327" marR="9327" marT="9327" marB="0" anchor="b"/>
                </a:tc>
              </a:tr>
            </a:tbl>
          </a:graphicData>
        </a:graphic>
      </p:graphicFrame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24</a:t>
            </a:fld>
            <a:endParaRPr lang="en-GB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 smtClean="0"/>
              <a:t>2020-07</a:t>
            </a:r>
            <a:endParaRPr lang="en-GB" altLang="zh-CN" dirty="0"/>
          </a:p>
        </p:txBody>
      </p:sp>
      <p:sp>
        <p:nvSpPr>
          <p:cNvPr id="7" name="矩形 6"/>
          <p:cNvSpPr/>
          <p:nvPr/>
        </p:nvSpPr>
        <p:spPr>
          <a:xfrm>
            <a:off x="7239000" y="1780701"/>
            <a:ext cx="85632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200" b="1" i="1" u="sng" dirty="0" smtClean="0">
                <a:solidFill>
                  <a:srgbClr val="00B050"/>
                </a:solidFill>
              </a:rPr>
              <a:t>4</a:t>
            </a:r>
            <a:r>
              <a:rPr lang="en-US" altLang="zh-CN" sz="1200" b="1" i="1" u="sng" baseline="30000" dirty="0" smtClean="0">
                <a:solidFill>
                  <a:srgbClr val="00B050"/>
                </a:solidFill>
              </a:rPr>
              <a:t>th</a:t>
            </a:r>
            <a:r>
              <a:rPr lang="en-US" altLang="zh-CN" sz="1200" b="1" i="1" u="sng" dirty="0" smtClean="0">
                <a:solidFill>
                  <a:srgbClr val="00B050"/>
                </a:solidFill>
              </a:rPr>
              <a:t> </a:t>
            </a:r>
            <a:r>
              <a:rPr lang="en-US" altLang="zh-CN" sz="1200" b="1" i="1" u="sng" dirty="0" smtClean="0">
                <a:solidFill>
                  <a:srgbClr val="00B050"/>
                </a:solidFill>
              </a:rPr>
              <a:t>80MHz</a:t>
            </a:r>
            <a:endParaRPr lang="zh-CN" altLang="en-US" sz="1200" b="1" i="1" u="sng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7583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579294"/>
            <a:ext cx="7770813" cy="1065213"/>
          </a:xfrm>
        </p:spPr>
        <p:txBody>
          <a:bodyPr/>
          <a:lstStyle/>
          <a:p>
            <a:r>
              <a:rPr lang="en-US" altLang="zh-CN" dirty="0" smtClean="0"/>
              <a:t>New Sequences </a:t>
            </a:r>
            <a:r>
              <a:rPr lang="en-US" altLang="zh-CN" dirty="0" smtClean="0">
                <a:solidFill>
                  <a:srgbClr val="0070C0"/>
                </a:solidFill>
              </a:rPr>
              <a:t>P2</a:t>
            </a:r>
            <a:r>
              <a:rPr lang="en-US" altLang="zh-CN" dirty="0" smtClean="0"/>
              <a:t>: </a:t>
            </a:r>
            <a:r>
              <a:rPr lang="en-US" altLang="zh-CN" dirty="0"/>
              <a:t>Simulation Results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25</a:t>
            </a:fld>
            <a:endParaRPr lang="en-GB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 smtClean="0"/>
              <a:t>2020-07</a:t>
            </a:r>
            <a:endParaRPr lang="en-GB" altLang="zh-CN" dirty="0"/>
          </a:p>
        </p:txBody>
      </p:sp>
      <p:graphicFrame>
        <p:nvGraphicFramePr>
          <p:cNvPr id="9" name="表格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912396"/>
              </p:ext>
            </p:extLst>
          </p:nvPr>
        </p:nvGraphicFramePr>
        <p:xfrm>
          <a:off x="1675604" y="2060203"/>
          <a:ext cx="5867404" cy="2830716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515453"/>
                <a:gridCol w="515453"/>
                <a:gridCol w="515453"/>
                <a:gridCol w="515453"/>
                <a:gridCol w="515453"/>
                <a:gridCol w="515453"/>
                <a:gridCol w="515453"/>
                <a:gridCol w="515453"/>
                <a:gridCol w="1743780"/>
              </a:tblGrid>
              <a:tr h="184359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6.7443</a:t>
                      </a:r>
                      <a:endParaRPr lang="zh-CN" sz="7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7293" marR="7293" marT="7293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8.2949</a:t>
                      </a:r>
                      <a:endParaRPr lang="zh-CN" sz="7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7293" marR="7293" marT="7293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6.7273</a:t>
                      </a:r>
                      <a:endParaRPr lang="zh-CN" sz="7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7293" marR="7293" marT="7293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700" kern="100">
                          <a:effectLst/>
                        </a:rPr>
                        <a:t>7.6055</a:t>
                      </a:r>
                      <a:endParaRPr lang="zh-CN" sz="7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7293" marR="7293" marT="7293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700" kern="100">
                          <a:effectLst/>
                        </a:rPr>
                        <a:t>7.6045</a:t>
                      </a:r>
                      <a:endParaRPr lang="zh-CN" sz="7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7293" marR="7293" marT="7293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700" kern="100">
                          <a:effectLst/>
                        </a:rPr>
                        <a:t>7.7432</a:t>
                      </a:r>
                      <a:endParaRPr lang="zh-CN" sz="7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7293" marR="7293" marT="7293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700" kern="100">
                          <a:effectLst/>
                        </a:rPr>
                        <a:t>7.9883</a:t>
                      </a:r>
                      <a:endParaRPr lang="zh-CN" sz="7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7293" marR="7293" marT="7293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700" kern="100">
                          <a:effectLst/>
                        </a:rPr>
                        <a:t>8.0463</a:t>
                      </a:r>
                      <a:endParaRPr lang="zh-CN" sz="7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7293" marR="7293" marT="7293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700" kern="100">
                          <a:effectLst/>
                        </a:rPr>
                        <a:t>RU484+3*RU996</a:t>
                      </a:r>
                      <a:endParaRPr lang="zh-CN" sz="7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7293" marR="7293" marT="7293" marB="0" anchor="b"/>
                </a:tc>
              </a:tr>
              <a:tr h="184359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700" kern="100">
                          <a:effectLst/>
                        </a:rPr>
                        <a:t>7.5963</a:t>
                      </a:r>
                      <a:endParaRPr lang="zh-CN" sz="7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7293" marR="7293" marT="7293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700" kern="100">
                          <a:effectLst/>
                        </a:rPr>
                        <a:t>7.8897</a:t>
                      </a:r>
                      <a:endParaRPr lang="zh-CN" sz="7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7293" marR="7293" marT="7293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8.1012</a:t>
                      </a:r>
                      <a:endParaRPr lang="zh-CN" sz="7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7293" marR="7293" marT="7293" marB="0" anchor="b"/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7.4804</a:t>
                      </a:r>
                      <a:endParaRPr lang="zh-CN" sz="7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7293" marR="7293" marT="7293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700" kern="100">
                          <a:effectLst/>
                        </a:rPr>
                        <a:t>3*RU996</a:t>
                      </a:r>
                      <a:endParaRPr lang="zh-CN" sz="7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7293" marR="7293" marT="7293" marB="0" anchor="b"/>
                </a:tc>
              </a:tr>
              <a:tr h="184359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700" kern="100">
                          <a:effectLst/>
                        </a:rPr>
                        <a:t>7.4016</a:t>
                      </a:r>
                      <a:endParaRPr lang="zh-CN" sz="7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7293" marR="7293" marT="7293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700" kern="100">
                          <a:effectLst/>
                        </a:rPr>
                        <a:t>7.6213</a:t>
                      </a:r>
                      <a:endParaRPr lang="zh-CN" sz="7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7293" marR="7293" marT="7293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7.2712</a:t>
                      </a:r>
                      <a:endParaRPr lang="zh-CN" sz="7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7293" marR="7293" marT="7293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7.3925</a:t>
                      </a:r>
                      <a:endParaRPr lang="zh-CN" sz="7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7293" marR="7293" marT="7293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7.5201</a:t>
                      </a:r>
                      <a:endParaRPr lang="zh-CN" sz="7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7293" marR="7293" marT="7293" marB="0" anchor="b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7.5237</a:t>
                      </a:r>
                      <a:endParaRPr lang="zh-CN" sz="7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7293" marR="7293" marT="7293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RU484+2*RU996</a:t>
                      </a:r>
                      <a:endParaRPr lang="zh-CN" sz="7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7293" marR="7293" marT="7293" marB="0" anchor="b"/>
                </a:tc>
              </a:tr>
              <a:tr h="184359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700" kern="100">
                          <a:effectLst/>
                        </a:rPr>
                        <a:t>7.1368</a:t>
                      </a:r>
                      <a:endParaRPr lang="zh-CN" sz="7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7293" marR="7293" marT="7293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700" kern="100">
                          <a:effectLst/>
                        </a:rPr>
                        <a:t>8.5028</a:t>
                      </a:r>
                      <a:endParaRPr lang="zh-CN" sz="7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7293" marR="7293" marT="7293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700" kern="100">
                          <a:effectLst/>
                        </a:rPr>
                        <a:t>7.6456</a:t>
                      </a:r>
                      <a:endParaRPr lang="zh-CN" sz="7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7293" marR="7293" marT="7293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700" kern="100">
                          <a:effectLst/>
                        </a:rPr>
                        <a:t>7.1309</a:t>
                      </a:r>
                      <a:endParaRPr lang="zh-CN" sz="7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7293" marR="7293" marT="7293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8.9747</a:t>
                      </a:r>
                      <a:endParaRPr lang="zh-CN" sz="7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7293" marR="7293" marT="7293" marB="0" anchor="b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7.4242</a:t>
                      </a:r>
                      <a:endParaRPr lang="zh-CN" sz="7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7293" marR="7293" marT="7293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84359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700" kern="100">
                          <a:effectLst/>
                        </a:rPr>
                        <a:t>7.7987</a:t>
                      </a:r>
                      <a:endParaRPr lang="zh-CN" sz="7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7293" marR="7293" marT="7293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700" kern="100">
                          <a:effectLst/>
                        </a:rPr>
                        <a:t>7.4939</a:t>
                      </a:r>
                      <a:endParaRPr lang="zh-CN" sz="7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7293" marR="7293" marT="7293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700" kern="100">
                          <a:effectLst/>
                        </a:rPr>
                        <a:t>8.0416</a:t>
                      </a:r>
                      <a:endParaRPr lang="zh-CN" sz="7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7293" marR="7293" marT="7293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solidFill>
                            <a:srgbClr val="FF0000"/>
                          </a:solidFill>
                          <a:effectLst/>
                        </a:rPr>
                        <a:t>9.0683</a:t>
                      </a:r>
                      <a:endParaRPr lang="zh-CN" sz="700" kern="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7293" marR="7293" marT="7293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700" kern="100">
                          <a:effectLst/>
                        </a:rPr>
                        <a:t>8.6806</a:t>
                      </a:r>
                      <a:endParaRPr lang="zh-CN" sz="7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7293" marR="7293" marT="7293" marB="0" anchor="b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8.9747</a:t>
                      </a:r>
                      <a:endParaRPr lang="zh-CN" sz="7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7293" marR="7293" marT="7293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84359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700" kern="100">
                          <a:effectLst/>
                        </a:rPr>
                        <a:t>7.5859</a:t>
                      </a:r>
                      <a:endParaRPr lang="zh-CN" sz="7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7293" marR="7293" marT="7293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700" kern="100">
                          <a:effectLst/>
                        </a:rPr>
                        <a:t>6.4937</a:t>
                      </a:r>
                      <a:endParaRPr lang="zh-CN" sz="7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7293" marR="7293" marT="7293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700" kern="100">
                          <a:effectLst/>
                        </a:rPr>
                        <a:t>8.5028</a:t>
                      </a:r>
                      <a:endParaRPr lang="zh-CN" sz="7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7293" marR="7293" marT="7293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700" kern="100">
                          <a:effectLst/>
                        </a:rPr>
                        <a:t>7.5859</a:t>
                      </a:r>
                      <a:endParaRPr lang="zh-CN" sz="7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7293" marR="7293" marT="7293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700" kern="100">
                          <a:effectLst/>
                        </a:rPr>
                        <a:t>7.6781</a:t>
                      </a:r>
                      <a:endParaRPr lang="zh-CN" sz="7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7293" marR="7293" marT="7293" marB="0" anchor="b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7.967</a:t>
                      </a:r>
                      <a:endParaRPr lang="zh-CN" sz="7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7293" marR="7293" marT="7293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84359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700" kern="100">
                          <a:effectLst/>
                        </a:rPr>
                        <a:t>7.5999</a:t>
                      </a:r>
                      <a:endParaRPr lang="zh-CN" sz="7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7293" marR="7293" marT="7293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700" kern="100">
                          <a:effectLst/>
                        </a:rPr>
                        <a:t>5.9549</a:t>
                      </a:r>
                      <a:endParaRPr lang="zh-CN" sz="7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7293" marR="7293" marT="7293" marB="0" anchor="b"/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8.001</a:t>
                      </a:r>
                      <a:endParaRPr lang="zh-CN" sz="7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7293" marR="7293" marT="7293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2*RU996</a:t>
                      </a:r>
                      <a:endParaRPr lang="zh-CN" sz="7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7293" marR="7293" marT="7293" marB="0" anchor="b"/>
                </a:tc>
              </a:tr>
              <a:tr h="184359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700" kern="100">
                          <a:effectLst/>
                        </a:rPr>
                        <a:t>8.1513</a:t>
                      </a:r>
                      <a:endParaRPr lang="zh-CN" sz="7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7293" marR="7293" marT="7293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700" kern="100">
                          <a:effectLst/>
                        </a:rPr>
                        <a:t>5.9549</a:t>
                      </a:r>
                      <a:endParaRPr lang="zh-CN" sz="7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7293" marR="7293" marT="7293" marB="0" anchor="b"/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8.0877</a:t>
                      </a:r>
                      <a:endParaRPr lang="zh-CN" sz="7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7293" marR="7293" marT="7293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84359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700" kern="100">
                          <a:effectLst/>
                        </a:rPr>
                        <a:t>6.4349</a:t>
                      </a:r>
                      <a:endParaRPr lang="zh-CN" sz="7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7293" marR="7293" marT="7293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700" kern="100">
                          <a:effectLst/>
                        </a:rPr>
                        <a:t>8.001</a:t>
                      </a:r>
                      <a:endParaRPr lang="zh-CN" sz="7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7293" marR="7293" marT="7293" marB="0" anchor="b"/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8.0877</a:t>
                      </a:r>
                      <a:endParaRPr lang="zh-CN" sz="7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7293" marR="7293" marT="7293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84359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700" kern="100">
                          <a:effectLst/>
                        </a:rPr>
                        <a:t>7.5999</a:t>
                      </a:r>
                      <a:endParaRPr lang="zh-CN" sz="7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7293" marR="7293" marT="7293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700" kern="100">
                          <a:effectLst/>
                        </a:rPr>
                        <a:t>8.1513</a:t>
                      </a:r>
                      <a:endParaRPr lang="zh-CN" sz="7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7293" marR="7293" marT="7293" marB="0" anchor="b"/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6.4349</a:t>
                      </a:r>
                      <a:endParaRPr lang="zh-CN" sz="7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7293" marR="7293" marT="7293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84359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700" kern="100">
                          <a:effectLst/>
                        </a:rPr>
                        <a:t>7.3743</a:t>
                      </a:r>
                      <a:endParaRPr lang="zh-CN" sz="7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7293" marR="7293" marT="7293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700" kern="100">
                          <a:effectLst/>
                        </a:rPr>
                        <a:t>8.0137</a:t>
                      </a:r>
                      <a:endParaRPr lang="zh-CN" sz="7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7293" marR="7293" marT="7293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700" kern="100">
                          <a:effectLst/>
                        </a:rPr>
                        <a:t>6.9577</a:t>
                      </a:r>
                      <a:endParaRPr lang="zh-CN" sz="7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7293" marR="7293" marT="7293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700" kern="100">
                          <a:effectLst/>
                        </a:rPr>
                        <a:t>9.0133</a:t>
                      </a:r>
                      <a:endParaRPr lang="zh-CN" sz="7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7293" marR="7293" marT="7293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700" kern="100">
                          <a:effectLst/>
                        </a:rPr>
                        <a:t>6.5565</a:t>
                      </a:r>
                      <a:endParaRPr lang="zh-CN" sz="7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7293" marR="7293" marT="7293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700" kern="100">
                          <a:effectLst/>
                        </a:rPr>
                        <a:t>8.4927</a:t>
                      </a:r>
                      <a:endParaRPr lang="zh-CN" sz="7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7293" marR="7293" marT="7293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700" kern="100">
                          <a:effectLst/>
                        </a:rPr>
                        <a:t>7.5204</a:t>
                      </a:r>
                      <a:endParaRPr lang="zh-CN" sz="7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7293" marR="7293" marT="7293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700" kern="100">
                          <a:effectLst/>
                        </a:rPr>
                        <a:t>7.6086</a:t>
                      </a:r>
                      <a:endParaRPr lang="zh-CN" sz="7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7293" marR="7293" marT="7293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RU484+RU996</a:t>
                      </a:r>
                      <a:endParaRPr lang="zh-CN" sz="7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7293" marR="7293" marT="7293" marB="0" anchor="b"/>
                </a:tc>
              </a:tr>
              <a:tr h="184359">
                <a:tc gridSpan="8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700" kern="100">
                          <a:effectLst/>
                        </a:rPr>
                        <a:t>6.5443</a:t>
                      </a:r>
                      <a:endParaRPr lang="zh-CN" sz="7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7293" marR="7293" marT="7293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4*RU996</a:t>
                      </a:r>
                      <a:endParaRPr lang="zh-CN" sz="7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7293" marR="7293" marT="7293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13733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Conclusion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zh-CN" b="0" dirty="0"/>
              <a:t>In this contribution, </a:t>
            </a:r>
            <a:r>
              <a:rPr lang="en-GB" altLang="zh-CN" b="0" dirty="0" smtClean="0"/>
              <a:t>2x </a:t>
            </a:r>
            <a:r>
              <a:rPr lang="en-GB" altLang="zh-CN" b="0" dirty="0"/>
              <a:t>EHT-LTF sequences in</a:t>
            </a:r>
          </a:p>
          <a:p>
            <a:r>
              <a:rPr lang="en-GB" altLang="zh-CN" b="0" dirty="0"/>
              <a:t>320MHz/160+160 transmission are proposed.</a:t>
            </a:r>
            <a:endParaRPr lang="en-US" altLang="zh-CN" b="0" dirty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26</a:t>
            </a:fld>
            <a:endParaRPr lang="en-GB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 smtClean="0"/>
              <a:t>2020-07</a:t>
            </a:r>
            <a:endParaRPr lang="en-GB" altLang="zh-CN" dirty="0"/>
          </a:p>
        </p:txBody>
      </p:sp>
    </p:spTree>
    <p:extLst>
      <p:ext uri="{BB962C8B-B14F-4D97-AF65-F5344CB8AC3E}">
        <p14:creationId xmlns:p14="http://schemas.microsoft.com/office/powerpoint/2010/main" val="2602148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Reference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1600" b="0" dirty="0"/>
              <a:t>[</a:t>
            </a:r>
            <a:r>
              <a:rPr lang="en-US" altLang="zh-CN" sz="1600" b="0" dirty="0" smtClean="0"/>
              <a:t>1</a:t>
            </a:r>
            <a:r>
              <a:rPr lang="en-US" altLang="zh-CN" sz="1600" b="0" dirty="0" smtClean="0"/>
              <a:t>] </a:t>
            </a:r>
            <a:r>
              <a:rPr lang="en-US" altLang="zh-CN" sz="1600" b="0" dirty="0" err="1" smtClean="0"/>
              <a:t>Dandan</a:t>
            </a:r>
            <a:r>
              <a:rPr lang="en-US" altLang="zh-CN" sz="1600" b="0" dirty="0" smtClean="0"/>
              <a:t> </a:t>
            </a:r>
            <a:r>
              <a:rPr lang="en-US" altLang="zh-CN" sz="1600" b="0" dirty="0" smtClean="0"/>
              <a:t>Liang, </a:t>
            </a:r>
            <a:r>
              <a:rPr lang="en-US" altLang="zh-CN" sz="1600" b="0" i="1" dirty="0" smtClean="0"/>
              <a:t>et al</a:t>
            </a:r>
            <a:r>
              <a:rPr lang="en-US" altLang="zh-CN" sz="1600" b="0" dirty="0" smtClean="0"/>
              <a:t>, &lt;EHT-LTFs Sequences Design&gt;, IEEE 802.11-20/0926r0 </a:t>
            </a:r>
          </a:p>
          <a:p>
            <a:r>
              <a:rPr lang="en-US" altLang="zh-CN" sz="1600" b="0" dirty="0" smtClean="0"/>
              <a:t>[2</a:t>
            </a:r>
            <a:r>
              <a:rPr lang="en-US" altLang="zh-CN" sz="1600" b="0" dirty="0" smtClean="0"/>
              <a:t>] Edward </a:t>
            </a:r>
            <a:r>
              <a:rPr lang="en-US" altLang="zh-CN" sz="1600" b="0" dirty="0"/>
              <a:t>Au, &lt;IEEE P802.11 Wireless LANs&gt;, IEEE 802.11-20/0566r29</a:t>
            </a:r>
          </a:p>
          <a:p>
            <a:r>
              <a:rPr lang="en-US" altLang="zh-CN" sz="1600" b="0" dirty="0" smtClean="0"/>
              <a:t>[3] </a:t>
            </a:r>
            <a:r>
              <a:rPr lang="en-US" altLang="zh-CN" sz="1600" b="0" dirty="0"/>
              <a:t>&lt;802.11ax Draft&gt;, D6.0.</a:t>
            </a:r>
          </a:p>
          <a:p>
            <a:r>
              <a:rPr lang="en-US" altLang="zh-CN" sz="1600" b="0" dirty="0" smtClean="0"/>
              <a:t>[4] </a:t>
            </a:r>
            <a:r>
              <a:rPr lang="en-US" altLang="zh-CN" sz="1600" b="0" dirty="0" err="1"/>
              <a:t>Jinyoung</a:t>
            </a:r>
            <a:r>
              <a:rPr lang="en-US" altLang="zh-CN" sz="1600" b="0" dirty="0"/>
              <a:t> Chun, </a:t>
            </a:r>
            <a:r>
              <a:rPr lang="en-US" altLang="zh-CN" sz="1600" b="0" i="1" dirty="0"/>
              <a:t>et al</a:t>
            </a:r>
            <a:r>
              <a:rPr lang="en-US" altLang="zh-CN" sz="1600" b="0" dirty="0"/>
              <a:t>, &lt;EHT-LTF sequences in new tone plan&gt;, IEEE 802.11-20/825r1</a:t>
            </a:r>
          </a:p>
          <a:p>
            <a:r>
              <a:rPr lang="en-US" altLang="zh-CN" sz="1600" b="0" dirty="0" smtClean="0"/>
              <a:t>[5] </a:t>
            </a:r>
            <a:r>
              <a:rPr lang="en-US" altLang="zh-CN" sz="1600" b="0" dirty="0"/>
              <a:t>Le Liu, </a:t>
            </a:r>
            <a:r>
              <a:rPr lang="en-US" altLang="zh-CN" sz="1600" b="0" i="1" dirty="0"/>
              <a:t>et al</a:t>
            </a:r>
            <a:r>
              <a:rPr lang="en-US" altLang="zh-CN" sz="1600" b="0" dirty="0"/>
              <a:t>, &lt;HE-LTF Sequence Design&gt;, IEEE 802.11-15/1334</a:t>
            </a:r>
          </a:p>
          <a:p>
            <a:r>
              <a:rPr lang="en-US" altLang="zh-CN" dirty="0"/>
              <a:t> </a:t>
            </a:r>
            <a:endParaRPr lang="zh-CN" altLang="en-US" dirty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27</a:t>
            </a:fld>
            <a:endParaRPr lang="en-GB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 smtClean="0"/>
              <a:t>2020-07</a:t>
            </a:r>
            <a:endParaRPr lang="en-GB" altLang="zh-CN" dirty="0"/>
          </a:p>
        </p:txBody>
      </p:sp>
    </p:spTree>
    <p:extLst>
      <p:ext uri="{BB962C8B-B14F-4D97-AF65-F5344CB8AC3E}">
        <p14:creationId xmlns:p14="http://schemas.microsoft.com/office/powerpoint/2010/main" val="4105326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Straw Poll 1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77254" y="1741043"/>
            <a:ext cx="7770813" cy="4113213"/>
          </a:xfrm>
        </p:spPr>
        <p:txBody>
          <a:bodyPr/>
          <a:lstStyle/>
          <a:p>
            <a:r>
              <a:rPr lang="en-US" altLang="zh-CN" dirty="0"/>
              <a:t>Do you support to add to SFD</a:t>
            </a:r>
            <a:r>
              <a:rPr lang="zh-CN" altLang="en-US" dirty="0" smtClean="0"/>
              <a:t>：</a:t>
            </a:r>
            <a:r>
              <a:rPr lang="en-US" altLang="zh-CN" dirty="0" smtClean="0"/>
              <a:t>320MHz/160+160MHz 2x </a:t>
            </a:r>
            <a:r>
              <a:rPr lang="en-US" altLang="zh-CN" dirty="0"/>
              <a:t>EHT-LTF sequences</a:t>
            </a:r>
            <a:r>
              <a:rPr lang="en-US" altLang="zh-CN" dirty="0" smtClean="0"/>
              <a:t>:</a:t>
            </a:r>
            <a:endParaRPr lang="en-US" altLang="zh-CN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28</a:t>
            </a:fld>
            <a:endParaRPr lang="en-GB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 smtClean="0"/>
              <a:t>2020-07</a:t>
            </a:r>
            <a:endParaRPr lang="en-GB" altLang="zh-CN" dirty="0"/>
          </a:p>
        </p:txBody>
      </p:sp>
      <p:sp>
        <p:nvSpPr>
          <p:cNvPr id="10" name="内容占位符 2"/>
          <p:cNvSpPr txBox="1">
            <a:spLocks/>
          </p:cNvSpPr>
          <p:nvPr/>
        </p:nvSpPr>
        <p:spPr bwMode="auto">
          <a:xfrm>
            <a:off x="738492" y="2590800"/>
            <a:ext cx="7872108" cy="285533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lang="en-US" altLang="zh-CN" sz="1800" kern="0" dirty="0" smtClean="0">
                <a:solidFill>
                  <a:schemeClr val="tx1"/>
                </a:solidFill>
              </a:rPr>
              <a:t>Option 1: </a:t>
            </a:r>
            <a:r>
              <a:rPr lang="en-US" altLang="zh-CN" sz="1600" b="0" dirty="0" smtClean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320MHz </a:t>
            </a:r>
            <a:r>
              <a:rPr lang="en-US" altLang="zh-CN" sz="1600" b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2x </a:t>
            </a:r>
            <a:r>
              <a:rPr lang="en-US" altLang="zh-CN" sz="1600" b="0" dirty="0" smtClean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EHT-LTF</a:t>
            </a:r>
            <a:r>
              <a:rPr lang="en-US" altLang="zh-CN" sz="1600" b="0" baseline="-25000" dirty="0"/>
              <a:t>-2036,2036</a:t>
            </a:r>
            <a:r>
              <a:rPr lang="en-US" altLang="zh-CN" sz="1600" b="0" dirty="0" smtClean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r>
              <a:rPr lang="en-US" altLang="zh-CN" sz="1600" b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= [HE-</a:t>
            </a:r>
            <a:r>
              <a:rPr lang="en-US" altLang="ko-KR" sz="1600" b="0" dirty="0">
                <a:solidFill>
                  <a:schemeClr val="tx1"/>
                </a:solidFill>
              </a:rPr>
              <a:t>LTF</a:t>
            </a:r>
            <a:r>
              <a:rPr lang="en-US" altLang="ko-KR" sz="1600" b="0" baseline="-25000" dirty="0">
                <a:solidFill>
                  <a:schemeClr val="tx1"/>
                </a:solidFill>
              </a:rPr>
              <a:t>80MHz_2x</a:t>
            </a:r>
            <a:r>
              <a:rPr lang="en-US" altLang="zh-CN" sz="1600" b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 0</a:t>
            </a:r>
            <a:r>
              <a:rPr lang="en-US" altLang="zh-CN" sz="1600" b="0" baseline="-2500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23 </a:t>
            </a:r>
            <a:r>
              <a:rPr lang="en-US" altLang="zh-CN" sz="1600" b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HE-</a:t>
            </a:r>
            <a:r>
              <a:rPr lang="en-US" altLang="ko-KR" sz="1600" b="0" dirty="0">
                <a:solidFill>
                  <a:schemeClr val="tx1"/>
                </a:solidFill>
              </a:rPr>
              <a:t>LTF</a:t>
            </a:r>
            <a:r>
              <a:rPr lang="en-US" altLang="ko-KR" sz="1600" b="0" baseline="-25000" dirty="0">
                <a:solidFill>
                  <a:schemeClr val="tx1"/>
                </a:solidFill>
              </a:rPr>
              <a:t>80MHz_2x</a:t>
            </a:r>
            <a:r>
              <a:rPr lang="en-US" altLang="zh-CN" sz="1600" b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 0</a:t>
            </a:r>
            <a:r>
              <a:rPr lang="en-US" altLang="zh-CN" sz="1600" b="0" baseline="-2500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23</a:t>
            </a:r>
            <a:r>
              <a:rPr lang="en-US" altLang="zh-CN" sz="1600" b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 (-1)* HE-</a:t>
            </a:r>
            <a:r>
              <a:rPr lang="en-US" altLang="ko-KR" sz="1600" b="0" dirty="0">
                <a:solidFill>
                  <a:schemeClr val="tx1"/>
                </a:solidFill>
              </a:rPr>
              <a:t>LTF</a:t>
            </a:r>
            <a:r>
              <a:rPr lang="en-US" altLang="ko-KR" sz="1600" b="0" baseline="-25000" dirty="0">
                <a:solidFill>
                  <a:schemeClr val="tx1"/>
                </a:solidFill>
              </a:rPr>
              <a:t>80MHz_2x </a:t>
            </a:r>
            <a:r>
              <a:rPr lang="en-US" altLang="zh-CN" sz="1600" b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0</a:t>
            </a:r>
            <a:r>
              <a:rPr lang="en-US" altLang="zh-CN" sz="1600" b="0" baseline="-2500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23  </a:t>
            </a:r>
            <a:r>
              <a:rPr lang="en-US" altLang="zh-CN" sz="1600" b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(-1)* HE-</a:t>
            </a:r>
            <a:r>
              <a:rPr lang="en-US" altLang="ko-KR" sz="1600" b="0" dirty="0">
                <a:solidFill>
                  <a:schemeClr val="tx1"/>
                </a:solidFill>
              </a:rPr>
              <a:t>LTF</a:t>
            </a:r>
            <a:r>
              <a:rPr lang="en-US" altLang="ko-KR" sz="1600" b="0" baseline="-25000" dirty="0">
                <a:solidFill>
                  <a:schemeClr val="tx1"/>
                </a:solidFill>
              </a:rPr>
              <a:t>80MHz_2x</a:t>
            </a:r>
            <a:r>
              <a:rPr lang="en-US" altLang="zh-CN" sz="1600" b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];</a:t>
            </a:r>
          </a:p>
          <a:p>
            <a:r>
              <a:rPr lang="en-US" altLang="zh-CN" sz="1600" b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    Coefficient values = [1  1  -1 -1]</a:t>
            </a:r>
            <a:endParaRPr lang="en-US" altLang="zh-CN" sz="1600" dirty="0">
              <a:solidFill>
                <a:schemeClr val="tx1"/>
              </a:solidFill>
            </a:endParaRPr>
          </a:p>
          <a:p>
            <a:pPr defTabSz="914400" fontAlgn="auto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</a:pPr>
            <a:r>
              <a:rPr lang="en-US" altLang="zh-CN" sz="1800" kern="0" dirty="0" smtClean="0">
                <a:solidFill>
                  <a:schemeClr val="tx1"/>
                </a:solidFill>
              </a:rPr>
              <a:t>Option 2: </a:t>
            </a:r>
            <a:r>
              <a:rPr lang="en-US" altLang="zh-CN" sz="1200" b="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320MHz </a:t>
            </a:r>
            <a:r>
              <a:rPr lang="en-US" altLang="zh-CN" sz="1200" b="0" dirty="0">
                <a:solidFill>
                  <a:schemeClr val="tx1"/>
                </a:solidFill>
                <a:latin typeface="Times New Roman" panose="02020603050405020304" pitchFamily="18" charset="0"/>
              </a:rPr>
              <a:t>2x </a:t>
            </a:r>
            <a:r>
              <a:rPr lang="en-US" altLang="zh-CN" sz="1200" b="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EHT-LTF</a:t>
            </a:r>
            <a:r>
              <a:rPr lang="en-US" altLang="zh-CN" sz="1200" b="0" baseline="-25000" dirty="0"/>
              <a:t>-2036,2036</a:t>
            </a:r>
            <a:r>
              <a:rPr lang="en-US" altLang="zh-CN" sz="1200" b="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1200" b="0" dirty="0">
                <a:solidFill>
                  <a:schemeClr val="tx1"/>
                </a:solidFill>
                <a:latin typeface="Times New Roman" panose="02020603050405020304" pitchFamily="18" charset="0"/>
              </a:rPr>
              <a:t>= [</a:t>
            </a:r>
            <a:r>
              <a:rPr lang="en-US" altLang="zh-CN" sz="1200" b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HE-</a:t>
            </a:r>
            <a:r>
              <a:rPr lang="en-US" altLang="ko-KR" sz="1200" b="0" dirty="0">
                <a:solidFill>
                  <a:schemeClr val="tx1"/>
                </a:solidFill>
              </a:rPr>
              <a:t>LTF</a:t>
            </a:r>
            <a:r>
              <a:rPr lang="en-US" altLang="ko-KR" sz="1200" b="0" baseline="-25000" dirty="0">
                <a:solidFill>
                  <a:schemeClr val="tx1"/>
                </a:solidFill>
              </a:rPr>
              <a:t>80MHz_part1_2x</a:t>
            </a:r>
            <a:r>
              <a:rPr lang="en-US" altLang="zh-CN" sz="1200" b="0" dirty="0">
                <a:solidFill>
                  <a:schemeClr val="tx1"/>
                </a:solidFill>
              </a:rPr>
              <a:t>  </a:t>
            </a:r>
            <a:r>
              <a:rPr lang="en-US" altLang="zh-CN" sz="1200" b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HE-</a:t>
            </a:r>
            <a:r>
              <a:rPr lang="en-US" altLang="ko-KR" sz="1200" b="0" dirty="0">
                <a:solidFill>
                  <a:schemeClr val="tx1"/>
                </a:solidFill>
              </a:rPr>
              <a:t>LTF</a:t>
            </a:r>
            <a:r>
              <a:rPr lang="en-US" altLang="ko-KR" sz="1200" b="0" baseline="-25000" dirty="0">
                <a:solidFill>
                  <a:schemeClr val="tx1"/>
                </a:solidFill>
              </a:rPr>
              <a:t>80MHz_part2_2x </a:t>
            </a:r>
            <a:r>
              <a:rPr lang="en-US" altLang="zh-CN" sz="1200" b="0" dirty="0">
                <a:solidFill>
                  <a:schemeClr val="tx1"/>
                </a:solidFill>
              </a:rPr>
              <a:t>  </a:t>
            </a:r>
            <a:r>
              <a:rPr lang="en-US" altLang="zh-CN" sz="1200" b="0" dirty="0">
                <a:solidFill>
                  <a:schemeClr val="tx1"/>
                </a:solidFill>
                <a:latin typeface="Times New Roman" panose="02020603050405020304" pitchFamily="18" charset="0"/>
              </a:rPr>
              <a:t>(-1)*</a:t>
            </a:r>
            <a:r>
              <a:rPr lang="en-US" altLang="zh-CN" sz="1200" b="0" dirty="0">
                <a:solidFill>
                  <a:schemeClr val="tx1"/>
                </a:solidFill>
              </a:rPr>
              <a:t> </a:t>
            </a:r>
            <a:r>
              <a:rPr lang="en-US" altLang="zh-CN" sz="1200" b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HE-</a:t>
            </a:r>
            <a:r>
              <a:rPr lang="en-US" altLang="ko-KR" sz="1200" b="0" dirty="0">
                <a:solidFill>
                  <a:schemeClr val="tx1"/>
                </a:solidFill>
              </a:rPr>
              <a:t>LTF</a:t>
            </a:r>
            <a:r>
              <a:rPr lang="en-US" altLang="ko-KR" sz="1200" b="0" baseline="-25000" dirty="0">
                <a:solidFill>
                  <a:schemeClr val="tx1"/>
                </a:solidFill>
              </a:rPr>
              <a:t>80MHz_part3_2x</a:t>
            </a:r>
            <a:r>
              <a:rPr lang="en-US" altLang="zh-CN" sz="1200" b="0" dirty="0">
                <a:solidFill>
                  <a:schemeClr val="tx1"/>
                </a:solidFill>
              </a:rPr>
              <a:t>  </a:t>
            </a:r>
            <a:r>
              <a:rPr lang="en-US" altLang="zh-CN" sz="1200" b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HE-</a:t>
            </a:r>
            <a:r>
              <a:rPr lang="en-US" altLang="ko-KR" sz="1200" b="0" dirty="0">
                <a:solidFill>
                  <a:schemeClr val="tx1"/>
                </a:solidFill>
              </a:rPr>
              <a:t>LTF</a:t>
            </a:r>
            <a:r>
              <a:rPr lang="en-US" altLang="ko-KR" sz="1200" b="0" baseline="-25000" dirty="0">
                <a:solidFill>
                  <a:schemeClr val="tx1"/>
                </a:solidFill>
              </a:rPr>
              <a:t>80MHz_part4_2x</a:t>
            </a:r>
            <a:r>
              <a:rPr lang="en-US" altLang="zh-CN" sz="1200" b="0" dirty="0">
                <a:solidFill>
                  <a:schemeClr val="tx1"/>
                </a:solidFill>
              </a:rPr>
              <a:t>  </a:t>
            </a:r>
            <a:r>
              <a:rPr lang="en-US" altLang="zh-CN" sz="1200" b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HE-</a:t>
            </a:r>
            <a:r>
              <a:rPr lang="en-US" altLang="ko-KR" sz="1200" b="0" dirty="0">
                <a:solidFill>
                  <a:schemeClr val="tx1"/>
                </a:solidFill>
              </a:rPr>
              <a:t>LTF</a:t>
            </a:r>
            <a:r>
              <a:rPr lang="en-US" altLang="ko-KR" sz="1200" b="0" baseline="-25000" dirty="0">
                <a:solidFill>
                  <a:schemeClr val="tx1"/>
                </a:solidFill>
              </a:rPr>
              <a:t>80MHz_part5_2x</a:t>
            </a:r>
            <a:r>
              <a:rPr lang="en-US" altLang="zh-CN" sz="1200" b="0" dirty="0">
                <a:solidFill>
                  <a:schemeClr val="tx1"/>
                </a:solidFill>
              </a:rPr>
              <a:t>  0</a:t>
            </a:r>
            <a:r>
              <a:rPr lang="en-US" altLang="zh-CN" sz="1200" b="0" baseline="-25000" dirty="0">
                <a:solidFill>
                  <a:schemeClr val="tx1"/>
                </a:solidFill>
              </a:rPr>
              <a:t>23</a:t>
            </a:r>
            <a:r>
              <a:rPr lang="en-US" altLang="zh-CN" sz="1200" b="0" dirty="0">
                <a:solidFill>
                  <a:schemeClr val="tx1"/>
                </a:solidFill>
              </a:rPr>
              <a:t>   </a:t>
            </a:r>
            <a:r>
              <a:rPr lang="en-US" altLang="zh-CN" sz="1200" b="0" dirty="0">
                <a:solidFill>
                  <a:schemeClr val="tx1"/>
                </a:solidFill>
                <a:latin typeface="Times New Roman" panose="02020603050405020304" pitchFamily="18" charset="0"/>
              </a:rPr>
              <a:t>(-1)* </a:t>
            </a:r>
            <a:r>
              <a:rPr lang="en-US" altLang="zh-CN" sz="1200" b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HE-</a:t>
            </a:r>
            <a:r>
              <a:rPr lang="en-US" altLang="ko-KR" sz="1200" b="0" dirty="0">
                <a:solidFill>
                  <a:schemeClr val="tx1"/>
                </a:solidFill>
              </a:rPr>
              <a:t>LTF</a:t>
            </a:r>
            <a:r>
              <a:rPr lang="en-US" altLang="ko-KR" sz="1200" b="0" baseline="-25000" dirty="0">
                <a:solidFill>
                  <a:schemeClr val="tx1"/>
                </a:solidFill>
              </a:rPr>
              <a:t>80MHz_part1_2x</a:t>
            </a:r>
            <a:r>
              <a:rPr lang="en-US" altLang="zh-CN" sz="1200" b="0" dirty="0">
                <a:solidFill>
                  <a:schemeClr val="tx1"/>
                </a:solidFill>
              </a:rPr>
              <a:t>  </a:t>
            </a:r>
            <a:r>
              <a:rPr lang="en-US" altLang="zh-CN" sz="1200" b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HE-</a:t>
            </a:r>
            <a:r>
              <a:rPr lang="en-US" altLang="ko-KR" sz="1200" b="0" dirty="0">
                <a:solidFill>
                  <a:schemeClr val="tx1"/>
                </a:solidFill>
              </a:rPr>
              <a:t>LTF</a:t>
            </a:r>
            <a:r>
              <a:rPr lang="en-US" altLang="ko-KR" sz="1200" b="0" baseline="-25000" dirty="0">
                <a:solidFill>
                  <a:schemeClr val="tx1"/>
                </a:solidFill>
              </a:rPr>
              <a:t>80MHz_part2_2x</a:t>
            </a:r>
            <a:r>
              <a:rPr lang="en-US" altLang="zh-CN" sz="1200" b="0" dirty="0">
                <a:solidFill>
                  <a:schemeClr val="tx1"/>
                </a:solidFill>
              </a:rPr>
              <a:t>  </a:t>
            </a:r>
            <a:r>
              <a:rPr lang="en-US" altLang="zh-CN" sz="1200" b="0" dirty="0">
                <a:solidFill>
                  <a:schemeClr val="tx1"/>
                </a:solidFill>
                <a:latin typeface="Times New Roman" panose="02020603050405020304" pitchFamily="18" charset="0"/>
              </a:rPr>
              <a:t>(-1)*</a:t>
            </a:r>
            <a:r>
              <a:rPr lang="en-US" altLang="zh-CN" sz="1200" b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HE-</a:t>
            </a:r>
            <a:r>
              <a:rPr lang="en-US" altLang="ko-KR" sz="1200" b="0" dirty="0">
                <a:solidFill>
                  <a:schemeClr val="tx1"/>
                </a:solidFill>
              </a:rPr>
              <a:t>LTF</a:t>
            </a:r>
            <a:r>
              <a:rPr lang="en-US" altLang="ko-KR" sz="1200" b="0" baseline="-25000" dirty="0">
                <a:solidFill>
                  <a:schemeClr val="tx1"/>
                </a:solidFill>
              </a:rPr>
              <a:t>80MHz_part3_2x</a:t>
            </a:r>
            <a:r>
              <a:rPr lang="en-US" altLang="zh-CN" sz="1200" b="0" dirty="0">
                <a:solidFill>
                  <a:schemeClr val="tx1"/>
                </a:solidFill>
              </a:rPr>
              <a:t>   </a:t>
            </a:r>
            <a:r>
              <a:rPr lang="en-US" altLang="zh-CN" sz="1200" b="0" dirty="0">
                <a:solidFill>
                  <a:schemeClr val="tx1"/>
                </a:solidFill>
                <a:latin typeface="Times New Roman" panose="02020603050405020304" pitchFamily="18" charset="0"/>
              </a:rPr>
              <a:t>(-1)* </a:t>
            </a:r>
            <a:r>
              <a:rPr lang="en-US" altLang="zh-CN" sz="1200" b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HE-</a:t>
            </a:r>
            <a:r>
              <a:rPr lang="en-US" altLang="ko-KR" sz="1200" b="0" dirty="0">
                <a:solidFill>
                  <a:schemeClr val="tx1"/>
                </a:solidFill>
              </a:rPr>
              <a:t>LTF</a:t>
            </a:r>
            <a:r>
              <a:rPr lang="en-US" altLang="ko-KR" sz="1200" b="0" baseline="-25000" dirty="0">
                <a:solidFill>
                  <a:schemeClr val="tx1"/>
                </a:solidFill>
              </a:rPr>
              <a:t>80MHz_part4_2x</a:t>
            </a:r>
            <a:r>
              <a:rPr lang="en-US" altLang="zh-CN" sz="1200" b="0" dirty="0">
                <a:solidFill>
                  <a:schemeClr val="tx1"/>
                </a:solidFill>
              </a:rPr>
              <a:t>  </a:t>
            </a:r>
            <a:r>
              <a:rPr lang="en-US" altLang="zh-CN" sz="1200" b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HE-</a:t>
            </a:r>
            <a:r>
              <a:rPr lang="en-US" altLang="ko-KR" sz="1200" b="0" dirty="0">
                <a:solidFill>
                  <a:schemeClr val="tx1"/>
                </a:solidFill>
              </a:rPr>
              <a:t>LTF</a:t>
            </a:r>
            <a:r>
              <a:rPr lang="en-US" altLang="ko-KR" sz="1200" b="0" baseline="-25000" dirty="0">
                <a:solidFill>
                  <a:schemeClr val="tx1"/>
                </a:solidFill>
              </a:rPr>
              <a:t>80MHz_part5_2x</a:t>
            </a:r>
            <a:r>
              <a:rPr lang="en-US" altLang="zh-CN" sz="1200" b="0" dirty="0">
                <a:solidFill>
                  <a:schemeClr val="tx1"/>
                </a:solidFill>
              </a:rPr>
              <a:t>  0</a:t>
            </a:r>
            <a:r>
              <a:rPr lang="en-US" altLang="zh-CN" sz="1200" b="0" baseline="-25000" dirty="0">
                <a:solidFill>
                  <a:schemeClr val="tx1"/>
                </a:solidFill>
              </a:rPr>
              <a:t>23</a:t>
            </a:r>
            <a:r>
              <a:rPr lang="en-US" altLang="zh-CN" sz="1200" b="0" dirty="0">
                <a:solidFill>
                  <a:schemeClr val="tx1"/>
                </a:solidFill>
              </a:rPr>
              <a:t>   </a:t>
            </a:r>
            <a:r>
              <a:rPr lang="en-US" altLang="zh-CN" sz="1200" b="0" dirty="0">
                <a:solidFill>
                  <a:schemeClr val="tx1"/>
                </a:solidFill>
                <a:latin typeface="Times New Roman" panose="02020603050405020304" pitchFamily="18" charset="0"/>
              </a:rPr>
              <a:t>(-1)*</a:t>
            </a:r>
            <a:r>
              <a:rPr lang="en-US" altLang="zh-CN" sz="1200" b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HE-</a:t>
            </a:r>
            <a:r>
              <a:rPr lang="en-US" altLang="ko-KR" sz="1200" b="0" dirty="0">
                <a:solidFill>
                  <a:schemeClr val="tx1"/>
                </a:solidFill>
              </a:rPr>
              <a:t>LTF</a:t>
            </a:r>
            <a:r>
              <a:rPr lang="en-US" altLang="ko-KR" sz="1200" b="0" baseline="-25000" dirty="0">
                <a:solidFill>
                  <a:schemeClr val="tx1"/>
                </a:solidFill>
              </a:rPr>
              <a:t>80MHz_part1_2x</a:t>
            </a:r>
            <a:r>
              <a:rPr lang="en-US" altLang="zh-CN" sz="1200" b="0" dirty="0">
                <a:solidFill>
                  <a:schemeClr val="tx1"/>
                </a:solidFill>
              </a:rPr>
              <a:t>  </a:t>
            </a:r>
            <a:r>
              <a:rPr lang="en-US" altLang="zh-CN" sz="1200" b="0" dirty="0">
                <a:solidFill>
                  <a:schemeClr val="tx1"/>
                </a:solidFill>
                <a:latin typeface="Times New Roman" panose="02020603050405020304" pitchFamily="18" charset="0"/>
              </a:rPr>
              <a:t>(-1)* </a:t>
            </a:r>
            <a:r>
              <a:rPr lang="en-US" altLang="zh-CN" sz="1200" b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HE-</a:t>
            </a:r>
            <a:r>
              <a:rPr lang="en-US" altLang="ko-KR" sz="1200" b="0" dirty="0">
                <a:solidFill>
                  <a:schemeClr val="tx1"/>
                </a:solidFill>
              </a:rPr>
              <a:t>LTF</a:t>
            </a:r>
            <a:r>
              <a:rPr lang="en-US" altLang="ko-KR" sz="1200" b="0" baseline="-25000" dirty="0">
                <a:solidFill>
                  <a:schemeClr val="tx1"/>
                </a:solidFill>
              </a:rPr>
              <a:t>80MHz_part2_2x</a:t>
            </a:r>
            <a:r>
              <a:rPr lang="en-US" altLang="zh-CN" sz="1200" b="0" dirty="0">
                <a:solidFill>
                  <a:schemeClr val="tx1"/>
                </a:solidFill>
              </a:rPr>
              <a:t>  </a:t>
            </a:r>
            <a:r>
              <a:rPr lang="en-US" altLang="zh-CN" sz="1200" b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HE-</a:t>
            </a:r>
            <a:r>
              <a:rPr lang="en-US" altLang="ko-KR" sz="1200" b="0" dirty="0">
                <a:solidFill>
                  <a:schemeClr val="tx1"/>
                </a:solidFill>
              </a:rPr>
              <a:t>LTF</a:t>
            </a:r>
            <a:r>
              <a:rPr lang="en-US" altLang="ko-KR" sz="1200" b="0" baseline="-25000" dirty="0">
                <a:solidFill>
                  <a:schemeClr val="tx1"/>
                </a:solidFill>
              </a:rPr>
              <a:t>80MHz_part3_2x</a:t>
            </a:r>
            <a:r>
              <a:rPr lang="en-US" altLang="zh-CN" sz="1200" b="0" dirty="0">
                <a:solidFill>
                  <a:schemeClr val="tx1"/>
                </a:solidFill>
              </a:rPr>
              <a:t>   </a:t>
            </a:r>
            <a:r>
              <a:rPr lang="en-US" altLang="zh-CN" sz="1200" b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HE-</a:t>
            </a:r>
            <a:r>
              <a:rPr lang="en-US" altLang="ko-KR" sz="1200" b="0" dirty="0">
                <a:solidFill>
                  <a:schemeClr val="tx1"/>
                </a:solidFill>
              </a:rPr>
              <a:t>LTF</a:t>
            </a:r>
            <a:r>
              <a:rPr lang="en-US" altLang="ko-KR" sz="1200" b="0" baseline="-25000" dirty="0">
                <a:solidFill>
                  <a:schemeClr val="tx1"/>
                </a:solidFill>
              </a:rPr>
              <a:t>80MHz_part4_2x</a:t>
            </a:r>
            <a:r>
              <a:rPr lang="en-US" altLang="zh-CN" sz="1200" b="0" dirty="0">
                <a:solidFill>
                  <a:schemeClr val="tx1"/>
                </a:solidFill>
              </a:rPr>
              <a:t>  </a:t>
            </a:r>
            <a:r>
              <a:rPr lang="en-US" altLang="zh-CN" sz="1200" b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HE-</a:t>
            </a:r>
            <a:r>
              <a:rPr lang="en-US" altLang="ko-KR" sz="1200" b="0" dirty="0">
                <a:solidFill>
                  <a:schemeClr val="tx1"/>
                </a:solidFill>
              </a:rPr>
              <a:t>LTF</a:t>
            </a:r>
            <a:r>
              <a:rPr lang="en-US" altLang="ko-KR" sz="1200" b="0" baseline="-25000" dirty="0">
                <a:solidFill>
                  <a:schemeClr val="tx1"/>
                </a:solidFill>
              </a:rPr>
              <a:t>80MHz_part5_2x</a:t>
            </a:r>
            <a:r>
              <a:rPr lang="en-US" altLang="zh-CN" sz="1200" b="0" dirty="0">
                <a:solidFill>
                  <a:schemeClr val="tx1"/>
                </a:solidFill>
              </a:rPr>
              <a:t>  0</a:t>
            </a:r>
            <a:r>
              <a:rPr lang="en-US" altLang="zh-CN" sz="1200" b="0" baseline="-25000" dirty="0">
                <a:solidFill>
                  <a:schemeClr val="tx1"/>
                </a:solidFill>
              </a:rPr>
              <a:t>23</a:t>
            </a:r>
            <a:r>
              <a:rPr lang="en-US" altLang="zh-CN" sz="1200" b="0" dirty="0">
                <a:solidFill>
                  <a:schemeClr val="tx1"/>
                </a:solidFill>
              </a:rPr>
              <a:t>   </a:t>
            </a:r>
            <a:r>
              <a:rPr lang="en-US" altLang="zh-CN" sz="1200" b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HE-</a:t>
            </a:r>
            <a:r>
              <a:rPr lang="en-US" altLang="ko-KR" sz="1200" b="0" dirty="0">
                <a:solidFill>
                  <a:schemeClr val="tx1"/>
                </a:solidFill>
              </a:rPr>
              <a:t>LTF</a:t>
            </a:r>
            <a:r>
              <a:rPr lang="en-US" altLang="ko-KR" sz="1200" b="0" baseline="-25000" dirty="0">
                <a:solidFill>
                  <a:schemeClr val="tx1"/>
                </a:solidFill>
              </a:rPr>
              <a:t>80MHz_part1_2x</a:t>
            </a:r>
            <a:r>
              <a:rPr lang="en-US" altLang="zh-CN" sz="1200" b="0" dirty="0">
                <a:solidFill>
                  <a:schemeClr val="tx1"/>
                </a:solidFill>
              </a:rPr>
              <a:t>  </a:t>
            </a:r>
            <a:r>
              <a:rPr lang="en-US" altLang="zh-CN" sz="1200" b="0" dirty="0">
                <a:solidFill>
                  <a:schemeClr val="tx1"/>
                </a:solidFill>
                <a:latin typeface="Times New Roman" panose="02020603050405020304" pitchFamily="18" charset="0"/>
              </a:rPr>
              <a:t>(-1)*</a:t>
            </a:r>
            <a:r>
              <a:rPr lang="en-US" altLang="zh-CN" sz="1200" b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HE-</a:t>
            </a:r>
            <a:r>
              <a:rPr lang="en-US" altLang="ko-KR" sz="1200" b="0" dirty="0">
                <a:solidFill>
                  <a:schemeClr val="tx1"/>
                </a:solidFill>
              </a:rPr>
              <a:t>LTF</a:t>
            </a:r>
            <a:r>
              <a:rPr lang="en-US" altLang="ko-KR" sz="1200" b="0" baseline="-25000" dirty="0">
                <a:solidFill>
                  <a:schemeClr val="tx1"/>
                </a:solidFill>
              </a:rPr>
              <a:t>80MHz_part2_2x</a:t>
            </a:r>
            <a:r>
              <a:rPr lang="en-US" altLang="zh-CN" sz="1200" b="0" dirty="0">
                <a:solidFill>
                  <a:schemeClr val="tx1"/>
                </a:solidFill>
              </a:rPr>
              <a:t>  </a:t>
            </a:r>
            <a:r>
              <a:rPr lang="en-US" altLang="zh-CN" sz="1200" b="0" dirty="0">
                <a:solidFill>
                  <a:schemeClr val="tx1"/>
                </a:solidFill>
                <a:latin typeface="Times New Roman" panose="02020603050405020304" pitchFamily="18" charset="0"/>
              </a:rPr>
              <a:t>(-1)* </a:t>
            </a:r>
            <a:r>
              <a:rPr lang="en-US" altLang="zh-CN" sz="1200" b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HE-</a:t>
            </a:r>
            <a:r>
              <a:rPr lang="en-US" altLang="ko-KR" sz="1200" b="0" dirty="0">
                <a:solidFill>
                  <a:schemeClr val="tx1"/>
                </a:solidFill>
              </a:rPr>
              <a:t>LTF</a:t>
            </a:r>
            <a:r>
              <a:rPr lang="en-US" altLang="ko-KR" sz="1200" b="0" baseline="-25000" dirty="0">
                <a:solidFill>
                  <a:schemeClr val="tx1"/>
                </a:solidFill>
              </a:rPr>
              <a:t>80MHz_part3_2x</a:t>
            </a:r>
            <a:r>
              <a:rPr lang="en-US" altLang="zh-CN" sz="1200" b="0" dirty="0">
                <a:solidFill>
                  <a:schemeClr val="tx1"/>
                </a:solidFill>
              </a:rPr>
              <a:t>  </a:t>
            </a:r>
            <a:r>
              <a:rPr lang="en-US" altLang="zh-CN" sz="1200" b="0" dirty="0">
                <a:solidFill>
                  <a:schemeClr val="tx1"/>
                </a:solidFill>
                <a:latin typeface="Times New Roman" panose="02020603050405020304" pitchFamily="18" charset="0"/>
              </a:rPr>
              <a:t>(-1)*</a:t>
            </a:r>
            <a:r>
              <a:rPr lang="en-US" altLang="zh-CN" sz="1200" b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HE-</a:t>
            </a:r>
            <a:r>
              <a:rPr lang="en-US" altLang="ko-KR" sz="1200" b="0" dirty="0">
                <a:solidFill>
                  <a:schemeClr val="tx1"/>
                </a:solidFill>
              </a:rPr>
              <a:t>LTF</a:t>
            </a:r>
            <a:r>
              <a:rPr lang="en-US" altLang="ko-KR" sz="1200" b="0" baseline="-25000" dirty="0">
                <a:solidFill>
                  <a:schemeClr val="tx1"/>
                </a:solidFill>
              </a:rPr>
              <a:t>80MHz_part4_2x</a:t>
            </a:r>
            <a:r>
              <a:rPr lang="en-US" altLang="zh-CN" sz="1200" b="0" dirty="0">
                <a:solidFill>
                  <a:schemeClr val="tx1"/>
                </a:solidFill>
              </a:rPr>
              <a:t>  </a:t>
            </a:r>
            <a:r>
              <a:rPr lang="en-US" altLang="zh-CN" sz="1200" b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HE-</a:t>
            </a:r>
            <a:r>
              <a:rPr lang="en-US" altLang="ko-KR" sz="1200" b="0" dirty="0">
                <a:solidFill>
                  <a:schemeClr val="tx1"/>
                </a:solidFill>
              </a:rPr>
              <a:t>LTF</a:t>
            </a:r>
            <a:r>
              <a:rPr lang="en-US" altLang="ko-KR" sz="1200" b="0" baseline="-25000" dirty="0">
                <a:solidFill>
                  <a:schemeClr val="tx1"/>
                </a:solidFill>
              </a:rPr>
              <a:t>80MHz_part5_2x</a:t>
            </a:r>
            <a:r>
              <a:rPr lang="en-US" altLang="zh-CN" sz="1200" b="0" dirty="0">
                <a:solidFill>
                  <a:schemeClr val="tx1"/>
                </a:solidFill>
                <a:latin typeface="Times New Roman" panose="02020603050405020304" pitchFamily="18" charset="0"/>
              </a:rPr>
              <a:t>];</a:t>
            </a:r>
          </a:p>
          <a:p>
            <a:pPr lvl="0" defTabSz="914400" fontAlgn="auto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</a:pPr>
            <a:r>
              <a:rPr lang="en-US" altLang="zh-CN" sz="1200" b="0" dirty="0" smtClean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    Coefficient </a:t>
            </a:r>
            <a:r>
              <a:rPr lang="en-US" altLang="zh-CN" sz="1200" b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values = [1 1 -1 1 1  -1 1 -1 -1 1 -1 -1 1 1 1  1 -1 -1 -1 1]</a:t>
            </a:r>
          </a:p>
          <a:p>
            <a:pPr defTabSz="914400" fontAlgn="auto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</a:pPr>
            <a:r>
              <a:rPr lang="en-US" altLang="zh-CN" sz="1800" kern="0" dirty="0" smtClean="0">
                <a:solidFill>
                  <a:schemeClr val="tx1"/>
                </a:solidFill>
              </a:rPr>
              <a:t>Option 3: </a:t>
            </a:r>
            <a:r>
              <a:rPr lang="en-US" altLang="zh-CN" sz="1200" b="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320MHz </a:t>
            </a:r>
            <a:r>
              <a:rPr lang="en-US" altLang="zh-CN" sz="1200" b="0" dirty="0">
                <a:solidFill>
                  <a:schemeClr val="tx1"/>
                </a:solidFill>
                <a:latin typeface="Times New Roman" panose="02020603050405020304" pitchFamily="18" charset="0"/>
              </a:rPr>
              <a:t>2x </a:t>
            </a:r>
            <a:r>
              <a:rPr lang="en-US" altLang="zh-CN" sz="1200" b="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EHT-LTF</a:t>
            </a:r>
            <a:r>
              <a:rPr lang="en-US" altLang="zh-CN" sz="1200" b="0" baseline="-25000" dirty="0"/>
              <a:t>-2036,2036</a:t>
            </a:r>
            <a:r>
              <a:rPr lang="en-US" altLang="zh-CN" sz="1200" b="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1200" b="0" dirty="0">
                <a:solidFill>
                  <a:schemeClr val="tx1"/>
                </a:solidFill>
                <a:latin typeface="Times New Roman" panose="02020603050405020304" pitchFamily="18" charset="0"/>
              </a:rPr>
              <a:t>= [</a:t>
            </a:r>
            <a:r>
              <a:rPr lang="en-US" altLang="zh-CN" sz="1200" b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HE-</a:t>
            </a:r>
            <a:r>
              <a:rPr lang="en-US" altLang="ko-KR" sz="1200" b="0" dirty="0">
                <a:solidFill>
                  <a:schemeClr val="tx1"/>
                </a:solidFill>
              </a:rPr>
              <a:t>LTF</a:t>
            </a:r>
            <a:r>
              <a:rPr lang="en-US" altLang="ko-KR" sz="1200" b="0" baseline="-25000" dirty="0">
                <a:solidFill>
                  <a:schemeClr val="tx1"/>
                </a:solidFill>
              </a:rPr>
              <a:t>80MHz_part1_2x</a:t>
            </a:r>
            <a:r>
              <a:rPr lang="en-US" altLang="zh-CN" sz="1200" b="0" dirty="0">
                <a:solidFill>
                  <a:schemeClr val="tx1"/>
                </a:solidFill>
              </a:rPr>
              <a:t>  </a:t>
            </a:r>
            <a:r>
              <a:rPr lang="en-US" altLang="zh-CN" sz="1200" b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HE-</a:t>
            </a:r>
            <a:r>
              <a:rPr lang="en-US" altLang="ko-KR" sz="1200" b="0" dirty="0">
                <a:solidFill>
                  <a:schemeClr val="tx1"/>
                </a:solidFill>
              </a:rPr>
              <a:t>LTF</a:t>
            </a:r>
            <a:r>
              <a:rPr lang="en-US" altLang="ko-KR" sz="1200" b="0" baseline="-25000" dirty="0">
                <a:solidFill>
                  <a:schemeClr val="tx1"/>
                </a:solidFill>
              </a:rPr>
              <a:t>80MHz_part2_2x </a:t>
            </a:r>
            <a:r>
              <a:rPr lang="en-US" altLang="zh-CN" sz="1200" b="0" dirty="0">
                <a:solidFill>
                  <a:schemeClr val="tx1"/>
                </a:solidFill>
              </a:rPr>
              <a:t>  </a:t>
            </a:r>
            <a:r>
              <a:rPr lang="en-US" altLang="zh-CN" sz="1200" b="0" dirty="0">
                <a:solidFill>
                  <a:schemeClr val="tx1"/>
                </a:solidFill>
                <a:latin typeface="Times New Roman" panose="02020603050405020304" pitchFamily="18" charset="0"/>
              </a:rPr>
              <a:t>(-1)*</a:t>
            </a:r>
            <a:r>
              <a:rPr lang="en-US" altLang="zh-CN" sz="1200" b="0" dirty="0">
                <a:solidFill>
                  <a:schemeClr val="tx1"/>
                </a:solidFill>
              </a:rPr>
              <a:t> </a:t>
            </a:r>
            <a:r>
              <a:rPr lang="en-US" altLang="zh-CN" sz="1200" b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HE-</a:t>
            </a:r>
            <a:r>
              <a:rPr lang="en-US" altLang="ko-KR" sz="1200" b="0" dirty="0">
                <a:solidFill>
                  <a:schemeClr val="tx1"/>
                </a:solidFill>
              </a:rPr>
              <a:t>LTF</a:t>
            </a:r>
            <a:r>
              <a:rPr lang="en-US" altLang="ko-KR" sz="1200" b="0" baseline="-25000" dirty="0">
                <a:solidFill>
                  <a:schemeClr val="tx1"/>
                </a:solidFill>
              </a:rPr>
              <a:t>80MHz_part3_2x</a:t>
            </a:r>
            <a:r>
              <a:rPr lang="en-US" altLang="zh-CN" sz="1200" b="0" dirty="0">
                <a:solidFill>
                  <a:schemeClr val="tx1"/>
                </a:solidFill>
              </a:rPr>
              <a:t> </a:t>
            </a:r>
            <a:r>
              <a:rPr lang="en-US" altLang="zh-CN" sz="1200" b="0" dirty="0">
                <a:solidFill>
                  <a:schemeClr val="tx1"/>
                </a:solidFill>
                <a:latin typeface="Times New Roman" panose="02020603050405020304" pitchFamily="18" charset="0"/>
              </a:rPr>
              <a:t>(-1)*</a:t>
            </a:r>
            <a:r>
              <a:rPr lang="en-US" altLang="zh-CN" sz="1200" b="0" dirty="0">
                <a:solidFill>
                  <a:schemeClr val="tx1"/>
                </a:solidFill>
              </a:rPr>
              <a:t> </a:t>
            </a:r>
            <a:r>
              <a:rPr lang="en-US" altLang="zh-CN" sz="1200" b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HE-</a:t>
            </a:r>
            <a:r>
              <a:rPr lang="en-US" altLang="ko-KR" sz="1200" b="0" dirty="0">
                <a:solidFill>
                  <a:schemeClr val="tx1"/>
                </a:solidFill>
              </a:rPr>
              <a:t>LTF</a:t>
            </a:r>
            <a:r>
              <a:rPr lang="en-US" altLang="ko-KR" sz="1200" b="0" baseline="-25000" dirty="0">
                <a:solidFill>
                  <a:schemeClr val="tx1"/>
                </a:solidFill>
              </a:rPr>
              <a:t>80MHz_part4_2x</a:t>
            </a:r>
            <a:r>
              <a:rPr lang="en-US" altLang="zh-CN" sz="1200" b="0" dirty="0">
                <a:solidFill>
                  <a:schemeClr val="tx1"/>
                </a:solidFill>
              </a:rPr>
              <a:t> </a:t>
            </a:r>
            <a:r>
              <a:rPr lang="en-US" altLang="zh-CN" sz="1200" b="0" dirty="0">
                <a:solidFill>
                  <a:schemeClr val="tx1"/>
                </a:solidFill>
                <a:latin typeface="Times New Roman" panose="02020603050405020304" pitchFamily="18" charset="0"/>
              </a:rPr>
              <a:t>(-1)*</a:t>
            </a:r>
            <a:r>
              <a:rPr lang="en-US" altLang="zh-CN" sz="1200" b="0" dirty="0">
                <a:solidFill>
                  <a:schemeClr val="tx1"/>
                </a:solidFill>
              </a:rPr>
              <a:t> </a:t>
            </a:r>
            <a:r>
              <a:rPr lang="en-US" altLang="zh-CN" sz="1200" b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HE-</a:t>
            </a:r>
            <a:r>
              <a:rPr lang="en-US" altLang="ko-KR" sz="1200" b="0" dirty="0">
                <a:solidFill>
                  <a:schemeClr val="tx1"/>
                </a:solidFill>
              </a:rPr>
              <a:t>LTF</a:t>
            </a:r>
            <a:r>
              <a:rPr lang="en-US" altLang="ko-KR" sz="1200" b="0" baseline="-25000" dirty="0">
                <a:solidFill>
                  <a:schemeClr val="tx1"/>
                </a:solidFill>
              </a:rPr>
              <a:t>80MHz_part5_2x</a:t>
            </a:r>
            <a:r>
              <a:rPr lang="en-US" altLang="zh-CN" sz="1200" b="0" dirty="0">
                <a:solidFill>
                  <a:schemeClr val="tx1"/>
                </a:solidFill>
              </a:rPr>
              <a:t>  0</a:t>
            </a:r>
            <a:r>
              <a:rPr lang="en-US" altLang="zh-CN" sz="1200" b="0" baseline="-25000" dirty="0">
                <a:solidFill>
                  <a:schemeClr val="tx1"/>
                </a:solidFill>
              </a:rPr>
              <a:t>23</a:t>
            </a:r>
            <a:r>
              <a:rPr lang="en-US" altLang="zh-CN" sz="1200" b="0" dirty="0">
                <a:solidFill>
                  <a:schemeClr val="tx1"/>
                </a:solidFill>
              </a:rPr>
              <a:t>   </a:t>
            </a:r>
            <a:r>
              <a:rPr lang="en-US" altLang="zh-CN" sz="1200" b="0" dirty="0">
                <a:solidFill>
                  <a:schemeClr val="tx1"/>
                </a:solidFill>
                <a:latin typeface="Times New Roman" panose="02020603050405020304" pitchFamily="18" charset="0"/>
              </a:rPr>
              <a:t>(-1)* </a:t>
            </a:r>
            <a:r>
              <a:rPr lang="en-US" altLang="zh-CN" sz="1200" b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HE-</a:t>
            </a:r>
            <a:r>
              <a:rPr lang="en-US" altLang="ko-KR" sz="1200" b="0" dirty="0">
                <a:solidFill>
                  <a:schemeClr val="tx1"/>
                </a:solidFill>
              </a:rPr>
              <a:t>LTF</a:t>
            </a:r>
            <a:r>
              <a:rPr lang="en-US" altLang="ko-KR" sz="1200" b="0" baseline="-25000" dirty="0">
                <a:solidFill>
                  <a:schemeClr val="tx1"/>
                </a:solidFill>
              </a:rPr>
              <a:t>80MHz_part1_2x</a:t>
            </a:r>
            <a:r>
              <a:rPr lang="en-US" altLang="zh-CN" sz="1200" b="0" dirty="0">
                <a:solidFill>
                  <a:schemeClr val="tx1"/>
                </a:solidFill>
              </a:rPr>
              <a:t> </a:t>
            </a:r>
            <a:r>
              <a:rPr lang="en-US" altLang="zh-CN" sz="1200" b="0" dirty="0">
                <a:solidFill>
                  <a:schemeClr val="tx1"/>
                </a:solidFill>
                <a:latin typeface="Times New Roman" panose="02020603050405020304" pitchFamily="18" charset="0"/>
              </a:rPr>
              <a:t>(-1)*</a:t>
            </a:r>
            <a:r>
              <a:rPr lang="en-US" altLang="zh-CN" sz="1200" b="0" dirty="0">
                <a:solidFill>
                  <a:schemeClr val="tx1"/>
                </a:solidFill>
              </a:rPr>
              <a:t> </a:t>
            </a:r>
            <a:r>
              <a:rPr lang="en-US" altLang="zh-CN" sz="1200" b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HE-</a:t>
            </a:r>
            <a:r>
              <a:rPr lang="en-US" altLang="ko-KR" sz="1200" b="0" dirty="0">
                <a:solidFill>
                  <a:schemeClr val="tx1"/>
                </a:solidFill>
              </a:rPr>
              <a:t>LTF</a:t>
            </a:r>
            <a:r>
              <a:rPr lang="en-US" altLang="ko-KR" sz="1200" b="0" baseline="-25000" dirty="0">
                <a:solidFill>
                  <a:schemeClr val="tx1"/>
                </a:solidFill>
              </a:rPr>
              <a:t>80MHz_part2_2x</a:t>
            </a:r>
            <a:r>
              <a:rPr lang="en-US" altLang="zh-CN" sz="1200" b="0" dirty="0">
                <a:solidFill>
                  <a:schemeClr val="tx1"/>
                </a:solidFill>
              </a:rPr>
              <a:t>  </a:t>
            </a:r>
            <a:r>
              <a:rPr lang="en-US" altLang="zh-CN" sz="1200" b="0" dirty="0">
                <a:solidFill>
                  <a:schemeClr val="tx1"/>
                </a:solidFill>
                <a:latin typeface="Times New Roman" panose="02020603050405020304" pitchFamily="18" charset="0"/>
              </a:rPr>
              <a:t>(-1)*</a:t>
            </a:r>
            <a:r>
              <a:rPr lang="en-US" altLang="zh-CN" sz="1200" b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HE-</a:t>
            </a:r>
            <a:r>
              <a:rPr lang="en-US" altLang="ko-KR" sz="1200" b="0" dirty="0">
                <a:solidFill>
                  <a:schemeClr val="tx1"/>
                </a:solidFill>
              </a:rPr>
              <a:t>LTF</a:t>
            </a:r>
            <a:r>
              <a:rPr lang="en-US" altLang="ko-KR" sz="1200" b="0" baseline="-25000" dirty="0">
                <a:solidFill>
                  <a:schemeClr val="tx1"/>
                </a:solidFill>
              </a:rPr>
              <a:t>80MHz_part3_2x</a:t>
            </a:r>
            <a:r>
              <a:rPr lang="en-US" altLang="zh-CN" sz="1200" b="0" dirty="0">
                <a:solidFill>
                  <a:schemeClr val="tx1"/>
                </a:solidFill>
              </a:rPr>
              <a:t>   </a:t>
            </a:r>
            <a:r>
              <a:rPr lang="en-US" altLang="zh-CN" sz="1200" b="0" dirty="0">
                <a:solidFill>
                  <a:schemeClr val="tx1"/>
                </a:solidFill>
                <a:latin typeface="Times New Roman" panose="02020603050405020304" pitchFamily="18" charset="0"/>
              </a:rPr>
              <a:t>(-1)* </a:t>
            </a:r>
            <a:r>
              <a:rPr lang="en-US" altLang="zh-CN" sz="1200" b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HE-</a:t>
            </a:r>
            <a:r>
              <a:rPr lang="en-US" altLang="ko-KR" sz="1200" b="0" dirty="0">
                <a:solidFill>
                  <a:schemeClr val="tx1"/>
                </a:solidFill>
              </a:rPr>
              <a:t>LTF</a:t>
            </a:r>
            <a:r>
              <a:rPr lang="en-US" altLang="ko-KR" sz="1200" b="0" baseline="-25000" dirty="0">
                <a:solidFill>
                  <a:schemeClr val="tx1"/>
                </a:solidFill>
              </a:rPr>
              <a:t>80MHz_part4_2x</a:t>
            </a:r>
            <a:r>
              <a:rPr lang="en-US" altLang="zh-CN" sz="1200" b="0" dirty="0">
                <a:solidFill>
                  <a:schemeClr val="tx1"/>
                </a:solidFill>
              </a:rPr>
              <a:t> </a:t>
            </a:r>
            <a:r>
              <a:rPr lang="en-US" altLang="zh-CN" sz="1200" b="0" dirty="0">
                <a:solidFill>
                  <a:schemeClr val="tx1"/>
                </a:solidFill>
                <a:latin typeface="Times New Roman" panose="02020603050405020304" pitchFamily="18" charset="0"/>
              </a:rPr>
              <a:t>(-1)*</a:t>
            </a:r>
            <a:r>
              <a:rPr lang="en-US" altLang="zh-CN" sz="1200" b="0" dirty="0">
                <a:solidFill>
                  <a:schemeClr val="tx1"/>
                </a:solidFill>
              </a:rPr>
              <a:t> </a:t>
            </a:r>
            <a:r>
              <a:rPr lang="en-US" altLang="zh-CN" sz="1200" b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HE-</a:t>
            </a:r>
            <a:r>
              <a:rPr lang="en-US" altLang="ko-KR" sz="1200" b="0" dirty="0">
                <a:solidFill>
                  <a:schemeClr val="tx1"/>
                </a:solidFill>
              </a:rPr>
              <a:t>LTF</a:t>
            </a:r>
            <a:r>
              <a:rPr lang="en-US" altLang="ko-KR" sz="1200" b="0" baseline="-25000" dirty="0">
                <a:solidFill>
                  <a:schemeClr val="tx1"/>
                </a:solidFill>
              </a:rPr>
              <a:t>80MHz_part5_2x</a:t>
            </a:r>
            <a:r>
              <a:rPr lang="en-US" altLang="zh-CN" sz="1200" b="0" dirty="0">
                <a:solidFill>
                  <a:schemeClr val="tx1"/>
                </a:solidFill>
              </a:rPr>
              <a:t>  0</a:t>
            </a:r>
            <a:r>
              <a:rPr lang="en-US" altLang="zh-CN" sz="1200" b="0" baseline="-25000" dirty="0">
                <a:solidFill>
                  <a:schemeClr val="tx1"/>
                </a:solidFill>
              </a:rPr>
              <a:t>23</a:t>
            </a:r>
            <a:r>
              <a:rPr lang="en-US" altLang="zh-CN" sz="1200" b="0" dirty="0">
                <a:solidFill>
                  <a:schemeClr val="tx1"/>
                </a:solidFill>
              </a:rPr>
              <a:t>   </a:t>
            </a:r>
            <a:r>
              <a:rPr lang="en-US" altLang="zh-CN" sz="1200" b="0" dirty="0">
                <a:solidFill>
                  <a:schemeClr val="tx1"/>
                </a:solidFill>
                <a:latin typeface="Times New Roman" panose="02020603050405020304" pitchFamily="18" charset="0"/>
              </a:rPr>
              <a:t>(-1)*</a:t>
            </a:r>
            <a:r>
              <a:rPr lang="en-US" altLang="zh-CN" sz="1200" b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HE-</a:t>
            </a:r>
            <a:r>
              <a:rPr lang="en-US" altLang="ko-KR" sz="1200" b="0" dirty="0">
                <a:solidFill>
                  <a:schemeClr val="tx1"/>
                </a:solidFill>
              </a:rPr>
              <a:t>LTF</a:t>
            </a:r>
            <a:r>
              <a:rPr lang="en-US" altLang="ko-KR" sz="1200" b="0" baseline="-25000" dirty="0">
                <a:solidFill>
                  <a:schemeClr val="tx1"/>
                </a:solidFill>
              </a:rPr>
              <a:t>80MHz_part1_2x</a:t>
            </a:r>
            <a:r>
              <a:rPr lang="en-US" altLang="zh-CN" sz="1200" b="0" dirty="0">
                <a:solidFill>
                  <a:schemeClr val="tx1"/>
                </a:solidFill>
              </a:rPr>
              <a:t>  </a:t>
            </a:r>
            <a:r>
              <a:rPr lang="en-US" altLang="zh-CN" sz="1200" b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HE-</a:t>
            </a:r>
            <a:r>
              <a:rPr lang="en-US" altLang="ko-KR" sz="1200" b="0" dirty="0">
                <a:solidFill>
                  <a:schemeClr val="tx1"/>
                </a:solidFill>
              </a:rPr>
              <a:t>LTF</a:t>
            </a:r>
            <a:r>
              <a:rPr lang="en-US" altLang="ko-KR" sz="1200" b="0" baseline="-25000" dirty="0">
                <a:solidFill>
                  <a:schemeClr val="tx1"/>
                </a:solidFill>
              </a:rPr>
              <a:t>80MHz_part2_2x</a:t>
            </a:r>
            <a:r>
              <a:rPr lang="en-US" altLang="zh-CN" sz="1200" b="0" dirty="0">
                <a:solidFill>
                  <a:schemeClr val="tx1"/>
                </a:solidFill>
              </a:rPr>
              <a:t>  </a:t>
            </a:r>
            <a:r>
              <a:rPr lang="en-US" altLang="zh-CN" sz="1200" b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HE-</a:t>
            </a:r>
            <a:r>
              <a:rPr lang="en-US" altLang="ko-KR" sz="1200" b="0" dirty="0">
                <a:solidFill>
                  <a:schemeClr val="tx1"/>
                </a:solidFill>
              </a:rPr>
              <a:t>LTF</a:t>
            </a:r>
            <a:r>
              <a:rPr lang="en-US" altLang="ko-KR" sz="1200" b="0" baseline="-25000" dirty="0">
                <a:solidFill>
                  <a:schemeClr val="tx1"/>
                </a:solidFill>
              </a:rPr>
              <a:t>80MHz_part3_2x</a:t>
            </a:r>
            <a:r>
              <a:rPr lang="en-US" altLang="zh-CN" sz="1200" b="0" dirty="0">
                <a:solidFill>
                  <a:schemeClr val="tx1"/>
                </a:solidFill>
              </a:rPr>
              <a:t>   </a:t>
            </a:r>
            <a:r>
              <a:rPr lang="en-US" altLang="zh-CN" sz="1200" b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HE-</a:t>
            </a:r>
            <a:r>
              <a:rPr lang="en-US" altLang="ko-KR" sz="1200" b="0" dirty="0">
                <a:solidFill>
                  <a:schemeClr val="tx1"/>
                </a:solidFill>
              </a:rPr>
              <a:t>LTF</a:t>
            </a:r>
            <a:r>
              <a:rPr lang="en-US" altLang="ko-KR" sz="1200" b="0" baseline="-25000" dirty="0">
                <a:solidFill>
                  <a:schemeClr val="tx1"/>
                </a:solidFill>
              </a:rPr>
              <a:t>80MHz_part4_2x</a:t>
            </a:r>
            <a:r>
              <a:rPr lang="en-US" altLang="zh-CN" sz="1200" b="0" dirty="0">
                <a:solidFill>
                  <a:schemeClr val="tx1"/>
                </a:solidFill>
              </a:rPr>
              <a:t>  </a:t>
            </a:r>
            <a:r>
              <a:rPr lang="en-US" altLang="zh-CN" sz="1200" b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HE-</a:t>
            </a:r>
            <a:r>
              <a:rPr lang="en-US" altLang="ko-KR" sz="1200" b="0" dirty="0">
                <a:solidFill>
                  <a:schemeClr val="tx1"/>
                </a:solidFill>
              </a:rPr>
              <a:t>LTF</a:t>
            </a:r>
            <a:r>
              <a:rPr lang="en-US" altLang="ko-KR" sz="1200" b="0" baseline="-25000" dirty="0">
                <a:solidFill>
                  <a:schemeClr val="tx1"/>
                </a:solidFill>
              </a:rPr>
              <a:t>80MHz_part5_2x</a:t>
            </a:r>
            <a:r>
              <a:rPr lang="en-US" altLang="zh-CN" sz="1200" b="0" dirty="0">
                <a:solidFill>
                  <a:schemeClr val="tx1"/>
                </a:solidFill>
              </a:rPr>
              <a:t>  0</a:t>
            </a:r>
            <a:r>
              <a:rPr lang="en-US" altLang="zh-CN" sz="1200" b="0" baseline="-25000" dirty="0">
                <a:solidFill>
                  <a:schemeClr val="tx1"/>
                </a:solidFill>
              </a:rPr>
              <a:t>23</a:t>
            </a:r>
            <a:r>
              <a:rPr lang="en-US" altLang="zh-CN" sz="1200" b="0" dirty="0">
                <a:solidFill>
                  <a:schemeClr val="tx1"/>
                </a:solidFill>
              </a:rPr>
              <a:t>   </a:t>
            </a:r>
            <a:r>
              <a:rPr lang="en-US" altLang="zh-CN" sz="1200" b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HE-</a:t>
            </a:r>
            <a:r>
              <a:rPr lang="en-US" altLang="ko-KR" sz="1200" b="0" dirty="0">
                <a:solidFill>
                  <a:schemeClr val="tx1"/>
                </a:solidFill>
              </a:rPr>
              <a:t>LTF</a:t>
            </a:r>
            <a:r>
              <a:rPr lang="en-US" altLang="ko-KR" sz="1200" b="0" baseline="-25000" dirty="0">
                <a:solidFill>
                  <a:schemeClr val="tx1"/>
                </a:solidFill>
              </a:rPr>
              <a:t>80MHz_part1_2x</a:t>
            </a:r>
            <a:r>
              <a:rPr lang="en-US" altLang="zh-CN" sz="1200" b="0" dirty="0">
                <a:solidFill>
                  <a:schemeClr val="tx1"/>
                </a:solidFill>
              </a:rPr>
              <a:t>  </a:t>
            </a:r>
            <a:r>
              <a:rPr lang="en-US" altLang="zh-CN" sz="1200" b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HE-</a:t>
            </a:r>
            <a:r>
              <a:rPr lang="en-US" altLang="ko-KR" sz="1200" b="0" dirty="0">
                <a:solidFill>
                  <a:schemeClr val="tx1"/>
                </a:solidFill>
              </a:rPr>
              <a:t>LTF</a:t>
            </a:r>
            <a:r>
              <a:rPr lang="en-US" altLang="ko-KR" sz="1200" b="0" baseline="-25000" dirty="0">
                <a:solidFill>
                  <a:schemeClr val="tx1"/>
                </a:solidFill>
              </a:rPr>
              <a:t>80MHz_part2_2x</a:t>
            </a:r>
            <a:r>
              <a:rPr lang="en-US" altLang="zh-CN" sz="1200" b="0" dirty="0">
                <a:solidFill>
                  <a:schemeClr val="tx1"/>
                </a:solidFill>
              </a:rPr>
              <a:t>  </a:t>
            </a:r>
            <a:r>
              <a:rPr lang="en-US" altLang="zh-CN" sz="1200" b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HE-</a:t>
            </a:r>
            <a:r>
              <a:rPr lang="en-US" altLang="ko-KR" sz="1200" b="0" dirty="0">
                <a:solidFill>
                  <a:schemeClr val="tx1"/>
                </a:solidFill>
              </a:rPr>
              <a:t>LTF</a:t>
            </a:r>
            <a:r>
              <a:rPr lang="en-US" altLang="ko-KR" sz="1200" b="0" baseline="-25000" dirty="0">
                <a:solidFill>
                  <a:schemeClr val="tx1"/>
                </a:solidFill>
              </a:rPr>
              <a:t>80MHz_part3_2x</a:t>
            </a:r>
            <a:r>
              <a:rPr lang="en-US" altLang="zh-CN" sz="1200" b="0" dirty="0">
                <a:solidFill>
                  <a:schemeClr val="tx1"/>
                </a:solidFill>
              </a:rPr>
              <a:t>  </a:t>
            </a:r>
            <a:r>
              <a:rPr lang="en-US" altLang="zh-CN" sz="1200" b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HE-</a:t>
            </a:r>
            <a:r>
              <a:rPr lang="en-US" altLang="ko-KR" sz="1200" b="0" dirty="0">
                <a:solidFill>
                  <a:schemeClr val="tx1"/>
                </a:solidFill>
              </a:rPr>
              <a:t>LTF</a:t>
            </a:r>
            <a:r>
              <a:rPr lang="en-US" altLang="ko-KR" sz="1200" b="0" baseline="-25000" dirty="0">
                <a:solidFill>
                  <a:schemeClr val="tx1"/>
                </a:solidFill>
              </a:rPr>
              <a:t>80MHz_part4_2x</a:t>
            </a:r>
            <a:r>
              <a:rPr lang="en-US" altLang="zh-CN" sz="1200" b="0" dirty="0">
                <a:solidFill>
                  <a:schemeClr val="tx1"/>
                </a:solidFill>
              </a:rPr>
              <a:t>  </a:t>
            </a:r>
            <a:r>
              <a:rPr lang="en-US" altLang="zh-CN" sz="1200" b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HE-</a:t>
            </a:r>
            <a:r>
              <a:rPr lang="en-US" altLang="ko-KR" sz="1200" b="0" dirty="0">
                <a:solidFill>
                  <a:schemeClr val="tx1"/>
                </a:solidFill>
              </a:rPr>
              <a:t>LTF</a:t>
            </a:r>
            <a:r>
              <a:rPr lang="en-US" altLang="ko-KR" sz="1200" b="0" baseline="-25000" dirty="0">
                <a:solidFill>
                  <a:schemeClr val="tx1"/>
                </a:solidFill>
              </a:rPr>
              <a:t>80MHz_part5_2x</a:t>
            </a:r>
            <a:r>
              <a:rPr lang="en-US" altLang="zh-CN" sz="1200" b="0" dirty="0">
                <a:solidFill>
                  <a:schemeClr val="tx1"/>
                </a:solidFill>
                <a:latin typeface="Times New Roman" panose="02020603050405020304" pitchFamily="18" charset="0"/>
              </a:rPr>
              <a:t>];</a:t>
            </a:r>
          </a:p>
          <a:p>
            <a:pPr defTabSz="914400" fontAlgn="auto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</a:pPr>
            <a:r>
              <a:rPr lang="en-US" altLang="zh-CN" sz="1200" b="0" dirty="0" smtClean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   Coefficient </a:t>
            </a:r>
            <a:r>
              <a:rPr lang="en-US" altLang="zh-CN" sz="1200" b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values = [1 1 -1 -1 -1  -1 -1 -1 -1 -1 -1 1 1 1 1 1 1 1 1 1]</a:t>
            </a:r>
          </a:p>
          <a:p>
            <a:endParaRPr lang="en-US" altLang="zh-CN" sz="1600" b="0" dirty="0">
              <a:solidFill>
                <a:prstClr val="black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endParaRPr lang="zh-CN" altLang="en-US" kern="0" dirty="0"/>
          </a:p>
        </p:txBody>
      </p:sp>
    </p:spTree>
    <p:extLst>
      <p:ext uri="{BB962C8B-B14F-4D97-AF65-F5344CB8AC3E}">
        <p14:creationId xmlns:p14="http://schemas.microsoft.com/office/powerpoint/2010/main" val="1043885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Straw Poll </a:t>
            </a:r>
            <a:r>
              <a:rPr lang="en-US" altLang="zh-CN" dirty="0"/>
              <a:t>2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77254" y="1741043"/>
            <a:ext cx="7770813" cy="4113213"/>
          </a:xfrm>
        </p:spPr>
        <p:txBody>
          <a:bodyPr/>
          <a:lstStyle/>
          <a:p>
            <a:r>
              <a:rPr lang="en-US" altLang="zh-CN" dirty="0"/>
              <a:t>Do you support to add to SFD</a:t>
            </a:r>
            <a:r>
              <a:rPr lang="zh-CN" altLang="en-US" dirty="0" smtClean="0"/>
              <a:t>：</a:t>
            </a:r>
            <a:r>
              <a:rPr lang="en-US" altLang="zh-CN" dirty="0" smtClean="0"/>
              <a:t>320MHz/160+160MHz 2x </a:t>
            </a:r>
            <a:r>
              <a:rPr lang="en-US" altLang="zh-CN" dirty="0"/>
              <a:t>EHT-LTF sequences</a:t>
            </a:r>
            <a:r>
              <a:rPr lang="en-US" altLang="zh-CN" dirty="0" smtClean="0"/>
              <a:t>:</a:t>
            </a:r>
            <a:endParaRPr lang="en-US" altLang="zh-CN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29</a:t>
            </a:fld>
            <a:endParaRPr lang="en-GB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 smtClean="0"/>
              <a:t>2020-07</a:t>
            </a:r>
            <a:endParaRPr lang="en-GB" altLang="zh-CN" dirty="0"/>
          </a:p>
        </p:txBody>
      </p:sp>
      <p:sp>
        <p:nvSpPr>
          <p:cNvPr id="10" name="内容占位符 2"/>
          <p:cNvSpPr txBox="1">
            <a:spLocks/>
          </p:cNvSpPr>
          <p:nvPr/>
        </p:nvSpPr>
        <p:spPr bwMode="auto">
          <a:xfrm>
            <a:off x="738492" y="2590800"/>
            <a:ext cx="7872108" cy="285533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lang="en-US" altLang="zh-CN" sz="1800" kern="0" dirty="0" smtClean="0">
                <a:solidFill>
                  <a:schemeClr val="tx1"/>
                </a:solidFill>
              </a:rPr>
              <a:t>Option 1:</a:t>
            </a:r>
          </a:p>
          <a:p>
            <a:r>
              <a:rPr lang="en-US" altLang="zh-CN" sz="1800" kern="0" dirty="0" smtClean="0">
                <a:solidFill>
                  <a:schemeClr val="tx1"/>
                </a:solidFill>
              </a:rPr>
              <a:t> </a:t>
            </a:r>
            <a:r>
              <a:rPr lang="en-US" altLang="zh-CN" sz="1800" b="0" kern="0" dirty="0" smtClean="0">
                <a:solidFill>
                  <a:schemeClr val="tx1"/>
                </a:solidFill>
              </a:rPr>
              <a:t>Sequences are shown on page 8&amp;9 </a:t>
            </a:r>
            <a:endParaRPr lang="en-US" altLang="zh-CN" sz="1800" b="0" kern="0" dirty="0" smtClean="0">
              <a:solidFill>
                <a:schemeClr val="tx1"/>
              </a:solidFill>
            </a:endParaRPr>
          </a:p>
          <a:p>
            <a:r>
              <a:rPr lang="en-US" altLang="zh-CN" sz="1800" kern="0" dirty="0" smtClean="0">
                <a:solidFill>
                  <a:schemeClr val="tx1"/>
                </a:solidFill>
              </a:rPr>
              <a:t>Option 2:</a:t>
            </a:r>
            <a:endParaRPr lang="en-US" altLang="zh-CN" sz="1600" b="0" dirty="0">
              <a:solidFill>
                <a:prstClr val="black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r>
              <a:rPr lang="en-US" altLang="zh-CN" sz="1800" b="0" kern="0" dirty="0" smtClean="0">
                <a:solidFill>
                  <a:schemeClr val="tx1"/>
                </a:solidFill>
              </a:rPr>
              <a:t> Sequences </a:t>
            </a:r>
            <a:r>
              <a:rPr lang="en-US" altLang="zh-CN" sz="1800" b="0" kern="0" dirty="0">
                <a:solidFill>
                  <a:schemeClr val="tx1"/>
                </a:solidFill>
              </a:rPr>
              <a:t>are shown on page </a:t>
            </a:r>
            <a:r>
              <a:rPr lang="en-US" altLang="zh-CN" sz="1800" b="0" kern="0" dirty="0" smtClean="0">
                <a:solidFill>
                  <a:schemeClr val="tx1"/>
                </a:solidFill>
              </a:rPr>
              <a:t>10&amp;11</a:t>
            </a:r>
            <a:endParaRPr lang="zh-CN" altLang="en-US" sz="1800" b="0" kern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8974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Introduction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799" y="1981200"/>
            <a:ext cx="7770813" cy="4113213"/>
          </a:xfrm>
        </p:spPr>
        <p:txBody>
          <a:bodyPr/>
          <a:lstStyle/>
          <a:p>
            <a:pPr marL="0">
              <a:spcBef>
                <a:spcPts val="0"/>
              </a:spcBef>
            </a:pPr>
            <a:r>
              <a:rPr lang="en-US" altLang="zh-CN" b="0" dirty="0" smtClean="0"/>
              <a:t>In [1], the 320MHz/160+160MHz 2x EHT-LTF sequences </a:t>
            </a:r>
            <a:r>
              <a:rPr lang="en-US" altLang="zh-CN" b="0" dirty="0" smtClean="0"/>
              <a:t>have </a:t>
            </a:r>
            <a:r>
              <a:rPr lang="en-US" altLang="zh-CN" b="0" dirty="0" smtClean="0"/>
              <a:t>been proposed without considering the punctured 240MHz/160MHz+80MHz transmission.</a:t>
            </a:r>
            <a:br>
              <a:rPr lang="en-US" altLang="zh-CN" b="0" dirty="0" smtClean="0"/>
            </a:br>
            <a:endParaRPr lang="en-US" altLang="zh-CN" b="0" dirty="0" smtClean="0"/>
          </a:p>
          <a:p>
            <a:pPr marL="0">
              <a:spcBef>
                <a:spcPts val="0"/>
              </a:spcBef>
            </a:pPr>
            <a:r>
              <a:rPr lang="en-US" altLang="zh-CN" b="0" dirty="0" smtClean="0"/>
              <a:t>In this contribution</a:t>
            </a:r>
            <a:r>
              <a:rPr lang="en-US" altLang="zh-CN" b="0" dirty="0"/>
              <a:t>, the 320MHz/160+160MHz </a:t>
            </a:r>
            <a:r>
              <a:rPr lang="en-US" altLang="zh-CN" b="0" dirty="0" smtClean="0"/>
              <a:t>2x EHT-LTF </a:t>
            </a:r>
            <a:r>
              <a:rPr lang="en-US" altLang="zh-CN" b="0" dirty="0" smtClean="0"/>
              <a:t>sequences are proposed for both</a:t>
            </a:r>
            <a:r>
              <a:rPr lang="en-US" altLang="zh-CN" b="0" i="1" u="sng" dirty="0" smtClean="0"/>
              <a:t> </a:t>
            </a:r>
            <a:r>
              <a:rPr lang="en-US" altLang="zh-CN" b="0" i="1" u="sng" dirty="0" smtClean="0">
                <a:solidFill>
                  <a:schemeClr val="tx1"/>
                </a:solidFill>
              </a:rPr>
              <a:t>with and without considering the punctured</a:t>
            </a:r>
            <a:r>
              <a:rPr lang="en-US" altLang="zh-CN" b="0" i="1" u="sng" dirty="0" smtClean="0">
                <a:solidFill>
                  <a:srgbClr val="0070C0"/>
                </a:solidFill>
              </a:rPr>
              <a:t> </a:t>
            </a:r>
            <a:r>
              <a:rPr lang="en-US" altLang="zh-CN" b="0" i="1" u="sng" dirty="0" smtClean="0"/>
              <a:t>240MHz/160MHz+80MHz transmission</a:t>
            </a:r>
            <a:r>
              <a:rPr lang="en-US" altLang="zh-CN" b="0" dirty="0" smtClean="0"/>
              <a:t>.</a:t>
            </a:r>
          </a:p>
          <a:p>
            <a:pPr marL="0">
              <a:spcBef>
                <a:spcPts val="0"/>
              </a:spcBef>
            </a:pP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 smtClean="0"/>
              <a:t>2020-07</a:t>
            </a:r>
            <a:endParaRPr lang="en-GB" altLang="zh-CN" dirty="0"/>
          </a:p>
        </p:txBody>
      </p:sp>
    </p:spTree>
    <p:extLst>
      <p:ext uri="{BB962C8B-B14F-4D97-AF65-F5344CB8AC3E}">
        <p14:creationId xmlns:p14="http://schemas.microsoft.com/office/powerpoint/2010/main" val="2571013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Appendix: QAM Data PAPR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30</a:t>
            </a:fld>
            <a:endParaRPr lang="en-GB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 smtClean="0"/>
              <a:t>2020-07</a:t>
            </a:r>
            <a:endParaRPr lang="en-GB" altLang="zh-CN" dirty="0"/>
          </a:p>
        </p:txBody>
      </p:sp>
      <p:pic>
        <p:nvPicPr>
          <p:cNvPr id="6" name="内容占位符 5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38200" y="1447800"/>
            <a:ext cx="6923088" cy="49814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7685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Appendix 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799" y="1751013"/>
            <a:ext cx="7770813" cy="4113213"/>
          </a:xfrm>
        </p:spPr>
        <p:txBody>
          <a:bodyPr/>
          <a:lstStyle/>
          <a:p>
            <a:r>
              <a:rPr lang="en-US" altLang="zh-CN" dirty="0"/>
              <a:t>1x LTF </a:t>
            </a:r>
            <a:r>
              <a:rPr lang="en-US" altLang="zh-CN" dirty="0" smtClean="0"/>
              <a:t>240MHz/160+80</a:t>
            </a:r>
          </a:p>
          <a:p>
            <a:endParaRPr lang="en-US" altLang="zh-CN" dirty="0"/>
          </a:p>
          <a:p>
            <a:endParaRPr lang="en-US" altLang="zh-CN" dirty="0" smtClean="0"/>
          </a:p>
          <a:p>
            <a:endParaRPr lang="en-US" altLang="zh-CN" dirty="0"/>
          </a:p>
          <a:p>
            <a:endParaRPr lang="en-US" altLang="zh-CN" dirty="0" smtClean="0"/>
          </a:p>
          <a:p>
            <a:r>
              <a:rPr lang="en-US" altLang="zh-CN" dirty="0"/>
              <a:t>2x 4x LTF </a:t>
            </a:r>
            <a:r>
              <a:rPr lang="en-US" altLang="zh-CN" dirty="0" smtClean="0"/>
              <a:t>240MHz/160+80</a:t>
            </a:r>
          </a:p>
          <a:p>
            <a:endParaRPr lang="en-US" altLang="zh-CN" dirty="0"/>
          </a:p>
          <a:p>
            <a:endParaRPr lang="en-US" altLang="zh-CN" dirty="0" smtClean="0"/>
          </a:p>
          <a:p>
            <a:endParaRPr lang="en-US" altLang="zh-CN" dirty="0"/>
          </a:p>
          <a:p>
            <a:endParaRPr lang="en-US" altLang="zh-CN" dirty="0" smtClean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31</a:t>
            </a:fld>
            <a:endParaRPr lang="en-GB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 smtClean="0"/>
              <a:t>2020-07</a:t>
            </a:r>
            <a:endParaRPr lang="en-GB" altLang="zh-CN" dirty="0"/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8734125"/>
              </p:ext>
            </p:extLst>
          </p:nvPr>
        </p:nvGraphicFramePr>
        <p:xfrm>
          <a:off x="696912" y="2207419"/>
          <a:ext cx="7315200" cy="1600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3846"/>
                <a:gridCol w="5953154"/>
                <a:gridCol w="838200"/>
              </a:tblGrid>
              <a:tr h="251460"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BW</a:t>
                      </a:r>
                      <a:endParaRPr lang="zh-CN" altLang="en-US" sz="12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Full bandwidth &amp; Preamble Puncturing Patterns</a:t>
                      </a:r>
                      <a:endParaRPr lang="zh-CN" altLang="en-US" sz="12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Note</a:t>
                      </a:r>
                      <a:endParaRPr lang="zh-CN" altLang="en-US" sz="1200" dirty="0"/>
                    </a:p>
                  </a:txBody>
                  <a:tcPr marL="68580" marR="68580" marT="34290" marB="34290"/>
                </a:tc>
              </a:tr>
              <a:tr h="118872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240MHz</a:t>
                      </a:r>
                      <a:endParaRPr lang="zh-CN" altLang="en-US" sz="12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1200" b="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Case1: 240MHz [1 1 1 1 1 1 1 1 1 1 1 1]    Case2</a:t>
                      </a:r>
                      <a:r>
                        <a:rPr lang="zh-CN" altLang="en-US" sz="1200" b="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：</a:t>
                      </a:r>
                      <a:r>
                        <a:rPr lang="en-US" altLang="zh-CN" sz="1200" b="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200MHz [0 0 1 1 1 1 1 1 1 1 1 1]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1200" b="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Case3</a:t>
                      </a:r>
                      <a:r>
                        <a:rPr lang="zh-CN" altLang="en-US" sz="1200" b="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：</a:t>
                      </a:r>
                      <a:r>
                        <a:rPr lang="en-US" altLang="zh-CN" sz="1200" b="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200MHz [1 1 0 0 1 1 1 1 1 1 1 1]  Case4</a:t>
                      </a:r>
                      <a:r>
                        <a:rPr lang="zh-CN" altLang="en-US" sz="1200" b="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：</a:t>
                      </a:r>
                      <a:r>
                        <a:rPr lang="en-US" altLang="zh-CN" sz="1200" b="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200MHz [1 1 1 1 0 0 1 1 1 1 1 1]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1200" b="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Case5</a:t>
                      </a:r>
                      <a:r>
                        <a:rPr lang="zh-CN" altLang="en-US" sz="1200" b="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：</a:t>
                      </a:r>
                      <a:r>
                        <a:rPr lang="en-US" altLang="zh-CN" sz="1200" b="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200MHz [1 1 1 1 1 1 0 0 1 1 1 1]  Case6</a:t>
                      </a:r>
                      <a:r>
                        <a:rPr lang="zh-CN" altLang="en-US" sz="1200" b="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：</a:t>
                      </a:r>
                      <a:r>
                        <a:rPr lang="en-US" altLang="zh-CN" sz="1200" b="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200MHz [1 1 1 1 1 1 1 1 0 0 1 1]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1200" b="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Case7</a:t>
                      </a:r>
                      <a:r>
                        <a:rPr lang="zh-CN" altLang="en-US" sz="1200" b="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：</a:t>
                      </a:r>
                      <a:r>
                        <a:rPr lang="en-US" altLang="zh-CN" sz="1200" b="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200MHz [1 1 1 1 1 1 1 1 1 1 0 0]  Case8</a:t>
                      </a:r>
                      <a:r>
                        <a:rPr lang="zh-CN" altLang="en-US" sz="1200" b="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：</a:t>
                      </a:r>
                      <a:r>
                        <a:rPr lang="en-US" altLang="zh-CN" sz="1200" b="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160MHz [0 0 0 0  1 1 1 1 1 1 1 1]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1200" b="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Case9</a:t>
                      </a:r>
                      <a:r>
                        <a:rPr lang="zh-CN" altLang="en-US" sz="1200" b="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：</a:t>
                      </a:r>
                      <a:r>
                        <a:rPr lang="en-US" altLang="zh-CN" sz="1200" b="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160MHz [1 1 1 1 0 0 0 0 1 1 1 1]  Case10: 160MHz [1 1 1 1 1 1 1 1 0 0 0 0].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“1” stands</a:t>
                      </a:r>
                      <a:r>
                        <a:rPr lang="en-US" altLang="zh-CN" sz="1200" baseline="0" dirty="0" smtClean="0"/>
                        <a:t> for non-punctured 20MHz; “0” stands for punctured 20MHz.</a:t>
                      </a:r>
                      <a:endParaRPr lang="zh-CN" altLang="en-US" sz="1200" dirty="0"/>
                    </a:p>
                  </a:txBody>
                  <a:tcPr marL="68580" marR="68580" marT="34290" marB="34290"/>
                </a:tc>
              </a:tr>
            </a:tbl>
          </a:graphicData>
        </a:graphic>
      </p:graphicFrame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1368685"/>
              </p:ext>
            </p:extLst>
          </p:nvPr>
        </p:nvGraphicFramePr>
        <p:xfrm>
          <a:off x="696912" y="4436391"/>
          <a:ext cx="6601241" cy="19081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2294"/>
                <a:gridCol w="457845"/>
                <a:gridCol w="428546"/>
                <a:gridCol w="428546"/>
                <a:gridCol w="428547"/>
                <a:gridCol w="428546"/>
                <a:gridCol w="428546"/>
                <a:gridCol w="428546"/>
                <a:gridCol w="428546"/>
                <a:gridCol w="428547"/>
                <a:gridCol w="428547"/>
                <a:gridCol w="428546"/>
                <a:gridCol w="428546"/>
                <a:gridCol w="428546"/>
                <a:gridCol w="428547"/>
              </a:tblGrid>
              <a:tr h="99060"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BW</a:t>
                      </a:r>
                      <a:endParaRPr lang="zh-CN" altLang="en-US" sz="12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200" dirty="0"/>
                    </a:p>
                  </a:txBody>
                  <a:tcPr marL="68580" marR="68580" marT="34290" marB="34290"/>
                </a:tc>
                <a:tc gridSpan="13"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Full</a:t>
                      </a:r>
                      <a:r>
                        <a:rPr lang="en-US" altLang="zh-CN" sz="1200" baseline="0" dirty="0" smtClean="0"/>
                        <a:t> bandwidth  preamble puncturing </a:t>
                      </a:r>
                      <a:r>
                        <a:rPr lang="en-US" altLang="zh-CN" sz="1200" dirty="0" smtClean="0"/>
                        <a:t>&amp; MRU Patterns</a:t>
                      </a:r>
                      <a:endParaRPr lang="zh-CN" altLang="en-US" sz="1200" dirty="0"/>
                    </a:p>
                  </a:txBody>
                  <a:tcPr marL="68580" marR="68580" marT="34290" marB="34290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226391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 smtClean="0"/>
                        <a:t>240MHz</a:t>
                      </a:r>
                      <a:endParaRPr lang="zh-CN" altLang="en-US" sz="11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1100" b="0" kern="1200" noProof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RUsize</a:t>
                      </a:r>
                      <a:endParaRPr lang="en-US" altLang="zh-CN" sz="1100" b="0" kern="1200" noProof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1100" b="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RU26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1100" b="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RU52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chemeClr val="dk1"/>
                          </a:solidFill>
                        </a:rPr>
                        <a:t>RU26+RU52</a:t>
                      </a:r>
                      <a:endParaRPr lang="en-US" altLang="zh-CN" sz="1100" b="0" kern="1200" noProof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chemeClr val="dk1"/>
                          </a:solidFill>
                        </a:rPr>
                        <a:t>RU106</a:t>
                      </a:r>
                      <a:endParaRPr lang="en-US" altLang="zh-CN" sz="1100" b="0" kern="1200" noProof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chemeClr val="dk1"/>
                          </a:solidFill>
                        </a:rPr>
                        <a:t>RU26+RU106</a:t>
                      </a:r>
                      <a:endParaRPr lang="en-US" altLang="zh-CN" sz="1100" b="0" kern="1200" noProof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chemeClr val="dk1"/>
                          </a:solidFill>
                        </a:rPr>
                        <a:t>RU242</a:t>
                      </a:r>
                      <a:endParaRPr lang="en-US" altLang="zh-CN" sz="1100" b="0" kern="1200" noProof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chemeClr val="dk1"/>
                          </a:solidFill>
                        </a:rPr>
                        <a:t>RU484</a:t>
                      </a:r>
                      <a:endParaRPr lang="en-US" altLang="zh-CN" sz="1100" b="0" kern="1200" noProof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chemeClr val="dk1"/>
                          </a:solidFill>
                        </a:rPr>
                        <a:t>RU242+RU484</a:t>
                      </a:r>
                      <a:endParaRPr lang="en-US" altLang="zh-CN" sz="1100" b="0" kern="1200" noProof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1100" b="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RU996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1100" b="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RU484+RU996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1100" b="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RU2x996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1100" b="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RU484+2x996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lang="en-US" altLang="zh-CN" sz="1100" b="0" kern="1200" noProof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1100" b="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RU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1100" b="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3x996</a:t>
                      </a:r>
                    </a:p>
                  </a:txBody>
                  <a:tcPr marL="68580" marR="68580" marT="34290" marB="34290"/>
                </a:tc>
              </a:tr>
              <a:tr h="430322">
                <a:tc>
                  <a:txBody>
                    <a:bodyPr/>
                    <a:lstStyle/>
                    <a:p>
                      <a:pPr algn="ctr"/>
                      <a:endParaRPr lang="zh-CN" altLang="en-US" sz="11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1100" b="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Options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chemeClr val="dk1"/>
                          </a:solidFill>
                        </a:rPr>
                        <a:t>36x3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chemeClr val="dk1"/>
                          </a:solidFill>
                        </a:rPr>
                        <a:t>16x3</a:t>
                      </a:r>
                      <a:endParaRPr lang="en-US" altLang="zh-CN" sz="1100" b="0" kern="1200" noProof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chemeClr val="dk1"/>
                          </a:solidFill>
                        </a:rPr>
                        <a:t>4x3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chemeClr val="dk1"/>
                          </a:solidFill>
                        </a:rPr>
                        <a:t>8x3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chemeClr val="dk1"/>
                          </a:solidFill>
                        </a:rPr>
                        <a:t>4x3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chemeClr val="dk1"/>
                          </a:solidFill>
                        </a:rPr>
                        <a:t>4x3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chemeClr val="dk1"/>
                          </a:solidFill>
                        </a:rPr>
                        <a:t>2x3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chemeClr val="dk1"/>
                          </a:solidFill>
                        </a:rPr>
                        <a:t>4x3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1100" b="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1x3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1100" b="0" kern="1200" noProof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1100" b="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1100" b="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1100" b="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68580" marR="68580" marT="34290" marB="3429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11086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Introduction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 smtClean="0"/>
              <a:t>2020-07</a:t>
            </a:r>
            <a:endParaRPr lang="en-GB" altLang="zh-CN" dirty="0"/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2616459"/>
              </p:ext>
            </p:extLst>
          </p:nvPr>
        </p:nvGraphicFramePr>
        <p:xfrm>
          <a:off x="403776" y="2132013"/>
          <a:ext cx="8334860" cy="35392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3024"/>
                <a:gridCol w="533400"/>
                <a:gridCol w="479976"/>
                <a:gridCol w="510624"/>
                <a:gridCol w="427281"/>
                <a:gridCol w="520050"/>
                <a:gridCol w="520050"/>
                <a:gridCol w="520050"/>
                <a:gridCol w="520051"/>
                <a:gridCol w="520051"/>
                <a:gridCol w="520050"/>
                <a:gridCol w="520050"/>
                <a:gridCol w="520050"/>
                <a:gridCol w="520051"/>
                <a:gridCol w="520051"/>
                <a:gridCol w="520051"/>
              </a:tblGrid>
              <a:tr h="285922">
                <a:tc>
                  <a:txBody>
                    <a:bodyPr/>
                    <a:lstStyle/>
                    <a:p>
                      <a:pPr algn="ctr"/>
                      <a:endParaRPr lang="zh-CN" altLang="en-US" sz="1600" dirty="0"/>
                    </a:p>
                  </a:txBody>
                  <a:tcPr/>
                </a:tc>
                <a:tc gridSpan="15"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2x</a:t>
                      </a:r>
                      <a:r>
                        <a:rPr lang="en-US" altLang="zh-CN" sz="1600" baseline="0" dirty="0" smtClean="0"/>
                        <a:t> </a:t>
                      </a:r>
                      <a:r>
                        <a:rPr lang="en-US" altLang="zh-CN" sz="1600" dirty="0" smtClean="0"/>
                        <a:t>EHT-LTF Full</a:t>
                      </a:r>
                      <a:r>
                        <a:rPr lang="en-US" altLang="zh-CN" sz="1600" baseline="0" dirty="0" smtClean="0"/>
                        <a:t> bandwidth &amp; </a:t>
                      </a:r>
                      <a:r>
                        <a:rPr lang="en-US" altLang="zh-CN" sz="1600" dirty="0" smtClean="0"/>
                        <a:t>PP &amp; MRU Patterns</a:t>
                      </a:r>
                      <a:endParaRPr lang="zh-CN" altLang="en-US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zh-CN" altLang="en-US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zh-CN" altLang="en-US" sz="1600" dirty="0"/>
                    </a:p>
                  </a:txBody>
                  <a:tcPr/>
                </a:tc>
              </a:tr>
              <a:tr h="79278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1100" b="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RU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1100" b="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size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1100" b="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RU26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1100" b="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RU52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chemeClr val="dk1"/>
                          </a:solidFill>
                        </a:rPr>
                        <a:t>RU26+RU52</a:t>
                      </a:r>
                      <a:endParaRPr lang="en-US" altLang="zh-CN" sz="1100" b="0" kern="1200" noProof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chemeClr val="dk1"/>
                          </a:solidFill>
                        </a:rPr>
                        <a:t>RU106</a:t>
                      </a:r>
                      <a:endParaRPr lang="en-US" altLang="zh-CN" sz="1100" b="0" kern="1200" noProof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chemeClr val="dk1"/>
                          </a:solidFill>
                        </a:rPr>
                        <a:t>RU26+RU106</a:t>
                      </a:r>
                      <a:endParaRPr lang="en-US" altLang="zh-CN" sz="1100" b="0" kern="1200" noProof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chemeClr val="dk1"/>
                          </a:solidFill>
                        </a:rPr>
                        <a:t>RU242</a:t>
                      </a:r>
                      <a:endParaRPr lang="en-US" altLang="zh-CN" sz="1100" b="0" kern="1200" noProof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chemeClr val="dk1"/>
                          </a:solidFill>
                        </a:rPr>
                        <a:t>RU484</a:t>
                      </a:r>
                      <a:endParaRPr lang="en-US" altLang="zh-CN" sz="1100" b="0" kern="1200" noProof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chemeClr val="dk1"/>
                          </a:solidFill>
                        </a:rPr>
                        <a:t>RU242+RU484</a:t>
                      </a:r>
                      <a:endParaRPr lang="en-US" altLang="zh-CN" sz="1100" b="0" kern="1200" noProof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1100" b="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RU996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1100" b="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RU484+RU996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1100" b="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RU2*996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1100" b="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RU484+RU2*996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lang="en-US" altLang="zh-CN" sz="1100" b="0" kern="1200" noProof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1100" b="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RU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1100" b="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3*996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1100" b="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RU3*996+RU484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1100" b="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RU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1100" b="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4*996</a:t>
                      </a:r>
                    </a:p>
                  </a:txBody>
                  <a:tcPr/>
                </a:tc>
              </a:tr>
              <a:tr h="6498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1100" b="1" kern="1200" noProof="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P1:(without </a:t>
                      </a:r>
                      <a:r>
                        <a:rPr lang="en-US" altLang="zh-CN" sz="1100" b="0" kern="1200" noProof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punctured</a:t>
                      </a:r>
                      <a:r>
                        <a:rPr lang="en-US" altLang="zh-CN" sz="1100" b="0" kern="1200" baseline="0" noProof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240MHz</a:t>
                      </a:r>
                      <a:r>
                        <a:rPr lang="en-US" altLang="zh-CN" sz="1100" b="0" kern="1200" noProof="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) [1]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chemeClr val="tx1"/>
                          </a:solidFill>
                        </a:rPr>
                        <a:t>36*4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lang="en-US" altLang="zh-CN" sz="1100" b="0" kern="1200" noProof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chemeClr val="tx1"/>
                          </a:solidFill>
                        </a:rPr>
                        <a:t>16</a:t>
                      </a:r>
                      <a:r>
                        <a:rPr lang="zh-CN" altLang="en-US" sz="1100" dirty="0" smtClean="0">
                          <a:solidFill>
                            <a:schemeClr val="tx1"/>
                          </a:solidFill>
                        </a:rPr>
                        <a:t>*</a:t>
                      </a:r>
                      <a:r>
                        <a:rPr lang="en-US" altLang="zh-CN" sz="11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altLang="zh-CN" sz="1100" b="0" kern="1200" noProof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chemeClr val="tx1"/>
                          </a:solidFill>
                        </a:rPr>
                        <a:t>4*4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lang="en-US" altLang="zh-CN" sz="1100" b="0" kern="1200" noProof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chemeClr val="tx1"/>
                          </a:solidFill>
                        </a:rPr>
                        <a:t>8*4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lang="en-US" altLang="zh-CN" sz="1100" b="0" kern="1200" noProof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chemeClr val="tx1"/>
                          </a:solidFill>
                        </a:rPr>
                        <a:t>4*4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lang="en-US" altLang="zh-CN" sz="1100" b="0" kern="1200" noProof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chemeClr val="tx1"/>
                          </a:solidFill>
                        </a:rPr>
                        <a:t>4*4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lang="en-US" altLang="zh-CN" sz="1100" b="0" kern="1200" noProof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chemeClr val="tx1"/>
                          </a:solidFill>
                        </a:rPr>
                        <a:t>2*4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lang="en-US" altLang="zh-CN" sz="1100" b="0" kern="1200" noProof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chemeClr val="tx1"/>
                          </a:solidFill>
                        </a:rPr>
                        <a:t>4*4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lang="en-US" altLang="zh-CN" sz="1100" b="0" kern="1200" noProof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1100" b="0" kern="1200" noProof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1*4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1100" b="0" kern="1200" noProof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4*2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1100" b="1" kern="1200" noProof="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1100" b="1" kern="1200" noProof="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/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1100" b="0" kern="1200" noProof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1100" b="0" kern="1200" noProof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1100" b="0" kern="1200" noProof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/>
                </a:tc>
              </a:tr>
              <a:tr h="117704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1100" b="1" kern="1200" noProof="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P2:(with </a:t>
                      </a:r>
                      <a:r>
                        <a:rPr lang="en-US" altLang="zh-CN" sz="1100" b="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punctured</a:t>
                      </a:r>
                      <a:r>
                        <a:rPr lang="en-US" altLang="zh-CN" sz="1100" b="0" kern="1200" baseline="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240MHz</a:t>
                      </a:r>
                      <a:r>
                        <a:rPr lang="en-US" altLang="zh-CN" sz="1100" b="1" kern="1200" noProof="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chemeClr val="dk1"/>
                          </a:solidFill>
                        </a:rPr>
                        <a:t>36*4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chemeClr val="dk1"/>
                          </a:solidFill>
                        </a:rPr>
                        <a:t>16</a:t>
                      </a:r>
                      <a:r>
                        <a:rPr lang="zh-CN" altLang="en-US" sz="1100" dirty="0" smtClean="0">
                          <a:solidFill>
                            <a:schemeClr val="dk1"/>
                          </a:solidFill>
                        </a:rPr>
                        <a:t>*</a:t>
                      </a:r>
                      <a:r>
                        <a:rPr lang="en-US" altLang="zh-CN" sz="1100" dirty="0" smtClean="0">
                          <a:solidFill>
                            <a:schemeClr val="dk1"/>
                          </a:solidFill>
                        </a:rPr>
                        <a:t>4</a:t>
                      </a:r>
                      <a:endParaRPr lang="en-US" altLang="zh-CN" sz="1100" b="0" kern="1200" noProof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chemeClr val="dk1"/>
                          </a:solidFill>
                        </a:rPr>
                        <a:t>4*4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chemeClr val="dk1"/>
                          </a:solidFill>
                        </a:rPr>
                        <a:t>8*4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chemeClr val="dk1"/>
                          </a:solidFill>
                        </a:rPr>
                        <a:t>4*4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chemeClr val="dk1"/>
                          </a:solidFill>
                        </a:rPr>
                        <a:t>4*4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chemeClr val="dk1"/>
                          </a:solidFill>
                        </a:rPr>
                        <a:t>2*4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chemeClr val="dk1"/>
                          </a:solidFill>
                        </a:rPr>
                        <a:t>4*4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1100" b="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1*4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1100" b="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4*2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1100" b="1" kern="1200" noProof="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3*4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1100" b="1" kern="1200" noProof="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4*6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1100" b="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1100" b="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1100" b="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41033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Design Methods[3-4] 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Option 1: Based on 80MHz EHT-LTF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zh-CN" sz="1800" b="0" dirty="0" smtClean="0">
                <a:solidFill>
                  <a:schemeClr val="tx1"/>
                </a:solidFill>
              </a:rPr>
              <a:t>For 2x, repeating </a:t>
            </a:r>
            <a:r>
              <a:rPr lang="en-US" altLang="zh-CN" sz="1800" b="0" dirty="0">
                <a:solidFill>
                  <a:schemeClr val="tx1"/>
                </a:solidFill>
              </a:rPr>
              <a:t>11ax 8</a:t>
            </a:r>
            <a:r>
              <a:rPr lang="en-US" altLang="zh-CN" sz="1800" b="0" dirty="0" smtClean="0">
                <a:solidFill>
                  <a:schemeClr val="tx1"/>
                </a:solidFill>
              </a:rPr>
              <a:t>0MHz </a:t>
            </a:r>
            <a:r>
              <a:rPr lang="en-US" altLang="zh-CN" sz="1800" b="0" dirty="0">
                <a:solidFill>
                  <a:schemeClr val="tx1"/>
                </a:solidFill>
              </a:rPr>
              <a:t>LTF sequences and apply </a:t>
            </a:r>
            <a:r>
              <a:rPr lang="en-US" altLang="zh-CN" sz="1800" b="0" dirty="0" smtClean="0">
                <a:solidFill>
                  <a:schemeClr val="tx1"/>
                </a:solidFill>
              </a:rPr>
              <a:t>the coefficient </a:t>
            </a:r>
            <a:r>
              <a:rPr lang="en-US" altLang="zh-CN" sz="1800" b="0" dirty="0">
                <a:solidFill>
                  <a:schemeClr val="tx1"/>
                </a:solidFill>
              </a:rPr>
              <a:t>value on </a:t>
            </a:r>
            <a:r>
              <a:rPr lang="en-US" altLang="zh-CN" sz="1800" b="0" dirty="0" smtClean="0">
                <a:solidFill>
                  <a:schemeClr val="tx1"/>
                </a:solidFill>
              </a:rPr>
              <a:t>each 80MHz [1].</a:t>
            </a:r>
            <a:endParaRPr lang="en-US" altLang="zh-CN" sz="1800" b="0" dirty="0">
              <a:solidFill>
                <a:schemeClr val="tx1"/>
              </a:solidFill>
            </a:endParaRPr>
          </a:p>
          <a:p>
            <a:r>
              <a:rPr lang="en-US" altLang="zh-CN" dirty="0" smtClean="0"/>
              <a:t>Option 2: Based on partial of 80MHz EHT-LTF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zh-CN" sz="1800" b="0" dirty="0" smtClean="0">
                <a:solidFill>
                  <a:schemeClr val="tx1"/>
                </a:solidFill>
              </a:rPr>
              <a:t>For </a:t>
            </a:r>
            <a:r>
              <a:rPr lang="en-US" altLang="zh-CN" sz="1800" b="0" dirty="0" smtClean="0">
                <a:solidFill>
                  <a:schemeClr val="tx1"/>
                </a:solidFill>
              </a:rPr>
              <a:t>2x, repeating 11ax 80MHz LTF sequences and apply the coefficient </a:t>
            </a:r>
            <a:r>
              <a:rPr lang="en-US" altLang="zh-CN" sz="1800" b="0" dirty="0">
                <a:solidFill>
                  <a:schemeClr val="tx1"/>
                </a:solidFill>
              </a:rPr>
              <a:t>value on </a:t>
            </a:r>
            <a:r>
              <a:rPr lang="en-US" altLang="zh-CN" sz="1800" b="0" dirty="0" smtClean="0">
                <a:solidFill>
                  <a:schemeClr val="tx1"/>
                </a:solidFill>
              </a:rPr>
              <a:t>the first - fifth part of 80MHz </a:t>
            </a:r>
            <a:r>
              <a:rPr lang="en-US" altLang="zh-CN" sz="1800" b="0" dirty="0">
                <a:solidFill>
                  <a:schemeClr val="tx1"/>
                </a:solidFill>
              </a:rPr>
              <a:t>LTF [1,4]. </a:t>
            </a:r>
            <a:endParaRPr lang="en-US" altLang="zh-CN" sz="1800" b="0" dirty="0" smtClean="0">
              <a:solidFill>
                <a:schemeClr val="tx1"/>
              </a:solidFill>
            </a:endParaRPr>
          </a:p>
          <a:p>
            <a:r>
              <a:rPr lang="en-US" altLang="zh-CN" dirty="0"/>
              <a:t>Option </a:t>
            </a:r>
            <a:r>
              <a:rPr lang="en-US" altLang="zh-CN" dirty="0" smtClean="0"/>
              <a:t>3: New Sequences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zh-CN" sz="1800" b="0" dirty="0" smtClean="0">
                <a:solidFill>
                  <a:schemeClr val="tx1"/>
                </a:solidFill>
              </a:rPr>
              <a:t>Not using 11ax 80MHz 2x LTF sequences to construct the 320MHz/160+160MHz 2x LTF sequences.</a:t>
            </a:r>
            <a:endParaRPr lang="en-US" altLang="zh-CN" sz="1800" b="0" dirty="0">
              <a:solidFill>
                <a:schemeClr val="tx1"/>
              </a:solidFill>
            </a:endParaRPr>
          </a:p>
          <a:p>
            <a:endParaRPr lang="en-US" altLang="zh-CN" dirty="0"/>
          </a:p>
          <a:p>
            <a:pPr>
              <a:buFont typeface="Wingdings" panose="05000000000000000000" pitchFamily="2" charset="2"/>
              <a:buChar char="Ø"/>
            </a:pPr>
            <a:endParaRPr lang="en-US" altLang="zh-CN" sz="1800" b="0" dirty="0" smtClean="0">
              <a:solidFill>
                <a:schemeClr val="tx1"/>
              </a:solidFill>
            </a:endParaRPr>
          </a:p>
          <a:p>
            <a:endParaRPr lang="en-US" altLang="zh-CN" sz="2000" b="0" dirty="0">
              <a:solidFill>
                <a:schemeClr val="tx1"/>
              </a:solidFill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 smtClean="0"/>
              <a:t>2020-07</a:t>
            </a:r>
            <a:endParaRPr lang="en-GB" altLang="zh-CN" dirty="0"/>
          </a:p>
        </p:txBody>
      </p:sp>
    </p:spTree>
    <p:extLst>
      <p:ext uri="{BB962C8B-B14F-4D97-AF65-F5344CB8AC3E}">
        <p14:creationId xmlns:p14="http://schemas.microsoft.com/office/powerpoint/2010/main" val="2852651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Sequences Design Considerations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altLang="zh-CN" sz="1800" b="0" dirty="0" smtClean="0"/>
              <a:t>Optimized the PAPR of all RU </a:t>
            </a:r>
            <a:r>
              <a:rPr lang="en-US" altLang="zh-CN" sz="1800" b="0" dirty="0"/>
              <a:t>or aggregated RU size: </a:t>
            </a:r>
            <a:r>
              <a:rPr lang="en-US" altLang="zh-CN" sz="1800" b="0" dirty="0" smtClean="0"/>
              <a:t>page 4.</a:t>
            </a:r>
            <a:endParaRPr lang="en-US" altLang="zh-CN" sz="1800" b="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altLang="zh-CN" sz="1800" b="0" dirty="0" smtClean="0"/>
              <a:t>Single stream pilot impact [5]: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zh-CN" sz="1400" b="0" dirty="0" smtClean="0"/>
              <a:t>Pilot position: passed </a:t>
            </a:r>
            <a:r>
              <a:rPr lang="en-US" altLang="zh-CN" sz="1400" b="0" dirty="0"/>
              <a:t>SPs </a:t>
            </a:r>
            <a:r>
              <a:rPr lang="en-US" altLang="zh-CN" sz="1400" b="0" dirty="0" smtClean="0"/>
              <a:t>[2]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zh-CN" sz="1400" dirty="0" smtClean="0"/>
              <a:t>P matrices:</a:t>
            </a:r>
          </a:p>
          <a:p>
            <a:pPr marL="457200" lvl="1" indent="0"/>
            <a:endParaRPr lang="en-US" altLang="zh-CN" sz="1400" b="0" dirty="0"/>
          </a:p>
          <a:p>
            <a:r>
              <a:rPr lang="en-US" altLang="zh-CN" sz="1800" b="0" dirty="0"/>
              <a:t>                            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 smtClean="0"/>
              <a:t>2020-07</a:t>
            </a:r>
            <a:endParaRPr lang="en-GB" altLang="zh-CN" dirty="0"/>
          </a:p>
        </p:txBody>
      </p:sp>
      <p:graphicFrame>
        <p:nvGraphicFramePr>
          <p:cNvPr id="6" name="对象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98225551"/>
              </p:ext>
            </p:extLst>
          </p:nvPr>
        </p:nvGraphicFramePr>
        <p:xfrm>
          <a:off x="722312" y="3808808"/>
          <a:ext cx="1603375" cy="923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0" name="Equation" r:id="rId3" imgW="1600200" imgH="914400" progId="Equation.DSMT4">
                  <p:embed/>
                </p:oleObj>
              </mc:Choice>
              <mc:Fallback>
                <p:oleObj name="Equation" r:id="rId3" imgW="1600200" imgH="914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2312" y="3808808"/>
                        <a:ext cx="1603375" cy="923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对象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76196511"/>
              </p:ext>
            </p:extLst>
          </p:nvPr>
        </p:nvGraphicFramePr>
        <p:xfrm>
          <a:off x="6553200" y="4000888"/>
          <a:ext cx="1247775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" name="Equation" r:id="rId5" imgW="1244520" imgH="482400" progId="Equation.DSMT4">
                  <p:embed/>
                </p:oleObj>
              </mc:Choice>
              <mc:Fallback>
                <p:oleObj name="Equation" r:id="rId5" imgW="1244520" imgH="482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53200" y="4000888"/>
                        <a:ext cx="1247775" cy="485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对象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16103698"/>
              </p:ext>
            </p:extLst>
          </p:nvPr>
        </p:nvGraphicFramePr>
        <p:xfrm>
          <a:off x="2873375" y="3579813"/>
          <a:ext cx="2943225" cy="1400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" name="Equation" r:id="rId7" imgW="2946240" imgH="1396800" progId="Equation.DSMT4">
                  <p:embed/>
                </p:oleObj>
              </mc:Choice>
              <mc:Fallback>
                <p:oleObj name="Equation" r:id="rId7" imgW="2946240" imgH="1396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73375" y="3579813"/>
                        <a:ext cx="2943225" cy="1400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对象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70275902"/>
              </p:ext>
            </p:extLst>
          </p:nvPr>
        </p:nvGraphicFramePr>
        <p:xfrm>
          <a:off x="3886200" y="5210175"/>
          <a:ext cx="1143000" cy="200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3" name="Equation" r:id="rId9" imgW="1143000" imgH="203040" progId="Equation.DSMT4">
                  <p:embed/>
                </p:oleObj>
              </mc:Choice>
              <mc:Fallback>
                <p:oleObj name="Equation" r:id="rId9" imgW="114300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6200" y="5210175"/>
                        <a:ext cx="1143000" cy="2000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69065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320MHz 2x EHT-LTF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799" y="1524001"/>
            <a:ext cx="3810001" cy="1905000"/>
          </a:xfrm>
        </p:spPr>
        <p:txBody>
          <a:bodyPr/>
          <a:lstStyle/>
          <a:p>
            <a:r>
              <a:rPr lang="en-US" altLang="zh-CN" dirty="0" smtClean="0"/>
              <a:t>Option 1: </a:t>
            </a:r>
          </a:p>
          <a:p>
            <a:r>
              <a:rPr lang="en-US" altLang="zh-CN" dirty="0" smtClean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	</a:t>
            </a:r>
            <a:r>
              <a:rPr lang="en-US" altLang="zh-CN" sz="1600" dirty="0" smtClean="0">
                <a:solidFill>
                  <a:srgbClr val="0070C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P1:</a:t>
            </a:r>
            <a:r>
              <a:rPr lang="en-US" altLang="zh-CN" sz="1600" b="0" dirty="0" smtClean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320MHz 2x </a:t>
            </a:r>
            <a:r>
              <a:rPr lang="en-US" altLang="zh-CN" sz="1600" b="0" dirty="0" smtClean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EHT-LTF</a:t>
            </a:r>
            <a:r>
              <a:rPr lang="en-US" altLang="zh-CN" sz="1600" b="0" baseline="-25000" dirty="0"/>
              <a:t>-2036,2036</a:t>
            </a:r>
            <a:r>
              <a:rPr lang="en-US" altLang="zh-CN" sz="1600" b="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r>
              <a:rPr lang="en-US" altLang="zh-CN" sz="1600" b="0" dirty="0" smtClean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r>
              <a:rPr lang="en-US" altLang="zh-CN" sz="1600" b="0" dirty="0" smtClean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= [HE-</a:t>
            </a:r>
            <a:r>
              <a:rPr lang="en-US" altLang="ko-KR" sz="1600" b="0" dirty="0" smtClean="0">
                <a:solidFill>
                  <a:schemeClr val="tx1"/>
                </a:solidFill>
              </a:rPr>
              <a:t>LTF</a:t>
            </a:r>
            <a:r>
              <a:rPr lang="en-US" altLang="ko-KR" sz="1600" b="0" baseline="-25000" dirty="0" smtClean="0">
                <a:solidFill>
                  <a:schemeClr val="tx1"/>
                </a:solidFill>
              </a:rPr>
              <a:t>80MHz_2x</a:t>
            </a:r>
            <a:r>
              <a:rPr lang="en-US" altLang="zh-CN" sz="1600" b="0" dirty="0" smtClean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 0</a:t>
            </a:r>
            <a:r>
              <a:rPr lang="en-US" altLang="zh-CN" sz="1600" b="0" baseline="-25000" dirty="0" smtClean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23 </a:t>
            </a:r>
            <a:r>
              <a:rPr lang="en-US" altLang="zh-CN" sz="1600" b="0" dirty="0" smtClean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</a:t>
            </a:r>
            <a:r>
              <a:rPr lang="en-US" altLang="zh-CN" sz="1600" b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HE-</a:t>
            </a:r>
            <a:r>
              <a:rPr lang="en-US" altLang="ko-KR" sz="1600" b="0" dirty="0">
                <a:solidFill>
                  <a:schemeClr val="tx1"/>
                </a:solidFill>
              </a:rPr>
              <a:t>LTF</a:t>
            </a:r>
            <a:r>
              <a:rPr lang="en-US" altLang="ko-KR" sz="1600" b="0" baseline="-25000" dirty="0">
                <a:solidFill>
                  <a:schemeClr val="tx1"/>
                </a:solidFill>
              </a:rPr>
              <a:t>80MHz_2x</a:t>
            </a:r>
            <a:r>
              <a:rPr lang="en-US" altLang="zh-CN" sz="1600" b="0" dirty="0" smtClean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 0</a:t>
            </a:r>
            <a:r>
              <a:rPr lang="en-US" altLang="zh-CN" sz="1600" b="0" baseline="-25000" dirty="0" smtClean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23</a:t>
            </a:r>
            <a:r>
              <a:rPr lang="en-US" altLang="zh-CN" sz="1600" b="0" dirty="0" smtClean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 (</a:t>
            </a:r>
            <a:r>
              <a:rPr lang="en-US" altLang="zh-CN" sz="1600" b="0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-1</a:t>
            </a:r>
            <a:r>
              <a:rPr lang="en-US" altLang="zh-CN" sz="1600" b="0" dirty="0" smtClean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)*</a:t>
            </a:r>
            <a:r>
              <a:rPr lang="en-US" altLang="zh-CN" sz="1600" b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HE-</a:t>
            </a:r>
            <a:r>
              <a:rPr lang="en-US" altLang="ko-KR" sz="1600" b="0" dirty="0">
                <a:solidFill>
                  <a:schemeClr val="tx1"/>
                </a:solidFill>
              </a:rPr>
              <a:t>LTF</a:t>
            </a:r>
            <a:r>
              <a:rPr lang="en-US" altLang="ko-KR" sz="1600" b="0" baseline="-25000" dirty="0">
                <a:solidFill>
                  <a:schemeClr val="tx1"/>
                </a:solidFill>
              </a:rPr>
              <a:t>80MHz_2x </a:t>
            </a:r>
            <a:r>
              <a:rPr lang="en-US" altLang="zh-CN" sz="1600" b="0" dirty="0" smtClean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0</a:t>
            </a:r>
            <a:r>
              <a:rPr lang="en-US" altLang="zh-CN" sz="1600" b="0" baseline="-25000" dirty="0" smtClean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23  </a:t>
            </a:r>
            <a:r>
              <a:rPr lang="en-US" altLang="zh-CN" sz="1600" b="0" dirty="0" smtClean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(</a:t>
            </a:r>
            <a:r>
              <a:rPr lang="en-US" altLang="zh-CN" sz="1600" b="0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-1</a:t>
            </a:r>
            <a:r>
              <a:rPr lang="en-US" altLang="zh-CN" sz="1600" b="0" dirty="0" smtClean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)*</a:t>
            </a:r>
            <a:r>
              <a:rPr lang="en-US" altLang="zh-CN" sz="1600" b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r>
              <a:rPr lang="en-US" altLang="zh-CN" sz="1600" b="0" dirty="0" smtClean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HE-</a:t>
            </a:r>
            <a:r>
              <a:rPr lang="en-US" altLang="ko-KR" sz="1600" b="0" dirty="0" smtClean="0">
                <a:solidFill>
                  <a:schemeClr val="tx1"/>
                </a:solidFill>
              </a:rPr>
              <a:t>LTF</a:t>
            </a:r>
            <a:r>
              <a:rPr lang="en-US" altLang="ko-KR" sz="1600" b="0" baseline="-25000" dirty="0" smtClean="0">
                <a:solidFill>
                  <a:schemeClr val="tx1"/>
                </a:solidFill>
              </a:rPr>
              <a:t>80MHz_2x</a:t>
            </a:r>
            <a:r>
              <a:rPr lang="en-US" altLang="zh-CN" sz="1600" b="0" dirty="0" smtClean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];</a:t>
            </a:r>
          </a:p>
          <a:p>
            <a:r>
              <a:rPr lang="en-US" altLang="zh-CN" sz="1600" b="0" dirty="0" smtClean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    </a:t>
            </a:r>
            <a:r>
              <a:rPr lang="en-US" altLang="zh-CN" sz="1600" b="0" dirty="0" smtClean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Coefficient </a:t>
            </a:r>
            <a:r>
              <a:rPr lang="en-US" altLang="zh-CN" sz="1600" b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values = </a:t>
            </a:r>
            <a:r>
              <a:rPr lang="en-US" altLang="zh-CN" sz="1600" b="0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[</a:t>
            </a:r>
            <a:r>
              <a:rPr lang="en-US" altLang="zh-CN" sz="1600" b="0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1  1  </a:t>
            </a:r>
            <a:r>
              <a:rPr lang="en-US" altLang="zh-CN" sz="1600" b="0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-</a:t>
            </a:r>
            <a:r>
              <a:rPr lang="en-US" altLang="zh-CN" sz="1600" b="0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1 -</a:t>
            </a:r>
            <a:r>
              <a:rPr lang="en-US" altLang="zh-CN" sz="1600" b="0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1]</a:t>
            </a:r>
            <a:endParaRPr lang="en-US" altLang="zh-CN" sz="1600" dirty="0">
              <a:solidFill>
                <a:srgbClr val="FF0000"/>
              </a:solidFill>
            </a:endParaRPr>
          </a:p>
          <a:p>
            <a:r>
              <a:rPr lang="en-US" altLang="zh-CN" dirty="0" smtClean="0"/>
              <a:t>Option </a:t>
            </a:r>
            <a:r>
              <a:rPr lang="en-US" altLang="zh-CN" dirty="0"/>
              <a:t>2: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 smtClean="0"/>
              <a:t>2020-07</a:t>
            </a:r>
            <a:endParaRPr lang="en-GB" altLang="zh-CN" dirty="0"/>
          </a:p>
        </p:txBody>
      </p:sp>
      <p:sp>
        <p:nvSpPr>
          <p:cNvPr id="6" name="矩形 5"/>
          <p:cNvSpPr/>
          <p:nvPr/>
        </p:nvSpPr>
        <p:spPr>
          <a:xfrm>
            <a:off x="1056830" y="3962400"/>
            <a:ext cx="3429000" cy="24365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 eaLnBrk="1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</a:pPr>
            <a:r>
              <a:rPr lang="en-US" altLang="zh-CN" sz="1600" b="1" dirty="0" smtClean="0">
                <a:solidFill>
                  <a:srgbClr val="0070C0"/>
                </a:solidFill>
                <a:latin typeface="Times New Roman" panose="02020603050405020304" pitchFamily="18" charset="0"/>
              </a:rPr>
              <a:t>P1:</a:t>
            </a:r>
            <a:r>
              <a:rPr lang="en-US" altLang="zh-CN" sz="12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320MHz </a:t>
            </a:r>
            <a:r>
              <a:rPr lang="en-US" altLang="zh-CN" sz="1200" dirty="0">
                <a:solidFill>
                  <a:srgbClr val="000000"/>
                </a:solidFill>
                <a:latin typeface="Times New Roman" panose="02020603050405020304" pitchFamily="18" charset="0"/>
              </a:rPr>
              <a:t>2x </a:t>
            </a:r>
            <a:r>
              <a:rPr lang="en-US" altLang="zh-CN" sz="12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EHT-LTF </a:t>
            </a:r>
            <a:r>
              <a:rPr lang="en-US" altLang="zh-CN" sz="1200" baseline="-25000" dirty="0">
                <a:solidFill>
                  <a:schemeClr val="tx1"/>
                </a:solidFill>
              </a:rPr>
              <a:t>-2036,2036</a:t>
            </a:r>
            <a:r>
              <a:rPr lang="en-US" altLang="zh-CN" sz="120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r>
              <a:rPr lang="en-US" altLang="zh-CN" sz="12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= </a:t>
            </a:r>
            <a:r>
              <a:rPr lang="en-US" altLang="zh-CN" sz="12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[</a:t>
            </a:r>
            <a:r>
              <a:rPr lang="en-US" altLang="zh-CN" sz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HE-</a:t>
            </a:r>
            <a:r>
              <a:rPr lang="en-US" altLang="ko-KR" sz="1200" dirty="0" smtClean="0">
                <a:solidFill>
                  <a:schemeClr val="tx1"/>
                </a:solidFill>
              </a:rPr>
              <a:t>LTF</a:t>
            </a:r>
            <a:r>
              <a:rPr lang="en-US" altLang="ko-KR" sz="1200" baseline="-25000" dirty="0" smtClean="0">
                <a:solidFill>
                  <a:schemeClr val="tx1"/>
                </a:solidFill>
              </a:rPr>
              <a:t>80MHz_part1_2x</a:t>
            </a:r>
            <a:r>
              <a:rPr lang="en-US" altLang="zh-CN" sz="1200" dirty="0" smtClean="0">
                <a:solidFill>
                  <a:schemeClr val="tx1"/>
                </a:solidFill>
              </a:rPr>
              <a:t>  </a:t>
            </a:r>
            <a:r>
              <a:rPr lang="en-US" altLang="zh-CN" sz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HE-</a:t>
            </a:r>
            <a:r>
              <a:rPr lang="en-US" altLang="ko-KR" sz="1200" dirty="0" smtClean="0">
                <a:solidFill>
                  <a:schemeClr val="tx1"/>
                </a:solidFill>
              </a:rPr>
              <a:t>LTF</a:t>
            </a:r>
            <a:r>
              <a:rPr lang="en-US" altLang="ko-KR" sz="1200" baseline="-25000" dirty="0" smtClean="0">
                <a:solidFill>
                  <a:schemeClr val="tx1"/>
                </a:solidFill>
              </a:rPr>
              <a:t>80MHz_part2_2x </a:t>
            </a:r>
            <a:r>
              <a:rPr lang="en-US" altLang="zh-CN" sz="1200" dirty="0" smtClean="0">
                <a:solidFill>
                  <a:schemeClr val="tx1"/>
                </a:solidFill>
              </a:rPr>
              <a:t>  </a:t>
            </a:r>
            <a:r>
              <a:rPr lang="en-US" altLang="zh-CN" sz="1200" dirty="0">
                <a:solidFill>
                  <a:schemeClr val="tx1"/>
                </a:solidFill>
                <a:latin typeface="Times New Roman" panose="02020603050405020304" pitchFamily="18" charset="0"/>
              </a:rPr>
              <a:t>(</a:t>
            </a:r>
            <a:r>
              <a:rPr lang="en-US" altLang="zh-CN" sz="1200" dirty="0">
                <a:solidFill>
                  <a:srgbClr val="FF0000"/>
                </a:solidFill>
                <a:latin typeface="Times New Roman" panose="02020603050405020304" pitchFamily="18" charset="0"/>
              </a:rPr>
              <a:t>-</a:t>
            </a:r>
            <a:r>
              <a:rPr lang="en-US" altLang="zh-CN" sz="12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1</a:t>
            </a:r>
            <a:r>
              <a:rPr lang="en-US" altLang="zh-CN" sz="12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)*</a:t>
            </a:r>
            <a:r>
              <a:rPr lang="en-US" altLang="zh-CN" sz="1200" dirty="0" smtClean="0">
                <a:solidFill>
                  <a:schemeClr val="tx1"/>
                </a:solidFill>
              </a:rPr>
              <a:t> </a:t>
            </a:r>
            <a:r>
              <a:rPr lang="en-US" altLang="zh-CN" sz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HE-</a:t>
            </a:r>
            <a:r>
              <a:rPr lang="en-US" altLang="ko-KR" sz="1200" dirty="0" smtClean="0">
                <a:solidFill>
                  <a:schemeClr val="tx1"/>
                </a:solidFill>
              </a:rPr>
              <a:t>LTF</a:t>
            </a:r>
            <a:r>
              <a:rPr lang="en-US" altLang="ko-KR" sz="1200" baseline="-25000" dirty="0" smtClean="0">
                <a:solidFill>
                  <a:schemeClr val="tx1"/>
                </a:solidFill>
              </a:rPr>
              <a:t>80MHz_part3_2x</a:t>
            </a:r>
            <a:r>
              <a:rPr lang="en-US" altLang="zh-CN" sz="1200" dirty="0" smtClean="0">
                <a:solidFill>
                  <a:schemeClr val="tx1"/>
                </a:solidFill>
              </a:rPr>
              <a:t>  </a:t>
            </a:r>
            <a:r>
              <a:rPr lang="en-US" altLang="zh-CN" sz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HE-</a:t>
            </a:r>
            <a:r>
              <a:rPr lang="en-US" altLang="ko-KR" sz="1200" dirty="0" smtClean="0">
                <a:solidFill>
                  <a:schemeClr val="tx1"/>
                </a:solidFill>
              </a:rPr>
              <a:t>LTF</a:t>
            </a:r>
            <a:r>
              <a:rPr lang="en-US" altLang="ko-KR" sz="1200" baseline="-25000" dirty="0" smtClean="0">
                <a:solidFill>
                  <a:schemeClr val="tx1"/>
                </a:solidFill>
              </a:rPr>
              <a:t>80MHz_part4_2x</a:t>
            </a:r>
            <a:r>
              <a:rPr lang="en-US" altLang="zh-CN" sz="1200" dirty="0" smtClean="0">
                <a:solidFill>
                  <a:schemeClr val="tx1"/>
                </a:solidFill>
              </a:rPr>
              <a:t>  </a:t>
            </a:r>
            <a:r>
              <a:rPr lang="en-US" altLang="zh-CN" sz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HE-</a:t>
            </a:r>
            <a:r>
              <a:rPr lang="en-US" altLang="ko-KR" sz="1200" dirty="0" smtClean="0">
                <a:solidFill>
                  <a:schemeClr val="tx1"/>
                </a:solidFill>
              </a:rPr>
              <a:t>LTF</a:t>
            </a:r>
            <a:r>
              <a:rPr lang="en-US" altLang="ko-KR" sz="1200" baseline="-25000" dirty="0" smtClean="0">
                <a:solidFill>
                  <a:schemeClr val="tx1"/>
                </a:solidFill>
              </a:rPr>
              <a:t>80MHz_part5_2x</a:t>
            </a:r>
            <a:r>
              <a:rPr lang="en-US" altLang="zh-CN" sz="1200" dirty="0" smtClean="0">
                <a:solidFill>
                  <a:schemeClr val="tx1"/>
                </a:solidFill>
              </a:rPr>
              <a:t>  </a:t>
            </a:r>
            <a:r>
              <a:rPr lang="en-US" altLang="zh-CN" sz="1200" dirty="0">
                <a:solidFill>
                  <a:schemeClr val="tx1"/>
                </a:solidFill>
              </a:rPr>
              <a:t>0</a:t>
            </a:r>
            <a:r>
              <a:rPr lang="en-US" altLang="zh-CN" sz="1200" baseline="-25000" dirty="0">
                <a:solidFill>
                  <a:schemeClr val="tx1"/>
                </a:solidFill>
              </a:rPr>
              <a:t>23</a:t>
            </a:r>
            <a:r>
              <a:rPr lang="en-US" altLang="zh-CN" sz="1200" dirty="0">
                <a:solidFill>
                  <a:schemeClr val="tx1"/>
                </a:solidFill>
              </a:rPr>
              <a:t> </a:t>
            </a:r>
            <a:r>
              <a:rPr lang="en-US" altLang="zh-CN" sz="1200" dirty="0" smtClean="0">
                <a:solidFill>
                  <a:schemeClr val="tx1"/>
                </a:solidFill>
              </a:rPr>
              <a:t>  </a:t>
            </a:r>
            <a:r>
              <a:rPr lang="en-US" altLang="zh-CN" sz="1200" dirty="0">
                <a:solidFill>
                  <a:srgbClr val="000000"/>
                </a:solidFill>
                <a:latin typeface="Times New Roman" panose="02020603050405020304" pitchFamily="18" charset="0"/>
              </a:rPr>
              <a:t>(</a:t>
            </a:r>
            <a:r>
              <a:rPr lang="en-US" altLang="zh-CN" sz="1200" dirty="0">
                <a:solidFill>
                  <a:srgbClr val="FF0000"/>
                </a:solidFill>
                <a:latin typeface="Times New Roman" panose="02020603050405020304" pitchFamily="18" charset="0"/>
              </a:rPr>
              <a:t>-</a:t>
            </a:r>
            <a:r>
              <a:rPr lang="en-US" altLang="zh-CN" sz="12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1</a:t>
            </a:r>
            <a:r>
              <a:rPr lang="en-US" altLang="zh-CN" sz="12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)* </a:t>
            </a:r>
            <a:r>
              <a:rPr lang="en-US" altLang="zh-CN" sz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HE-</a:t>
            </a:r>
            <a:r>
              <a:rPr lang="en-US" altLang="ko-KR" sz="1200" dirty="0" smtClean="0">
                <a:solidFill>
                  <a:schemeClr val="tx1"/>
                </a:solidFill>
              </a:rPr>
              <a:t>LTF</a:t>
            </a:r>
            <a:r>
              <a:rPr lang="en-US" altLang="ko-KR" sz="1200" baseline="-25000" dirty="0" smtClean="0">
                <a:solidFill>
                  <a:schemeClr val="tx1"/>
                </a:solidFill>
              </a:rPr>
              <a:t>80MHz_part1_2x</a:t>
            </a:r>
            <a:r>
              <a:rPr lang="en-US" altLang="zh-CN" sz="1200" dirty="0" smtClean="0">
                <a:solidFill>
                  <a:schemeClr val="tx1"/>
                </a:solidFill>
              </a:rPr>
              <a:t>  </a:t>
            </a:r>
            <a:r>
              <a:rPr lang="en-US" altLang="zh-CN" sz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HE-</a:t>
            </a:r>
            <a:r>
              <a:rPr lang="en-US" altLang="ko-KR" sz="1200" dirty="0" smtClean="0">
                <a:solidFill>
                  <a:schemeClr val="tx1"/>
                </a:solidFill>
              </a:rPr>
              <a:t>LTF</a:t>
            </a:r>
            <a:r>
              <a:rPr lang="en-US" altLang="ko-KR" sz="1200" baseline="-25000" dirty="0" smtClean="0">
                <a:solidFill>
                  <a:schemeClr val="tx1"/>
                </a:solidFill>
              </a:rPr>
              <a:t>80MHz_part2_2x</a:t>
            </a:r>
            <a:r>
              <a:rPr lang="en-US" altLang="zh-CN" sz="1200" dirty="0" smtClean="0">
                <a:solidFill>
                  <a:schemeClr val="tx1"/>
                </a:solidFill>
              </a:rPr>
              <a:t>  </a:t>
            </a:r>
            <a:r>
              <a:rPr lang="en-US" altLang="zh-CN" sz="1200" dirty="0">
                <a:solidFill>
                  <a:srgbClr val="000000"/>
                </a:solidFill>
                <a:latin typeface="Times New Roman" panose="02020603050405020304" pitchFamily="18" charset="0"/>
              </a:rPr>
              <a:t>(</a:t>
            </a:r>
            <a:r>
              <a:rPr lang="en-US" altLang="zh-CN" sz="1200" dirty="0">
                <a:solidFill>
                  <a:srgbClr val="FF0000"/>
                </a:solidFill>
                <a:latin typeface="Times New Roman" panose="02020603050405020304" pitchFamily="18" charset="0"/>
              </a:rPr>
              <a:t>-</a:t>
            </a:r>
            <a:r>
              <a:rPr lang="en-US" altLang="zh-CN" sz="12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1</a:t>
            </a:r>
            <a:r>
              <a:rPr lang="en-US" altLang="zh-CN" sz="12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)*</a:t>
            </a:r>
            <a:r>
              <a:rPr lang="en-US" altLang="zh-CN" sz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HE-</a:t>
            </a:r>
            <a:r>
              <a:rPr lang="en-US" altLang="ko-KR" sz="1200" dirty="0" smtClean="0">
                <a:solidFill>
                  <a:schemeClr val="tx1"/>
                </a:solidFill>
              </a:rPr>
              <a:t>LTF</a:t>
            </a:r>
            <a:r>
              <a:rPr lang="en-US" altLang="ko-KR" sz="1200" baseline="-25000" dirty="0" smtClean="0">
                <a:solidFill>
                  <a:schemeClr val="tx1"/>
                </a:solidFill>
              </a:rPr>
              <a:t>80MHz_part3_2x</a:t>
            </a:r>
            <a:r>
              <a:rPr lang="en-US" altLang="zh-CN" sz="1200" dirty="0" smtClean="0">
                <a:solidFill>
                  <a:schemeClr val="tx1"/>
                </a:solidFill>
              </a:rPr>
              <a:t>  </a:t>
            </a:r>
            <a:r>
              <a:rPr lang="en-US" altLang="zh-CN" sz="1200" dirty="0" smtClean="0">
                <a:solidFill>
                  <a:srgbClr val="0070C0"/>
                </a:solidFill>
              </a:rPr>
              <a:t> </a:t>
            </a:r>
            <a:r>
              <a:rPr lang="en-US" altLang="zh-CN" sz="1200" dirty="0">
                <a:solidFill>
                  <a:srgbClr val="000000"/>
                </a:solidFill>
                <a:latin typeface="Times New Roman" panose="02020603050405020304" pitchFamily="18" charset="0"/>
              </a:rPr>
              <a:t>(</a:t>
            </a:r>
            <a:r>
              <a:rPr lang="en-US" altLang="zh-CN" sz="1200" dirty="0">
                <a:solidFill>
                  <a:srgbClr val="FF0000"/>
                </a:solidFill>
                <a:latin typeface="Times New Roman" panose="02020603050405020304" pitchFamily="18" charset="0"/>
              </a:rPr>
              <a:t>-</a:t>
            </a:r>
            <a:r>
              <a:rPr lang="en-US" altLang="zh-CN" sz="12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1</a:t>
            </a:r>
            <a:r>
              <a:rPr lang="en-US" altLang="zh-CN" sz="12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)* </a:t>
            </a:r>
            <a:r>
              <a:rPr lang="en-US" altLang="zh-CN" sz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HE-</a:t>
            </a:r>
            <a:r>
              <a:rPr lang="en-US" altLang="ko-KR" sz="1200" dirty="0" smtClean="0">
                <a:solidFill>
                  <a:schemeClr val="tx1"/>
                </a:solidFill>
              </a:rPr>
              <a:t>LTF</a:t>
            </a:r>
            <a:r>
              <a:rPr lang="en-US" altLang="ko-KR" sz="1200" baseline="-25000" dirty="0" smtClean="0">
                <a:solidFill>
                  <a:schemeClr val="tx1"/>
                </a:solidFill>
              </a:rPr>
              <a:t>80MHz_part4_2x</a:t>
            </a:r>
            <a:r>
              <a:rPr lang="en-US" altLang="zh-CN" sz="1200" dirty="0" smtClean="0">
                <a:solidFill>
                  <a:schemeClr val="tx1"/>
                </a:solidFill>
              </a:rPr>
              <a:t>  </a:t>
            </a:r>
            <a:r>
              <a:rPr lang="en-US" altLang="zh-CN" sz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HE-</a:t>
            </a:r>
            <a:r>
              <a:rPr lang="en-US" altLang="ko-KR" sz="1200" dirty="0" smtClean="0">
                <a:solidFill>
                  <a:schemeClr val="tx1"/>
                </a:solidFill>
              </a:rPr>
              <a:t>LTF</a:t>
            </a:r>
            <a:r>
              <a:rPr lang="en-US" altLang="ko-KR" sz="1200" baseline="-25000" dirty="0" smtClean="0">
                <a:solidFill>
                  <a:schemeClr val="tx1"/>
                </a:solidFill>
              </a:rPr>
              <a:t>80MHz_part5_2x</a:t>
            </a:r>
            <a:r>
              <a:rPr lang="en-US" altLang="zh-CN" sz="1200" dirty="0" smtClean="0">
                <a:solidFill>
                  <a:schemeClr val="tx1"/>
                </a:solidFill>
              </a:rPr>
              <a:t>  </a:t>
            </a:r>
            <a:r>
              <a:rPr lang="en-US" altLang="zh-CN" sz="1200" dirty="0">
                <a:solidFill>
                  <a:schemeClr val="tx1"/>
                </a:solidFill>
              </a:rPr>
              <a:t>0</a:t>
            </a:r>
            <a:r>
              <a:rPr lang="en-US" altLang="zh-CN" sz="1200" baseline="-25000" dirty="0">
                <a:solidFill>
                  <a:schemeClr val="tx1"/>
                </a:solidFill>
              </a:rPr>
              <a:t>23</a:t>
            </a:r>
            <a:r>
              <a:rPr lang="en-US" altLang="zh-CN" sz="1200" dirty="0">
                <a:solidFill>
                  <a:schemeClr val="tx1"/>
                </a:solidFill>
              </a:rPr>
              <a:t> </a:t>
            </a:r>
            <a:r>
              <a:rPr lang="en-US" altLang="zh-CN" sz="1200" dirty="0" smtClean="0">
                <a:solidFill>
                  <a:schemeClr val="tx1"/>
                </a:solidFill>
              </a:rPr>
              <a:t>  </a:t>
            </a:r>
            <a:r>
              <a:rPr lang="en-US" altLang="zh-CN" sz="1200" dirty="0">
                <a:solidFill>
                  <a:srgbClr val="000000"/>
                </a:solidFill>
                <a:latin typeface="Times New Roman" panose="02020603050405020304" pitchFamily="18" charset="0"/>
              </a:rPr>
              <a:t>(</a:t>
            </a:r>
            <a:r>
              <a:rPr lang="en-US" altLang="zh-CN" sz="1200" dirty="0">
                <a:solidFill>
                  <a:srgbClr val="FF0000"/>
                </a:solidFill>
                <a:latin typeface="Times New Roman" panose="02020603050405020304" pitchFamily="18" charset="0"/>
              </a:rPr>
              <a:t>-</a:t>
            </a:r>
            <a:r>
              <a:rPr lang="en-US" altLang="zh-CN" sz="12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1</a:t>
            </a:r>
            <a:r>
              <a:rPr lang="en-US" altLang="zh-CN" sz="12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)*</a:t>
            </a:r>
            <a:r>
              <a:rPr lang="en-US" altLang="zh-CN" sz="12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r>
              <a:rPr lang="en-US" altLang="zh-CN" sz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HE-</a:t>
            </a:r>
            <a:r>
              <a:rPr lang="en-US" altLang="ko-KR" sz="1200" dirty="0" smtClean="0">
                <a:solidFill>
                  <a:schemeClr val="tx1"/>
                </a:solidFill>
              </a:rPr>
              <a:t>LTF</a:t>
            </a:r>
            <a:r>
              <a:rPr lang="en-US" altLang="ko-KR" sz="1200" baseline="-25000" dirty="0" smtClean="0">
                <a:solidFill>
                  <a:schemeClr val="tx1"/>
                </a:solidFill>
              </a:rPr>
              <a:t>80MHz_part1_2x</a:t>
            </a:r>
            <a:r>
              <a:rPr lang="en-US" altLang="zh-CN" sz="1200" dirty="0" smtClean="0">
                <a:solidFill>
                  <a:schemeClr val="tx1"/>
                </a:solidFill>
              </a:rPr>
              <a:t>  </a:t>
            </a:r>
            <a:r>
              <a:rPr lang="en-US" altLang="zh-CN" sz="1200" dirty="0">
                <a:solidFill>
                  <a:srgbClr val="000000"/>
                </a:solidFill>
                <a:latin typeface="Times New Roman" panose="02020603050405020304" pitchFamily="18" charset="0"/>
              </a:rPr>
              <a:t>(</a:t>
            </a:r>
            <a:r>
              <a:rPr lang="en-US" altLang="zh-CN" sz="1200" dirty="0">
                <a:solidFill>
                  <a:srgbClr val="FF0000"/>
                </a:solidFill>
                <a:latin typeface="Times New Roman" panose="02020603050405020304" pitchFamily="18" charset="0"/>
              </a:rPr>
              <a:t>-</a:t>
            </a:r>
            <a:r>
              <a:rPr lang="en-US" altLang="zh-CN" sz="12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1</a:t>
            </a:r>
            <a:r>
              <a:rPr lang="en-US" altLang="zh-CN" sz="12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)* </a:t>
            </a:r>
            <a:r>
              <a:rPr lang="en-US" altLang="zh-CN" sz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HE-</a:t>
            </a:r>
            <a:r>
              <a:rPr lang="en-US" altLang="ko-KR" sz="1200" dirty="0" smtClean="0">
                <a:solidFill>
                  <a:schemeClr val="tx1"/>
                </a:solidFill>
              </a:rPr>
              <a:t>LTF</a:t>
            </a:r>
            <a:r>
              <a:rPr lang="en-US" altLang="ko-KR" sz="1200" baseline="-25000" dirty="0" smtClean="0">
                <a:solidFill>
                  <a:schemeClr val="tx1"/>
                </a:solidFill>
              </a:rPr>
              <a:t>80MHz_part2_2x</a:t>
            </a:r>
            <a:r>
              <a:rPr lang="en-US" altLang="zh-CN" sz="1200" dirty="0" smtClean="0">
                <a:solidFill>
                  <a:schemeClr val="tx1"/>
                </a:solidFill>
              </a:rPr>
              <a:t>  </a:t>
            </a:r>
            <a:r>
              <a:rPr lang="en-US" altLang="zh-CN" sz="120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HE-</a:t>
            </a:r>
            <a:r>
              <a:rPr lang="en-US" altLang="ko-KR" sz="1200" dirty="0">
                <a:solidFill>
                  <a:schemeClr val="tx1"/>
                </a:solidFill>
              </a:rPr>
              <a:t>LTF</a:t>
            </a:r>
            <a:r>
              <a:rPr lang="en-US" altLang="ko-KR" sz="1200" baseline="-25000" dirty="0">
                <a:solidFill>
                  <a:schemeClr val="tx1"/>
                </a:solidFill>
              </a:rPr>
              <a:t>80MHz_part3_2x</a:t>
            </a:r>
            <a:r>
              <a:rPr lang="en-US" altLang="zh-CN" sz="1200" dirty="0" smtClean="0">
                <a:solidFill>
                  <a:schemeClr val="tx1"/>
                </a:solidFill>
              </a:rPr>
              <a:t>   </a:t>
            </a:r>
            <a:r>
              <a:rPr lang="en-US" altLang="zh-CN" sz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HE-</a:t>
            </a:r>
            <a:r>
              <a:rPr lang="en-US" altLang="ko-KR" sz="1200" dirty="0" smtClean="0">
                <a:solidFill>
                  <a:schemeClr val="tx1"/>
                </a:solidFill>
              </a:rPr>
              <a:t>LTF</a:t>
            </a:r>
            <a:r>
              <a:rPr lang="en-US" altLang="ko-KR" sz="1200" baseline="-25000" dirty="0" smtClean="0">
                <a:solidFill>
                  <a:schemeClr val="tx1"/>
                </a:solidFill>
              </a:rPr>
              <a:t>80MHz_part4_2x</a:t>
            </a:r>
            <a:r>
              <a:rPr lang="en-US" altLang="zh-CN" sz="1200" dirty="0" smtClean="0">
                <a:solidFill>
                  <a:schemeClr val="tx1"/>
                </a:solidFill>
              </a:rPr>
              <a:t>  </a:t>
            </a:r>
            <a:r>
              <a:rPr lang="en-US" altLang="zh-CN" sz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HE-</a:t>
            </a:r>
            <a:r>
              <a:rPr lang="en-US" altLang="ko-KR" sz="1200" dirty="0" smtClean="0">
                <a:solidFill>
                  <a:schemeClr val="tx1"/>
                </a:solidFill>
              </a:rPr>
              <a:t>LTF</a:t>
            </a:r>
            <a:r>
              <a:rPr lang="en-US" altLang="ko-KR" sz="1200" baseline="-25000" dirty="0" smtClean="0">
                <a:solidFill>
                  <a:schemeClr val="tx1"/>
                </a:solidFill>
              </a:rPr>
              <a:t>80MHz_part5_2x</a:t>
            </a:r>
            <a:r>
              <a:rPr lang="en-US" altLang="zh-CN" sz="1200" dirty="0" smtClean="0">
                <a:solidFill>
                  <a:schemeClr val="tx1"/>
                </a:solidFill>
              </a:rPr>
              <a:t>  </a:t>
            </a:r>
            <a:r>
              <a:rPr lang="en-US" altLang="zh-CN" sz="1200" dirty="0">
                <a:solidFill>
                  <a:schemeClr val="tx1"/>
                </a:solidFill>
              </a:rPr>
              <a:t>0</a:t>
            </a:r>
            <a:r>
              <a:rPr lang="en-US" altLang="zh-CN" sz="1200" baseline="-25000" dirty="0">
                <a:solidFill>
                  <a:schemeClr val="tx1"/>
                </a:solidFill>
              </a:rPr>
              <a:t>23</a:t>
            </a:r>
            <a:r>
              <a:rPr lang="en-US" altLang="zh-CN" sz="1200" dirty="0">
                <a:solidFill>
                  <a:schemeClr val="tx1"/>
                </a:solidFill>
              </a:rPr>
              <a:t> </a:t>
            </a:r>
            <a:r>
              <a:rPr lang="en-US" altLang="zh-CN" sz="1200" dirty="0" smtClean="0">
                <a:solidFill>
                  <a:schemeClr val="tx1"/>
                </a:solidFill>
              </a:rPr>
              <a:t>  </a:t>
            </a:r>
            <a:r>
              <a:rPr lang="en-US" altLang="zh-CN" sz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HE-</a:t>
            </a:r>
            <a:r>
              <a:rPr lang="en-US" altLang="ko-KR" sz="1200" dirty="0" smtClean="0">
                <a:solidFill>
                  <a:schemeClr val="tx1"/>
                </a:solidFill>
              </a:rPr>
              <a:t>LTF</a:t>
            </a:r>
            <a:r>
              <a:rPr lang="en-US" altLang="ko-KR" sz="1200" baseline="-25000" dirty="0" smtClean="0">
                <a:solidFill>
                  <a:schemeClr val="tx1"/>
                </a:solidFill>
              </a:rPr>
              <a:t>80MHz_part1_2x</a:t>
            </a:r>
            <a:r>
              <a:rPr lang="en-US" altLang="zh-CN" sz="1200" dirty="0" smtClean="0">
                <a:solidFill>
                  <a:schemeClr val="tx1"/>
                </a:solidFill>
              </a:rPr>
              <a:t>  </a:t>
            </a:r>
            <a:r>
              <a:rPr lang="en-US" altLang="zh-CN" sz="1200" dirty="0">
                <a:solidFill>
                  <a:srgbClr val="000000"/>
                </a:solidFill>
                <a:latin typeface="Times New Roman" panose="02020603050405020304" pitchFamily="18" charset="0"/>
              </a:rPr>
              <a:t>(</a:t>
            </a:r>
            <a:r>
              <a:rPr lang="en-US" altLang="zh-CN" sz="1200" dirty="0">
                <a:solidFill>
                  <a:srgbClr val="FF0000"/>
                </a:solidFill>
                <a:latin typeface="Times New Roman" panose="02020603050405020304" pitchFamily="18" charset="0"/>
              </a:rPr>
              <a:t>-</a:t>
            </a:r>
            <a:r>
              <a:rPr lang="en-US" altLang="zh-CN" sz="12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1</a:t>
            </a:r>
            <a:r>
              <a:rPr lang="en-US" altLang="zh-CN" sz="12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)*</a:t>
            </a:r>
            <a:r>
              <a:rPr lang="en-US" altLang="zh-CN" sz="12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r>
              <a:rPr lang="en-US" altLang="zh-CN" sz="1200" dirty="0" smtClean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HE-</a:t>
            </a:r>
            <a:r>
              <a:rPr lang="en-US" altLang="ko-KR" sz="1200" dirty="0" smtClean="0">
                <a:solidFill>
                  <a:schemeClr val="tx1"/>
                </a:solidFill>
              </a:rPr>
              <a:t>LTF</a:t>
            </a:r>
            <a:r>
              <a:rPr lang="en-US" altLang="ko-KR" sz="1200" baseline="-25000" dirty="0" smtClean="0">
                <a:solidFill>
                  <a:schemeClr val="tx1"/>
                </a:solidFill>
              </a:rPr>
              <a:t>80MHz_part2_2x</a:t>
            </a:r>
            <a:r>
              <a:rPr lang="en-US" altLang="zh-CN" sz="1200" dirty="0" smtClean="0">
                <a:solidFill>
                  <a:schemeClr val="tx1"/>
                </a:solidFill>
              </a:rPr>
              <a:t> </a:t>
            </a:r>
            <a:r>
              <a:rPr lang="en-US" altLang="zh-CN" sz="1200" dirty="0" smtClean="0">
                <a:solidFill>
                  <a:srgbClr val="0070C0"/>
                </a:solidFill>
              </a:rPr>
              <a:t> </a:t>
            </a:r>
            <a:r>
              <a:rPr lang="en-US" altLang="zh-CN" sz="1200" dirty="0">
                <a:solidFill>
                  <a:srgbClr val="000000"/>
                </a:solidFill>
                <a:latin typeface="Times New Roman" panose="02020603050405020304" pitchFamily="18" charset="0"/>
              </a:rPr>
              <a:t>(</a:t>
            </a:r>
            <a:r>
              <a:rPr lang="en-US" altLang="zh-CN" sz="1200" dirty="0">
                <a:solidFill>
                  <a:srgbClr val="FF0000"/>
                </a:solidFill>
                <a:latin typeface="Times New Roman" panose="02020603050405020304" pitchFamily="18" charset="0"/>
              </a:rPr>
              <a:t>-</a:t>
            </a:r>
            <a:r>
              <a:rPr lang="en-US" altLang="zh-CN" sz="12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1</a:t>
            </a:r>
            <a:r>
              <a:rPr lang="en-US" altLang="zh-CN" sz="12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)* </a:t>
            </a:r>
            <a:r>
              <a:rPr lang="en-US" altLang="zh-CN" sz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HE-</a:t>
            </a:r>
            <a:r>
              <a:rPr lang="en-US" altLang="ko-KR" sz="1200" dirty="0" smtClean="0">
                <a:solidFill>
                  <a:schemeClr val="tx1"/>
                </a:solidFill>
              </a:rPr>
              <a:t>LTF</a:t>
            </a:r>
            <a:r>
              <a:rPr lang="en-US" altLang="ko-KR" sz="1200" baseline="-25000" dirty="0" smtClean="0">
                <a:solidFill>
                  <a:schemeClr val="tx1"/>
                </a:solidFill>
              </a:rPr>
              <a:t>80MHz_part3_2x</a:t>
            </a:r>
            <a:r>
              <a:rPr lang="en-US" altLang="zh-CN" sz="1200" dirty="0" smtClean="0">
                <a:solidFill>
                  <a:schemeClr val="tx1"/>
                </a:solidFill>
              </a:rPr>
              <a:t>  </a:t>
            </a:r>
            <a:r>
              <a:rPr lang="en-US" altLang="zh-CN" sz="1200" dirty="0">
                <a:solidFill>
                  <a:srgbClr val="000000"/>
                </a:solidFill>
                <a:latin typeface="Times New Roman" panose="02020603050405020304" pitchFamily="18" charset="0"/>
              </a:rPr>
              <a:t>(</a:t>
            </a:r>
            <a:r>
              <a:rPr lang="en-US" altLang="zh-CN" sz="1200" dirty="0">
                <a:solidFill>
                  <a:srgbClr val="FF0000"/>
                </a:solidFill>
                <a:latin typeface="Times New Roman" panose="02020603050405020304" pitchFamily="18" charset="0"/>
              </a:rPr>
              <a:t>-</a:t>
            </a:r>
            <a:r>
              <a:rPr lang="en-US" altLang="zh-CN" sz="12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1</a:t>
            </a:r>
            <a:r>
              <a:rPr lang="en-US" altLang="zh-CN" sz="12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)*</a:t>
            </a:r>
            <a:r>
              <a:rPr lang="en-US" altLang="zh-CN" sz="1200" dirty="0" smtClean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HE-</a:t>
            </a:r>
            <a:r>
              <a:rPr lang="en-US" altLang="ko-KR" sz="1200" dirty="0" smtClean="0">
                <a:solidFill>
                  <a:schemeClr val="tx1"/>
                </a:solidFill>
              </a:rPr>
              <a:t>LTF</a:t>
            </a:r>
            <a:r>
              <a:rPr lang="en-US" altLang="ko-KR" sz="1200" baseline="-25000" dirty="0" smtClean="0">
                <a:solidFill>
                  <a:schemeClr val="tx1"/>
                </a:solidFill>
              </a:rPr>
              <a:t>80MHz_part4_2x</a:t>
            </a:r>
            <a:r>
              <a:rPr lang="en-US" altLang="zh-CN" sz="1200" dirty="0" smtClean="0">
                <a:solidFill>
                  <a:schemeClr val="tx1"/>
                </a:solidFill>
              </a:rPr>
              <a:t>  </a:t>
            </a:r>
            <a:r>
              <a:rPr lang="en-US" altLang="zh-CN" sz="12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HE-</a:t>
            </a:r>
            <a:r>
              <a:rPr lang="en-US" altLang="ko-KR" sz="1200" dirty="0">
                <a:solidFill>
                  <a:schemeClr val="tx1"/>
                </a:solidFill>
              </a:rPr>
              <a:t>LTF</a:t>
            </a:r>
            <a:r>
              <a:rPr lang="en-US" altLang="ko-KR" sz="1200" baseline="-25000" dirty="0">
                <a:solidFill>
                  <a:schemeClr val="tx1"/>
                </a:solidFill>
              </a:rPr>
              <a:t>80MHz_part5_2x</a:t>
            </a:r>
            <a:r>
              <a:rPr lang="en-US" altLang="zh-CN" sz="12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];</a:t>
            </a:r>
            <a:endParaRPr lang="en-US" altLang="zh-CN" sz="12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lvl="0" defTabSz="914400" eaLnBrk="1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</a:pPr>
            <a:r>
              <a:rPr lang="en-US" altLang="zh-CN" sz="12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Coefficient values </a:t>
            </a:r>
            <a:r>
              <a:rPr lang="en-US" altLang="zh-CN" sz="1200" dirty="0" smtClean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= </a:t>
            </a:r>
            <a:r>
              <a:rPr lang="en-US" altLang="zh-CN" sz="1200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[1 1 -1 1 1  -1 1 -1 -1 1 -1 -1 1 1 1  1 -1 -1 -1 1]</a:t>
            </a:r>
            <a:endParaRPr lang="en-US" altLang="zh-CN" sz="1200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7" name="内容占位符 2"/>
          <p:cNvSpPr txBox="1">
            <a:spLocks/>
          </p:cNvSpPr>
          <p:nvPr/>
        </p:nvSpPr>
        <p:spPr bwMode="auto">
          <a:xfrm>
            <a:off x="4646612" y="1512170"/>
            <a:ext cx="3810001" cy="1905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endParaRPr lang="en-US" altLang="zh-CN" kern="0" dirty="0" smtClean="0">
              <a:solidFill>
                <a:prstClr val="black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r>
              <a:rPr lang="en-US" altLang="zh-CN" kern="0" dirty="0" smtClean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	</a:t>
            </a:r>
            <a:r>
              <a:rPr lang="en-US" altLang="zh-CN" sz="1600" kern="0" dirty="0" smtClean="0">
                <a:solidFill>
                  <a:srgbClr val="0070C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P2:</a:t>
            </a:r>
            <a:r>
              <a:rPr lang="en-US" altLang="zh-CN" sz="1600" b="0" kern="0" dirty="0" smtClean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320MHz 2x </a:t>
            </a:r>
            <a:r>
              <a:rPr lang="en-US" altLang="zh-CN" sz="1600" b="0" kern="0" dirty="0" smtClean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EHT-LTF</a:t>
            </a:r>
            <a:r>
              <a:rPr lang="en-US" altLang="zh-CN" sz="1600" b="0" baseline="-25000" dirty="0"/>
              <a:t>-2036,2036</a:t>
            </a:r>
            <a:r>
              <a:rPr lang="en-US" altLang="zh-CN" sz="1600" b="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r>
              <a:rPr lang="en-US" altLang="zh-CN" sz="1600" b="0" kern="0" dirty="0" smtClean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r>
              <a:rPr lang="en-US" altLang="zh-CN" sz="1600" b="0" kern="0" dirty="0" smtClean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= [HE-</a:t>
            </a:r>
            <a:r>
              <a:rPr lang="en-US" altLang="ko-KR" sz="1600" b="0" kern="0" dirty="0" smtClean="0">
                <a:solidFill>
                  <a:schemeClr val="tx1"/>
                </a:solidFill>
              </a:rPr>
              <a:t>LTF</a:t>
            </a:r>
            <a:r>
              <a:rPr lang="en-US" altLang="ko-KR" sz="1600" b="0" kern="0" baseline="-25000" dirty="0" smtClean="0">
                <a:solidFill>
                  <a:schemeClr val="tx1"/>
                </a:solidFill>
              </a:rPr>
              <a:t>80MHz_2x</a:t>
            </a:r>
            <a:r>
              <a:rPr lang="en-US" altLang="zh-CN" sz="1600" b="0" kern="0" dirty="0" smtClean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 0</a:t>
            </a:r>
            <a:r>
              <a:rPr lang="en-US" altLang="zh-CN" sz="1600" b="0" kern="0" baseline="-25000" dirty="0" smtClean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23 </a:t>
            </a:r>
            <a:r>
              <a:rPr lang="en-US" altLang="zh-CN" sz="1600" b="0" kern="0" dirty="0" smtClean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HE-</a:t>
            </a:r>
            <a:r>
              <a:rPr lang="en-US" altLang="ko-KR" sz="1600" b="0" kern="0" dirty="0" smtClean="0">
                <a:solidFill>
                  <a:schemeClr val="tx1"/>
                </a:solidFill>
              </a:rPr>
              <a:t>LTF</a:t>
            </a:r>
            <a:r>
              <a:rPr lang="en-US" altLang="ko-KR" sz="1600" b="0" kern="0" baseline="-25000" dirty="0" smtClean="0">
                <a:solidFill>
                  <a:schemeClr val="tx1"/>
                </a:solidFill>
              </a:rPr>
              <a:t>80MHz_2x</a:t>
            </a:r>
            <a:r>
              <a:rPr lang="en-US" altLang="zh-CN" sz="1600" b="0" kern="0" dirty="0" smtClean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 0</a:t>
            </a:r>
            <a:r>
              <a:rPr lang="en-US" altLang="zh-CN" sz="1600" b="0" kern="0" baseline="-25000" dirty="0" smtClean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23</a:t>
            </a:r>
            <a:r>
              <a:rPr lang="en-US" altLang="zh-CN" sz="1600" b="0" kern="0" dirty="0" smtClean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 (</a:t>
            </a:r>
            <a:r>
              <a:rPr lang="en-US" altLang="zh-CN" sz="1600" b="0" kern="0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-1</a:t>
            </a:r>
            <a:r>
              <a:rPr lang="en-US" altLang="zh-CN" sz="1600" b="0" kern="0" dirty="0" smtClean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)* HE-</a:t>
            </a:r>
            <a:r>
              <a:rPr lang="en-US" altLang="ko-KR" sz="1600" b="0" kern="0" dirty="0" smtClean="0">
                <a:solidFill>
                  <a:schemeClr val="tx1"/>
                </a:solidFill>
              </a:rPr>
              <a:t>LTF</a:t>
            </a:r>
            <a:r>
              <a:rPr lang="en-US" altLang="ko-KR" sz="1600" b="0" kern="0" baseline="-25000" dirty="0" smtClean="0">
                <a:solidFill>
                  <a:schemeClr val="tx1"/>
                </a:solidFill>
              </a:rPr>
              <a:t>80MHz_2x </a:t>
            </a:r>
            <a:r>
              <a:rPr lang="en-US" altLang="zh-CN" sz="1600" b="0" kern="0" dirty="0" smtClean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0</a:t>
            </a:r>
            <a:r>
              <a:rPr lang="en-US" altLang="zh-CN" sz="1600" b="0" kern="0" baseline="-25000" dirty="0" smtClean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23  </a:t>
            </a:r>
            <a:r>
              <a:rPr lang="en-US" altLang="zh-CN" sz="1600" b="0" kern="0" dirty="0" smtClean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(</a:t>
            </a:r>
            <a:r>
              <a:rPr lang="en-US" altLang="zh-CN" sz="1600" b="0" kern="0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-1</a:t>
            </a:r>
            <a:r>
              <a:rPr lang="en-US" altLang="zh-CN" sz="1600" b="0" kern="0" dirty="0" smtClean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)* HE-</a:t>
            </a:r>
            <a:r>
              <a:rPr lang="en-US" altLang="ko-KR" sz="1600" b="0" kern="0" dirty="0" smtClean="0">
                <a:solidFill>
                  <a:schemeClr val="tx1"/>
                </a:solidFill>
              </a:rPr>
              <a:t>LTF</a:t>
            </a:r>
            <a:r>
              <a:rPr lang="en-US" altLang="ko-KR" sz="1600" b="0" kern="0" baseline="-25000" dirty="0" smtClean="0">
                <a:solidFill>
                  <a:schemeClr val="tx1"/>
                </a:solidFill>
              </a:rPr>
              <a:t>80MHz_2x</a:t>
            </a:r>
            <a:r>
              <a:rPr lang="en-US" altLang="zh-CN" sz="1600" b="0" kern="0" dirty="0" smtClean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];</a:t>
            </a:r>
          </a:p>
          <a:p>
            <a:r>
              <a:rPr lang="en-US" altLang="zh-CN" sz="1600" b="0" kern="0" dirty="0" smtClean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    </a:t>
            </a:r>
            <a:r>
              <a:rPr lang="en-US" altLang="zh-CN" sz="1600" b="0" kern="0" dirty="0" smtClean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Coefficient </a:t>
            </a:r>
            <a:r>
              <a:rPr lang="en-US" altLang="zh-CN" sz="1600" b="0" kern="0" dirty="0" smtClean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values = </a:t>
            </a:r>
            <a:r>
              <a:rPr lang="en-US" altLang="zh-CN" sz="1600" b="0" kern="0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[1  1  -1 -1]</a:t>
            </a:r>
            <a:endParaRPr lang="en-US" altLang="zh-CN" sz="1600" kern="0" dirty="0" smtClean="0">
              <a:solidFill>
                <a:srgbClr val="FF0000"/>
              </a:solidFill>
            </a:endParaRPr>
          </a:p>
        </p:txBody>
      </p:sp>
      <p:sp>
        <p:nvSpPr>
          <p:cNvPr id="9" name="矩形 8"/>
          <p:cNvSpPr/>
          <p:nvPr/>
        </p:nvSpPr>
        <p:spPr>
          <a:xfrm>
            <a:off x="5000551" y="3962400"/>
            <a:ext cx="3429000" cy="24365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 eaLnBrk="1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</a:pPr>
            <a:r>
              <a:rPr lang="en-US" altLang="zh-CN" sz="1600" b="1" dirty="0" smtClean="0">
                <a:solidFill>
                  <a:srgbClr val="0070C0"/>
                </a:solidFill>
                <a:latin typeface="Times New Roman" panose="02020603050405020304" pitchFamily="18" charset="0"/>
              </a:rPr>
              <a:t>P2:</a:t>
            </a:r>
            <a:r>
              <a:rPr lang="en-US" altLang="zh-CN" sz="12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320MHz 2x </a:t>
            </a:r>
            <a:r>
              <a:rPr lang="en-US" altLang="zh-CN" sz="12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EHT-LT</a:t>
            </a:r>
            <a:r>
              <a:rPr lang="en-US" altLang="zh-CN" sz="12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F</a:t>
            </a:r>
            <a:r>
              <a:rPr lang="en-US" altLang="zh-CN" sz="1200" baseline="-25000" dirty="0">
                <a:solidFill>
                  <a:schemeClr val="tx1"/>
                </a:solidFill>
              </a:rPr>
              <a:t>-2036,2036</a:t>
            </a:r>
            <a:r>
              <a:rPr lang="en-US" altLang="zh-CN" sz="120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12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= [</a:t>
            </a:r>
            <a:r>
              <a:rPr lang="en-US" altLang="zh-CN" sz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HE-</a:t>
            </a:r>
            <a:r>
              <a:rPr lang="en-US" altLang="ko-KR" sz="1200" dirty="0" smtClean="0">
                <a:solidFill>
                  <a:schemeClr val="tx1"/>
                </a:solidFill>
              </a:rPr>
              <a:t>LTF</a:t>
            </a:r>
            <a:r>
              <a:rPr lang="en-US" altLang="ko-KR" sz="1200" baseline="-25000" dirty="0" smtClean="0">
                <a:solidFill>
                  <a:schemeClr val="tx1"/>
                </a:solidFill>
              </a:rPr>
              <a:t>80MHz_part1_2x</a:t>
            </a:r>
            <a:r>
              <a:rPr lang="en-US" altLang="zh-CN" sz="1200" dirty="0" smtClean="0">
                <a:solidFill>
                  <a:schemeClr val="tx1"/>
                </a:solidFill>
              </a:rPr>
              <a:t>  </a:t>
            </a:r>
            <a:r>
              <a:rPr lang="en-US" altLang="zh-CN" sz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HE-</a:t>
            </a:r>
            <a:r>
              <a:rPr lang="en-US" altLang="ko-KR" sz="1200" dirty="0" smtClean="0">
                <a:solidFill>
                  <a:schemeClr val="tx1"/>
                </a:solidFill>
              </a:rPr>
              <a:t>LTF</a:t>
            </a:r>
            <a:r>
              <a:rPr lang="en-US" altLang="ko-KR" sz="1200" baseline="-25000" dirty="0" smtClean="0">
                <a:solidFill>
                  <a:schemeClr val="tx1"/>
                </a:solidFill>
              </a:rPr>
              <a:t>80MHz_part2_2x </a:t>
            </a:r>
            <a:r>
              <a:rPr lang="en-US" altLang="zh-CN" sz="1200" dirty="0" smtClean="0">
                <a:solidFill>
                  <a:schemeClr val="tx1"/>
                </a:solidFill>
              </a:rPr>
              <a:t>  </a:t>
            </a:r>
            <a:r>
              <a:rPr lang="en-US" altLang="zh-CN" sz="12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(</a:t>
            </a:r>
            <a:r>
              <a:rPr lang="en-US" altLang="zh-CN" sz="12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-1</a:t>
            </a:r>
            <a:r>
              <a:rPr lang="en-US" altLang="zh-CN" sz="12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)*</a:t>
            </a:r>
            <a:r>
              <a:rPr lang="en-US" altLang="zh-CN" sz="1200" dirty="0" smtClean="0">
                <a:solidFill>
                  <a:schemeClr val="tx1"/>
                </a:solidFill>
              </a:rPr>
              <a:t> </a:t>
            </a:r>
            <a:r>
              <a:rPr lang="en-US" altLang="zh-CN" sz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HE-</a:t>
            </a:r>
            <a:r>
              <a:rPr lang="en-US" altLang="ko-KR" sz="1200" dirty="0" smtClean="0">
                <a:solidFill>
                  <a:schemeClr val="tx1"/>
                </a:solidFill>
              </a:rPr>
              <a:t>LTF</a:t>
            </a:r>
            <a:r>
              <a:rPr lang="en-US" altLang="ko-KR" sz="1200" baseline="-25000" dirty="0" smtClean="0">
                <a:solidFill>
                  <a:schemeClr val="tx1"/>
                </a:solidFill>
              </a:rPr>
              <a:t>80MHz_part3_2x</a:t>
            </a:r>
            <a:r>
              <a:rPr lang="en-US" altLang="zh-CN" sz="1200" dirty="0" smtClean="0">
                <a:solidFill>
                  <a:schemeClr val="tx1"/>
                </a:solidFill>
              </a:rPr>
              <a:t> </a:t>
            </a:r>
            <a:r>
              <a:rPr lang="en-US" altLang="zh-CN" sz="12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(</a:t>
            </a:r>
            <a:r>
              <a:rPr lang="en-US" altLang="zh-CN" sz="12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-1</a:t>
            </a:r>
            <a:r>
              <a:rPr lang="en-US" altLang="zh-CN" sz="12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)*</a:t>
            </a:r>
            <a:r>
              <a:rPr lang="en-US" altLang="zh-CN" sz="1200" dirty="0" smtClean="0">
                <a:solidFill>
                  <a:schemeClr val="tx1"/>
                </a:solidFill>
              </a:rPr>
              <a:t> </a:t>
            </a:r>
            <a:r>
              <a:rPr lang="en-US" altLang="zh-CN" sz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HE-</a:t>
            </a:r>
            <a:r>
              <a:rPr lang="en-US" altLang="ko-KR" sz="1200" dirty="0" smtClean="0">
                <a:solidFill>
                  <a:schemeClr val="tx1"/>
                </a:solidFill>
              </a:rPr>
              <a:t>LTF</a:t>
            </a:r>
            <a:r>
              <a:rPr lang="en-US" altLang="ko-KR" sz="1200" baseline="-25000" dirty="0" smtClean="0">
                <a:solidFill>
                  <a:schemeClr val="tx1"/>
                </a:solidFill>
              </a:rPr>
              <a:t>80MHz_part4_2x</a:t>
            </a:r>
            <a:r>
              <a:rPr lang="en-US" altLang="zh-CN" sz="1200" dirty="0" smtClean="0">
                <a:solidFill>
                  <a:schemeClr val="tx1"/>
                </a:solidFill>
              </a:rPr>
              <a:t> </a:t>
            </a:r>
            <a:r>
              <a:rPr lang="en-US" altLang="zh-CN" sz="12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(</a:t>
            </a:r>
            <a:r>
              <a:rPr lang="en-US" altLang="zh-CN" sz="12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-1</a:t>
            </a:r>
            <a:r>
              <a:rPr lang="en-US" altLang="zh-CN" sz="12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)*</a:t>
            </a:r>
            <a:r>
              <a:rPr lang="en-US" altLang="zh-CN" sz="1200" dirty="0" smtClean="0">
                <a:solidFill>
                  <a:schemeClr val="tx1"/>
                </a:solidFill>
              </a:rPr>
              <a:t> </a:t>
            </a:r>
            <a:r>
              <a:rPr lang="en-US" altLang="zh-CN" sz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HE-</a:t>
            </a:r>
            <a:r>
              <a:rPr lang="en-US" altLang="ko-KR" sz="1200" dirty="0" smtClean="0">
                <a:solidFill>
                  <a:schemeClr val="tx1"/>
                </a:solidFill>
              </a:rPr>
              <a:t>LTF</a:t>
            </a:r>
            <a:r>
              <a:rPr lang="en-US" altLang="ko-KR" sz="1200" baseline="-25000" dirty="0" smtClean="0">
                <a:solidFill>
                  <a:schemeClr val="tx1"/>
                </a:solidFill>
              </a:rPr>
              <a:t>80MHz_part5_2x</a:t>
            </a:r>
            <a:r>
              <a:rPr lang="en-US" altLang="zh-CN" sz="1200" dirty="0" smtClean="0">
                <a:solidFill>
                  <a:schemeClr val="tx1"/>
                </a:solidFill>
              </a:rPr>
              <a:t>  0</a:t>
            </a:r>
            <a:r>
              <a:rPr lang="en-US" altLang="zh-CN" sz="1200" baseline="-25000" dirty="0" smtClean="0">
                <a:solidFill>
                  <a:schemeClr val="tx1"/>
                </a:solidFill>
              </a:rPr>
              <a:t>23</a:t>
            </a:r>
            <a:r>
              <a:rPr lang="en-US" altLang="zh-CN" sz="1200" dirty="0" smtClean="0">
                <a:solidFill>
                  <a:schemeClr val="tx1"/>
                </a:solidFill>
              </a:rPr>
              <a:t>   </a:t>
            </a:r>
            <a:r>
              <a:rPr lang="en-US" altLang="zh-CN" sz="12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(</a:t>
            </a:r>
            <a:r>
              <a:rPr lang="en-US" altLang="zh-CN" sz="12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-1</a:t>
            </a:r>
            <a:r>
              <a:rPr lang="en-US" altLang="zh-CN" sz="12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)* </a:t>
            </a:r>
            <a:r>
              <a:rPr lang="en-US" altLang="zh-CN" sz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HE-</a:t>
            </a:r>
            <a:r>
              <a:rPr lang="en-US" altLang="ko-KR" sz="1200" dirty="0" smtClean="0">
                <a:solidFill>
                  <a:schemeClr val="tx1"/>
                </a:solidFill>
              </a:rPr>
              <a:t>LTF</a:t>
            </a:r>
            <a:r>
              <a:rPr lang="en-US" altLang="ko-KR" sz="1200" baseline="-25000" dirty="0" smtClean="0">
                <a:solidFill>
                  <a:schemeClr val="tx1"/>
                </a:solidFill>
              </a:rPr>
              <a:t>80MHz_part1_2x</a:t>
            </a:r>
            <a:r>
              <a:rPr lang="en-US" altLang="zh-CN" sz="1200" dirty="0" smtClean="0">
                <a:solidFill>
                  <a:schemeClr val="tx1"/>
                </a:solidFill>
              </a:rPr>
              <a:t> </a:t>
            </a:r>
            <a:r>
              <a:rPr lang="en-US" altLang="zh-CN" sz="12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(</a:t>
            </a:r>
            <a:r>
              <a:rPr lang="en-US" altLang="zh-CN" sz="12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-1</a:t>
            </a:r>
            <a:r>
              <a:rPr lang="en-US" altLang="zh-CN" sz="12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)*</a:t>
            </a:r>
            <a:r>
              <a:rPr lang="en-US" altLang="zh-CN" sz="1200" dirty="0" smtClean="0">
                <a:solidFill>
                  <a:schemeClr val="tx1"/>
                </a:solidFill>
              </a:rPr>
              <a:t> </a:t>
            </a:r>
            <a:r>
              <a:rPr lang="en-US" altLang="zh-CN" sz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HE-</a:t>
            </a:r>
            <a:r>
              <a:rPr lang="en-US" altLang="ko-KR" sz="1200" dirty="0" smtClean="0">
                <a:solidFill>
                  <a:schemeClr val="tx1"/>
                </a:solidFill>
              </a:rPr>
              <a:t>LTF</a:t>
            </a:r>
            <a:r>
              <a:rPr lang="en-US" altLang="ko-KR" sz="1200" baseline="-25000" dirty="0" smtClean="0">
                <a:solidFill>
                  <a:schemeClr val="tx1"/>
                </a:solidFill>
              </a:rPr>
              <a:t>80MHz_part2_2x</a:t>
            </a:r>
            <a:r>
              <a:rPr lang="en-US" altLang="zh-CN" sz="1200" dirty="0" smtClean="0">
                <a:solidFill>
                  <a:schemeClr val="tx1"/>
                </a:solidFill>
              </a:rPr>
              <a:t>  </a:t>
            </a:r>
            <a:r>
              <a:rPr lang="en-US" altLang="zh-CN" sz="12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(</a:t>
            </a:r>
            <a:r>
              <a:rPr lang="en-US" altLang="zh-CN" sz="12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-1</a:t>
            </a:r>
            <a:r>
              <a:rPr lang="en-US" altLang="zh-CN" sz="12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)*</a:t>
            </a:r>
            <a:r>
              <a:rPr lang="en-US" altLang="zh-CN" sz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HE-</a:t>
            </a:r>
            <a:r>
              <a:rPr lang="en-US" altLang="ko-KR" sz="1200" dirty="0" smtClean="0">
                <a:solidFill>
                  <a:schemeClr val="tx1"/>
                </a:solidFill>
              </a:rPr>
              <a:t>LTF</a:t>
            </a:r>
            <a:r>
              <a:rPr lang="en-US" altLang="ko-KR" sz="1200" baseline="-25000" dirty="0" smtClean="0">
                <a:solidFill>
                  <a:schemeClr val="tx1"/>
                </a:solidFill>
              </a:rPr>
              <a:t>80MHz_part3_2x</a:t>
            </a:r>
            <a:r>
              <a:rPr lang="en-US" altLang="zh-CN" sz="1200" dirty="0" smtClean="0">
                <a:solidFill>
                  <a:schemeClr val="tx1"/>
                </a:solidFill>
              </a:rPr>
              <a:t>  </a:t>
            </a:r>
            <a:r>
              <a:rPr lang="en-US" altLang="zh-CN" sz="1200" dirty="0" smtClean="0">
                <a:solidFill>
                  <a:srgbClr val="0070C0"/>
                </a:solidFill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(</a:t>
            </a:r>
            <a:r>
              <a:rPr lang="en-US" altLang="zh-CN" sz="12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-1</a:t>
            </a:r>
            <a:r>
              <a:rPr lang="en-US" altLang="zh-CN" sz="12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)* </a:t>
            </a:r>
            <a:r>
              <a:rPr lang="en-US" altLang="zh-CN" sz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HE-</a:t>
            </a:r>
            <a:r>
              <a:rPr lang="en-US" altLang="ko-KR" sz="1200" dirty="0" smtClean="0">
                <a:solidFill>
                  <a:schemeClr val="tx1"/>
                </a:solidFill>
              </a:rPr>
              <a:t>LTF</a:t>
            </a:r>
            <a:r>
              <a:rPr lang="en-US" altLang="ko-KR" sz="1200" baseline="-25000" dirty="0" smtClean="0">
                <a:solidFill>
                  <a:schemeClr val="tx1"/>
                </a:solidFill>
              </a:rPr>
              <a:t>80MHz_part4_2x</a:t>
            </a:r>
            <a:r>
              <a:rPr lang="en-US" altLang="zh-CN" sz="1200" dirty="0" smtClean="0">
                <a:solidFill>
                  <a:schemeClr val="tx1"/>
                </a:solidFill>
              </a:rPr>
              <a:t> </a:t>
            </a:r>
            <a:r>
              <a:rPr lang="en-US" altLang="zh-CN" sz="12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(</a:t>
            </a:r>
            <a:r>
              <a:rPr lang="en-US" altLang="zh-CN" sz="12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-1</a:t>
            </a:r>
            <a:r>
              <a:rPr lang="en-US" altLang="zh-CN" sz="12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)*</a:t>
            </a:r>
            <a:r>
              <a:rPr lang="en-US" altLang="zh-CN" sz="1200" dirty="0" smtClean="0">
                <a:solidFill>
                  <a:schemeClr val="tx1"/>
                </a:solidFill>
              </a:rPr>
              <a:t> </a:t>
            </a:r>
            <a:r>
              <a:rPr lang="en-US" altLang="zh-CN" sz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HE-</a:t>
            </a:r>
            <a:r>
              <a:rPr lang="en-US" altLang="ko-KR" sz="1200" dirty="0" smtClean="0">
                <a:solidFill>
                  <a:schemeClr val="tx1"/>
                </a:solidFill>
              </a:rPr>
              <a:t>LTF</a:t>
            </a:r>
            <a:r>
              <a:rPr lang="en-US" altLang="ko-KR" sz="1200" baseline="-25000" dirty="0" smtClean="0">
                <a:solidFill>
                  <a:schemeClr val="tx1"/>
                </a:solidFill>
              </a:rPr>
              <a:t>80MHz_part5_2x</a:t>
            </a:r>
            <a:r>
              <a:rPr lang="en-US" altLang="zh-CN" sz="1200" dirty="0" smtClean="0">
                <a:solidFill>
                  <a:schemeClr val="tx1"/>
                </a:solidFill>
              </a:rPr>
              <a:t>  0</a:t>
            </a:r>
            <a:r>
              <a:rPr lang="en-US" altLang="zh-CN" sz="1200" baseline="-25000" dirty="0" smtClean="0">
                <a:solidFill>
                  <a:schemeClr val="tx1"/>
                </a:solidFill>
              </a:rPr>
              <a:t>23</a:t>
            </a:r>
            <a:r>
              <a:rPr lang="en-US" altLang="zh-CN" sz="1200" dirty="0" smtClean="0">
                <a:solidFill>
                  <a:schemeClr val="tx1"/>
                </a:solidFill>
              </a:rPr>
              <a:t>   </a:t>
            </a:r>
            <a:r>
              <a:rPr lang="en-US" altLang="zh-CN" sz="12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(</a:t>
            </a:r>
            <a:r>
              <a:rPr lang="en-US" altLang="zh-CN" sz="12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-1</a:t>
            </a:r>
            <a:r>
              <a:rPr lang="en-US" altLang="zh-CN" sz="12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)*</a:t>
            </a:r>
            <a:r>
              <a:rPr lang="en-US" altLang="zh-CN" sz="1200" dirty="0" smtClean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r>
              <a:rPr lang="en-US" altLang="zh-CN" sz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HE-</a:t>
            </a:r>
            <a:r>
              <a:rPr lang="en-US" altLang="ko-KR" sz="1200" dirty="0" smtClean="0">
                <a:solidFill>
                  <a:schemeClr val="tx1"/>
                </a:solidFill>
              </a:rPr>
              <a:t>LTF</a:t>
            </a:r>
            <a:r>
              <a:rPr lang="en-US" altLang="ko-KR" sz="1200" baseline="-25000" dirty="0" smtClean="0">
                <a:solidFill>
                  <a:schemeClr val="tx1"/>
                </a:solidFill>
              </a:rPr>
              <a:t>80MHz_part1_2x</a:t>
            </a:r>
            <a:r>
              <a:rPr lang="en-US" altLang="zh-CN" sz="1200" dirty="0" smtClean="0">
                <a:solidFill>
                  <a:schemeClr val="tx1"/>
                </a:solidFill>
              </a:rPr>
              <a:t>  </a:t>
            </a:r>
            <a:r>
              <a:rPr lang="en-US" altLang="zh-CN" sz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HE-</a:t>
            </a:r>
            <a:r>
              <a:rPr lang="en-US" altLang="ko-KR" sz="1200" dirty="0" smtClean="0">
                <a:solidFill>
                  <a:schemeClr val="tx1"/>
                </a:solidFill>
              </a:rPr>
              <a:t>LTF</a:t>
            </a:r>
            <a:r>
              <a:rPr lang="en-US" altLang="ko-KR" sz="1200" baseline="-25000" dirty="0" smtClean="0">
                <a:solidFill>
                  <a:schemeClr val="tx1"/>
                </a:solidFill>
              </a:rPr>
              <a:t>80MHz_part2_2x</a:t>
            </a:r>
            <a:r>
              <a:rPr lang="en-US" altLang="zh-CN" sz="1200" dirty="0" smtClean="0">
                <a:solidFill>
                  <a:schemeClr val="tx1"/>
                </a:solidFill>
              </a:rPr>
              <a:t>  </a:t>
            </a:r>
            <a:r>
              <a:rPr lang="en-US" altLang="zh-CN" sz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HE-</a:t>
            </a:r>
            <a:r>
              <a:rPr lang="en-US" altLang="ko-KR" sz="1200" dirty="0" smtClean="0">
                <a:solidFill>
                  <a:schemeClr val="tx1"/>
                </a:solidFill>
              </a:rPr>
              <a:t>LTF</a:t>
            </a:r>
            <a:r>
              <a:rPr lang="en-US" altLang="ko-KR" sz="1200" baseline="-25000" dirty="0" smtClean="0">
                <a:solidFill>
                  <a:schemeClr val="tx1"/>
                </a:solidFill>
              </a:rPr>
              <a:t>80MHz_part3_2x</a:t>
            </a:r>
            <a:r>
              <a:rPr lang="en-US" altLang="zh-CN" sz="1200" dirty="0" smtClean="0">
                <a:solidFill>
                  <a:schemeClr val="tx1"/>
                </a:solidFill>
              </a:rPr>
              <a:t>   </a:t>
            </a:r>
            <a:r>
              <a:rPr lang="en-US" altLang="zh-CN" sz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HE-</a:t>
            </a:r>
            <a:r>
              <a:rPr lang="en-US" altLang="ko-KR" sz="1200" dirty="0" smtClean="0">
                <a:solidFill>
                  <a:schemeClr val="tx1"/>
                </a:solidFill>
              </a:rPr>
              <a:t>LTF</a:t>
            </a:r>
            <a:r>
              <a:rPr lang="en-US" altLang="ko-KR" sz="1200" baseline="-25000" dirty="0" smtClean="0">
                <a:solidFill>
                  <a:schemeClr val="tx1"/>
                </a:solidFill>
              </a:rPr>
              <a:t>80MHz_part4_2x</a:t>
            </a:r>
            <a:r>
              <a:rPr lang="en-US" altLang="zh-CN" sz="1200" dirty="0" smtClean="0">
                <a:solidFill>
                  <a:schemeClr val="tx1"/>
                </a:solidFill>
              </a:rPr>
              <a:t>  </a:t>
            </a:r>
            <a:r>
              <a:rPr lang="en-US" altLang="zh-CN" sz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HE-</a:t>
            </a:r>
            <a:r>
              <a:rPr lang="en-US" altLang="ko-KR" sz="1200" dirty="0" smtClean="0">
                <a:solidFill>
                  <a:schemeClr val="tx1"/>
                </a:solidFill>
              </a:rPr>
              <a:t>LTF</a:t>
            </a:r>
            <a:r>
              <a:rPr lang="en-US" altLang="ko-KR" sz="1200" baseline="-25000" dirty="0" smtClean="0">
                <a:solidFill>
                  <a:schemeClr val="tx1"/>
                </a:solidFill>
              </a:rPr>
              <a:t>80MHz_part5_2x</a:t>
            </a:r>
            <a:r>
              <a:rPr lang="en-US" altLang="zh-CN" sz="1200" dirty="0" smtClean="0">
                <a:solidFill>
                  <a:schemeClr val="tx1"/>
                </a:solidFill>
              </a:rPr>
              <a:t>  0</a:t>
            </a:r>
            <a:r>
              <a:rPr lang="en-US" altLang="zh-CN" sz="1200" baseline="-25000" dirty="0" smtClean="0">
                <a:solidFill>
                  <a:schemeClr val="tx1"/>
                </a:solidFill>
              </a:rPr>
              <a:t>23</a:t>
            </a:r>
            <a:r>
              <a:rPr lang="en-US" altLang="zh-CN" sz="1200" dirty="0" smtClean="0">
                <a:solidFill>
                  <a:schemeClr val="tx1"/>
                </a:solidFill>
              </a:rPr>
              <a:t>   </a:t>
            </a:r>
            <a:r>
              <a:rPr lang="en-US" altLang="zh-CN" sz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HE-</a:t>
            </a:r>
            <a:r>
              <a:rPr lang="en-US" altLang="ko-KR" sz="1200" dirty="0" smtClean="0">
                <a:solidFill>
                  <a:schemeClr val="tx1"/>
                </a:solidFill>
              </a:rPr>
              <a:t>LTF</a:t>
            </a:r>
            <a:r>
              <a:rPr lang="en-US" altLang="ko-KR" sz="1200" baseline="-25000" dirty="0" smtClean="0">
                <a:solidFill>
                  <a:schemeClr val="tx1"/>
                </a:solidFill>
              </a:rPr>
              <a:t>80MHz_part1_2x</a:t>
            </a:r>
            <a:r>
              <a:rPr lang="en-US" altLang="zh-CN" sz="1200" dirty="0" smtClean="0">
                <a:solidFill>
                  <a:schemeClr val="tx1"/>
                </a:solidFill>
              </a:rPr>
              <a:t>  </a:t>
            </a:r>
            <a:r>
              <a:rPr lang="en-US" altLang="zh-CN" sz="1200" dirty="0" smtClean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HE-</a:t>
            </a:r>
            <a:r>
              <a:rPr lang="en-US" altLang="ko-KR" sz="1200" dirty="0" smtClean="0">
                <a:solidFill>
                  <a:schemeClr val="tx1"/>
                </a:solidFill>
              </a:rPr>
              <a:t>LTF</a:t>
            </a:r>
            <a:r>
              <a:rPr lang="en-US" altLang="ko-KR" sz="1200" baseline="-25000" dirty="0" smtClean="0">
                <a:solidFill>
                  <a:schemeClr val="tx1"/>
                </a:solidFill>
              </a:rPr>
              <a:t>80MHz_part2_2x</a:t>
            </a:r>
            <a:r>
              <a:rPr lang="en-US" altLang="zh-CN" sz="1200" dirty="0" smtClean="0">
                <a:solidFill>
                  <a:schemeClr val="tx1"/>
                </a:solidFill>
              </a:rPr>
              <a:t> </a:t>
            </a:r>
            <a:r>
              <a:rPr lang="en-US" altLang="zh-CN" sz="1200" dirty="0" smtClean="0">
                <a:solidFill>
                  <a:srgbClr val="0070C0"/>
                </a:solidFill>
              </a:rPr>
              <a:t> </a:t>
            </a:r>
            <a:r>
              <a:rPr lang="en-US" altLang="zh-CN" sz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HE-</a:t>
            </a:r>
            <a:r>
              <a:rPr lang="en-US" altLang="ko-KR" sz="1200" dirty="0" smtClean="0">
                <a:solidFill>
                  <a:schemeClr val="tx1"/>
                </a:solidFill>
              </a:rPr>
              <a:t>LTF</a:t>
            </a:r>
            <a:r>
              <a:rPr lang="en-US" altLang="ko-KR" sz="1200" baseline="-25000" dirty="0" smtClean="0">
                <a:solidFill>
                  <a:schemeClr val="tx1"/>
                </a:solidFill>
              </a:rPr>
              <a:t>80MHz_part3_2x</a:t>
            </a:r>
            <a:r>
              <a:rPr lang="en-US" altLang="zh-CN" sz="1200" dirty="0" smtClean="0">
                <a:solidFill>
                  <a:schemeClr val="tx1"/>
                </a:solidFill>
              </a:rPr>
              <a:t>  </a:t>
            </a:r>
            <a:r>
              <a:rPr lang="en-US" altLang="zh-CN" sz="1200" dirty="0" smtClean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HE-</a:t>
            </a:r>
            <a:r>
              <a:rPr lang="en-US" altLang="ko-KR" sz="1200" dirty="0" smtClean="0">
                <a:solidFill>
                  <a:schemeClr val="tx1"/>
                </a:solidFill>
              </a:rPr>
              <a:t>LTF</a:t>
            </a:r>
            <a:r>
              <a:rPr lang="en-US" altLang="ko-KR" sz="1200" baseline="-25000" dirty="0" smtClean="0">
                <a:solidFill>
                  <a:schemeClr val="tx1"/>
                </a:solidFill>
              </a:rPr>
              <a:t>80MHz_part4_2x</a:t>
            </a:r>
            <a:r>
              <a:rPr lang="en-US" altLang="zh-CN" sz="1200" dirty="0" smtClean="0">
                <a:solidFill>
                  <a:schemeClr val="tx1"/>
                </a:solidFill>
              </a:rPr>
              <a:t>  </a:t>
            </a:r>
            <a:r>
              <a:rPr lang="en-US" altLang="zh-CN" sz="1200" dirty="0" smtClean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HE-</a:t>
            </a:r>
            <a:r>
              <a:rPr lang="en-US" altLang="ko-KR" sz="1200" dirty="0" smtClean="0">
                <a:solidFill>
                  <a:schemeClr val="tx1"/>
                </a:solidFill>
              </a:rPr>
              <a:t>LTF</a:t>
            </a:r>
            <a:r>
              <a:rPr lang="en-US" altLang="ko-KR" sz="1200" baseline="-25000" dirty="0" smtClean="0">
                <a:solidFill>
                  <a:schemeClr val="tx1"/>
                </a:solidFill>
              </a:rPr>
              <a:t>80MHz_part5_2x</a:t>
            </a:r>
            <a:r>
              <a:rPr lang="en-US" altLang="zh-CN" sz="12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];</a:t>
            </a:r>
          </a:p>
          <a:p>
            <a:pPr defTabSz="914400" eaLnBrk="1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</a:pPr>
            <a:r>
              <a:rPr lang="en-US" altLang="zh-CN" sz="1200" dirty="0" smtClean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Coefficient </a:t>
            </a:r>
            <a:r>
              <a:rPr lang="en-US" altLang="zh-CN" sz="12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values </a:t>
            </a:r>
            <a:r>
              <a:rPr lang="en-US" altLang="zh-CN" sz="1200" dirty="0" smtClean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= </a:t>
            </a:r>
            <a:r>
              <a:rPr lang="en-US" altLang="zh-CN" sz="1200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[</a:t>
            </a:r>
            <a:r>
              <a:rPr lang="en-US" altLang="zh-CN" sz="1200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1 1 -1 -1 -1  -1 -1 -1 -1 -1 -1 1 1 1 1 1 1 1 1 1</a:t>
            </a:r>
            <a:r>
              <a:rPr lang="en-US" altLang="zh-CN" sz="1200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]</a:t>
            </a:r>
            <a:endParaRPr lang="en-US" altLang="zh-CN" sz="1200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915816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New Sequences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77254" y="1447800"/>
            <a:ext cx="8085746" cy="4113213"/>
          </a:xfrm>
        </p:spPr>
        <p:txBody>
          <a:bodyPr/>
          <a:lstStyle/>
          <a:p>
            <a:r>
              <a:rPr lang="en-US" altLang="zh-CN" dirty="0" smtClean="0">
                <a:solidFill>
                  <a:srgbClr val="0070C0"/>
                </a:solidFill>
              </a:rPr>
              <a:t>P1</a:t>
            </a:r>
            <a:r>
              <a:rPr lang="en-US" altLang="zh-CN" dirty="0"/>
              <a:t>: </a:t>
            </a:r>
            <a:r>
              <a:rPr lang="en-US" altLang="zh-CN" sz="1600" dirty="0" smtClean="0"/>
              <a:t>320MHz 2x </a:t>
            </a:r>
            <a:r>
              <a:rPr lang="en-US" altLang="zh-CN" sz="1600" dirty="0" smtClean="0"/>
              <a:t>EHT-LTF</a:t>
            </a:r>
            <a:r>
              <a:rPr lang="en-US" altLang="zh-CN" sz="1600" b="0" baseline="-25000" dirty="0"/>
              <a:t>-2036,2036</a:t>
            </a:r>
            <a:r>
              <a:rPr lang="en-US" altLang="zh-CN" sz="1600" b="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r>
              <a:rPr lang="en-US" altLang="zh-CN" sz="1600" dirty="0" smtClean="0"/>
              <a:t>=[</a:t>
            </a:r>
            <a:r>
              <a:rPr lang="en-US" altLang="zh-CN" sz="1600" dirty="0" smtClean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EHT-</a:t>
            </a:r>
            <a:r>
              <a:rPr lang="en-US" altLang="ko-KR" sz="1600" dirty="0" smtClean="0">
                <a:solidFill>
                  <a:schemeClr val="tx1"/>
                </a:solidFill>
              </a:rPr>
              <a:t>LTF</a:t>
            </a:r>
            <a:r>
              <a:rPr lang="en-US" altLang="ko-KR" sz="1600" baseline="-25000" dirty="0" smtClean="0">
                <a:solidFill>
                  <a:schemeClr val="tx1"/>
                </a:solidFill>
              </a:rPr>
              <a:t>160MHz_lower_2x</a:t>
            </a:r>
            <a:r>
              <a:rPr lang="en-US" altLang="zh-CN" sz="1600" dirty="0" smtClean="0"/>
              <a:t>, </a:t>
            </a:r>
            <a:r>
              <a:rPr lang="en-US" altLang="zh-CN" sz="1600" dirty="0"/>
              <a:t>023</a:t>
            </a:r>
            <a:r>
              <a:rPr lang="en-US" altLang="zh-CN" sz="1600" dirty="0" smtClean="0"/>
              <a:t>, </a:t>
            </a:r>
            <a:r>
              <a:rPr lang="en-US" altLang="zh-CN" sz="1600" dirty="0" smtClean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EHT-</a:t>
            </a:r>
            <a:r>
              <a:rPr lang="en-US" altLang="ko-KR" sz="1600" dirty="0" smtClean="0">
                <a:solidFill>
                  <a:schemeClr val="tx1"/>
                </a:solidFill>
              </a:rPr>
              <a:t>LTF</a:t>
            </a:r>
            <a:r>
              <a:rPr lang="en-US" altLang="ko-KR" sz="1600" baseline="-25000" dirty="0" smtClean="0">
                <a:solidFill>
                  <a:schemeClr val="tx1"/>
                </a:solidFill>
              </a:rPr>
              <a:t>160MHz_upper_2x</a:t>
            </a:r>
            <a:r>
              <a:rPr lang="en-US" altLang="zh-CN" sz="1600" dirty="0" smtClean="0"/>
              <a:t>]</a:t>
            </a:r>
            <a:endParaRPr lang="en-US" altLang="zh-CN" sz="1600" dirty="0" smtClean="0"/>
          </a:p>
          <a:p>
            <a:endParaRPr lang="en-US" altLang="zh-CN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 smtClean="0"/>
              <a:t>2020-07</a:t>
            </a:r>
            <a:endParaRPr lang="en-GB" altLang="zh-CN" dirty="0"/>
          </a:p>
        </p:txBody>
      </p:sp>
      <p:sp>
        <p:nvSpPr>
          <p:cNvPr id="7" name="内容占位符 2">
            <a:extLst>
              <a:ext uri="{FF2B5EF4-FFF2-40B4-BE49-F238E27FC236}">
                <a16:creationId xmlns:a16="http://schemas.microsoft.com/office/drawing/2014/main" xmlns="" id="{0490EBA5-FF87-427B-A1A0-F2D1244B6A95}"/>
              </a:ext>
            </a:extLst>
          </p:cNvPr>
          <p:cNvSpPr txBox="1">
            <a:spLocks/>
          </p:cNvSpPr>
          <p:nvPr/>
        </p:nvSpPr>
        <p:spPr bwMode="auto">
          <a:xfrm>
            <a:off x="944563" y="1905000"/>
            <a:ext cx="6800850" cy="10747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lang="en-US" altLang="zh-CN" sz="8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EHT-</a:t>
            </a:r>
            <a:r>
              <a:rPr lang="en-US" altLang="ko-KR" sz="800" dirty="0">
                <a:solidFill>
                  <a:schemeClr val="tx1"/>
                </a:solidFill>
              </a:rPr>
              <a:t>LTF</a:t>
            </a:r>
            <a:r>
              <a:rPr lang="en-US" altLang="ko-KR" sz="800" baseline="-25000" dirty="0">
                <a:solidFill>
                  <a:schemeClr val="tx1"/>
                </a:solidFill>
              </a:rPr>
              <a:t>160MHz_lower_2x </a:t>
            </a:r>
            <a:r>
              <a:rPr lang="en-US" altLang="zh-CN" sz="700" b="0" kern="0" dirty="0" smtClean="0">
                <a:latin typeface="Courier New" panose="02070309020205020404" pitchFamily="49" charset="0"/>
              </a:rPr>
              <a:t>=[-</a:t>
            </a:r>
            <a:r>
              <a:rPr lang="en-US" altLang="zh-CN" sz="700" b="0" kern="0" dirty="0" smtClean="0">
                <a:latin typeface="Courier New" panose="02070309020205020404" pitchFamily="49" charset="0"/>
              </a:rPr>
              <a:t>1,0,-1,0,1,0,1,0,1,0,-1,0,-1,0,1,0,-1,0,1,0,-1,0,1,0,1,0,1,0,1,0,1,0,1,0,1,0,-1,0,-1,0,1,0,-1,0,-1,0,1,0,1,0,-1,0,1,0,-1,0,1,0,1,0,1,0,1,0,-1,0,-1,0,1,0,1,0,1,0,-1,0,-1,0,1,0,-1,0,1,0,-1,0,1,0,-1,0,-1,0,-1,0,-1,0,-1,0,-1,0,1,0,1,0,-1,0,1,0,1,0,-1,0,-1,0,1,0,-1,0,1,0,-1,0,-1,0,-1,0,-1,0,1,0,1,0,-1,0,-1,0,-1,0,1,0,1,0,-1,0,1,0,-1,0,1,0,-1,0,-1,0,-1,0,-1,0,-1,0,-1,0,-1,0,1,0,1,0,-1,0,1,0,1,0,-1,0,-1,0,1,0,-1,0,1,0,1,0,1,0,1,0,1,0,-1,0,-1,0,1,0,1,0,1,0,-1,0,-1,0,1,0,-1,0,1,0,-1,0,1,0,-1,0,-1,0,-1,0,-1,0,-1,0,-1,0,1,0,1,0,-1,0,1,0,1,0,-1,0,-1,0,-1,0,-1,0,-1,0,-1,0,1,0,1,0,-1,0,-1,0,-1,0,1,0,1,0,-1,0,1,0,-1,0,1,0,-1,0,-1,0,-1,0,-1,0,-1,0,-1,0,-1,0,1,0,1,0,-1,0,1,0,1,0,-1,0,-1,0,1,0,-1,0,1,0,-1,0,-1,0,-1,0,-1,0,1,0,1,0,-1,0,-1,0,-1,0,1,0,1,0,-1,0,1,0,-1,0,1,0,-1,0,1,0,1,0,1,0,1,0,1,0,1,0,-1,0,-1,0,1,0,-1,0,-1,0,1,0,1,0,-1,0,1,0,-1,0,-1,0,-1,0,-1,0,-1,0,1,0,1,0,-1,0,-1,0,-1,0,1,0,1,0,-1,0,1,0,-1,0,1,0,-1,0,-1,0,-1,0,-1,0,-1,0,-1,0,-1,0,1,0,1,0,-1,0,1,0,1,0,-1,0,-1,0,1,0,-1,0,1,0,1,0,1,0,1,0,1,0,-1,0,-1,0,1,0,1,0,1,0,-1,0,-1,0,1,0,-1,0,1,0,-1,0,1,0,-1,0,-1,0,-1,0,-1,0,-1,0,-1,0,1,0,1,0,-1,0,1,0,1,0,-1,0,-1,0,1,0,-1,0,1,0,0,0,0,0,0,0,1,0,1,0,1,0,1,0,-1,0,-1,0,1,0,1,0,1,0,-1,0,-1,0,1,0,-1,0,1,0,-1,0,1,0,1,0,1,0,1,0,1,0,1,0,1,0,-1,0,-1,0,1,0,-1,0,-1,0,1,0,1,0,-1,0,1,0,-1,0,1,0,1,0,1,0,1,0,-1,0,-1,0,1,0,1,0,1,0,-1,0,-1,0,1,0,-1,0,1,0,-1,0,1,0,-1,0,-1,0,-1,0,-1,0,-1,0,-1,0,1,0,1,0,-1,0,1,0,1,0,-1,0,-1,0,1,0,-1,0,1,0,-1,0,-1,0,-1,0,-1,0,1,0,1,0,-1,0,-1,0,-1,0,1,0,1,0,-1,0,1,0,-1,0,1,0,-1,0,-1,0,-1,0,-1,0,-1,0,-1,0,-1,0,1,0,1,0,-1,0,1,0,1,0,-1,0,-1,0,1,0,-1,0,1,0,1,0,1,0,1,0,1,0,-1,0,-1,0,1,0,1,0,1,0,-1,0,-1,0,1,0,-1,0,1,0,-1,0,1,0,-1,0,-1,0,-1,0,-1,0,-1,0,-1,0,1,0,1,0,-1,0,1,0,1,0,-1,0,-1,0,1,0,-1,0,1,0,-1,0,1,0,1,0,-1,0,-1,0,-1,0,1,0,1,0,-1,0,1,0,-1,0,1,0,-1,0,-1,0,-1,0,-1,0,-1,0,-1,0,-1,0,1,0,1,0,-1,0,1,0,1,0,-1,0,-1,0,1,0,-1,0,1,0,-1,0,-1,0,-1,0,-1,0,1,0,1,0,-1,0,-1,0,-1,0,1,0,1,0,-1,0,1,0,-1,0,1,0,-1,0,1,0,1,0,1,0,1,0,1,0,1,0,-1,0,-1,0,1,0,-1,0,-1,0,1,0,1,0,-1,0,1,0,-1,0,-1,0,-1,0,-1,0,-1,0,1,0,1,0,-1,0,-1,0,-1,0,1,0,1,0,-1,0,1,0,-1,0,1,0,-1,0,-1,0,-1,0,-1,0,-1,0,-1,0,-1,0,1,0,1,0,-1,0,1,0,1,0,-1,0,-1,0,1,0,-1,0,1,0,1,0,1,0,1,0,1,0,-1,0,-1,0,1,0,1,0,1,0,-1,0,-1,0,1,0,-1,0,1,0,-1,0,1,0,-1,0,-1,0,-1,0,-1,0,-1,0,-1,0,1,0,1,0,-1,0,1,0,1,0,-1,0,0,0,0,0,0,0,0,0,0,0,0,0,0,0,0,0,0,0,0,0,0,0,1,0,1,0,-1,0,-1,0,-1,0,1,0,1,0,-1,0,1,0,-1,0,1,0,-1,0,-1,0,-1,0,-1,0,-1,0,-1,0,-1,0,1,0,1,0,-1,0,1,0,1,0,-1,0,-1,0,1,0,-1,0,1,0,-1,0,-1,0,-1,0,-1,0,1,0,1,0,-1,0,-1,0,-1,0,1,0,1,0,-1,0,1,0,-1,0,1,0,-1,0,1,0,1,0,1,0,1,0,1,0,1,0,-1,0,-1,0,1,0,-1,0,-1,0,1,0,1,0,-1,0,1,0,-1,0,1,0,1,0,1,0,1,0,-1,0,-1,0,1,0,1,0,1,0,-1,0,-1,0,1,0,-1,0,1,0,-1,0,1,0,1,0,1,0,1,0,1,0,1,0,1,0,-1,0,-1,0,1,0,-1,0,-1,0,1,0,1,0,-1,0,1,0,-1,0,-1,0,-1,0,-1,0,-1,0,1,0,1,0,-1,0,-1,0,-1,0,1,0,1,0,-1,0,1,0,-1,0,1,0,-1,0,1,0,1,0,1,0,1,0,1,0,1,0,-1,0,-1,0,1,0,-1,0,-1,0,1,0,1,0,1,0,1,0,1,0,1,0,-1,0,-1,0,1,0,1,0,1,0,-1,0,-1,0,1,0,-1,0,1,0,-1,0,1,0,1,0,1,0,1,0,1,0,1,0,1,0,-1,0,-1,0,1,0,-1,0,-1,0,1,0,1,0,-1,0,1,0,-1,0,1,0,1,0,1,0,1,0,-1,0,-1,0,1,0,1,0,1,0,-1,0,-1,0,1,0,-1,0,1,0,-1,0,1,0,-1,0,-1,0,-1,0,-1,0,-1,0,-1,0,1,0,1,0,-1,0,1,0,1,0,-1,0,-1,0,1,0,-1,0,1,0,1,0,1,0,1,0,1,0,-1,0,-1,0,1,0,1,0,1,0,-1,0,-1,0,1,0,-1,0,1,0,-1,0,1,0,1,0,1,0,1,0,1,0,1,0,1,0,-1,0,-1,0,1,0,-1,0,-1,0,1,0,1,0,-1,0,1,0,-1,0,-1,0,-1,0,-1,0,-1,0,1,0,1,0,-1,0,-1,0,-1,0,1,0,1,0,-1,0,1,0,-1,0,1,0,-1,0,1,0,1,0,1,0,1,0,1,0,1,0,-1,0,-1,0,1,0,-1,0,-1,0,1,0,1,0,-1,0,1,0,-1,0,0,0,0,0,0,0,-1,0,-1,0,-1,0,-1,0,1,0,1,0,-1,0,-1,0,-1,0,1,0,1,0,-1,0,1,0,-1,0,1,0,-1,0,-1,0,-1,0,-1,0,-1,0,-1,0,-1,0,1,0,1,0,-1,0,1,0,1,0,-1,0,-1,0,1,0,-1,0,1,0,-1,0,-1,0,-1,0,-1,0,1,0,1,0,-1,0,-1,0,-1,0,1,0,1,0,-1,0,1,0,-1,0,1,0,-1,0,1,0,1,0,1,0,1,0,1,0,1,0,-1,0,-1,0,1,0,-1,0,-1,0,1,0,1,0,-1,0,1,0,-1,0,1,0,1,0,1,0,1,0,-1,0,-1,0,1,0,1,0,1,0,-1,0,-1,0,1,0,-1,0,1,0,-1,0,1,0,1,0,1,0,1,0,1,0,1,0,1,0,-1,0,-1,0,1,0,-1,0,-1,0,1,0,1,0,-1,0,1,0,-1,0,-1,0,-1,0,-1,0,-1,0,1,0,1,0,-1,0,-1,0,-1,0,1,0,1,0,-1,0,1,0,-1,0,1,0,-1,0,1,0,1,0,1,0,1,0,1,0,1,0,-1,0,-1,0,1,0,-1,0,-1,0,1,0,1,0,-1,0,1,0,-1,0,1,0,-1,0,-1,0,1,0,1,0,1,0,-1,0,-1,0,1,0,-1,0,1,0,-1,0,1,0,1,0,1,0,1,0,1,0,1,0,1,0,-1,0,-1,0,1,0,-1,0,-1,0,1,0,1,0,-1,0,1,0,-1,0,1,0,1,0,1,0,1,0,-1,0,-1,0,1,0,1,0,1,0,-1,0,-1,0,1,0,-1,0,1,0,-1,0,1,0,-1,0,-1,0,-1,0,-1,0,-1,0,-1,0,1,0,1,0,-1,0,1,0,1,0,-1,0,-1,0,1,0,-1,0,1,0,1,0,1,0,1,0,1,0,-1,0,-1,0,1,0,1,0,1,0,-1,0,-1,0,1,0,-1,0,1,0,-1,0,1,0,1,0,1,0,1,0,1,0,1,0,1,0,-1,0,-1,0,1,0,-1,0,-1,0,1,0,1,0,-1,0,1,0,-1,0,-1,0,-1,0,-1,0,-1,0,1,0,1,0,-1,0,-1,0,-1,0,1,0,1,0,-1,0,1,0,-1,0,1,0,-1,0,1,0,1,0,1,0,1,0,1,0,1,0,-1,0,-1,0,1,0,-1,0,-1,0,1];</a:t>
            </a:r>
          </a:p>
          <a:p>
            <a:pPr marL="0" indent="0"/>
            <a:endParaRPr lang="zh-CN" altLang="en-US" sz="700" kern="0" dirty="0"/>
          </a:p>
        </p:txBody>
      </p:sp>
    </p:spTree>
    <p:extLst>
      <p:ext uri="{BB962C8B-B14F-4D97-AF65-F5344CB8AC3E}">
        <p14:creationId xmlns:p14="http://schemas.microsoft.com/office/powerpoint/2010/main" val="12623267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New Sequences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77254" y="1447800"/>
            <a:ext cx="8085746" cy="4113213"/>
          </a:xfrm>
        </p:spPr>
        <p:txBody>
          <a:bodyPr/>
          <a:lstStyle/>
          <a:p>
            <a:r>
              <a:rPr lang="en-US" altLang="zh-CN" dirty="0" smtClean="0">
                <a:solidFill>
                  <a:srgbClr val="0070C0"/>
                </a:solidFill>
              </a:rPr>
              <a:t>P1</a:t>
            </a:r>
            <a:r>
              <a:rPr lang="en-US" altLang="zh-CN" dirty="0"/>
              <a:t>: </a:t>
            </a:r>
            <a:r>
              <a:rPr lang="en-US" altLang="zh-CN" sz="1600" dirty="0" smtClean="0"/>
              <a:t>320MHz 2x </a:t>
            </a:r>
            <a:r>
              <a:rPr lang="en-US" altLang="zh-CN" sz="1600" dirty="0" smtClean="0"/>
              <a:t>EHT-LTF</a:t>
            </a:r>
            <a:r>
              <a:rPr lang="en-US" altLang="zh-CN" sz="1600" b="0" baseline="-25000" dirty="0"/>
              <a:t>-2036,2036</a:t>
            </a:r>
            <a:r>
              <a:rPr lang="en-US" altLang="zh-CN" sz="1600" b="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r>
              <a:rPr lang="en-US" altLang="zh-CN" sz="1600" dirty="0" smtClean="0"/>
              <a:t>=[</a:t>
            </a:r>
            <a:r>
              <a:rPr lang="en-US" altLang="zh-CN" sz="16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EHT-</a:t>
            </a:r>
            <a:r>
              <a:rPr lang="en-US" altLang="ko-KR" sz="1600" dirty="0">
                <a:solidFill>
                  <a:schemeClr val="tx1"/>
                </a:solidFill>
              </a:rPr>
              <a:t>LTF</a:t>
            </a:r>
            <a:r>
              <a:rPr lang="en-US" altLang="ko-KR" sz="1600" baseline="-25000" dirty="0">
                <a:solidFill>
                  <a:schemeClr val="tx1"/>
                </a:solidFill>
              </a:rPr>
              <a:t>160MHz_lower_2x</a:t>
            </a:r>
            <a:r>
              <a:rPr lang="en-US" altLang="zh-CN" sz="1600" dirty="0"/>
              <a:t>, 023, </a:t>
            </a:r>
            <a:r>
              <a:rPr lang="en-US" altLang="zh-CN" sz="16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EHT-</a:t>
            </a:r>
            <a:r>
              <a:rPr lang="en-US" altLang="ko-KR" sz="1600" dirty="0">
                <a:solidFill>
                  <a:schemeClr val="tx1"/>
                </a:solidFill>
              </a:rPr>
              <a:t>LTF</a:t>
            </a:r>
            <a:r>
              <a:rPr lang="en-US" altLang="ko-KR" sz="1600" baseline="-25000" dirty="0">
                <a:solidFill>
                  <a:schemeClr val="tx1"/>
                </a:solidFill>
              </a:rPr>
              <a:t>160MHz_upper_2x</a:t>
            </a:r>
            <a:r>
              <a:rPr lang="en-US" altLang="zh-CN" sz="1600" dirty="0" smtClean="0"/>
              <a:t>]</a:t>
            </a:r>
            <a:endParaRPr lang="en-US" altLang="zh-CN" sz="1600" dirty="0" smtClean="0"/>
          </a:p>
          <a:p>
            <a:endParaRPr lang="en-US" altLang="zh-CN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 smtClean="0"/>
              <a:t>2020-07</a:t>
            </a:r>
            <a:endParaRPr lang="en-GB" altLang="zh-CN" dirty="0"/>
          </a:p>
        </p:txBody>
      </p:sp>
      <p:sp>
        <p:nvSpPr>
          <p:cNvPr id="7" name="内容占位符 2">
            <a:extLst>
              <a:ext uri="{FF2B5EF4-FFF2-40B4-BE49-F238E27FC236}">
                <a16:creationId xmlns:a16="http://schemas.microsoft.com/office/drawing/2014/main" xmlns="" id="{0490EBA5-FF87-427B-A1A0-F2D1244B6A95}"/>
              </a:ext>
            </a:extLst>
          </p:cNvPr>
          <p:cNvSpPr txBox="1">
            <a:spLocks/>
          </p:cNvSpPr>
          <p:nvPr/>
        </p:nvSpPr>
        <p:spPr bwMode="auto">
          <a:xfrm>
            <a:off x="696913" y="1830388"/>
            <a:ext cx="7304088" cy="10747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lang="en-US" altLang="zh-CN" sz="8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EHT-</a:t>
            </a:r>
            <a:r>
              <a:rPr lang="en-US" altLang="ko-KR" sz="800" dirty="0">
                <a:solidFill>
                  <a:schemeClr val="tx1"/>
                </a:solidFill>
              </a:rPr>
              <a:t>LTF</a:t>
            </a:r>
            <a:r>
              <a:rPr lang="en-US" altLang="ko-KR" sz="800" baseline="-25000" dirty="0">
                <a:solidFill>
                  <a:schemeClr val="tx1"/>
                </a:solidFill>
              </a:rPr>
              <a:t>160MHz_upper_2x </a:t>
            </a:r>
            <a:r>
              <a:rPr lang="sv-SE" altLang="zh-CN" sz="800" b="0" dirty="0" smtClean="0">
                <a:latin typeface="Courier New" panose="02070309020205020404" pitchFamily="49" charset="0"/>
              </a:rPr>
              <a:t>=[</a:t>
            </a:r>
            <a:r>
              <a:rPr lang="sv-SE" altLang="zh-CN" sz="700" b="0" dirty="0">
                <a:latin typeface="Courier New" panose="02070309020205020404" pitchFamily="49" charset="0"/>
              </a:rPr>
              <a:t>1,0,1,0,-1,0,-1,0,-1,0,1,0,1,0,-1,0,1,0,-1,0,1,0,-1,0,-1,0,-1,0,-1,0,-1,0,-1,0,-1,0,1,0,1,0,-1,0,1,0,1,0,-1,0,-1,0,1,0,-1,0,1,0,-1,0,-1,0,-1,0,-1,0,1,0,1,0,-1,0,-1,0,-1,0,1,0,1,0,-1,0,1,0,-1,0,1,0,-1,0,1,0,1,0,1,0,1,0,1,0,1,0,-1,0,-1,0,1,0,-1,0,-1,0,1,0,1,0,-1,0,1,0,-1,0,1,0,1,0,1,0,1,0,-1,0,-1,0,1,0,1,0,1,0,-1,0,-1,0,1,0,-1,0,1,0,-1,0,1,0,1,0,1,0,1,0,1,0,1,0,1,0,-1,0,-1,0,1,0,-1,0,-1,0,1,0,1,0,-1,0,1,0,-1,0,-1,0,-1,0,-1,0,-1,0,1,0,1,0,-1,0,-1,0,-1,0,1,0,1,0,-1,0,1,0,-1,0,1,0,-1,0,1,0,1,0,1,0,1,0,1,0,1,0,-1,0,-1,0,1,0,-1,0,-1,0,1,0,1,0,1,0,1,0,1,0,1,0,-1,0,-1,0,1,0,1,0,1,0,-1,0,-1,0,1,0,-1,0,1,0,-1,0,1,0,1,0,1,0,1,0,1,0,1,0,1,0,-1,0,-1,0,1,0,-1,0,-1,0,1,0,1,0,-1,0,1,0,-1,0,1,0,1,0,1,0,1,0,-1,0,-1,0,1,0,1,0,1,0,-1,0,-1,0,1,0,-1,0,1,0,-1,0,1,0,-1,0,-1,0,-1,0,-1,0,-1,0,-1,0,1,0,1,0,-1,0,1,0,1,0,-1,0,-1,0,1,0,-1,0,1,0,1,0,1,0,1,0,1,0,-1,0,-1,0,1,0,1,0,1,0,-1,0,-1,0,1,0,-1,0,1,0,-1,0,1,0,1,0,1,0,1,0,1,0,1,0,1,0,-1,0,-1,0,1,0,-1,0,-1,0,1,0,1,0,-1,0,1,0,-1,0,-1,0,-1,0,-1,0,-1,0,1,0,1,0,-1,0,-1,0,-1,0,1,0,1,0,-1,0,1,0,-1,0,1,0,-1,0,1,0,1,0,1,0,1,0,1,0,1,0,-1,0,-1,0,1,0,-1,0,-1,0,1,0,1,0,-1,0,1,0,-1,0,0,0,0,0,0,0,-1,0,-1,0,-1,0,-1,0,1,0,1,0,-1,0,-1,0,-1,0,1,0,1,0,-1,0,1,0,-1,0,1,0,-1,0,-1,0,-1,0,-1,0,-1,0,-1,0,-1,0,1,0,1,0,-1,0,1,0,1,0,-1,0,-1,0,1,0,-1,0,1,0,-1,0,-1,0,-1,0,-1,0,1,0,1,0,-1,0,-1,0,-1,0,1,0,1,0,-1,0,1,0,-1,0,1,0,-1,0,1,0,1,0,1,0,1,0,1,0,1,0,-1,0,-1,0,1,0,-1,0,-1,0,1,0,1,0,-1,0,1,0,-1,0,1,0,1,0,1,0,1,0,-1,0,-1,0,1,0,1,0,1,0,-1,0,-1,0,1,0,-1,0,1,0,-1,0,1,0,1,0,1,0,1,0,1,0,1,0,1,0,-1,0,-1,0,1,0,-1,0,-1,0,1,0,1,0,-1,0,1,0,-1,0,-1,0,-1,0,-1,0,-1,0,1,0,1,0,-1,0,-1,0,-1,0,1,0,1,0,-1,0,1,0,-1,0,1,0,-1,0,1,0,1,0,1,0,1,0,1,0,1,0,-1,0,-1,0,1,0,-1,0,-1,0,1,0,1,0,-1,0,1,0,-1,0,1,0,-1,0,-1,0,1,0,1,0,1,0,-1,0,-1,0,1,0,-1,0,1,0,-1,0,1,0,1,0,1,0,1,0,1,0,1,0,1,0,-1,0,-1,0,1,0,-1,0,-1,0,1,0,1,0,-1,0,1,0,-1,0,1,0,1,0,1,0,1,0,-1,0,-1,0,1,0,1,0,1,0,-1,0,-1,0,1,0,-1,0,1,0,-1,0,1,0,-1,0,-1,0,-1,0,-1,0,-1,0,-1,0,1,0,1,0,-1,0,1,0,1,0,-1,0,-1,0,1,0,-1,0,1,0,1,0,1,0,1,0,1,0,-1,0,-1,0,1,0,1,0,1,0,-1,0,-1,0,1,0,-1,0,1,0,-1,0,1,0,1,0,1,0,1,0,1,0,1,0,1,0,-1,0,-1,0,1,0,-1,0,-1,0,1,0,1,0,-1,0,1,0,-1,0,-1,0,-1,0,-1,0,-1,0,1,0,1,0,-1,0,-1,0,-1,0,1,0,1,0,-1,0,1,0,-1,0,1,0,-1,0,1,0,1,0,1,0,1,0,1,0,1,0,-1,0,-1,0,1,0,-1,0,-1,0,1,0,0,0,0,0,0,0,0,0,0,0,0,0,0,0,0,0,0,0,0,0,0,0,-1,0,-1,0,1,0,1,0,1,0,-1,0,-1,0,1,0,-1,0,1,0,-1,0,1,0,1,0,1,0,1,0,1,0,1,0,1,0,-1,0,-1,0,1,0,-1,0,-1,0,1,0,1,0,-1,0,1,0,-1,0,1,0,1,0,1,0,1,0,-1,0,-1,0,1,0,1,0,1,0,-1,0,-1,0,1,0,-1,0,1,0,-1,0,1,0,-1,0,-1,0,-1,0,-1,0,-1,0,-1,0,1,0,1,0,-1,0,1,0,1,0,-1,0,-1,0,1,0,-1,0,1,0,-1,0,-1,0,-1,0,-1,0,1,0,1,0,-1,0,-1,0,-1,0,1,0,1,0,-1,0,1,0,-1,0,1,0,-1,0,-1,0,-1,0,-1,0,-1,0,-1,0,-1,0,1,0,1,0,-1,0,1,0,1,0,-1,0,-1,0,1,0,-1,0,1,0,1,0,1,0,1,0,1,0,-1,0,-1,0,1,0,1,0,1,0,-1,0,-1,0,1,0,-1,0,1,0,-1,0,1,0,-1,0,-1,0,-1,0,-1,0,-1,0,-1,0,1,0,1,0,-1,0,1,0,1,0,-1,0,-1,0,-1,0,-1,0,-1,0,-1,0,1,0,1,0,-1,0,-1,0,-1,0,1,0,1,0,-1,0,1,0,-1,0,1,0,-1,0,-1,0,-1,0,-1,0,-1,0,-1,0,-1,0,1,0,1,0,-1,0,1,0,1,0,-1,0,-1,0,1,0,-1,0,1,0,-1,0,-1,0,-1,0,-1,0,1,0,1,0,-1,0,-1,0,-1,0,1,0,1,0,-1,0,1,0,-1,0,1,0,-1,0,1,0,1,0,1,0,1,0,1,0,1,0,-1,0,-1,0,1,0,-1,0,-1,0,1,0,1,0,-1,0,1,0,-1,0,-1,0,-1,0,-1,0,-1,0,1,0,1,0,-1,0,-1,0,-1,0,1,0,1,0,-1,0,1,0,-1,0,1,0,-1,0,-1,0,-1,0,-1,0,-1,0,-1,0,-1,0,1,0,1,0,-1,0,1,0,1,0,-1,0,-1,0,1,0,-1,0,1,0,1,0,1,0,1,0,1,0,-1,0,-1,0,1,0,1,0,1,0,-1,0,-1,0,1,0,-1,0,1,0,-1,0,1,0,-1,0,-1,0,-1,0,-1,0,-1,0,-1,0,1,0,1,0,-1,0,1,0,1,0,-1,0,-1,0,1,0,-1,0,1,0,0,0,0,0,0,0,-1,0,-1,0,-1,0,-1,0,1,0,1,0,-1,0,-1,0,-1,0,1,0,1,0,-1,0,1,0,-1,0,1,0,-1,0,-1,0,-1,0,-1,0,-1,0,-1,0,-1,0,1,0,1,0,-1,0,1,0,1,0,-1,0,-1,0,1,0,-1,0,1,0,-1,0,-1,0,-1,0,-1,0,1,0,1,0,-1,0,-1,0,-1,0,1,0,1,0,-1,0,1,0,-1,0,1,0,-1,0,1,0,1,0,1,0,1,0,1,0,1,0,-1,0,-1,0,1,0,-1,0,-1,0,1,0,1,0,-1,0,1,0,-1,0,1,0,1,0,1,0,1,0,-1,0,-1,0,1,0,1,0,1,0,-1,0,-1,0,1,0,-1,0,1,0,-1,0,1,0,1,0,1,0,1,0,1,0,1,0,1,0,-1,0,-1,0,1,0,-1,0,-1,0,1,0,1,0,-1,0,1,0,-1,0,-1,0,-1,0,-1,0,-1,0,1,0,1,0,-1,0,-1,0,-1,0,1,0,1,0,-1,0,1,0,-1,0,1,0,-1,0,1,0,1,0,1,0,1,0,1,0,1,0,-1,0,-1,0,1,0,-1,0,-1,0,1,0,1,0,-1,0,1,0,-1,0,1,0,-1,0,-1,0,1,0,1,0,1,0,-1,0,-1,0,1,0,-1,0,1,0,-1,0,1,0,1,0,1,0,1,0,1,0,1,0,1,0,-1,0,-1,0,1,0,-1,0,-1,0,1,0,1,0,-1,0,1,0,-1,0,1,0,1,0,1,0,1,0,-1,0,-1,0,1,0,1,0,1,0,-1,0,-1,0,1,0,-1,0,1,0,-1,0,1,0,-1,0,-1,0,-1,0,-1,0,-1,0,-1,0,1,0,1,0,-1,0,1,0,1,0,-1,0,-1,0,1,0,-1,0,1,0,1,0,1,0,1,0,1,0,-1,0,-1,0,1,0,1,0,1,0,-1,0,-1,0,1,0,-1,0,1,0,-1,0,1,0,1,0,1,0,1,0,1,0,1,0,1,0,-1,0,-1,0,1,0,-1,0,-1,0,1,0,1,0,-1,0,1,0,-1,0,-1,0,-1,0,-1,0,-1,0,1,0,1,0,-1,0,-1,0,-1,0,1,0,1,0,-1,0,1,0,-1,0,1,0,-1,0,1,0,1,0,1,0,1,0,1,0,1,0,-1,0,-1,0,1,0,-1,0,-1,0,1</a:t>
            </a:r>
            <a:r>
              <a:rPr lang="sv-SE" altLang="zh-CN" sz="800" b="0" dirty="0">
                <a:latin typeface="Courier New" panose="02070309020205020404" pitchFamily="49" charset="0"/>
              </a:rPr>
              <a:t>];</a:t>
            </a:r>
            <a:endParaRPr lang="sv-SE" altLang="zh-CN" sz="800" b="0" dirty="0">
              <a:latin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71814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9_主题1">
  <a:themeElements>
    <a:clrScheme name="default 5">
      <a:dk1>
        <a:srgbClr val="000000"/>
      </a:dk1>
      <a:lt1>
        <a:srgbClr val="FFFFFF"/>
      </a:lt1>
      <a:dk2>
        <a:srgbClr val="990000"/>
      </a:dk2>
      <a:lt2>
        <a:srgbClr val="B2B2B2"/>
      </a:lt2>
      <a:accent1>
        <a:srgbClr val="FFCC66"/>
      </a:accent1>
      <a:accent2>
        <a:srgbClr val="FFCC99"/>
      </a:accent2>
      <a:accent3>
        <a:srgbClr val="FFFFFF"/>
      </a:accent3>
      <a:accent4>
        <a:srgbClr val="000000"/>
      </a:accent4>
      <a:accent5>
        <a:srgbClr val="FFE2B8"/>
      </a:accent5>
      <a:accent6>
        <a:srgbClr val="E7B98A"/>
      </a:accent6>
      <a:hlink>
        <a:srgbClr val="FF9900"/>
      </a:hlink>
      <a:folHlink>
        <a:srgbClr val="990000"/>
      </a:folHlink>
    </a:clrScheme>
    <a:fontScheme name="default">
      <a:majorFont>
        <a:latin typeface="FrutigerNext LT Medium"/>
        <a:ea typeface="华文细黑"/>
        <a:cs typeface="宋体"/>
      </a:majorFont>
      <a:minorFont>
        <a:latin typeface="FrutigerNext LT Medium"/>
        <a:ea typeface="华文细黑"/>
        <a:cs typeface="宋体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>
          <a:solidFill>
            <a:schemeClr val="tx1"/>
          </a:solidFill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CC9900"/>
          </a:buClr>
          <a:buSzTx/>
          <a:buFont typeface="Wingdings" pitchFamily="2" charset="2"/>
          <a:buChar char="n"/>
          <a:tabLst/>
          <a:defRPr kumimoji="0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宋体" charset="-122"/>
          </a:defRPr>
        </a:defPPr>
      </a:lstStyle>
    </a:spDef>
    <a:lnDef>
      <a:spPr bwMode="auto">
        <a:ln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/>
      <a:lstStyle/>
      <a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a:style>
    </a:lnDef>
  </a:objectDefaults>
  <a:extraClrSchemeLst>
    <a:extraClrScheme>
      <a:clrScheme name="default 1">
        <a:dk1>
          <a:srgbClr val="000000"/>
        </a:dk1>
        <a:lt1>
          <a:srgbClr val="FFFFFF"/>
        </a:lt1>
        <a:dk2>
          <a:srgbClr val="990000"/>
        </a:dk2>
        <a:lt2>
          <a:srgbClr val="808080"/>
        </a:lt2>
        <a:accent1>
          <a:srgbClr val="99CCFF"/>
        </a:accent1>
        <a:accent2>
          <a:srgbClr val="669900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5C8A00"/>
        </a:accent6>
        <a:hlink>
          <a:srgbClr val="FF9900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2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FFCC99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7B95C"/>
        </a:accent6>
        <a:hlink>
          <a:srgbClr val="FF99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3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CCCCFF"/>
        </a:accent1>
        <a:accent2>
          <a:srgbClr val="99CCFF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B9E7"/>
        </a:accent6>
        <a:hlink>
          <a:srgbClr val="99CCCC"/>
        </a:hlink>
        <a:folHlink>
          <a:srgbClr val="0099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4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CCFF99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E2FFCA"/>
        </a:accent5>
        <a:accent6>
          <a:srgbClr val="8AB9B9"/>
        </a:accent6>
        <a:hlink>
          <a:srgbClr val="0099CC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5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FFCC66"/>
        </a:accent1>
        <a:accent2>
          <a:srgbClr val="FFCC99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E7B98A"/>
        </a:accent6>
        <a:hlink>
          <a:srgbClr val="FF9900"/>
        </a:hlink>
        <a:folHlink>
          <a:srgbClr val="99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6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CCCCFF"/>
        </a:accent1>
        <a:accent2>
          <a:srgbClr val="99CCFF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B9E7"/>
        </a:accent6>
        <a:hlink>
          <a:srgbClr val="006699"/>
        </a:hlink>
        <a:folHlink>
          <a:srgbClr val="99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7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99CCCC"/>
        </a:accent1>
        <a:accent2>
          <a:srgbClr val="CCFF99"/>
        </a:accent2>
        <a:accent3>
          <a:srgbClr val="FFFFFF"/>
        </a:accent3>
        <a:accent4>
          <a:srgbClr val="000000"/>
        </a:accent4>
        <a:accent5>
          <a:srgbClr val="CAE2E2"/>
        </a:accent5>
        <a:accent6>
          <a:srgbClr val="B9E78A"/>
        </a:accent6>
        <a:hlink>
          <a:srgbClr val="009999"/>
        </a:hlink>
        <a:folHlink>
          <a:srgbClr val="99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8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99CCCC"/>
        </a:accent1>
        <a:accent2>
          <a:srgbClr val="CCFF99"/>
        </a:accent2>
        <a:accent3>
          <a:srgbClr val="FFFFFF"/>
        </a:accent3>
        <a:accent4>
          <a:srgbClr val="000000"/>
        </a:accent4>
        <a:accent5>
          <a:srgbClr val="CAE2E2"/>
        </a:accent5>
        <a:accent6>
          <a:srgbClr val="B9E78A"/>
        </a:accent6>
        <a:hlink>
          <a:srgbClr val="009999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9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CCCCFF"/>
        </a:accent1>
        <a:accent2>
          <a:srgbClr val="99CCFF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B9E7"/>
        </a:accent6>
        <a:hlink>
          <a:srgbClr val="006699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10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FFCC66"/>
        </a:accent1>
        <a:accent2>
          <a:srgbClr val="FFCC99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E7B98A"/>
        </a:accent6>
        <a:hlink>
          <a:srgbClr val="FF9900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11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FFCC66"/>
        </a:accent1>
        <a:accent2>
          <a:srgbClr val="FFCC99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E7B98A"/>
        </a:accent6>
        <a:hlink>
          <a:srgbClr val="FF99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12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CCCCFF"/>
        </a:accent1>
        <a:accent2>
          <a:srgbClr val="99CCFF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B9E7"/>
        </a:accent6>
        <a:hlink>
          <a:srgbClr val="006699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13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99CCCC"/>
        </a:accent1>
        <a:accent2>
          <a:srgbClr val="CCFF99"/>
        </a:accent2>
        <a:accent3>
          <a:srgbClr val="FFFFFF"/>
        </a:accent3>
        <a:accent4>
          <a:srgbClr val="000000"/>
        </a:accent4>
        <a:accent5>
          <a:srgbClr val="CAE2E2"/>
        </a:accent5>
        <a:accent6>
          <a:srgbClr val="B9E78A"/>
        </a:accent6>
        <a:hlink>
          <a:srgbClr val="009999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 (2)</Template>
  <TotalTime>75161</TotalTime>
  <Words>7585</Words>
  <Application>Microsoft Office PowerPoint</Application>
  <PresentationFormat>全屏显示(4:3)</PresentationFormat>
  <Paragraphs>2149</Paragraphs>
  <Slides>31</Slides>
  <Notes>2</Notes>
  <HiddenSlides>0</HiddenSlides>
  <MMClips>0</MMClips>
  <ScaleCrop>false</ScaleCrop>
  <HeadingPairs>
    <vt:vector size="8" baseType="variant">
      <vt:variant>
        <vt:lpstr>已用的字体</vt:lpstr>
      </vt:variant>
      <vt:variant>
        <vt:i4>14</vt:i4>
      </vt:variant>
      <vt:variant>
        <vt:lpstr>主题</vt:lpstr>
      </vt:variant>
      <vt:variant>
        <vt:i4>2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31</vt:i4>
      </vt:variant>
    </vt:vector>
  </HeadingPairs>
  <TitlesOfParts>
    <vt:vector size="48" baseType="lpstr">
      <vt:lpstr>Arial Unicode MS</vt:lpstr>
      <vt:lpstr>FrutigerNext LT Bold</vt:lpstr>
      <vt:lpstr>FrutigerNext LT Medium</vt:lpstr>
      <vt:lpstr>MS Gothic</vt:lpstr>
      <vt:lpstr>MS PGothic</vt:lpstr>
      <vt:lpstr>黑体</vt:lpstr>
      <vt:lpstr>华文细黑</vt:lpstr>
      <vt:lpstr>宋体</vt:lpstr>
      <vt:lpstr>Arial</vt:lpstr>
      <vt:lpstr>Calibri</vt:lpstr>
      <vt:lpstr>Courier New</vt:lpstr>
      <vt:lpstr>Tahoma</vt:lpstr>
      <vt:lpstr>Times New Roman</vt:lpstr>
      <vt:lpstr>Wingdings</vt:lpstr>
      <vt:lpstr>Office Theme</vt:lpstr>
      <vt:lpstr>9_主题1</vt:lpstr>
      <vt:lpstr>Equation</vt:lpstr>
      <vt:lpstr>2x EHT-LTFs Sequences Design</vt:lpstr>
      <vt:lpstr>Abstract</vt:lpstr>
      <vt:lpstr>Introduction</vt:lpstr>
      <vt:lpstr>Introduction</vt:lpstr>
      <vt:lpstr>Design Methods[3-4] </vt:lpstr>
      <vt:lpstr>Sequences Design Considerations</vt:lpstr>
      <vt:lpstr>320MHz 2x EHT-LTF</vt:lpstr>
      <vt:lpstr>New Sequences</vt:lpstr>
      <vt:lpstr>New Sequences</vt:lpstr>
      <vt:lpstr>New Sequences</vt:lpstr>
      <vt:lpstr>New Sequences</vt:lpstr>
      <vt:lpstr>P1: 320MHz 2x EHT-LTF [1]</vt:lpstr>
      <vt:lpstr>P1: 320MHz 2x EHT-LTF [1] </vt:lpstr>
      <vt:lpstr>P1: 320MHz 2x EHT-LTF [1]</vt:lpstr>
      <vt:lpstr>P1: 320MHz 2x EHT-LTF [1] </vt:lpstr>
      <vt:lpstr>New Sequences P1: Simulation Results</vt:lpstr>
      <vt:lpstr>New Sequences P1: Simulation Results</vt:lpstr>
      <vt:lpstr>P2: 320MHz 2x EHT-LTF </vt:lpstr>
      <vt:lpstr>P2: 320MHz 2x EHT-LTF </vt:lpstr>
      <vt:lpstr>P2: 320MHz 2x EHT-LTF </vt:lpstr>
      <vt:lpstr>New Sequences P2: Simulation Results</vt:lpstr>
      <vt:lpstr>New Sequences P2: Simulation Results</vt:lpstr>
      <vt:lpstr>New Sequences P2: Simulation Results</vt:lpstr>
      <vt:lpstr>New Sequences P2: Simulation Results</vt:lpstr>
      <vt:lpstr>New Sequences P2: Simulation Results</vt:lpstr>
      <vt:lpstr>Conclusion</vt:lpstr>
      <vt:lpstr>Reference</vt:lpstr>
      <vt:lpstr>Straw Poll 1</vt:lpstr>
      <vt:lpstr>Straw Poll 2</vt:lpstr>
      <vt:lpstr>Appendix: QAM Data PAPR</vt:lpstr>
      <vt:lpstr>Appendix </vt:lpstr>
    </vt:vector>
  </TitlesOfParts>
  <Company>Huawei technology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 Coordination in EHT</dc:title>
  <dc:creator>Dandan Liang（Huawei）</dc:creator>
  <cp:lastModifiedBy>Liangdandan (2012)</cp:lastModifiedBy>
  <cp:revision>1533</cp:revision>
  <cp:lastPrinted>1601-01-01T00:00:00Z</cp:lastPrinted>
  <dcterms:created xsi:type="dcterms:W3CDTF">2015-10-31T00:33:08Z</dcterms:created>
  <dcterms:modified xsi:type="dcterms:W3CDTF">2020-07-16T06:44:19Z</dcterms:modified>
  <cp:contentStatus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(3)dPESU3gBBUEOsWW+xUXXL/ph6Pvy5LpL6ZgrzdFvhqUcT73NN4VCSU4CHkqgOVHRvW4UHZEo
FyspcdoN+aN9SH/YLZsdu7+EYBgbhPqvDgzyV2pL0DauH1jRt1V4grzCqPHPUC6lJc+OA+5m
jQovd6KCqEy7/OYLSAEtaE8J1SyZTghISoHNn2dQa/0UY9nx8YT7e6szWbSvHgpCMCOb9MJb
0pFM6X2IU0KzOGtBRH</vt:lpwstr>
  </property>
  <property fmtid="{D5CDD505-2E9C-101B-9397-08002B2CF9AE}" pid="3" name="_2015_ms_pID_7253431">
    <vt:lpwstr>VL/AWUw1ogpr77p5mUjU2vJfrXtW/EHGvegfJNhskAyTmmbVuEWLYL
vTKFWd13SYv6NorvS5yiMjBJxXlTuImij8Q/hPVv3OzKupOR7DtNNdh6+dInbteM+0fBeivu
ksDFTNRjPGIehzHQrYtI3NZoVw/sHie90UfDITNg1sPK79Xr61/5ilj+yQVfe6Qdhe/Epwgo
W1QsdV4e58N0qq0De+pdGTCer9Q5djwa8Xfe</vt:lpwstr>
  </property>
  <property fmtid="{D5CDD505-2E9C-101B-9397-08002B2CF9AE}" pid="4" name="_2015_ms_pID_7253432">
    <vt:lpwstr>oQ==</vt:lpwstr>
  </property>
  <property fmtid="{D5CDD505-2E9C-101B-9397-08002B2CF9AE}" pid="5" name="_readonly">
    <vt:lpwstr/>
  </property>
  <property fmtid="{D5CDD505-2E9C-101B-9397-08002B2CF9AE}" pid="6" name="_change">
    <vt:lpwstr/>
  </property>
  <property fmtid="{D5CDD505-2E9C-101B-9397-08002B2CF9AE}" pid="7" name="_full-control">
    <vt:lpwstr/>
  </property>
  <property fmtid="{D5CDD505-2E9C-101B-9397-08002B2CF9AE}" pid="8" name="sflag">
    <vt:lpwstr>1577245383</vt:lpwstr>
  </property>
</Properties>
</file>