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331" r:id="rId2"/>
    <p:sldId id="910" r:id="rId3"/>
    <p:sldId id="958" r:id="rId4"/>
    <p:sldId id="996" r:id="rId5"/>
    <p:sldId id="997" r:id="rId6"/>
    <p:sldId id="987" r:id="rId7"/>
    <p:sldId id="998" r:id="rId8"/>
    <p:sldId id="1001" r:id="rId9"/>
    <p:sldId id="999" r:id="rId10"/>
    <p:sldId id="1000" r:id="rId11"/>
    <p:sldId id="993" r:id="rId12"/>
    <p:sldId id="994" r:id="rId13"/>
    <p:sldId id="949" r:id="rId14"/>
    <p:sldId id="1003" r:id="rId15"/>
    <p:sldId id="1007" r:id="rId16"/>
    <p:sldId id="1004" r:id="rId17"/>
    <p:sldId id="1002" r:id="rId18"/>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746" autoAdjust="0"/>
    <p:restoredTop sz="95343" autoAdjust="0"/>
  </p:normalViewPr>
  <p:slideViewPr>
    <p:cSldViewPr>
      <p:cViewPr varScale="1">
        <p:scale>
          <a:sx n="128" d="100"/>
          <a:sy n="128" d="100"/>
        </p:scale>
        <p:origin x="1842" y="12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2247096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12/15/2020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March 2020</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802.11-20/1062r5</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Error Recovery for Non-STR MLD</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2020-11-03</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498796223"/>
              </p:ext>
            </p:extLst>
          </p:nvPr>
        </p:nvGraphicFramePr>
        <p:xfrm>
          <a:off x="1152525" y="2998720"/>
          <a:ext cx="7391400" cy="253949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Yunbo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Yuchen Guo</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Yifan</a:t>
                      </a:r>
                      <a:r>
                        <a:rPr lang="en-US" sz="1100" kern="1200" dirty="0" smtClean="0">
                          <a:solidFill>
                            <a:schemeClr val="dk1"/>
                          </a:solidFill>
                          <a:latin typeface="+mn-lt"/>
                          <a:ea typeface="+mn-ea"/>
                          <a:cs typeface="+mn-cs"/>
                        </a:rPr>
                        <a:t> Zhou</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dk1"/>
                          </a:solidFill>
                          <a:latin typeface="+mn-lt"/>
                          <a:ea typeface="+mn-ea"/>
                          <a:cs typeface="+mn-cs"/>
                        </a:rPr>
                        <a:t>Guogang</a:t>
                      </a:r>
                      <a:r>
                        <a:rPr lang="en-US" altLang="zh-CN" sz="1100" kern="1200" dirty="0" smtClean="0">
                          <a:solidFill>
                            <a:schemeClr val="dk1"/>
                          </a:solidFill>
                          <a:latin typeface="+mn-lt"/>
                          <a:ea typeface="+mn-ea"/>
                          <a:cs typeface="+mn-cs"/>
                        </a:rPr>
                        <a:t> Huang</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Yiqing</a:t>
                      </a:r>
                      <a:r>
                        <a:rPr lang="en-US" sz="1100" kern="1200" dirty="0" smtClean="0">
                          <a:solidFill>
                            <a:schemeClr val="dk1"/>
                          </a:solidFill>
                          <a:latin typeface="+mn-lt"/>
                          <a:ea typeface="+mn-ea"/>
                          <a:cs typeface="+mn-cs"/>
                        </a:rPr>
                        <a:t>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Ming Gan</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Meihong</a:t>
                      </a:r>
                      <a:r>
                        <a:rPr lang="en-US" sz="1100" kern="1200" dirty="0" smtClean="0">
                          <a:solidFill>
                            <a:schemeClr val="dk1"/>
                          </a:solidFill>
                          <a:latin typeface="+mn-lt"/>
                          <a:ea typeface="+mn-ea"/>
                          <a:cs typeface="+mn-cs"/>
                        </a:rPr>
                        <a:t> Zhang</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Huawei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altLang="zh-CN" sz="1100" kern="1200" dirty="0" smtClean="0">
                          <a:solidFill>
                            <a:schemeClr val="dk1"/>
                          </a:solidFill>
                          <a:latin typeface="+mn-lt"/>
                          <a:ea typeface="+mn-ea"/>
                          <a:cs typeface="+mn-cs"/>
                        </a:rPr>
                        <a:t>TLV Research Center,</a:t>
                      </a:r>
                      <a:r>
                        <a:rPr lang="en-US" altLang="zh-CN" sz="1100" kern="1200" baseline="0" dirty="0" smtClean="0">
                          <a:solidFill>
                            <a:schemeClr val="dk1"/>
                          </a:solidFill>
                          <a:latin typeface="+mn-lt"/>
                          <a:ea typeface="+mn-ea"/>
                          <a:cs typeface="+mn-cs"/>
                        </a:rPr>
                        <a:t> Israel</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50003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771764"/>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994190"/>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6566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50003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335588" y="4656670"/>
            <a:ext cx="760414"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PPDU11’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50003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6093227"/>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864627"/>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6104470"/>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749533"/>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6093227"/>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4966741" y="5749533"/>
            <a:ext cx="1129261"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6093227"/>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799"/>
            <a:ext cx="7772400" cy="2521283"/>
          </a:xfrm>
        </p:spPr>
        <p:txBody>
          <a:bodyPr/>
          <a:lstStyle/>
          <a:p>
            <a:pPr>
              <a:spcBef>
                <a:spcPts val="600"/>
              </a:spcBef>
            </a:pPr>
            <a:r>
              <a:rPr lang="en-US" altLang="zh-CN" sz="1800" dirty="0" smtClean="0">
                <a:latin typeface="Times New Roman" panose="02020603050405020304" pitchFamily="18" charset="0"/>
                <a:ea typeface="楷体_GB2312" pitchFamily="49" charset="-122"/>
              </a:rPr>
              <a:t>Since the starting times of PPDUs are hard to be aligned, do we still need to defer the starting time of PPDU21 to SIFS time after BA11?</a:t>
            </a:r>
          </a:p>
          <a:p>
            <a:pPr>
              <a:spcBef>
                <a:spcPts val="600"/>
              </a:spcBef>
            </a:pPr>
            <a:r>
              <a:rPr lang="en-US" altLang="zh-CN" sz="1800" dirty="0" smtClean="0">
                <a:latin typeface="Times New Roman" panose="02020603050405020304" pitchFamily="18" charset="0"/>
                <a:ea typeface="楷体_GB2312" pitchFamily="49" charset="-122"/>
              </a:rPr>
              <a:t>Maybe we should allow AP2 to transmit PPDU21 right after the ending time of BA11</a:t>
            </a:r>
          </a:p>
          <a:p>
            <a:pPr lvl="1">
              <a:spcBef>
                <a:spcPts val="600"/>
              </a:spcBef>
            </a:pPr>
            <a:r>
              <a:rPr lang="en-US" altLang="zh-CN" sz="1400" dirty="0" smtClean="0">
                <a:latin typeface="Times New Roman" panose="02020603050405020304" pitchFamily="18" charset="0"/>
                <a:ea typeface="楷体_GB2312" pitchFamily="49" charset="-122"/>
              </a:rPr>
              <a:t>Note: This rule only applied to STR AP</a:t>
            </a:r>
          </a:p>
          <a:p>
            <a:pPr lvl="1">
              <a:spcBef>
                <a:spcPts val="600"/>
              </a:spcBef>
            </a:pPr>
            <a:r>
              <a:rPr lang="en-US" altLang="zh-CN" sz="1400" dirty="0" smtClean="0">
                <a:latin typeface="Times New Roman" panose="02020603050405020304" pitchFamily="18" charset="0"/>
                <a:ea typeface="楷体_GB2312" pitchFamily="49" charset="-122"/>
              </a:rPr>
              <a:t>It will also benefit for the case that without delayed cross link exchange</a:t>
            </a:r>
          </a:p>
          <a:p>
            <a:pPr>
              <a:spcBef>
                <a:spcPts val="600"/>
              </a:spcBef>
            </a:pPr>
            <a:r>
              <a:rPr lang="en-US" altLang="zh-CN" sz="1800" dirty="0" smtClean="0">
                <a:latin typeface="Times New Roman" panose="02020603050405020304" pitchFamily="18" charset="0"/>
                <a:ea typeface="楷体_GB2312" pitchFamily="49" charset="-122"/>
              </a:rPr>
              <a:t>There are two benefits</a:t>
            </a:r>
          </a:p>
          <a:p>
            <a:pPr lvl="1">
              <a:spcBef>
                <a:spcPts val="600"/>
              </a:spcBef>
            </a:pPr>
            <a:r>
              <a:rPr lang="en-US" altLang="zh-CN" sz="1400" dirty="0" smtClean="0">
                <a:latin typeface="Times New Roman" panose="02020603050405020304" pitchFamily="18" charset="0"/>
                <a:ea typeface="楷体_GB2312" pitchFamily="49" charset="-122"/>
              </a:rPr>
              <a:t>Reduce the probability that the third part </a:t>
            </a:r>
            <a:r>
              <a:rPr lang="en-US" altLang="zh-CN" sz="1400" dirty="0">
                <a:latin typeface="Times New Roman" panose="02020603050405020304" pitchFamily="18" charset="0"/>
                <a:ea typeface="楷体_GB2312" pitchFamily="49" charset="-122"/>
              </a:rPr>
              <a:t>STAs </a:t>
            </a:r>
            <a:r>
              <a:rPr lang="en-US" altLang="zh-CN" sz="1400" dirty="0" smtClean="0">
                <a:latin typeface="Times New Roman" panose="02020603050405020304" pitchFamily="18" charset="0"/>
                <a:ea typeface="楷体_GB2312" pitchFamily="49" charset="-122"/>
              </a:rPr>
              <a:t>do channel contention </a:t>
            </a:r>
            <a:r>
              <a:rPr lang="en-US" altLang="zh-CN" sz="1400" dirty="0">
                <a:latin typeface="Times New Roman" panose="02020603050405020304" pitchFamily="18" charset="0"/>
                <a:ea typeface="楷体_GB2312" pitchFamily="49" charset="-122"/>
              </a:rPr>
              <a:t>on </a:t>
            </a:r>
            <a:r>
              <a:rPr lang="en-US" altLang="zh-CN" sz="1400" dirty="0" smtClean="0">
                <a:latin typeface="Times New Roman" panose="02020603050405020304" pitchFamily="18" charset="0"/>
                <a:ea typeface="楷体_GB2312" pitchFamily="49" charset="-122"/>
              </a:rPr>
              <a:t>link 2</a:t>
            </a:r>
          </a:p>
          <a:p>
            <a:pPr lvl="1">
              <a:spcBef>
                <a:spcPts val="600"/>
              </a:spcBef>
            </a:pPr>
            <a:r>
              <a:rPr lang="en-US" altLang="zh-CN" sz="1400" dirty="0" smtClean="0">
                <a:latin typeface="Times New Roman" panose="02020603050405020304" pitchFamily="18" charset="0"/>
                <a:ea typeface="楷体_GB2312" pitchFamily="49" charset="-122"/>
              </a:rPr>
              <a:t>Slightly increase the throughput   </a:t>
            </a: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cxnSp>
        <p:nvCxnSpPr>
          <p:cNvPr id="29"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5762364"/>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5780019"/>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2"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4344988" y="5001710"/>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3"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4344988" y="5012954"/>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4" name="直接连接符 33"/>
          <p:cNvCxnSpPr/>
          <p:nvPr/>
        </p:nvCxnSpPr>
        <p:spPr bwMode="auto">
          <a:xfrm flipV="1">
            <a:off x="4953000" y="454709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5" name="文本框 34"/>
          <p:cNvSpPr txBox="1"/>
          <p:nvPr/>
        </p:nvSpPr>
        <p:spPr>
          <a:xfrm rot="16200000">
            <a:off x="4922280" y="4602721"/>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37" name="文本框 36"/>
          <p:cNvSpPr txBox="1"/>
          <p:nvPr/>
        </p:nvSpPr>
        <p:spPr>
          <a:xfrm rot="16200000">
            <a:off x="4823721" y="6113586"/>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8" name="直接连接符 37"/>
          <p:cNvCxnSpPr/>
          <p:nvPr/>
        </p:nvCxnSpPr>
        <p:spPr bwMode="auto">
          <a:xfrm flipV="1">
            <a:off x="5191427" y="5048763"/>
            <a:ext cx="0" cy="1399402"/>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080675" y="465008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0" name="直接连接符 39"/>
          <p:cNvCxnSpPr/>
          <p:nvPr/>
        </p:nvCxnSpPr>
        <p:spPr bwMode="auto">
          <a:xfrm flipV="1">
            <a:off x="2438400" y="454316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971800" y="459156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2" name="文本框 41"/>
          <p:cNvSpPr txBox="1"/>
          <p:nvPr/>
        </p:nvSpPr>
        <p:spPr>
          <a:xfrm rot="16200000">
            <a:off x="2857503" y="4667368"/>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3" name="直接连接符 42"/>
          <p:cNvCxnSpPr/>
          <p:nvPr/>
        </p:nvCxnSpPr>
        <p:spPr bwMode="auto">
          <a:xfrm flipV="1">
            <a:off x="2971800" y="564727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2438400" y="569278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6" name="文本框 45"/>
          <p:cNvSpPr txBox="1"/>
          <p:nvPr/>
        </p:nvSpPr>
        <p:spPr>
          <a:xfrm rot="16200000">
            <a:off x="2080676" y="575502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52" name="文本框 51"/>
          <p:cNvSpPr txBox="1"/>
          <p:nvPr/>
        </p:nvSpPr>
        <p:spPr>
          <a:xfrm rot="16200000">
            <a:off x="2841881" y="5755027"/>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55" name="直接连接符 54"/>
          <p:cNvCxnSpPr/>
          <p:nvPr/>
        </p:nvCxnSpPr>
        <p:spPr bwMode="auto">
          <a:xfrm flipV="1">
            <a:off x="4344988" y="459156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6" name="文本框 55"/>
          <p:cNvSpPr txBox="1"/>
          <p:nvPr/>
        </p:nvSpPr>
        <p:spPr>
          <a:xfrm rot="16200000">
            <a:off x="3973830" y="4681927"/>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5" name="直接连接符 64"/>
          <p:cNvCxnSpPr/>
          <p:nvPr/>
        </p:nvCxnSpPr>
        <p:spPr bwMode="auto">
          <a:xfrm flipV="1">
            <a:off x="4344988" y="569278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3979761" y="576185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7" name="直接连接符 66"/>
          <p:cNvCxnSpPr/>
          <p:nvPr/>
        </p:nvCxnSpPr>
        <p:spPr bwMode="auto">
          <a:xfrm flipV="1">
            <a:off x="6326191" y="459156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8" name="文本框 67"/>
          <p:cNvSpPr txBox="1"/>
          <p:nvPr/>
        </p:nvSpPr>
        <p:spPr>
          <a:xfrm rot="16200000">
            <a:off x="5965677" y="4681927"/>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9" name="直接连接符 68"/>
          <p:cNvCxnSpPr/>
          <p:nvPr/>
        </p:nvCxnSpPr>
        <p:spPr bwMode="auto">
          <a:xfrm flipV="1">
            <a:off x="6326191" y="5653152"/>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70" name="文本框 69"/>
          <p:cNvSpPr txBox="1"/>
          <p:nvPr/>
        </p:nvSpPr>
        <p:spPr>
          <a:xfrm rot="16200000">
            <a:off x="5966269" y="573737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a:off x="770049" y="46508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72" name="文本框 71"/>
          <p:cNvSpPr txBox="1"/>
          <p:nvPr/>
        </p:nvSpPr>
        <p:spPr>
          <a:xfrm>
            <a:off x="744402" y="57714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3" name="文本框 72"/>
          <p:cNvSpPr txBox="1"/>
          <p:nvPr/>
        </p:nvSpPr>
        <p:spPr>
          <a:xfrm>
            <a:off x="7225262" y="50919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4" name="文本框 73"/>
          <p:cNvSpPr txBox="1"/>
          <p:nvPr/>
        </p:nvSpPr>
        <p:spPr>
          <a:xfrm>
            <a:off x="7225261" y="62119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6" name="矩形 75"/>
          <p:cNvSpPr/>
          <p:nvPr/>
        </p:nvSpPr>
        <p:spPr bwMode="auto">
          <a:xfrm>
            <a:off x="1435644" y="57783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7" name="矩形 76"/>
          <p:cNvSpPr/>
          <p:nvPr/>
        </p:nvSpPr>
        <p:spPr bwMode="auto">
          <a:xfrm>
            <a:off x="2438400" y="499831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78" name="矩形 77"/>
          <p:cNvSpPr/>
          <p:nvPr/>
        </p:nvSpPr>
        <p:spPr bwMode="auto">
          <a:xfrm>
            <a:off x="2438400" y="6100355"/>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79" name="矩形 78"/>
          <p:cNvSpPr/>
          <p:nvPr/>
        </p:nvSpPr>
        <p:spPr bwMode="auto">
          <a:xfrm>
            <a:off x="1318383" y="46855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8784024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If the delay of cross link information exchange is longer than BA + SIFS, when no </a:t>
            </a:r>
            <a:r>
              <a:rPr lang="en-US" altLang="zh-CN" sz="1800" dirty="0">
                <a:latin typeface="Times New Roman" panose="02020603050405020304" pitchFamily="18" charset="0"/>
                <a:ea typeface="楷体_GB2312" pitchFamily="49" charset="-122"/>
              </a:rPr>
              <a:t>PHY-</a:t>
            </a:r>
            <a:r>
              <a:rPr lang="en-US" altLang="zh-CN" sz="1800" dirty="0" err="1"/>
              <a:t>RXSTART.indication</a:t>
            </a:r>
            <a:r>
              <a:rPr lang="en-US" altLang="zh-CN" sz="1800" dirty="0"/>
              <a:t> of </a:t>
            </a:r>
            <a:r>
              <a:rPr lang="en-US" altLang="zh-CN" sz="1800" dirty="0" smtClean="0"/>
              <a:t>BA21 is received in link2, AP2 can not know the receive status of BA11 at BA+ SIFS time;</a:t>
            </a:r>
            <a:endParaRPr lang="en-US" altLang="zh-CN" sz="1400" dirty="0" smtClean="0"/>
          </a:p>
          <a:p>
            <a:pPr>
              <a:spcBef>
                <a:spcPts val="600"/>
              </a:spcBef>
            </a:pPr>
            <a:r>
              <a:rPr lang="en-US" altLang="zh-CN" sz="1800" dirty="0" smtClean="0">
                <a:latin typeface="Times New Roman" panose="02020603050405020304" pitchFamily="18" charset="0"/>
                <a:ea typeface="楷体_GB2312" pitchFamily="49" charset="-122"/>
              </a:rPr>
              <a:t>Same situation happens in link1;</a:t>
            </a:r>
          </a:p>
          <a:p>
            <a:pPr>
              <a:spcBef>
                <a:spcPts val="600"/>
              </a:spcBef>
            </a:pPr>
            <a:r>
              <a:rPr lang="en-US" altLang="zh-CN" sz="1800" dirty="0" smtClean="0">
                <a:latin typeface="Times New Roman" panose="02020603050405020304" pitchFamily="18" charset="0"/>
                <a:ea typeface="楷体_GB2312" pitchFamily="49" charset="-122"/>
              </a:rPr>
              <a:t>So when none of </a:t>
            </a:r>
            <a:r>
              <a:rPr lang="en-US" altLang="zh-CN" sz="1800" dirty="0"/>
              <a:t>RXSTART indication of BA21 </a:t>
            </a:r>
            <a:r>
              <a:rPr lang="en-US" altLang="zh-CN" sz="1800" dirty="0" smtClean="0"/>
              <a:t>and BA11 is received,</a:t>
            </a:r>
            <a:r>
              <a:rPr lang="en-US" altLang="zh-CN" sz="1800" dirty="0" smtClean="0">
                <a:latin typeface="Times New Roman" panose="02020603050405020304" pitchFamily="18" charset="0"/>
                <a:ea typeface="楷体_GB2312" pitchFamily="49" charset="-122"/>
              </a:rPr>
              <a:t> AP1 and AP2 will transmit PPDU11’ and PPDU21’ after expected BA time (or BA+ SIFS)</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r>
              <a:rPr lang="en-US" altLang="zh-CN" dirty="0" smtClean="0"/>
              <a:t>’</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96932" y="5625969"/>
            <a:ext cx="899070"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r>
              <a:rPr lang="en-US" altLang="zh-CN" dirty="0" smtClean="0"/>
              <a:t>’</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885944"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892040"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p:nvPr/>
        </p:nvCxnSpPr>
        <p:spPr bwMode="auto">
          <a:xfrm flipH="1" flipV="1">
            <a:off x="5183189" y="4468000"/>
            <a:ext cx="13743" cy="115796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4458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813012" y="4558363"/>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sp>
        <p:nvSpPr>
          <p:cNvPr id="69" name="文本框 68"/>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828389" y="5623795"/>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cxnSp>
        <p:nvCxnSpPr>
          <p:cNvPr id="75"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454089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6"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455855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7"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01989" y="562965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8"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00400" y="564731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79" name="文本框 78"/>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80" name="文本框 79"/>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81" name="文本框 80"/>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82" name="文本框 81"/>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84" name="矩形 83"/>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5" name="矩形 84"/>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6" name="矩形 85"/>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7" name="矩形 86"/>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050482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When the delay of cross link information exchange is shorter than BA, each AP may get the receive status of BA on another link before the expected BA ending time;</a:t>
            </a:r>
          </a:p>
          <a:p>
            <a:pPr>
              <a:spcBef>
                <a:spcPts val="600"/>
              </a:spcBef>
            </a:pPr>
            <a:r>
              <a:rPr lang="en-US" altLang="zh-CN" sz="1800" dirty="0" smtClean="0">
                <a:latin typeface="Times New Roman" panose="02020603050405020304" pitchFamily="18" charset="0"/>
                <a:ea typeface="楷体_GB2312" pitchFamily="49" charset="-122"/>
              </a:rPr>
              <a:t>Then this AP can transmit following PPDU immediately after it received the cross link failure notification.</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4793045"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5936047"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4800692" y="5625969"/>
            <a:ext cx="899070"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592995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495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5936047"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495800"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5699762" y="479886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592995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422868" y="4558363"/>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sp>
        <p:nvSpPr>
          <p:cNvPr id="69" name="文本框 68"/>
          <p:cNvSpPr txBox="1"/>
          <p:nvPr/>
        </p:nvSpPr>
        <p:spPr>
          <a:xfrm rot="16200000">
            <a:off x="5575533"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57002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432149" y="5623795"/>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cxnSp>
        <p:nvCxnSpPr>
          <p:cNvPr id="75"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454089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6"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455855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7"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01989" y="562965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8"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00400" y="564731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 name="直接箭头连接符 6"/>
          <p:cNvCxnSpPr/>
          <p:nvPr/>
        </p:nvCxnSpPr>
        <p:spPr bwMode="auto">
          <a:xfrm>
            <a:off x="4793072" y="4267200"/>
            <a:ext cx="0" cy="2736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9" name="文本框 78"/>
          <p:cNvSpPr txBox="1"/>
          <p:nvPr/>
        </p:nvSpPr>
        <p:spPr>
          <a:xfrm>
            <a:off x="4114800" y="4025644"/>
            <a:ext cx="2007281" cy="276999"/>
          </a:xfrm>
          <a:prstGeom prst="rect">
            <a:avLst/>
          </a:prstGeom>
          <a:noFill/>
        </p:spPr>
        <p:txBody>
          <a:bodyPr wrap="none" rtlCol="0">
            <a:spAutoFit/>
          </a:bodyPr>
          <a:lstStyle/>
          <a:p>
            <a:r>
              <a:rPr lang="en-US" altLang="zh-CN" dirty="0" smtClean="0"/>
              <a:t>Cross link failure notification</a:t>
            </a:r>
            <a:endParaRPr lang="zh-CN" altLang="en-US" dirty="0"/>
          </a:p>
        </p:txBody>
      </p:sp>
      <p:sp>
        <p:nvSpPr>
          <p:cNvPr id="55" name="文本框 54"/>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80" name="文本框 79"/>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81" name="文本框 80"/>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82" name="文本框 81"/>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4" name="矩形 83"/>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91" name="矩形 9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92" name="矩形 9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6024845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Potential error recovery scenarios for response non-STR MLD are listed, and possible solutions are introduced;</a:t>
            </a:r>
          </a:p>
          <a:p>
            <a:pPr>
              <a:spcBef>
                <a:spcPts val="600"/>
              </a:spcBef>
            </a:pPr>
            <a:r>
              <a:rPr lang="en-US" altLang="zh-CN" sz="1800" dirty="0" smtClean="0"/>
              <a:t>Several factors are considered during the design</a:t>
            </a:r>
          </a:p>
          <a:p>
            <a:pPr lvl="1">
              <a:spcBef>
                <a:spcPts val="600"/>
              </a:spcBef>
            </a:pPr>
            <a:r>
              <a:rPr lang="en-US" altLang="zh-CN" sz="1400" dirty="0" smtClean="0"/>
              <a:t>Avoid simultaneous transmit and receive for non-STR MLD</a:t>
            </a:r>
          </a:p>
          <a:p>
            <a:pPr lvl="1">
              <a:spcBef>
                <a:spcPts val="600"/>
              </a:spcBef>
            </a:pPr>
            <a:r>
              <a:rPr lang="en-US" altLang="zh-CN" sz="1400" dirty="0" smtClean="0"/>
              <a:t>Initiating MLD may also be non-STR MLD </a:t>
            </a:r>
          </a:p>
          <a:p>
            <a:pPr lvl="1">
              <a:spcBef>
                <a:spcPts val="600"/>
              </a:spcBef>
            </a:pPr>
            <a:r>
              <a:rPr lang="en-US" altLang="zh-CN" sz="1400" dirty="0" smtClean="0"/>
              <a:t>Delay of cross link information exchange</a:t>
            </a:r>
          </a:p>
          <a:p>
            <a:pPr>
              <a:spcBef>
                <a:spcPts val="600"/>
              </a:spcBef>
            </a:pPr>
            <a:endParaRPr lang="en-US" altLang="zh-CN" sz="1800" dirty="0" smtClean="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Summary</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25268649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[1</a:t>
            </a:r>
            <a:r>
              <a:rPr lang="en-US" altLang="zh-CN" sz="1800" dirty="0"/>
              <a:t>] 11-20-0427-00-00be-synchronous-multi-link-operation</a:t>
            </a:r>
            <a:endParaRPr lang="en-US" altLang="zh-CN" sz="1800" dirty="0" smtClean="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Reference</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8557439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600200"/>
            <a:ext cx="8327209" cy="3343275"/>
          </a:xfrm>
        </p:spPr>
        <p:txBody>
          <a:bodyPr/>
          <a:lstStyle/>
          <a:p>
            <a:pPr lvl="0"/>
            <a:r>
              <a:rPr lang="en-US" altLang="zh-CN" sz="1800" dirty="0"/>
              <a:t>In R1, do you agree that after two PPDUs with end time alignment (and the PPDUs </a:t>
            </a:r>
            <a:r>
              <a:rPr lang="en-US" altLang="zh-CN" sz="1800" dirty="0" smtClean="0"/>
              <a:t>carrying </a:t>
            </a:r>
            <a:r>
              <a:rPr lang="en-US" altLang="zh-CN" sz="1800" dirty="0"/>
              <a:t>the expected response frames are also with end time alignment) are transmitted by a NSTR MLD on link 1 and link2 respectively, STA 1 affiliated with this NSTR MLD may use an IFS greater than SIFS between the ending time of PPDU </a:t>
            </a:r>
            <a:r>
              <a:rPr lang="en-US" altLang="zh-CN" sz="1800" dirty="0" smtClean="0"/>
              <a:t>carrying </a:t>
            </a:r>
            <a:r>
              <a:rPr lang="en-US" altLang="zh-CN" sz="1800" dirty="0"/>
              <a:t>the successful response frame and a following PPDU within a TXOP on link1 when PHY-</a:t>
            </a:r>
            <a:r>
              <a:rPr lang="en-US" altLang="zh-CN" sz="1800" dirty="0" err="1"/>
              <a:t>RXSTART.indication</a:t>
            </a:r>
            <a:r>
              <a:rPr lang="en-US" altLang="zh-CN" sz="1800" dirty="0"/>
              <a:t> is received but FCS is not correct for response frame on link 2?</a:t>
            </a:r>
            <a:endParaRPr lang="zh-CN" altLang="zh-CN" sz="1800" dirty="0"/>
          </a:p>
          <a:p>
            <a:pPr lvl="1"/>
            <a:r>
              <a:rPr lang="en-US" altLang="zh-CN" sz="1600" dirty="0"/>
              <a:t>STA 1 shall transmit the following PPDU only if the </a:t>
            </a:r>
            <a:r>
              <a:rPr lang="en-US" altLang="zh-CN" sz="1600" dirty="0" smtClean="0"/>
              <a:t>ED CS </a:t>
            </a:r>
            <a:r>
              <a:rPr lang="en-US" altLang="zh-CN" sz="1600" dirty="0"/>
              <a:t>mechanism indicates that the medium is idle;</a:t>
            </a:r>
            <a:endParaRPr lang="zh-CN" altLang="zh-CN" sz="1600" dirty="0"/>
          </a:p>
          <a:p>
            <a:pPr lvl="1"/>
            <a:r>
              <a:rPr lang="en-US" altLang="zh-CN" sz="1600" dirty="0"/>
              <a:t>The concrete value for the IFS greater than SIFS is TBD, with an upper limit of PIFS;</a:t>
            </a:r>
            <a:endParaRPr lang="zh-CN" altLang="zh-CN" sz="1600" dirty="0"/>
          </a:p>
          <a:p>
            <a:pPr lvl="1"/>
            <a:r>
              <a:rPr lang="en-US" altLang="zh-CN" sz="1600" dirty="0"/>
              <a:t>The response frames are frames sent from STAs affiliated with the peer MLD in the TXOP in response to the frames carried in the previous </a:t>
            </a:r>
            <a:r>
              <a:rPr lang="en-US" altLang="zh-CN" sz="1600" dirty="0" smtClean="0"/>
              <a:t>PPDUs. </a:t>
            </a:r>
            <a:r>
              <a:rPr lang="en-US" altLang="zh-CN" dirty="0"/>
              <a:t> </a:t>
            </a:r>
            <a:endParaRPr lang="zh-CN" altLang="zh-CN" sz="2800" dirty="0"/>
          </a:p>
          <a:p>
            <a:pPr marL="0" indent="0">
              <a:buNone/>
            </a:pPr>
            <a:endParaRPr lang="en-US" altLang="zh-CN" sz="2000" dirty="0" smtClean="0"/>
          </a:p>
          <a:p>
            <a:pPr marL="0" indent="0">
              <a:buNone/>
            </a:pPr>
            <a:r>
              <a:rPr lang="en-US" altLang="zh-CN" sz="1800" dirty="0" smtClean="0"/>
              <a:t>Y/N/A = </a:t>
            </a:r>
          </a:p>
          <a:p>
            <a:endParaRPr lang="en-US" altLang="zh-CN" sz="2000" dirty="0"/>
          </a:p>
          <a:p>
            <a:endParaRPr lang="en-US" altLang="zh-CN" sz="2000" dirty="0" smtClean="0"/>
          </a:p>
          <a:p>
            <a:pPr lvl="1"/>
            <a:endParaRPr lang="en-US" altLang="zh-CN" sz="1600" dirty="0"/>
          </a:p>
          <a:p>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
        <p:nvSpPr>
          <p:cNvPr id="3" name="文本框 2"/>
          <p:cNvSpPr txBox="1"/>
          <p:nvPr/>
        </p:nvSpPr>
        <p:spPr>
          <a:xfrm>
            <a:off x="901777" y="6102025"/>
            <a:ext cx="1492716" cy="338554"/>
          </a:xfrm>
          <a:prstGeom prst="rect">
            <a:avLst/>
          </a:prstGeom>
          <a:noFill/>
        </p:spPr>
        <p:txBody>
          <a:bodyPr wrap="none" rtlCol="0">
            <a:spAutoFit/>
          </a:bodyPr>
          <a:lstStyle/>
          <a:p>
            <a:r>
              <a:rPr lang="en-US" altLang="zh-CN" sz="1600" i="1" dirty="0"/>
              <a:t>Covers slides 5 </a:t>
            </a:r>
          </a:p>
        </p:txBody>
      </p:sp>
    </p:spTree>
    <p:extLst>
      <p:ext uri="{BB962C8B-B14F-4D97-AF65-F5344CB8AC3E}">
        <p14:creationId xmlns:p14="http://schemas.microsoft.com/office/powerpoint/2010/main" val="32462386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marL="0" indent="0">
              <a:buNone/>
            </a:pPr>
            <a:r>
              <a:rPr lang="en-US" altLang="zh-CN" sz="2000" dirty="0">
                <a:latin typeface="Times New Roman" panose="02020603050405020304" pitchFamily="18" charset="0"/>
                <a:ea typeface="Calibri" panose="020F0502020204030204" pitchFamily="34" charset="0"/>
              </a:rPr>
              <a:t>Do you support the inclusion of the following in the SFD for 802.11be R1:</a:t>
            </a:r>
            <a:endParaRPr lang="en-US" altLang="zh-CN" sz="2000" dirty="0">
              <a:solidFill>
                <a:srgbClr val="FFFFFF"/>
              </a:solidFill>
              <a:latin typeface="Calibri" panose="020F0502020204030204" pitchFamily="34" charset="0"/>
              <a:ea typeface="Calibri" panose="020F0502020204030204" pitchFamily="34" charset="0"/>
            </a:endParaRPr>
          </a:p>
          <a:p>
            <a:r>
              <a:rPr lang="en-US" altLang="zh-CN" sz="1800" b="0" dirty="0" smtClean="0"/>
              <a:t>After an AP that affiliates with a STR AP MLD to transmit a frame to a STA that affiliates with a NSTR STA MLD on one link of a NSTR link pair, if</a:t>
            </a:r>
            <a:r>
              <a:rPr lang="en-US" altLang="zh-CN" sz="1800" b="0" dirty="0">
                <a:latin typeface="Times New Roman" panose="02020603050405020304" pitchFamily="18" charset="0"/>
                <a:ea typeface="楷体_GB2312" pitchFamily="49" charset="-122"/>
              </a:rPr>
              <a:t> no PHY-</a:t>
            </a:r>
            <a:r>
              <a:rPr lang="en-US" altLang="zh-CN" sz="1800" b="0" dirty="0" err="1"/>
              <a:t>RXSTART.indication</a:t>
            </a:r>
            <a:r>
              <a:rPr lang="en-US" altLang="zh-CN" sz="1800" b="0" dirty="0"/>
              <a:t> of the response frame is </a:t>
            </a:r>
            <a:r>
              <a:rPr lang="en-US" altLang="zh-CN" sz="1800" b="0" dirty="0" smtClean="0"/>
              <a:t>received, this AP can transmit next PPDU as long as it not cause the simultaneous transmit and receive of NSTR STA MLD on this NSTR link pair.</a:t>
            </a:r>
          </a:p>
          <a:p>
            <a:pPr lvl="1"/>
            <a:r>
              <a:rPr lang="en-US" altLang="zh-CN" sz="1600" dirty="0" smtClean="0"/>
              <a:t>It </a:t>
            </a:r>
            <a:r>
              <a:rPr lang="en-US" altLang="zh-CN" sz="1600" dirty="0"/>
              <a:t>required channel be idle base on PIFS sensing </a:t>
            </a:r>
            <a:r>
              <a:rPr lang="en-US" altLang="zh-CN" sz="1600" dirty="0" smtClean="0"/>
              <a:t>before transmit the next </a:t>
            </a:r>
            <a:r>
              <a:rPr lang="en-US" altLang="zh-CN" sz="1600" dirty="0"/>
              <a:t>PPDU. </a:t>
            </a:r>
            <a:endParaRPr lang="en-US" altLang="zh-CN" sz="1600" dirty="0" smtClean="0"/>
          </a:p>
          <a:p>
            <a:pPr lvl="1"/>
            <a:endParaRPr lang="en-US" altLang="zh-CN" sz="1600" dirty="0"/>
          </a:p>
          <a:p>
            <a:endParaRPr lang="en-US" altLang="zh-CN" sz="2000" dirty="0" smtClean="0"/>
          </a:p>
          <a:p>
            <a:pPr marL="0" indent="0">
              <a:buNone/>
            </a:pPr>
            <a:r>
              <a:rPr lang="en-US" altLang="zh-CN" sz="2000" dirty="0"/>
              <a:t>Y/N/A = </a:t>
            </a:r>
          </a:p>
          <a:p>
            <a:endParaRPr lang="en-US" altLang="zh-CN" sz="3200" dirty="0"/>
          </a:p>
          <a:p>
            <a:pPr marL="0" indent="0">
              <a:buNone/>
            </a:pPr>
            <a:r>
              <a:rPr lang="en-US" altLang="zh-CN" sz="1400" b="0" i="1" dirty="0" smtClean="0"/>
              <a:t>Covers </a:t>
            </a:r>
            <a:r>
              <a:rPr lang="en-US" altLang="zh-CN" sz="1400" b="0" i="1" dirty="0"/>
              <a:t>slide </a:t>
            </a:r>
            <a:r>
              <a:rPr lang="en-US" altLang="zh-CN" sz="1400" b="0" i="1" dirty="0" smtClean="0"/>
              <a:t>10</a:t>
            </a:r>
            <a:endParaRPr lang="en-US" altLang="zh-CN" sz="1400" b="0" i="1" dirty="0"/>
          </a:p>
          <a:p>
            <a:endParaRPr lang="en-US" altLang="zh-CN" sz="2000" dirty="0" smtClean="0"/>
          </a:p>
          <a:p>
            <a:pPr lvl="1"/>
            <a:endParaRPr lang="en-US" altLang="zh-CN" sz="1600" dirty="0"/>
          </a:p>
          <a:p>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2</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4480635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marL="0" indent="0">
              <a:buNone/>
            </a:pPr>
            <a:r>
              <a:rPr lang="en-US" altLang="zh-CN" sz="2000" dirty="0">
                <a:latin typeface="Times New Roman" panose="02020603050405020304" pitchFamily="18" charset="0"/>
                <a:ea typeface="Calibri" panose="020F0502020204030204" pitchFamily="34" charset="0"/>
              </a:rPr>
              <a:t>Do you support the inclusion of the following in the SFD for 802.11be R1:</a:t>
            </a:r>
            <a:endParaRPr lang="en-US" altLang="zh-CN" sz="2000" dirty="0">
              <a:solidFill>
                <a:srgbClr val="FFFFFF"/>
              </a:solidFill>
              <a:latin typeface="Calibri" panose="020F0502020204030204" pitchFamily="34" charset="0"/>
              <a:ea typeface="Calibri" panose="020F0502020204030204" pitchFamily="34" charset="0"/>
            </a:endParaRPr>
          </a:p>
          <a:p>
            <a:r>
              <a:rPr lang="en-US" altLang="zh-CN" sz="2000" dirty="0"/>
              <a:t>A</a:t>
            </a:r>
            <a:r>
              <a:rPr lang="en-US" altLang="zh-CN" sz="2000" dirty="0" smtClean="0"/>
              <a:t>n AP that affiliate with AP MLD can transmit next PPDU within a TXOP right after cross link failure information is received when </a:t>
            </a:r>
            <a:r>
              <a:rPr lang="en-US" altLang="zh-CN" sz="2000" dirty="0">
                <a:latin typeface="Times New Roman" panose="02020603050405020304" pitchFamily="18" charset="0"/>
                <a:ea typeface="楷体_GB2312" pitchFamily="49" charset="-122"/>
              </a:rPr>
              <a:t>no PHY-</a:t>
            </a:r>
            <a:r>
              <a:rPr lang="en-US" altLang="zh-CN" sz="2000" dirty="0" err="1"/>
              <a:t>RXSTART.indication</a:t>
            </a:r>
            <a:r>
              <a:rPr lang="en-US" altLang="zh-CN" sz="2000" dirty="0"/>
              <a:t> </a:t>
            </a:r>
            <a:r>
              <a:rPr lang="en-US" altLang="zh-CN" sz="2000" dirty="0" smtClean="0"/>
              <a:t>of response frame is received?</a:t>
            </a:r>
          </a:p>
          <a:p>
            <a:pPr lvl="1"/>
            <a:r>
              <a:rPr lang="en-US" altLang="zh-CN" sz="1600" dirty="0"/>
              <a:t>It required channel be idle base on PIFS sensing before transmit the PPDU. </a:t>
            </a:r>
          </a:p>
          <a:p>
            <a:endParaRPr lang="en-US" altLang="zh-CN" sz="2000" dirty="0" smtClean="0"/>
          </a:p>
          <a:p>
            <a:pPr lvl="1"/>
            <a:endParaRPr lang="en-US" altLang="zh-CN" sz="1600" dirty="0"/>
          </a:p>
          <a:p>
            <a:pPr marL="0" indent="0">
              <a:buNone/>
            </a:pPr>
            <a:r>
              <a:rPr lang="en-US" altLang="zh-CN" sz="1600" dirty="0"/>
              <a:t>Y/N/A = </a:t>
            </a:r>
          </a:p>
          <a:p>
            <a:endParaRPr lang="en-US" altLang="zh-CN" sz="3600" dirty="0"/>
          </a:p>
          <a:p>
            <a:pPr marL="0" indent="0">
              <a:buNone/>
            </a:pPr>
            <a:r>
              <a:rPr lang="en-US" altLang="zh-CN" sz="1400" b="0" i="1" dirty="0"/>
              <a:t>Covers slide </a:t>
            </a:r>
            <a:r>
              <a:rPr lang="en-US" altLang="zh-CN" sz="1400" b="0" i="1" dirty="0" smtClean="0"/>
              <a:t>12</a:t>
            </a:r>
            <a:endParaRPr lang="en-US" altLang="zh-CN" sz="1400" b="0" i="1" dirty="0"/>
          </a:p>
          <a:p>
            <a:pPr marL="0" indent="0">
              <a:buNone/>
            </a:pPr>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3</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922216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In downlink transmission, PPDU Ending time alignment can be used by AP MLD to avoid simultaneous transmit and receive on two different links for non-STR non-AP MLD;</a:t>
            </a:r>
          </a:p>
          <a:p>
            <a:pPr>
              <a:spcBef>
                <a:spcPts val="600"/>
              </a:spcBef>
            </a:pPr>
            <a:r>
              <a:rPr lang="en-GB" altLang="zh-CN" sz="1800" dirty="0" smtClean="0"/>
              <a:t>When transmission failure happens, how AP MLD aligns the following PPDUs in different links is discussed in presentation [1];</a:t>
            </a:r>
          </a:p>
          <a:p>
            <a:r>
              <a:rPr lang="en-GB" altLang="zh-CN" sz="1800" dirty="0" smtClean="0"/>
              <a:t>But only part of scenarios are discussed, here we want to have more further discussion to give people a more complete picture of how AP MLD to do error recovery when target to a non-STR non-AP MLD.</a:t>
            </a:r>
          </a:p>
          <a:p>
            <a:endParaRPr lang="zh-CN" altLang="zh-CN" sz="16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Background</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Error Recovery with Instant </a:t>
            </a:r>
            <a:r>
              <a:rPr lang="en-US" dirty="0"/>
              <a:t>C</a:t>
            </a:r>
            <a:r>
              <a:rPr lang="en-US" dirty="0" smtClean="0"/>
              <a:t>ross </a:t>
            </a:r>
            <a:r>
              <a:rPr lang="en-US" dirty="0"/>
              <a:t>L</a:t>
            </a:r>
            <a:r>
              <a:rPr lang="en-US" dirty="0" smtClean="0"/>
              <a:t>ink </a:t>
            </a:r>
            <a:r>
              <a:rPr lang="en-US" dirty="0"/>
              <a:t>E</a:t>
            </a:r>
            <a:r>
              <a:rPr lang="en-US" dirty="0" smtClean="0"/>
              <a:t>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1"/>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1"/>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50" name="矩形 49"/>
          <p:cNvSpPr/>
          <p:nvPr/>
        </p:nvSpPr>
        <p:spPr bwMode="auto">
          <a:xfrm>
            <a:off x="3201986"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4"/>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59" name="矩形 58"/>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0" name="矩形 59"/>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61" name="矩形 60"/>
          <p:cNvSpPr/>
          <p:nvPr/>
        </p:nvSpPr>
        <p:spPr bwMode="auto">
          <a:xfrm>
            <a:off x="3201986"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4"/>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83189"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800"/>
            <a:ext cx="7772400" cy="2321143"/>
          </a:xfrm>
        </p:spPr>
        <p:txBody>
          <a:bodyPr/>
          <a:lstStyle/>
          <a:p>
            <a:pPr>
              <a:spcBef>
                <a:spcPts val="600"/>
              </a:spcBef>
            </a:pPr>
            <a:r>
              <a:rPr lang="en-US" altLang="zh-CN" sz="1800" dirty="0" smtClean="0">
                <a:latin typeface="Times New Roman" panose="02020603050405020304" pitchFamily="18" charset="0"/>
                <a:ea typeface="楷体_GB2312" pitchFamily="49" charset="-122"/>
              </a:rPr>
              <a:t>First we assume the AP MLD with instant cross link information exchange capability to make the problem simple;</a:t>
            </a:r>
          </a:p>
          <a:p>
            <a:pPr>
              <a:spcBef>
                <a:spcPts val="600"/>
              </a:spcBef>
            </a:pPr>
            <a:r>
              <a:rPr lang="en-US" altLang="zh-CN" sz="1800" dirty="0" smtClean="0">
                <a:latin typeface="Times New Roman" panose="02020603050405020304" pitchFamily="18" charset="0"/>
                <a:ea typeface="楷体_GB2312" pitchFamily="49" charset="-122"/>
              </a:rPr>
              <a:t>Below is the case that covered in [1]: success transmission on link 1, and no BA on link 2; </a:t>
            </a:r>
          </a:p>
          <a:p>
            <a:pPr lvl="1">
              <a:spcBef>
                <a:spcPts val="600"/>
              </a:spcBef>
            </a:pPr>
            <a:r>
              <a:rPr lang="en-US" altLang="zh-CN" sz="1400" dirty="0" smtClean="0">
                <a:latin typeface="Times New Roman" panose="02020603050405020304" pitchFamily="18" charset="0"/>
                <a:ea typeface="楷体_GB2312" pitchFamily="49" charset="-122"/>
              </a:rPr>
              <a:t>A delayed PIFS error recovery be used in link 2 to align the following PPDUs</a:t>
            </a:r>
            <a:endParaRPr lang="en-US" altLang="zh-CN" sz="14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More cases will be discussed in following slides.</a:t>
            </a:r>
          </a:p>
          <a:p>
            <a:pPr lvl="1">
              <a:spcBef>
                <a:spcPts val="600"/>
              </a:spcBef>
            </a:pPr>
            <a:r>
              <a:rPr lang="en-US" altLang="zh-CN" sz="1400" dirty="0" smtClean="0">
                <a:latin typeface="Times New Roman" panose="02020603050405020304" pitchFamily="18" charset="0"/>
                <a:ea typeface="楷体_GB2312" pitchFamily="49" charset="-122"/>
              </a:rPr>
              <a:t>In all the cases, assume the BAs on two links are expected to align both starting and ending times. </a:t>
            </a: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cxnSp>
        <p:nvCxnSpPr>
          <p:cNvPr id="27" name="直接连接符 26"/>
          <p:cNvCxnSpPr/>
          <p:nvPr/>
        </p:nvCxnSpPr>
        <p:spPr bwMode="auto">
          <a:xfrm flipV="1">
            <a:off x="4854144" y="555818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8" name="文本框 27"/>
          <p:cNvSpPr txBox="1"/>
          <p:nvPr/>
        </p:nvSpPr>
        <p:spPr>
          <a:xfrm rot="16200000">
            <a:off x="4789722" y="5613809"/>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cxnSp>
        <p:nvCxnSpPr>
          <p:cNvPr id="29"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5638801"/>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5656456"/>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3" name="文本框 32"/>
          <p:cNvSpPr txBox="1"/>
          <p:nvPr/>
        </p:nvSpPr>
        <p:spPr>
          <a:xfrm rot="16200000">
            <a:off x="2080675" y="452652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4" name="直接连接符 33"/>
          <p:cNvCxnSpPr/>
          <p:nvPr/>
        </p:nvCxnSpPr>
        <p:spPr bwMode="auto">
          <a:xfrm flipV="1">
            <a:off x="2438400" y="441960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flipV="1">
            <a:off x="29718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6" name="直接连接符 35"/>
          <p:cNvCxnSpPr/>
          <p:nvPr/>
        </p:nvCxnSpPr>
        <p:spPr bwMode="auto">
          <a:xfrm flipV="1">
            <a:off x="4344988"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7" name="直接连接符 36"/>
          <p:cNvCxnSpPr/>
          <p:nvPr/>
        </p:nvCxnSpPr>
        <p:spPr bwMode="auto">
          <a:xfrm flipV="1">
            <a:off x="49530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直接连接符 37"/>
          <p:cNvCxnSpPr/>
          <p:nvPr/>
        </p:nvCxnSpPr>
        <p:spPr bwMode="auto">
          <a:xfrm flipV="1">
            <a:off x="6326191"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857503" y="454380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0" name="文本框 39"/>
          <p:cNvSpPr txBox="1"/>
          <p:nvPr/>
        </p:nvSpPr>
        <p:spPr>
          <a:xfrm rot="16200000">
            <a:off x="3973830"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1" name="文本框 40"/>
          <p:cNvSpPr txBox="1"/>
          <p:nvPr/>
        </p:nvSpPr>
        <p:spPr>
          <a:xfrm rot="16200000">
            <a:off x="4813012"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2" name="文本框 41"/>
          <p:cNvSpPr txBox="1"/>
          <p:nvPr/>
        </p:nvSpPr>
        <p:spPr>
          <a:xfrm rot="16200000">
            <a:off x="5965677" y="455836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4" name="直接连接符 43"/>
          <p:cNvCxnSpPr/>
          <p:nvPr/>
        </p:nvCxnSpPr>
        <p:spPr bwMode="auto">
          <a:xfrm flipV="1">
            <a:off x="2971800" y="552370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2438400"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344988"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5" name="文本框 54"/>
          <p:cNvSpPr txBox="1"/>
          <p:nvPr/>
        </p:nvSpPr>
        <p:spPr>
          <a:xfrm rot="16200000">
            <a:off x="2080676"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56" name="文本框 55"/>
          <p:cNvSpPr txBox="1"/>
          <p:nvPr/>
        </p:nvSpPr>
        <p:spPr>
          <a:xfrm rot="16200000">
            <a:off x="2841881"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5" name="文本框 64"/>
          <p:cNvSpPr txBox="1"/>
          <p:nvPr/>
        </p:nvSpPr>
        <p:spPr>
          <a:xfrm rot="16200000">
            <a:off x="3979761" y="563829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6" name="直接连接符 65"/>
          <p:cNvCxnSpPr/>
          <p:nvPr/>
        </p:nvCxnSpPr>
        <p:spPr bwMode="auto">
          <a:xfrm flipV="1">
            <a:off x="6331060" y="55455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7" name="文本框 66"/>
          <p:cNvSpPr txBox="1"/>
          <p:nvPr/>
        </p:nvSpPr>
        <p:spPr>
          <a:xfrm rot="16200000">
            <a:off x="5970546" y="563588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69" name="文本框 68"/>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0" name="文本框 69"/>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1" name="文本框 70"/>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2" name="矩形 71"/>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01464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1"/>
            <a:ext cx="7772400" cy="1947324"/>
          </a:xfrm>
        </p:spPr>
        <p:txBody>
          <a:bodyPr/>
          <a:lstStyle/>
          <a:p>
            <a:pPr>
              <a:spcBef>
                <a:spcPts val="600"/>
              </a:spcBef>
            </a:pPr>
            <a:r>
              <a:rPr lang="en-US" altLang="zh-CN" sz="1800" dirty="0" smtClean="0">
                <a:latin typeface="Times New Roman" panose="02020603050405020304" pitchFamily="18" charset="0"/>
                <a:ea typeface="楷体_GB2312" pitchFamily="49" charset="-122"/>
              </a:rPr>
              <a:t>Case description: initiator MLD is NSTR MLD, success transmission on link 1, </a:t>
            </a:r>
            <a:r>
              <a:rPr lang="en-US" altLang="zh-CN" sz="1800" dirty="0">
                <a:latin typeface="Times New Roman" panose="02020603050405020304" pitchFamily="18" charset="0"/>
                <a:ea typeface="楷体_GB2312" pitchFamily="49" charset="-122"/>
              </a:rPr>
              <a:t>PHY-</a:t>
            </a:r>
            <a:r>
              <a:rPr lang="en-US" altLang="zh-CN" sz="1800" dirty="0" err="1"/>
              <a:t>RXSTART.indication</a:t>
            </a:r>
            <a:r>
              <a:rPr lang="en-US" altLang="zh-CN" sz="1800" dirty="0"/>
              <a:t> received but decoding failed</a:t>
            </a:r>
            <a:r>
              <a:rPr lang="en-US" altLang="zh-CN" sz="1800" dirty="0" smtClean="0">
                <a:latin typeface="Times New Roman" panose="02020603050405020304" pitchFamily="18" charset="0"/>
                <a:ea typeface="楷体_GB2312" pitchFamily="49" charset="-122"/>
              </a:rPr>
              <a:t> of BA21 on link2;</a:t>
            </a:r>
          </a:p>
          <a:p>
            <a:pPr>
              <a:spcBef>
                <a:spcPts val="600"/>
              </a:spcBef>
            </a:pPr>
            <a:r>
              <a:rPr lang="en-US" altLang="zh-CN" sz="1800" dirty="0" smtClean="0">
                <a:latin typeface="Times New Roman" panose="02020603050405020304" pitchFamily="18" charset="0"/>
                <a:ea typeface="楷体_GB2312" pitchFamily="49" charset="-122"/>
              </a:rPr>
              <a:t>Problem: When PIFS recovery is used in link2, starting time of PPDU21’ will be one </a:t>
            </a:r>
            <a:r>
              <a:rPr lang="en-US" altLang="zh-CN" sz="1800" dirty="0" err="1" smtClean="0">
                <a:latin typeface="Times New Roman" panose="02020603050405020304" pitchFamily="18" charset="0"/>
                <a:ea typeface="楷体_GB2312" pitchFamily="49" charset="-122"/>
              </a:rPr>
              <a:t>SlotTime</a:t>
            </a:r>
            <a:r>
              <a:rPr lang="en-US" altLang="zh-CN" sz="1800" dirty="0" smtClean="0">
                <a:latin typeface="Times New Roman" panose="02020603050405020304" pitchFamily="18" charset="0"/>
                <a:ea typeface="楷体_GB2312" pitchFamily="49" charset="-122"/>
              </a:rPr>
              <a:t> later than PPDU12. The PIFS sensing on link2 will be blocked by the transmission of PPDU12.</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for non-STR </a:t>
            </a:r>
            <a:r>
              <a:rPr lang="en-US" altLang="zh-CN" dirty="0" smtClean="0"/>
              <a:t>MLD</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1"/>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1"/>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50" name="矩形 49"/>
          <p:cNvSpPr/>
          <p:nvPr/>
        </p:nvSpPr>
        <p:spPr bwMode="auto">
          <a:xfrm>
            <a:off x="3201986"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4"/>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1" name="矩形 60"/>
          <p:cNvSpPr/>
          <p:nvPr/>
        </p:nvSpPr>
        <p:spPr bwMode="auto">
          <a:xfrm>
            <a:off x="3201986"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335587" y="5625970"/>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PPDU21’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23"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4344988" y="5969663"/>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24"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4344988" y="5980907"/>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6" name="文本框 35"/>
          <p:cNvSpPr txBox="1"/>
          <p:nvPr/>
        </p:nvSpPr>
        <p:spPr>
          <a:xfrm rot="16200000">
            <a:off x="2080675" y="452652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9530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555818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p:nvPr/>
        </p:nvCxnSpPr>
        <p:spPr bwMode="auto">
          <a:xfrm flipV="1">
            <a:off x="5183189" y="4468000"/>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44583"/>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2958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813012"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9" name="文本框 68"/>
          <p:cNvSpPr txBox="1"/>
          <p:nvPr/>
        </p:nvSpPr>
        <p:spPr>
          <a:xfrm rot="16200000">
            <a:off x="5965677"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13808"/>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888578" y="5613809"/>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75" name="文本框 74"/>
          <p:cNvSpPr txBox="1"/>
          <p:nvPr/>
        </p:nvSpPr>
        <p:spPr>
          <a:xfrm>
            <a:off x="770049" y="4498459"/>
            <a:ext cx="610680" cy="276999"/>
          </a:xfrm>
          <a:prstGeom prst="rect">
            <a:avLst/>
          </a:prstGeom>
          <a:noFill/>
        </p:spPr>
        <p:txBody>
          <a:bodyPr wrap="none" rtlCol="0">
            <a:spAutoFit/>
          </a:bodyPr>
          <a:lstStyle/>
          <a:p>
            <a:r>
              <a:rPr lang="en-US" altLang="zh-CN" dirty="0" smtClean="0"/>
              <a:t>STA11</a:t>
            </a:r>
            <a:endParaRPr lang="zh-CN" altLang="en-US" dirty="0"/>
          </a:p>
        </p:txBody>
      </p:sp>
      <p:sp>
        <p:nvSpPr>
          <p:cNvPr id="76" name="文本框 75"/>
          <p:cNvSpPr txBox="1"/>
          <p:nvPr/>
        </p:nvSpPr>
        <p:spPr>
          <a:xfrm>
            <a:off x="744402" y="5619091"/>
            <a:ext cx="616387" cy="276999"/>
          </a:xfrm>
          <a:prstGeom prst="rect">
            <a:avLst/>
          </a:prstGeom>
          <a:noFill/>
        </p:spPr>
        <p:txBody>
          <a:bodyPr wrap="none" rtlCol="0">
            <a:spAutoFit/>
          </a:bodyPr>
          <a:lstStyle/>
          <a:p>
            <a:r>
              <a:rPr lang="en-US" altLang="zh-CN" dirty="0" smtClean="0"/>
              <a:t>STA21</a:t>
            </a:r>
            <a:endParaRPr lang="zh-CN" altLang="en-US" dirty="0"/>
          </a:p>
        </p:txBody>
      </p:sp>
      <p:sp>
        <p:nvSpPr>
          <p:cNvPr id="77" name="文本框 76"/>
          <p:cNvSpPr txBox="1"/>
          <p:nvPr/>
        </p:nvSpPr>
        <p:spPr>
          <a:xfrm>
            <a:off x="7225262" y="4939527"/>
            <a:ext cx="616387" cy="276999"/>
          </a:xfrm>
          <a:prstGeom prst="rect">
            <a:avLst/>
          </a:prstGeom>
          <a:noFill/>
        </p:spPr>
        <p:txBody>
          <a:bodyPr wrap="none" rtlCol="0">
            <a:spAutoFit/>
          </a:bodyPr>
          <a:lstStyle/>
          <a:p>
            <a:r>
              <a:rPr lang="en-US" altLang="zh-CN" dirty="0" smtClean="0"/>
              <a:t>STA12</a:t>
            </a:r>
            <a:endParaRPr lang="zh-CN" altLang="en-US" dirty="0"/>
          </a:p>
        </p:txBody>
      </p:sp>
      <p:sp>
        <p:nvSpPr>
          <p:cNvPr id="78" name="文本框 77"/>
          <p:cNvSpPr txBox="1"/>
          <p:nvPr/>
        </p:nvSpPr>
        <p:spPr>
          <a:xfrm>
            <a:off x="7225261" y="6059577"/>
            <a:ext cx="616387" cy="276999"/>
          </a:xfrm>
          <a:prstGeom prst="rect">
            <a:avLst/>
          </a:prstGeom>
          <a:noFill/>
        </p:spPr>
        <p:txBody>
          <a:bodyPr wrap="none" rtlCol="0">
            <a:spAutoFit/>
          </a:bodyPr>
          <a:lstStyle/>
          <a:p>
            <a:r>
              <a:rPr lang="en-US" altLang="zh-CN" dirty="0" smtClean="0"/>
              <a:t>STA22</a:t>
            </a:r>
            <a:endParaRPr lang="zh-CN" altLang="en-US" dirty="0"/>
          </a:p>
        </p:txBody>
      </p:sp>
      <p:sp>
        <p:nvSpPr>
          <p:cNvPr id="80" name="矩形 79"/>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1" name="矩形 8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7209815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In order to solve the this problem, PIFS before PPDU12 is needed in link1 even when BA11 is correctly decoded;</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for non-STR </a:t>
            </a:r>
            <a:r>
              <a:rPr lang="en-US" altLang="zh-CN" dirty="0" smtClean="0"/>
              <a:t>MLD</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64822"/>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36222"/>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76065"/>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21128"/>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64822"/>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335587" y="4521128"/>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64822"/>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57685"/>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29085"/>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68928"/>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13991"/>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57685"/>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335587" y="5613991"/>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PPDU21’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57685"/>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23"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4344988" y="5957684"/>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24"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4344988" y="5968928"/>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6" name="文本框 35"/>
          <p:cNvSpPr txBox="1"/>
          <p:nvPr/>
        </p:nvSpPr>
        <p:spPr>
          <a:xfrm rot="16200000">
            <a:off x="2080675" y="4514542"/>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07622"/>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5602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1172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5723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5602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953000" y="445602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5602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5723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5546205"/>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32604"/>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1761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31826"/>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4638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922280" y="4546385"/>
            <a:ext cx="490840" cy="276999"/>
          </a:xfrm>
          <a:prstGeom prst="rect">
            <a:avLst/>
          </a:prstGeom>
          <a:noFill/>
        </p:spPr>
        <p:txBody>
          <a:bodyPr wrap="none" rtlCol="0">
            <a:spAutoFit/>
          </a:bodyPr>
          <a:lstStyle/>
          <a:p>
            <a:r>
              <a:rPr lang="en-US" altLang="zh-CN" dirty="0" smtClean="0">
                <a:solidFill>
                  <a:srgbClr val="FF0000"/>
                </a:solidFill>
              </a:rPr>
              <a:t>PIFS</a:t>
            </a:r>
            <a:endParaRPr lang="zh-CN" altLang="en-US" dirty="0">
              <a:solidFill>
                <a:srgbClr val="FF0000"/>
              </a:solidFill>
            </a:endParaRPr>
          </a:p>
        </p:txBody>
      </p:sp>
      <p:sp>
        <p:nvSpPr>
          <p:cNvPr id="69" name="文本框 68"/>
          <p:cNvSpPr txBox="1"/>
          <p:nvPr/>
        </p:nvSpPr>
        <p:spPr>
          <a:xfrm rot="16200000">
            <a:off x="5965677" y="454638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1948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1948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26312"/>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01829"/>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888578" y="5601830"/>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55" name="文本框 54"/>
          <p:cNvSpPr txBox="1"/>
          <p:nvPr/>
        </p:nvSpPr>
        <p:spPr>
          <a:xfrm>
            <a:off x="770049" y="4486483"/>
            <a:ext cx="610680" cy="276999"/>
          </a:xfrm>
          <a:prstGeom prst="rect">
            <a:avLst/>
          </a:prstGeom>
          <a:noFill/>
        </p:spPr>
        <p:txBody>
          <a:bodyPr wrap="none" rtlCol="0">
            <a:spAutoFit/>
          </a:bodyPr>
          <a:lstStyle/>
          <a:p>
            <a:r>
              <a:rPr lang="en-US" altLang="zh-CN" dirty="0" smtClean="0"/>
              <a:t>STA11</a:t>
            </a:r>
            <a:endParaRPr lang="zh-CN" altLang="en-US" dirty="0"/>
          </a:p>
        </p:txBody>
      </p:sp>
      <p:sp>
        <p:nvSpPr>
          <p:cNvPr id="75" name="文本框 74"/>
          <p:cNvSpPr txBox="1"/>
          <p:nvPr/>
        </p:nvSpPr>
        <p:spPr>
          <a:xfrm>
            <a:off x="744402" y="5607115"/>
            <a:ext cx="616387" cy="276999"/>
          </a:xfrm>
          <a:prstGeom prst="rect">
            <a:avLst/>
          </a:prstGeom>
          <a:noFill/>
        </p:spPr>
        <p:txBody>
          <a:bodyPr wrap="none" rtlCol="0">
            <a:spAutoFit/>
          </a:bodyPr>
          <a:lstStyle/>
          <a:p>
            <a:r>
              <a:rPr lang="en-US" altLang="zh-CN" dirty="0" smtClean="0"/>
              <a:t>STA21</a:t>
            </a:r>
            <a:endParaRPr lang="zh-CN" altLang="en-US" dirty="0"/>
          </a:p>
        </p:txBody>
      </p:sp>
      <p:sp>
        <p:nvSpPr>
          <p:cNvPr id="76" name="文本框 75"/>
          <p:cNvSpPr txBox="1"/>
          <p:nvPr/>
        </p:nvSpPr>
        <p:spPr>
          <a:xfrm>
            <a:off x="7225262" y="4927551"/>
            <a:ext cx="616387" cy="276999"/>
          </a:xfrm>
          <a:prstGeom prst="rect">
            <a:avLst/>
          </a:prstGeom>
          <a:noFill/>
        </p:spPr>
        <p:txBody>
          <a:bodyPr wrap="none" rtlCol="0">
            <a:spAutoFit/>
          </a:bodyPr>
          <a:lstStyle/>
          <a:p>
            <a:r>
              <a:rPr lang="en-US" altLang="zh-CN" dirty="0" smtClean="0"/>
              <a:t>STA12</a:t>
            </a:r>
            <a:endParaRPr lang="zh-CN" altLang="en-US" dirty="0"/>
          </a:p>
        </p:txBody>
      </p:sp>
      <p:sp>
        <p:nvSpPr>
          <p:cNvPr id="77" name="文本框 76"/>
          <p:cNvSpPr txBox="1"/>
          <p:nvPr/>
        </p:nvSpPr>
        <p:spPr>
          <a:xfrm>
            <a:off x="7225261" y="6047601"/>
            <a:ext cx="616387" cy="276999"/>
          </a:xfrm>
          <a:prstGeom prst="rect">
            <a:avLst/>
          </a:prstGeom>
          <a:noFill/>
        </p:spPr>
        <p:txBody>
          <a:bodyPr wrap="none" rtlCol="0">
            <a:spAutoFit/>
          </a:bodyPr>
          <a:lstStyle/>
          <a:p>
            <a:r>
              <a:rPr lang="en-US" altLang="zh-CN" dirty="0" smtClean="0"/>
              <a:t>STA22</a:t>
            </a:r>
            <a:endParaRPr lang="zh-CN" altLang="en-US" dirty="0"/>
          </a:p>
        </p:txBody>
      </p:sp>
      <p:sp>
        <p:nvSpPr>
          <p:cNvPr id="79" name="矩形 78"/>
          <p:cNvSpPr/>
          <p:nvPr/>
        </p:nvSpPr>
        <p:spPr bwMode="auto">
          <a:xfrm>
            <a:off x="1435644" y="5613994"/>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0" name="矩形 79"/>
          <p:cNvSpPr/>
          <p:nvPr/>
        </p:nvSpPr>
        <p:spPr bwMode="auto">
          <a:xfrm>
            <a:off x="2438400" y="4876068"/>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1" name="矩形 80"/>
          <p:cNvSpPr/>
          <p:nvPr/>
        </p:nvSpPr>
        <p:spPr bwMode="auto">
          <a:xfrm>
            <a:off x="2438400" y="5968931"/>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1318383" y="4521131"/>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46799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06587"/>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When both BA11 and BA21 are correctly received, it looks natural to use SIFS before next PPDUs transmission in both links;</a:t>
            </a:r>
          </a:p>
          <a:p>
            <a:pPr>
              <a:spcBef>
                <a:spcPts val="600"/>
              </a:spcBef>
            </a:pPr>
            <a:r>
              <a:rPr lang="en-US" altLang="zh-CN" sz="1800" dirty="0" smtClean="0">
                <a:latin typeface="Times New Roman" panose="02020603050405020304" pitchFamily="18" charset="0"/>
                <a:ea typeface="楷体_GB2312" pitchFamily="49" charset="-122"/>
              </a:rPr>
              <a:t>But it has problem for non-STR </a:t>
            </a:r>
            <a:r>
              <a:rPr lang="en-US" altLang="zh-CN" sz="1800" dirty="0">
                <a:latin typeface="Times New Roman" panose="02020603050405020304" pitchFamily="18" charset="0"/>
                <a:ea typeface="楷体_GB2312" pitchFamily="49" charset="-122"/>
              </a:rPr>
              <a:t>MLD</a:t>
            </a:r>
            <a:r>
              <a:rPr lang="en-US" altLang="zh-CN" sz="1800" dirty="0" smtClean="0">
                <a:latin typeface="Times New Roman" panose="02020603050405020304" pitchFamily="18" charset="0"/>
                <a:ea typeface="楷体_GB2312" pitchFamily="49" charset="-122"/>
              </a:rPr>
              <a:t> that transmits on both links if the cross link information exchange delay is longer than SIFS;</a:t>
            </a:r>
          </a:p>
          <a:p>
            <a:pPr>
              <a:spcBef>
                <a:spcPts val="600"/>
              </a:spcBef>
            </a:pPr>
            <a:r>
              <a:rPr lang="en-US" altLang="zh-CN" sz="1800" dirty="0" smtClean="0">
                <a:latin typeface="Times New Roman" panose="02020603050405020304" pitchFamily="18" charset="0"/>
                <a:ea typeface="楷体_GB2312" pitchFamily="49" charset="-122"/>
              </a:rPr>
              <a:t>STA11 doesn’t know receive status of BA21 at the SIFS time boundary after BA11. It means transmit PPDU12 at SIFS time after BA11 may blocked the PIFS sensing on link2 if BA21 is failed.  </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206003" y="5625969"/>
            <a:ext cx="890000"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9530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p:nvPr/>
        </p:nvCxnSpPr>
        <p:spPr bwMode="auto">
          <a:xfrm flipV="1">
            <a:off x="5183189" y="4467999"/>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4458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813012"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9" name="文本框 68"/>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6" name="文本框 75"/>
          <p:cNvSpPr txBox="1"/>
          <p:nvPr/>
        </p:nvSpPr>
        <p:spPr>
          <a:xfrm rot="16200000">
            <a:off x="4829604" y="563451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3" name="椭圆 2"/>
          <p:cNvSpPr/>
          <p:nvPr/>
        </p:nvSpPr>
        <p:spPr bwMode="auto">
          <a:xfrm>
            <a:off x="4724400" y="4343400"/>
            <a:ext cx="662400" cy="1828801"/>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4" name="文本框 73"/>
          <p:cNvSpPr txBox="1"/>
          <p:nvPr/>
        </p:nvSpPr>
        <p:spPr>
          <a:xfrm>
            <a:off x="770049" y="4498459"/>
            <a:ext cx="610680" cy="276999"/>
          </a:xfrm>
          <a:prstGeom prst="rect">
            <a:avLst/>
          </a:prstGeom>
          <a:noFill/>
        </p:spPr>
        <p:txBody>
          <a:bodyPr wrap="none" rtlCol="0">
            <a:spAutoFit/>
          </a:bodyPr>
          <a:lstStyle/>
          <a:p>
            <a:r>
              <a:rPr lang="en-US" altLang="zh-CN" dirty="0" smtClean="0"/>
              <a:t>STA11</a:t>
            </a:r>
            <a:endParaRPr lang="zh-CN" altLang="en-US" dirty="0"/>
          </a:p>
        </p:txBody>
      </p:sp>
      <p:sp>
        <p:nvSpPr>
          <p:cNvPr id="75" name="文本框 74"/>
          <p:cNvSpPr txBox="1"/>
          <p:nvPr/>
        </p:nvSpPr>
        <p:spPr>
          <a:xfrm>
            <a:off x="744402" y="5619091"/>
            <a:ext cx="616387" cy="276999"/>
          </a:xfrm>
          <a:prstGeom prst="rect">
            <a:avLst/>
          </a:prstGeom>
          <a:noFill/>
        </p:spPr>
        <p:txBody>
          <a:bodyPr wrap="none" rtlCol="0">
            <a:spAutoFit/>
          </a:bodyPr>
          <a:lstStyle/>
          <a:p>
            <a:r>
              <a:rPr lang="en-US" altLang="zh-CN" dirty="0" smtClean="0"/>
              <a:t>STA21</a:t>
            </a:r>
            <a:endParaRPr lang="zh-CN" altLang="en-US" dirty="0"/>
          </a:p>
        </p:txBody>
      </p:sp>
      <p:sp>
        <p:nvSpPr>
          <p:cNvPr id="77" name="文本框 76"/>
          <p:cNvSpPr txBox="1"/>
          <p:nvPr/>
        </p:nvSpPr>
        <p:spPr>
          <a:xfrm>
            <a:off x="7225262" y="4939527"/>
            <a:ext cx="616387" cy="276999"/>
          </a:xfrm>
          <a:prstGeom prst="rect">
            <a:avLst/>
          </a:prstGeom>
          <a:noFill/>
        </p:spPr>
        <p:txBody>
          <a:bodyPr wrap="none" rtlCol="0">
            <a:spAutoFit/>
          </a:bodyPr>
          <a:lstStyle/>
          <a:p>
            <a:r>
              <a:rPr lang="en-US" altLang="zh-CN" dirty="0" smtClean="0"/>
              <a:t>STA12</a:t>
            </a:r>
            <a:endParaRPr lang="zh-CN" altLang="en-US" dirty="0"/>
          </a:p>
        </p:txBody>
      </p:sp>
      <p:sp>
        <p:nvSpPr>
          <p:cNvPr id="78" name="文本框 77"/>
          <p:cNvSpPr txBox="1"/>
          <p:nvPr/>
        </p:nvSpPr>
        <p:spPr>
          <a:xfrm>
            <a:off x="7225261" y="6059577"/>
            <a:ext cx="616387" cy="276999"/>
          </a:xfrm>
          <a:prstGeom prst="rect">
            <a:avLst/>
          </a:prstGeom>
          <a:noFill/>
        </p:spPr>
        <p:txBody>
          <a:bodyPr wrap="none" rtlCol="0">
            <a:spAutoFit/>
          </a:bodyPr>
          <a:lstStyle/>
          <a:p>
            <a:r>
              <a:rPr lang="en-US" altLang="zh-CN" dirty="0" smtClean="0"/>
              <a:t>STA22</a:t>
            </a:r>
            <a:endParaRPr lang="zh-CN" altLang="en-US" dirty="0"/>
          </a:p>
        </p:txBody>
      </p:sp>
      <p:sp>
        <p:nvSpPr>
          <p:cNvPr id="80" name="矩形 79"/>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1" name="矩形 8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304942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As a result, PIFS will still be needed for non-STR MLD when both BA are correctly received</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345605"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488607"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479206" y="4533106"/>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469810"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345605"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488607"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479206" y="5625969"/>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469810"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488607"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5096619"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46981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488607"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5096619"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241210" y="484458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469810"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7" name="文本框 66"/>
          <p:cNvSpPr txBox="1"/>
          <p:nvPr/>
        </p:nvSpPr>
        <p:spPr>
          <a:xfrm rot="16200000">
            <a:off x="4117449"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5065899" y="4558363"/>
            <a:ext cx="490840" cy="276999"/>
          </a:xfrm>
          <a:prstGeom prst="rect">
            <a:avLst/>
          </a:prstGeom>
          <a:noFill/>
        </p:spPr>
        <p:txBody>
          <a:bodyPr wrap="none" rtlCol="0">
            <a:spAutoFit/>
          </a:bodyPr>
          <a:lstStyle/>
          <a:p>
            <a:r>
              <a:rPr lang="en-US" altLang="zh-CN" dirty="0" smtClean="0">
                <a:solidFill>
                  <a:srgbClr val="FF0000"/>
                </a:solidFill>
              </a:rPr>
              <a:t>PIFS</a:t>
            </a:r>
            <a:endParaRPr lang="zh-CN" altLang="en-US" dirty="0">
              <a:solidFill>
                <a:srgbClr val="FF0000"/>
              </a:solidFill>
            </a:endParaRPr>
          </a:p>
        </p:txBody>
      </p:sp>
      <p:sp>
        <p:nvSpPr>
          <p:cNvPr id="69" name="文本框 68"/>
          <p:cNvSpPr txBox="1"/>
          <p:nvPr/>
        </p:nvSpPr>
        <p:spPr>
          <a:xfrm rot="16200000">
            <a:off x="6109296"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4123380"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6109888"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5032197" y="5613808"/>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55" name="文本框 54"/>
          <p:cNvSpPr txBox="1"/>
          <p:nvPr/>
        </p:nvSpPr>
        <p:spPr>
          <a:xfrm>
            <a:off x="770049" y="4498459"/>
            <a:ext cx="610680" cy="276999"/>
          </a:xfrm>
          <a:prstGeom prst="rect">
            <a:avLst/>
          </a:prstGeom>
          <a:noFill/>
        </p:spPr>
        <p:txBody>
          <a:bodyPr wrap="none" rtlCol="0">
            <a:spAutoFit/>
          </a:bodyPr>
          <a:lstStyle/>
          <a:p>
            <a:r>
              <a:rPr lang="en-US" altLang="zh-CN" dirty="0" smtClean="0"/>
              <a:t>STA11</a:t>
            </a:r>
            <a:endParaRPr lang="zh-CN" altLang="en-US" dirty="0"/>
          </a:p>
        </p:txBody>
      </p:sp>
      <p:sp>
        <p:nvSpPr>
          <p:cNvPr id="75" name="文本框 74"/>
          <p:cNvSpPr txBox="1"/>
          <p:nvPr/>
        </p:nvSpPr>
        <p:spPr>
          <a:xfrm>
            <a:off x="744402" y="5619091"/>
            <a:ext cx="616387" cy="276999"/>
          </a:xfrm>
          <a:prstGeom prst="rect">
            <a:avLst/>
          </a:prstGeom>
          <a:noFill/>
        </p:spPr>
        <p:txBody>
          <a:bodyPr wrap="none" rtlCol="0">
            <a:spAutoFit/>
          </a:bodyPr>
          <a:lstStyle/>
          <a:p>
            <a:r>
              <a:rPr lang="en-US" altLang="zh-CN" dirty="0" smtClean="0"/>
              <a:t>STA21</a:t>
            </a:r>
            <a:endParaRPr lang="zh-CN" altLang="en-US" dirty="0"/>
          </a:p>
        </p:txBody>
      </p:sp>
      <p:sp>
        <p:nvSpPr>
          <p:cNvPr id="76" name="文本框 75"/>
          <p:cNvSpPr txBox="1"/>
          <p:nvPr/>
        </p:nvSpPr>
        <p:spPr>
          <a:xfrm>
            <a:off x="7368881" y="4939527"/>
            <a:ext cx="616387" cy="276999"/>
          </a:xfrm>
          <a:prstGeom prst="rect">
            <a:avLst/>
          </a:prstGeom>
          <a:noFill/>
        </p:spPr>
        <p:txBody>
          <a:bodyPr wrap="none" rtlCol="0">
            <a:spAutoFit/>
          </a:bodyPr>
          <a:lstStyle/>
          <a:p>
            <a:r>
              <a:rPr lang="en-US" altLang="zh-CN" dirty="0" smtClean="0"/>
              <a:t>STA12</a:t>
            </a:r>
            <a:endParaRPr lang="zh-CN" altLang="en-US" dirty="0"/>
          </a:p>
        </p:txBody>
      </p:sp>
      <p:sp>
        <p:nvSpPr>
          <p:cNvPr id="77" name="文本框 76"/>
          <p:cNvSpPr txBox="1"/>
          <p:nvPr/>
        </p:nvSpPr>
        <p:spPr>
          <a:xfrm>
            <a:off x="7368880" y="6059577"/>
            <a:ext cx="616387" cy="276999"/>
          </a:xfrm>
          <a:prstGeom prst="rect">
            <a:avLst/>
          </a:prstGeom>
          <a:noFill/>
        </p:spPr>
        <p:txBody>
          <a:bodyPr wrap="none" rtlCol="0">
            <a:spAutoFit/>
          </a:bodyPr>
          <a:lstStyle/>
          <a:p>
            <a:r>
              <a:rPr lang="en-US" altLang="zh-CN" dirty="0" smtClean="0"/>
              <a:t>STA22</a:t>
            </a:r>
            <a:endParaRPr lang="zh-CN" altLang="en-US" dirty="0"/>
          </a:p>
        </p:txBody>
      </p:sp>
      <p:sp>
        <p:nvSpPr>
          <p:cNvPr id="79" name="矩形 78"/>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0" name="矩形 79"/>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1" name="矩形 80"/>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9" name="文本框 58"/>
          <p:cNvSpPr txBox="1"/>
          <p:nvPr/>
        </p:nvSpPr>
        <p:spPr>
          <a:xfrm rot="16200000">
            <a:off x="2903467" y="4563959"/>
            <a:ext cx="490840" cy="276999"/>
          </a:xfrm>
          <a:prstGeom prst="rect">
            <a:avLst/>
          </a:prstGeom>
          <a:noFill/>
        </p:spPr>
        <p:txBody>
          <a:bodyPr wrap="none" rtlCol="0">
            <a:spAutoFit/>
          </a:bodyPr>
          <a:lstStyle/>
          <a:p>
            <a:r>
              <a:rPr lang="en-US" altLang="zh-CN" dirty="0" smtClean="0">
                <a:solidFill>
                  <a:srgbClr val="FF0000"/>
                </a:solidFill>
              </a:rPr>
              <a:t>PIFS</a:t>
            </a:r>
            <a:endParaRPr lang="zh-CN" altLang="en-US" dirty="0">
              <a:solidFill>
                <a:srgbClr val="FF0000"/>
              </a:solidFill>
            </a:endParaRPr>
          </a:p>
        </p:txBody>
      </p:sp>
      <p:sp>
        <p:nvSpPr>
          <p:cNvPr id="78" name="文本框 77"/>
          <p:cNvSpPr txBox="1"/>
          <p:nvPr/>
        </p:nvSpPr>
        <p:spPr>
          <a:xfrm rot="16200000">
            <a:off x="2869765" y="5619404"/>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Tree>
    <p:extLst>
      <p:ext uri="{BB962C8B-B14F-4D97-AF65-F5344CB8AC3E}">
        <p14:creationId xmlns:p14="http://schemas.microsoft.com/office/powerpoint/2010/main" val="3526229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Error Recovery with Delayed </a:t>
            </a:r>
            <a:r>
              <a:rPr lang="en-US" dirty="0"/>
              <a:t>C</a:t>
            </a:r>
            <a:r>
              <a:rPr lang="en-US" dirty="0" smtClean="0"/>
              <a:t>ross </a:t>
            </a:r>
            <a:r>
              <a:rPr lang="en-US" dirty="0"/>
              <a:t>L</a:t>
            </a:r>
            <a:r>
              <a:rPr lang="en-US" dirty="0" smtClean="0"/>
              <a:t>ink </a:t>
            </a:r>
            <a:r>
              <a:rPr lang="en-US" dirty="0"/>
              <a:t>E</a:t>
            </a:r>
            <a:r>
              <a:rPr lang="en-US" dirty="0" smtClean="0"/>
              <a:t>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83189"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800"/>
            <a:ext cx="7772400" cy="2309899"/>
          </a:xfrm>
        </p:spPr>
        <p:txBody>
          <a:bodyPr/>
          <a:lstStyle/>
          <a:p>
            <a:pPr>
              <a:spcBef>
                <a:spcPts val="600"/>
              </a:spcBef>
            </a:pPr>
            <a:r>
              <a:rPr lang="en-US" altLang="zh-CN" sz="1800" dirty="0" smtClean="0">
                <a:latin typeface="Times New Roman" panose="02020603050405020304" pitchFamily="18" charset="0"/>
                <a:ea typeface="楷体_GB2312" pitchFamily="49" charset="-122"/>
              </a:rPr>
              <a:t>Let’s go back to the figure in slide 3, we can see that it is designed to align the </a:t>
            </a:r>
            <a:r>
              <a:rPr lang="en-US" altLang="zh-CN" sz="1800" dirty="0">
                <a:latin typeface="Times New Roman" panose="02020603050405020304" pitchFamily="18" charset="0"/>
                <a:ea typeface="楷体_GB2312" pitchFamily="49" charset="-122"/>
              </a:rPr>
              <a:t>starting time </a:t>
            </a:r>
            <a:r>
              <a:rPr lang="en-US" altLang="zh-CN" sz="1800" dirty="0" smtClean="0">
                <a:latin typeface="Times New Roman" panose="02020603050405020304" pitchFamily="18" charset="0"/>
                <a:ea typeface="楷体_GB2312" pitchFamily="49" charset="-122"/>
              </a:rPr>
              <a:t>of PPDU21’ and PPDU12;</a:t>
            </a:r>
          </a:p>
          <a:p>
            <a:pPr>
              <a:spcBef>
                <a:spcPts val="600"/>
              </a:spcBef>
            </a:pPr>
            <a:r>
              <a:rPr lang="en-US" altLang="zh-CN" sz="1800" dirty="0" smtClean="0">
                <a:latin typeface="Times New Roman" panose="02020603050405020304" pitchFamily="18" charset="0"/>
                <a:ea typeface="楷体_GB2312" pitchFamily="49" charset="-122"/>
              </a:rPr>
              <a:t>It can realizes when assume instant cross link exchange, but it may be hard to align the starting time of two PPDUs with delayed cross link information exchange, because AP2 doesn’t know the receive status of BA11 when it starts to transmit PPDU21’. </a:t>
            </a:r>
          </a:p>
          <a:p>
            <a:pPr>
              <a:spcBef>
                <a:spcPts val="600"/>
              </a:spcBef>
            </a:pPr>
            <a:endParaRPr lang="en-US" sz="1800" dirty="0">
              <a:latin typeface="Times New Roman" panose="02020603050405020304" pitchFamily="18" charset="0"/>
              <a:ea typeface="楷体_GB2312" pitchFamily="49" charset="-122"/>
            </a:endParaRPr>
          </a:p>
        </p:txBody>
      </p:sp>
      <p:cxnSp>
        <p:nvCxnSpPr>
          <p:cNvPr id="27" name="直接连接符 26"/>
          <p:cNvCxnSpPr/>
          <p:nvPr/>
        </p:nvCxnSpPr>
        <p:spPr bwMode="auto">
          <a:xfrm flipV="1">
            <a:off x="4854144"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8" name="文本框 27"/>
          <p:cNvSpPr txBox="1"/>
          <p:nvPr/>
        </p:nvSpPr>
        <p:spPr>
          <a:xfrm rot="16200000">
            <a:off x="4789722" y="5613808"/>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cxnSp>
        <p:nvCxnSpPr>
          <p:cNvPr id="29"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5638800"/>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5656455"/>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3" name="文本框 32"/>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4" name="直接连接符 33"/>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6" name="直接连接符 35"/>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7" name="直接连接符 36"/>
          <p:cNvCxnSpPr/>
          <p:nvPr/>
        </p:nvCxnSpPr>
        <p:spPr bwMode="auto">
          <a:xfrm flipV="1">
            <a:off x="49530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直接连接符 37"/>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0" name="文本框 39"/>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1" name="文本框 40"/>
          <p:cNvSpPr txBox="1"/>
          <p:nvPr/>
        </p:nvSpPr>
        <p:spPr>
          <a:xfrm rot="16200000">
            <a:off x="4813012"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2" name="文本框 41"/>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4" name="直接连接符 43"/>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5" name="文本框 54"/>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56" name="文本框 55"/>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5" name="文本框 64"/>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6" name="直接连接符 65"/>
          <p:cNvCxnSpPr/>
          <p:nvPr/>
        </p:nvCxnSpPr>
        <p:spPr bwMode="auto">
          <a:xfrm flipV="1">
            <a:off x="6331060" y="55455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7" name="文本框 66"/>
          <p:cNvSpPr txBox="1"/>
          <p:nvPr/>
        </p:nvSpPr>
        <p:spPr>
          <a:xfrm rot="16200000">
            <a:off x="5970546" y="563588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a:off x="7606504" y="5625906"/>
            <a:ext cx="1496358" cy="461665"/>
          </a:xfrm>
          <a:prstGeom prst="rect">
            <a:avLst/>
          </a:prstGeom>
          <a:noFill/>
        </p:spPr>
        <p:txBody>
          <a:bodyPr wrap="square" rtlCol="0">
            <a:spAutoFit/>
          </a:bodyPr>
          <a:lstStyle/>
          <a:p>
            <a:r>
              <a:rPr lang="en-US" altLang="zh-CN" dirty="0" smtClean="0"/>
              <a:t>This figure is same as the one in slide 3.</a:t>
            </a:r>
            <a:endParaRPr lang="zh-CN" altLang="en-US" dirty="0"/>
          </a:p>
        </p:txBody>
      </p:sp>
      <p:sp>
        <p:nvSpPr>
          <p:cNvPr id="69" name="文本框 68"/>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70" name="文本框 69"/>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1" name="文本框 70"/>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2" name="文本框 71"/>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4" name="矩形 73"/>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5" name="矩形 74"/>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76" name="矩形 75"/>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77" name="矩形 76"/>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227885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335588" y="4533106"/>
            <a:ext cx="760414"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PPDU11’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83189"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801"/>
            <a:ext cx="7772400" cy="1444994"/>
          </a:xfrm>
        </p:spPr>
        <p:txBody>
          <a:bodyPr/>
          <a:lstStyle/>
          <a:p>
            <a:pPr>
              <a:spcBef>
                <a:spcPts val="600"/>
              </a:spcBef>
            </a:pPr>
            <a:r>
              <a:rPr lang="en-US" altLang="zh-CN" sz="1800" dirty="0" smtClean="0">
                <a:latin typeface="Times New Roman" panose="02020603050405020304" pitchFamily="18" charset="0"/>
                <a:ea typeface="楷体_GB2312" pitchFamily="49" charset="-122"/>
              </a:rPr>
              <a:t>When BA11 is failed, there will be a PIFS time before the transmission of PPDU11’. But AP2 can not know the information due to the delay of cross link exchange;</a:t>
            </a:r>
          </a:p>
          <a:p>
            <a:pPr>
              <a:spcBef>
                <a:spcPts val="600"/>
              </a:spcBef>
            </a:pPr>
            <a:r>
              <a:rPr lang="en-US" altLang="zh-CN" sz="1800" dirty="0" smtClean="0">
                <a:latin typeface="Times New Roman" panose="02020603050405020304" pitchFamily="18" charset="0"/>
                <a:ea typeface="楷体_GB2312" pitchFamily="49" charset="-122"/>
              </a:rPr>
              <a:t>So the starting times of PPDU11’ and PPDU21 are not aligned.</a:t>
            </a:r>
          </a:p>
          <a:p>
            <a:pPr>
              <a:spcBef>
                <a:spcPts val="600"/>
              </a:spcBef>
            </a:pPr>
            <a:endParaRPr lang="en-US" altLang="zh-CN" sz="18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cxnSp>
        <p:nvCxnSpPr>
          <p:cNvPr id="27" name="直接连接符 26"/>
          <p:cNvCxnSpPr/>
          <p:nvPr/>
        </p:nvCxnSpPr>
        <p:spPr bwMode="auto">
          <a:xfrm flipV="1">
            <a:off x="4854144"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8" name="文本框 27"/>
          <p:cNvSpPr txBox="1"/>
          <p:nvPr/>
        </p:nvSpPr>
        <p:spPr>
          <a:xfrm rot="16200000">
            <a:off x="4789722" y="5613808"/>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cxnSp>
        <p:nvCxnSpPr>
          <p:cNvPr id="29"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5638800"/>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5656455"/>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1" name="直接连接符 30"/>
          <p:cNvCxnSpPr/>
          <p:nvPr/>
        </p:nvCxnSpPr>
        <p:spPr bwMode="auto">
          <a:xfrm flipV="1">
            <a:off x="5183189" y="4841255"/>
            <a:ext cx="6176" cy="784714"/>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2"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4344988" y="4878146"/>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3"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4344988" y="4889390"/>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4" name="直接连接符 33"/>
          <p:cNvCxnSpPr/>
          <p:nvPr/>
        </p:nvCxnSpPr>
        <p:spPr bwMode="auto">
          <a:xfrm flipV="1">
            <a:off x="4953000" y="4423532"/>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5" name="文本框 34"/>
          <p:cNvSpPr txBox="1"/>
          <p:nvPr/>
        </p:nvSpPr>
        <p:spPr>
          <a:xfrm rot="16200000">
            <a:off x="4922280" y="4479157"/>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7" name="直接连接符 36"/>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直接连接符 37"/>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2" name="文本框 41"/>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3" name="文本框 42"/>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4" name="直接连接符 43"/>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6" name="文本框 45"/>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52" name="直接连接符 51"/>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5" name="文本框 54"/>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56" name="直接连接符 55"/>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5" name="文本框 64"/>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6" name="直接连接符 65"/>
          <p:cNvCxnSpPr/>
          <p:nvPr/>
        </p:nvCxnSpPr>
        <p:spPr bwMode="auto">
          <a:xfrm flipV="1">
            <a:off x="632619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7" name="文本框 66"/>
          <p:cNvSpPr txBox="1"/>
          <p:nvPr/>
        </p:nvSpPr>
        <p:spPr>
          <a:xfrm rot="16200000">
            <a:off x="596626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a:off x="762000"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69" name="文本框 68"/>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0" name="文本框 69"/>
          <p:cNvSpPr txBox="1"/>
          <p:nvPr/>
        </p:nvSpPr>
        <p:spPr>
          <a:xfrm>
            <a:off x="7225262" y="4953000"/>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1" name="文本框 70"/>
          <p:cNvSpPr txBox="1"/>
          <p:nvPr/>
        </p:nvSpPr>
        <p:spPr>
          <a:xfrm>
            <a:off x="7225261" y="6073050"/>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3" name="矩形 72"/>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4" name="矩形 73"/>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75" name="矩形 74"/>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76" name="矩形 75"/>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30787699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113558</TotalTime>
  <Words>1699</Words>
  <Application>Microsoft Office PowerPoint</Application>
  <PresentationFormat>全屏显示(4:3)</PresentationFormat>
  <Paragraphs>469</Paragraphs>
  <Slides>17</Slides>
  <Notes>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17</vt:i4>
      </vt:variant>
    </vt:vector>
  </HeadingPairs>
  <TitlesOfParts>
    <vt:vector size="26" baseType="lpstr">
      <vt:lpstr>굴림</vt:lpstr>
      <vt:lpstr>Qualcomm Office Regular</vt:lpstr>
      <vt:lpstr>Qualcomm Regular</vt:lpstr>
      <vt:lpstr>楷体_GB2312</vt:lpstr>
      <vt:lpstr>宋体</vt:lpstr>
      <vt:lpstr>Arial</vt:lpstr>
      <vt:lpstr>Calibri</vt:lpstr>
      <vt:lpstr>Times New Roman</vt:lpstr>
      <vt:lpstr>802-11-Submission</vt:lpstr>
      <vt:lpstr>Error Recovery for Non-STR MLD</vt:lpstr>
      <vt:lpstr>Background</vt:lpstr>
      <vt:lpstr>Error Recovery with Instant Cross Link Exchange</vt:lpstr>
      <vt:lpstr>Error Recovery for non-STR MLD</vt:lpstr>
      <vt:lpstr>Error Recovery for non-STR MLD</vt:lpstr>
      <vt:lpstr>Error Recovery with Delayed Cross Link Exchange</vt:lpstr>
      <vt:lpstr>Error Recovery with Delayed Cross Link Exchange</vt:lpstr>
      <vt:lpstr>Error Recovery with Delayed Cross Link Exchange</vt:lpstr>
      <vt:lpstr>Error Recovery with Delayed Cross Link Exchange</vt:lpstr>
      <vt:lpstr>Error Recovery with Delayed Cross Link Exchange</vt:lpstr>
      <vt:lpstr>Error Recovery with Delayed Cross Link Exchange</vt:lpstr>
      <vt:lpstr>Error Recovery with Delayed Cross Link Exchange</vt:lpstr>
      <vt:lpstr>Summary</vt:lpstr>
      <vt:lpstr>Reference</vt:lpstr>
      <vt:lpstr>Straw Poll 1</vt:lpstr>
      <vt:lpstr>Straw Poll 2</vt:lpstr>
      <vt:lpstr>Straw Poll 3</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2191</cp:revision>
  <cp:lastPrinted>1998-02-10T13:28:06Z</cp:lastPrinted>
  <dcterms:created xsi:type="dcterms:W3CDTF">2004-12-02T14:01:45Z</dcterms:created>
  <dcterms:modified xsi:type="dcterms:W3CDTF">2020-12-15T00:22:52Z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(3)cJcW1cf4OPa7IpwoR3dhq3SdYloFG9bcYfCl7E7+YTtzsjcgZThZsT0Ni8xAtp8F8jgJdE9A
HSvK62scuZbJxQe7rroYGy57ZHGTBF5PLx7l/IgI2N+kmJuZprT/RrqC2Ai5xZUdpsMl/3k8
iiLIz6ajBfvhR8V23/pPu+yEX0niKuzs54DFyxejKE6wZaI5W2V29Do/wr/fI56Ib8DCnp+1
klXjuS2tfHxa/PQ/g8</vt:lpwstr>
  </property>
  <property fmtid="{D5CDD505-2E9C-101B-9397-08002B2CF9AE}" pid="4" name="_2015_ms_pID_7253431">
    <vt:lpwstr>Epto0NoQH8egGSymgVRuA/7+hsfrsCBtPUsUXxRpzDjImHjlZNgcl2
8Sedxchkw6wVHY++jjSGNyAKAeNuwvcoBIIuUlNvYHh8Sw7SFVc5WpIMxvfyps/ZhEhVrjVC
OK438x7kMSO2pfb8RnQm6Hbv1n29kE6AqrW49OOBk1yDRwmG53aVUBilmNPM8imtO1ed6ok5
ycIiZKTmLXMNJ0QQskrkFGGXYZsdOAY1TRuE</vt:lpwstr>
  </property>
  <property fmtid="{D5CDD505-2E9C-101B-9397-08002B2CF9AE}" pid="5" name="_2015_ms_pID_7253432">
    <vt:lpwstr>3rRi1jgENInzLvT6q5LVmJE=</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1607906774</vt:lpwstr>
  </property>
</Properties>
</file>