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38" r:id="rId5"/>
    <p:sldId id="433" r:id="rId6"/>
    <p:sldId id="584" r:id="rId7"/>
    <p:sldId id="585" r:id="rId8"/>
    <p:sldId id="586" r:id="rId9"/>
    <p:sldId id="588" r:id="rId10"/>
    <p:sldId id="589" r:id="rId11"/>
    <p:sldId id="601" r:id="rId12"/>
    <p:sldId id="590" r:id="rId13"/>
    <p:sldId id="602" r:id="rId14"/>
    <p:sldId id="592" r:id="rId15"/>
    <p:sldId id="603" r:id="rId16"/>
    <p:sldId id="594" r:id="rId17"/>
    <p:sldId id="604" r:id="rId18"/>
    <p:sldId id="605" r:id="rId19"/>
    <p:sldId id="606" r:id="rId20"/>
    <p:sldId id="570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42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48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22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24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3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19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20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9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04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0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91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99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46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6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7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802.11-20/1053r1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822-09-00be-extremely-efficient-multi-band-operation.pptx" TargetMode="External"/><Relationship Id="rId7" Type="http://schemas.openxmlformats.org/officeDocument/2006/relationships/hyperlink" Target="https://mentor.ieee.org/802.11/dcn/20/11-20-0993-00-00be-sync-ml-operations-of-non-str-device.ppt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921-01-00be-multi-link-architecture.pptx" TargetMode="External"/><Relationship Id="rId5" Type="http://schemas.openxmlformats.org/officeDocument/2006/relationships/hyperlink" Target="https://mentor.ieee.org/802.11/dcn/19/11-19-1575-00-00be-multi-link-ba-operation.pptx" TargetMode="External"/><Relationship Id="rId4" Type="http://schemas.openxmlformats.org/officeDocument/2006/relationships/hyperlink" Target="https://mentor.ieee.org/802.11/dcn/19/11-19-0823-00-00be-multi-link-aggregation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dirty="0"/>
              <a:t>Synchronous Multi-link Transmission of Non-STR MLD</a:t>
            </a:r>
            <a:endParaRPr lang="en-GB" sz="2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2020-08-05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Y. Seok (</a:t>
            </a:r>
            <a:r>
              <a:rPr lang="en-GB" dirty="0" err="1" smtClean="0"/>
              <a:t>MediaTek</a:t>
            </a:r>
            <a:r>
              <a:rPr lang="en-GB" dirty="0" smtClean="0"/>
              <a:t>) and D. Ho (Qualcomm)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266377"/>
              </p:ext>
            </p:extLst>
          </p:nvPr>
        </p:nvGraphicFramePr>
        <p:xfrm>
          <a:off x="541339" y="3127375"/>
          <a:ext cx="8221661" cy="3248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9" y="3127375"/>
                        <a:ext cx="8221661" cy="324839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P802.11md D3.0, </a:t>
            </a:r>
          </a:p>
          <a:p>
            <a:pPr lvl="1"/>
            <a:r>
              <a:rPr lang="en-US" sz="1800" b="0" dirty="0"/>
              <a:t>On these specific slot boundaries, each EDCAF shall make a determination to perform one and only one of </a:t>
            </a:r>
            <a:r>
              <a:rPr lang="en-US" sz="1800" b="0" dirty="0" smtClean="0"/>
              <a:t>the following </a:t>
            </a:r>
            <a:r>
              <a:rPr lang="en-US" sz="1800" b="0" dirty="0"/>
              <a:t>functions:</a:t>
            </a:r>
          </a:p>
          <a:p>
            <a:pPr lvl="2"/>
            <a:r>
              <a:rPr lang="en-US" sz="1600" b="0" dirty="0" smtClean="0"/>
              <a:t>Decrement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counter(#189).</a:t>
            </a:r>
          </a:p>
          <a:p>
            <a:pPr lvl="2"/>
            <a:r>
              <a:rPr lang="en-US" sz="1600" b="0" dirty="0" smtClean="0">
                <a:solidFill>
                  <a:srgbClr val="FF0000"/>
                </a:solidFill>
              </a:rPr>
              <a:t>Initiate </a:t>
            </a:r>
            <a:r>
              <a:rPr lang="en-US" sz="1600" b="0" dirty="0">
                <a:solidFill>
                  <a:srgbClr val="FF0000"/>
                </a:solidFill>
              </a:rPr>
              <a:t>the transmission of a frame exchange sequence</a:t>
            </a:r>
            <a:r>
              <a:rPr lang="en-US" sz="1600" b="0" dirty="0" smtClean="0">
                <a:solidFill>
                  <a:srgbClr val="FF0000"/>
                </a:solidFill>
              </a:rPr>
              <a:t>.</a:t>
            </a:r>
          </a:p>
          <a:p>
            <a:pPr marL="857250" lvl="2" indent="0">
              <a:buNone/>
            </a:pPr>
            <a:endParaRPr lang="en-US" sz="1600" b="0" dirty="0"/>
          </a:p>
          <a:p>
            <a:pPr lvl="2"/>
            <a:r>
              <a:rPr lang="en-US" sz="1600" b="0" dirty="0" smtClean="0"/>
              <a:t>Invoke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due to an internal </a:t>
            </a:r>
            <a:r>
              <a:rPr lang="en-US" sz="1600" b="0" dirty="0" smtClean="0"/>
              <a:t>collision.</a:t>
            </a:r>
            <a:endParaRPr lang="en-US" sz="1600" b="0" dirty="0"/>
          </a:p>
          <a:p>
            <a:pPr lvl="2"/>
            <a:r>
              <a:rPr lang="en-US" sz="1600" b="0" dirty="0" smtClean="0"/>
              <a:t>Do </a:t>
            </a:r>
            <a:r>
              <a:rPr lang="en-US" sz="1600" b="0" dirty="0"/>
              <a:t>nothing</a:t>
            </a:r>
            <a:r>
              <a:rPr lang="en-US" sz="1600" b="0" dirty="0" smtClean="0"/>
              <a:t>.</a:t>
            </a:r>
            <a:endParaRPr lang="en-US" sz="1600" b="0" dirty="0">
              <a:solidFill>
                <a:srgbClr val="FF0000"/>
              </a:solidFill>
            </a:endParaRPr>
          </a:p>
          <a:p>
            <a:pPr lvl="1"/>
            <a:r>
              <a:rPr lang="en-US" sz="1800" b="0" dirty="0" smtClean="0"/>
              <a:t>At </a:t>
            </a:r>
            <a:r>
              <a:rPr lang="en-US" sz="1800" b="0" dirty="0"/>
              <a:t>each of the above-described specific slot boundaries, each EDCAF shall initiate a transmission sequence if</a:t>
            </a:r>
          </a:p>
          <a:p>
            <a:pPr lvl="2"/>
            <a:r>
              <a:rPr lang="en-US" sz="1600" b="0" dirty="0" smtClean="0"/>
              <a:t>There </a:t>
            </a:r>
            <a:r>
              <a:rPr lang="en-US" sz="1600" b="0" dirty="0"/>
              <a:t>is a frame available for transmission at that EDCAF, </a:t>
            </a:r>
            <a:r>
              <a:rPr lang="en-US" sz="1600" b="0" dirty="0" smtClean="0"/>
              <a:t>and                    </a:t>
            </a:r>
            <a:r>
              <a:rPr lang="en-US" sz="1600" b="0" dirty="0" smtClean="0">
                <a:solidFill>
                  <a:srgbClr val="FF0000"/>
                </a:solidFill>
              </a:rPr>
              <a:t>[O]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 for that EDCAF has a value of 0, </a:t>
            </a:r>
            <a:r>
              <a:rPr lang="en-US" sz="1600" b="0" dirty="0" smtClean="0"/>
              <a:t>and                  </a:t>
            </a:r>
            <a:r>
              <a:rPr lang="en-US" sz="1600" b="0" dirty="0" smtClean="0">
                <a:solidFill>
                  <a:srgbClr val="FF0000"/>
                </a:solidFill>
              </a:rPr>
              <a:t>[O]</a:t>
            </a:r>
            <a:endParaRPr lang="en-US" sz="1600" b="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Initiation </a:t>
            </a:r>
            <a:r>
              <a:rPr lang="en-US" sz="1600" b="0" dirty="0"/>
              <a:t>of a transmission sequence is not allowed to commence at this time for an EDCAF </a:t>
            </a:r>
            <a:r>
              <a:rPr lang="en-US" sz="1600" b="0" dirty="0" smtClean="0"/>
              <a:t>of higher </a:t>
            </a:r>
            <a:r>
              <a:rPr lang="en-US" sz="1600" b="0" dirty="0"/>
              <a:t>UP</a:t>
            </a:r>
            <a:r>
              <a:rPr lang="en-US" sz="1600" b="0" dirty="0" smtClean="0"/>
              <a:t>.                                               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[</a:t>
            </a:r>
            <a:r>
              <a:rPr lang="en-US" sz="1600" dirty="0">
                <a:solidFill>
                  <a:srgbClr val="FF0000"/>
                </a:solidFill>
              </a:rPr>
              <a:t>O]</a:t>
            </a:r>
            <a:endParaRPr lang="en-US" sz="1600" b="0" dirty="0" smtClean="0"/>
          </a:p>
          <a:p>
            <a:pPr lvl="2"/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143000" y="5029200"/>
            <a:ext cx="7315200" cy="1143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232566"/>
            <a:ext cx="7315200" cy="30638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1828800" y="3602623"/>
            <a:ext cx="304800" cy="228600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3547646"/>
            <a:ext cx="70770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STA1 performs to initiate a TXOP because a frame is available for transmission. 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However, </a:t>
            </a:r>
            <a:r>
              <a:rPr lang="en-US" dirty="0" smtClean="0"/>
              <a:t>if the </a:t>
            </a:r>
            <a:r>
              <a:rPr lang="en-US" dirty="0"/>
              <a:t>medium </a:t>
            </a:r>
            <a:r>
              <a:rPr lang="en-US" dirty="0" smtClean="0"/>
              <a:t>of the STA1 is busy, only STA2 initiates a TXOP. </a:t>
            </a:r>
          </a:p>
          <a:p>
            <a:r>
              <a:rPr lang="en-US" dirty="0" smtClean="0"/>
              <a:t>The </a:t>
            </a:r>
            <a:r>
              <a:rPr lang="en-US" dirty="0"/>
              <a:t>STA1 </a:t>
            </a:r>
            <a:r>
              <a:rPr lang="en-US" dirty="0" smtClean="0"/>
              <a:t>shall invoke </a:t>
            </a:r>
            <a:r>
              <a:rPr lang="en-US" dirty="0"/>
              <a:t>a new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r>
              <a:rPr lang="en-US" dirty="0"/>
              <a:t>procedure </a:t>
            </a:r>
            <a:r>
              <a:rPr lang="en-US" dirty="0" smtClean="0"/>
              <a:t>when the medium is changed to idle according </a:t>
            </a:r>
            <a:r>
              <a:rPr lang="en-US" dirty="0"/>
              <a:t>the baseline </a:t>
            </a:r>
            <a:r>
              <a:rPr lang="en-US" dirty="0" smtClean="0"/>
              <a:t>rule. </a:t>
            </a:r>
          </a:p>
          <a:p>
            <a:pPr lvl="1"/>
            <a:r>
              <a:rPr lang="en-US" dirty="0" smtClean="0"/>
              <a:t>But, the </a:t>
            </a:r>
            <a:r>
              <a:rPr lang="en-US" dirty="0"/>
              <a:t>STA1 </a:t>
            </a:r>
            <a:r>
              <a:rPr lang="en-US" dirty="0" smtClean="0"/>
              <a:t>can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/>
              <a:t>the MPDU from the STA queue for retrying the synchronous multi-link transmission.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84183"/>
              </p:ext>
            </p:extLst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47935"/>
              </p:ext>
            </p:extLst>
          </p:nvPr>
        </p:nvGraphicFramePr>
        <p:xfrm>
          <a:off x="12768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1285069" y="5106034"/>
            <a:ext cx="1620908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940116" y="5106034"/>
            <a:ext cx="3917884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1285070" y="5941152"/>
            <a:ext cx="1620907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2940116" y="5941152"/>
            <a:ext cx="6113959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2940116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958849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286000" y="5585035"/>
            <a:ext cx="403151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6317512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296092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75418"/>
              </p:ext>
            </p:extLst>
          </p:nvPr>
        </p:nvGraphicFramePr>
        <p:xfrm>
          <a:off x="6781800" y="5577840"/>
          <a:ext cx="9829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 bwMode="auto">
          <a:xfrm>
            <a:off x="7786124" y="5577840"/>
            <a:ext cx="1267951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6896765" y="5109504"/>
            <a:ext cx="2157309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8077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2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P802.11md D3.0, </a:t>
            </a:r>
          </a:p>
          <a:p>
            <a:pPr lvl="1"/>
            <a:r>
              <a:rPr lang="en-US" sz="1800" b="0" dirty="0" smtClean="0"/>
              <a:t>If </a:t>
            </a:r>
            <a:r>
              <a:rPr lang="en-US" sz="1800" b="0" dirty="0"/>
              <a:t>a STA is permitted to begin a TXOP (as defined in 10.23.2.4 (Obtaining an EDCA TXOP)) and the STA </a:t>
            </a:r>
            <a:r>
              <a:rPr lang="en-US" sz="1800" b="0" dirty="0" smtClean="0"/>
              <a:t>has at </a:t>
            </a:r>
            <a:r>
              <a:rPr lang="en-US" sz="1800" b="0" dirty="0"/>
              <a:t>least one MSDU pending for transmission for the AC of the permitted TXOP, the STA shall perform </a:t>
            </a:r>
            <a:r>
              <a:rPr lang="en-US" sz="1800" b="0" dirty="0" smtClean="0"/>
              <a:t>exactly one </a:t>
            </a:r>
            <a:r>
              <a:rPr lang="en-US" sz="1800" b="0" dirty="0"/>
              <a:t>of the following actions</a:t>
            </a:r>
            <a:r>
              <a:rPr lang="en-US" sz="1800" b="0" dirty="0" smtClean="0"/>
              <a:t>:</a:t>
            </a:r>
          </a:p>
          <a:p>
            <a:pPr marL="857250" lvl="2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e) Restart </a:t>
            </a:r>
            <a:r>
              <a:rPr lang="en-US" b="0" dirty="0">
                <a:solidFill>
                  <a:srgbClr val="FF0000"/>
                </a:solidFill>
              </a:rPr>
              <a:t>the channel access attempt by invoking the </a:t>
            </a:r>
            <a:r>
              <a:rPr lang="en-US" b="0" dirty="0" err="1">
                <a:solidFill>
                  <a:srgbClr val="FF0000"/>
                </a:solidFill>
              </a:rPr>
              <a:t>backoff</a:t>
            </a:r>
            <a:r>
              <a:rPr lang="en-US" b="0" dirty="0">
                <a:solidFill>
                  <a:srgbClr val="FF0000"/>
                </a:solidFill>
              </a:rPr>
              <a:t> procedure </a:t>
            </a:r>
            <a:r>
              <a:rPr lang="en-US" b="0" dirty="0"/>
              <a:t>as specified in 10.23.2 (</a:t>
            </a:r>
            <a:r>
              <a:rPr lang="en-US" b="0" dirty="0" smtClean="0"/>
              <a:t>HCF contention </a:t>
            </a:r>
            <a:r>
              <a:rPr lang="en-US" b="0" dirty="0"/>
              <a:t>based channel access (EDCA)) </a:t>
            </a:r>
            <a:r>
              <a:rPr lang="en-US" b="0" dirty="0">
                <a:solidFill>
                  <a:srgbClr val="FF0000"/>
                </a:solidFill>
              </a:rPr>
              <a:t>as though the medium is busy on the primary channel </a:t>
            </a:r>
            <a:r>
              <a:rPr lang="en-US" b="0" dirty="0" smtClean="0"/>
              <a:t>as indicated </a:t>
            </a:r>
            <a:r>
              <a:rPr lang="en-US" b="0" dirty="0"/>
              <a:t>by either physical or virtual CS </a:t>
            </a:r>
            <a:r>
              <a:rPr lang="en-US" b="0" dirty="0">
                <a:solidFill>
                  <a:srgbClr val="FF0000"/>
                </a:solidFill>
              </a:rPr>
              <a:t>and the </a:t>
            </a:r>
            <a:r>
              <a:rPr lang="en-US" b="0" dirty="0" err="1" smtClean="0">
                <a:solidFill>
                  <a:srgbClr val="FF0000"/>
                </a:solidFill>
              </a:rPr>
              <a:t>backoff</a:t>
            </a:r>
            <a:r>
              <a:rPr lang="en-US" dirty="0">
                <a:solidFill>
                  <a:srgbClr val="FF0000"/>
                </a:solidFill>
              </a:rPr>
              <a:t> counter(#189) has a value of </a:t>
            </a:r>
            <a:r>
              <a:rPr lang="en-US" dirty="0" smtClean="0">
                <a:solidFill>
                  <a:srgbClr val="FF0000"/>
                </a:solidFill>
              </a:rPr>
              <a:t>0.</a:t>
            </a:r>
          </a:p>
          <a:p>
            <a:pPr lvl="3"/>
            <a:r>
              <a:rPr lang="en-US" b="0" dirty="0" smtClean="0"/>
              <a:t>NOTE </a:t>
            </a:r>
            <a:r>
              <a:rPr lang="en-US" b="0" dirty="0"/>
              <a:t>1—In the case of rule e), the STA selects a new random number using the current value of CW[AC], and the </a:t>
            </a:r>
            <a:r>
              <a:rPr lang="en-US" b="0" dirty="0" smtClean="0"/>
              <a:t>retry counts</a:t>
            </a:r>
            <a:r>
              <a:rPr lang="en-US" b="0" dirty="0"/>
              <a:t>(#2431) are not updated (as described in 10.23.2.8 (Multiple frame transmission in an EDCA TXOP); </a:t>
            </a:r>
            <a:r>
              <a:rPr lang="en-US" b="0" dirty="0" err="1" smtClean="0"/>
              <a:t>backoff</a:t>
            </a:r>
            <a:r>
              <a:rPr lang="en-US" dirty="0"/>
              <a:t> </a:t>
            </a:r>
            <a:r>
              <a:rPr lang="en-US" b="0" dirty="0" smtClean="0"/>
              <a:t>procedure </a:t>
            </a:r>
            <a:r>
              <a:rPr lang="en-US" b="0" dirty="0"/>
              <a:t>invoked for event a)).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143000" y="3505200"/>
            <a:ext cx="7315200" cy="2514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8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4497787" cy="4114800"/>
          </a:xfrm>
        </p:spPr>
        <p:txBody>
          <a:bodyPr/>
          <a:lstStyle/>
          <a:p>
            <a:pPr lvl="0"/>
            <a:r>
              <a:rPr lang="en-US" dirty="0"/>
              <a:t>Current </a:t>
            </a:r>
            <a:r>
              <a:rPr lang="en-US" dirty="0" err="1"/>
              <a:t>backoff</a:t>
            </a:r>
            <a:r>
              <a:rPr lang="en-US" dirty="0"/>
              <a:t> procedure can support a synchronous multi-link </a:t>
            </a:r>
            <a:r>
              <a:rPr lang="en-US" dirty="0" smtClean="0"/>
              <a:t>transmission.</a:t>
            </a:r>
            <a:endParaRPr lang="en-US" dirty="0"/>
          </a:p>
          <a:p>
            <a:r>
              <a:rPr lang="en-US" dirty="0"/>
              <a:t>A MLD only needs </a:t>
            </a:r>
            <a:r>
              <a:rPr lang="en-US" dirty="0" smtClean="0"/>
              <a:t>a queue management for passing the </a:t>
            </a:r>
            <a:r>
              <a:rPr lang="en-US" dirty="0"/>
              <a:t>MPDU from the MLD queue to STA </a:t>
            </a:r>
            <a:r>
              <a:rPr lang="en-US" dirty="0" smtClean="0"/>
              <a:t>queue, </a:t>
            </a:r>
            <a:r>
              <a:rPr lang="en-US" dirty="0"/>
              <a:t>which is based on the RBO counters of STAs affiliated to the MLD and is implementation specific. </a:t>
            </a: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Observations</a:t>
            </a:r>
            <a:endParaRPr lang="en-US" sz="2400" dirty="0"/>
          </a:p>
        </p:txBody>
      </p:sp>
      <p:sp>
        <p:nvSpPr>
          <p:cNvPr id="7" name="矩形 6"/>
          <p:cNvSpPr/>
          <p:nvPr/>
        </p:nvSpPr>
        <p:spPr bwMode="auto">
          <a:xfrm>
            <a:off x="5545219" y="2008671"/>
            <a:ext cx="2751547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7"/>
          <p:cNvSpPr/>
          <p:nvPr/>
        </p:nvSpPr>
        <p:spPr bwMode="auto">
          <a:xfrm>
            <a:off x="5686004" y="2267550"/>
            <a:ext cx="1253699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8"/>
          <p:cNvSpPr/>
          <p:nvPr/>
        </p:nvSpPr>
        <p:spPr bwMode="auto">
          <a:xfrm>
            <a:off x="7115990" y="2438973"/>
            <a:ext cx="102478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Multilink Management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730388" y="2749780"/>
            <a:ext cx="1155409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MLD </a:t>
            </a:r>
            <a:r>
              <a:rPr lang="en-US" altLang="zh-CN" sz="1100" dirty="0" smtClean="0"/>
              <a:t>Q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ueue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724046" y="2328801"/>
            <a:ext cx="1168091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Traffic</a:t>
            </a: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Steering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513513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651123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Queue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651120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6"/>
          <p:cNvSpPr/>
          <p:nvPr/>
        </p:nvSpPr>
        <p:spPr bwMode="auto">
          <a:xfrm>
            <a:off x="5513513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1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26"/>
          <p:cNvSpPr/>
          <p:nvPr/>
        </p:nvSpPr>
        <p:spPr bwMode="auto">
          <a:xfrm>
            <a:off x="6978383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27"/>
          <p:cNvSpPr/>
          <p:nvPr/>
        </p:nvSpPr>
        <p:spPr bwMode="auto">
          <a:xfrm>
            <a:off x="7115993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dirty="0"/>
              <a:t>STA Queue</a:t>
            </a:r>
            <a:endParaRPr lang="en-US" sz="1100" dirty="0"/>
          </a:p>
        </p:txBody>
      </p:sp>
      <p:sp>
        <p:nvSpPr>
          <p:cNvPr id="19" name="矩形 28"/>
          <p:cNvSpPr/>
          <p:nvPr/>
        </p:nvSpPr>
        <p:spPr bwMode="auto">
          <a:xfrm>
            <a:off x="7115990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29"/>
          <p:cNvSpPr/>
          <p:nvPr/>
        </p:nvSpPr>
        <p:spPr bwMode="auto">
          <a:xfrm>
            <a:off x="6978383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2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接箭头连接符 31"/>
          <p:cNvCxnSpPr>
            <a:stCxn id="7" idx="2"/>
            <a:endCxn id="13" idx="0"/>
          </p:cNvCxnSpPr>
          <p:nvPr/>
        </p:nvCxnSpPr>
        <p:spPr bwMode="auto">
          <a:xfrm flipH="1">
            <a:off x="6192046" y="3380271"/>
            <a:ext cx="728947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直接箭头连接符 34"/>
          <p:cNvCxnSpPr>
            <a:stCxn id="7" idx="2"/>
            <a:endCxn id="17" idx="0"/>
          </p:cNvCxnSpPr>
          <p:nvPr/>
        </p:nvCxnSpPr>
        <p:spPr bwMode="auto">
          <a:xfrm>
            <a:off x="6920993" y="3380271"/>
            <a:ext cx="735923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38"/>
          <p:cNvCxnSpPr>
            <a:stCxn id="13" idx="2"/>
          </p:cNvCxnSpPr>
          <p:nvPr/>
        </p:nvCxnSpPr>
        <p:spPr bwMode="auto">
          <a:xfrm>
            <a:off x="6192046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接箭头连接符 39"/>
          <p:cNvCxnSpPr/>
          <p:nvPr/>
        </p:nvCxnSpPr>
        <p:spPr bwMode="auto">
          <a:xfrm>
            <a:off x="7621405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直接箭头连接符 44"/>
          <p:cNvCxnSpPr/>
          <p:nvPr/>
        </p:nvCxnSpPr>
        <p:spPr bwMode="auto">
          <a:xfrm>
            <a:off x="6192046" y="55635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46"/>
          <p:cNvCxnSpPr/>
          <p:nvPr/>
        </p:nvCxnSpPr>
        <p:spPr bwMode="auto">
          <a:xfrm>
            <a:off x="7621405" y="5559236"/>
            <a:ext cx="0" cy="595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文本框 47"/>
          <p:cNvSpPr txBox="1"/>
          <p:nvPr/>
        </p:nvSpPr>
        <p:spPr>
          <a:xfrm>
            <a:off x="6199313" y="5562600"/>
            <a:ext cx="528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1</a:t>
            </a:r>
            <a:endParaRPr lang="en-US" sz="1100" dirty="0"/>
          </a:p>
        </p:txBody>
      </p:sp>
      <p:sp>
        <p:nvSpPr>
          <p:cNvPr id="28" name="文本框 48"/>
          <p:cNvSpPr txBox="1"/>
          <p:nvPr/>
        </p:nvSpPr>
        <p:spPr>
          <a:xfrm>
            <a:off x="7615073" y="5562600"/>
            <a:ext cx="489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2</a:t>
            </a:r>
            <a:endParaRPr lang="en-US" sz="1100" dirty="0"/>
          </a:p>
        </p:txBody>
      </p:sp>
      <p:sp>
        <p:nvSpPr>
          <p:cNvPr id="29" name="文本框 49"/>
          <p:cNvSpPr txBox="1"/>
          <p:nvPr/>
        </p:nvSpPr>
        <p:spPr>
          <a:xfrm>
            <a:off x="5982779" y="3569076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1</a:t>
            </a:r>
            <a:endParaRPr lang="en-US" sz="1050" dirty="0"/>
          </a:p>
        </p:txBody>
      </p:sp>
      <p:sp>
        <p:nvSpPr>
          <p:cNvPr id="30" name="文本框 50"/>
          <p:cNvSpPr txBox="1"/>
          <p:nvPr/>
        </p:nvSpPr>
        <p:spPr>
          <a:xfrm>
            <a:off x="7452406" y="3572477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2</a:t>
            </a:r>
            <a:endParaRPr lang="en-US" sz="1050" dirty="0"/>
          </a:p>
        </p:txBody>
      </p:sp>
      <p:sp>
        <p:nvSpPr>
          <p:cNvPr id="31" name="文本框 51"/>
          <p:cNvSpPr txBox="1"/>
          <p:nvPr/>
        </p:nvSpPr>
        <p:spPr>
          <a:xfrm>
            <a:off x="7337785" y="2043000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High MAC</a:t>
            </a:r>
            <a:endParaRPr lang="en-US" sz="1050" dirty="0"/>
          </a:p>
        </p:txBody>
      </p:sp>
      <p:cxnSp>
        <p:nvCxnSpPr>
          <p:cNvPr id="32" name="直接箭头连接符 55"/>
          <p:cNvCxnSpPr/>
          <p:nvPr/>
        </p:nvCxnSpPr>
        <p:spPr bwMode="auto">
          <a:xfrm>
            <a:off x="6961313" y="16773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文本框 56"/>
          <p:cNvSpPr txBox="1"/>
          <p:nvPr/>
        </p:nvSpPr>
        <p:spPr>
          <a:xfrm>
            <a:off x="6961313" y="1676400"/>
            <a:ext cx="12394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Single MAC SAP</a:t>
            </a:r>
            <a:endParaRPr lang="en-US" sz="1100" dirty="0"/>
          </a:p>
        </p:txBody>
      </p:sp>
      <p:sp>
        <p:nvSpPr>
          <p:cNvPr id="36" name="Curved Left Arrow 35"/>
          <p:cNvSpPr/>
          <p:nvPr/>
        </p:nvSpPr>
        <p:spPr bwMode="auto">
          <a:xfrm rot="10800000">
            <a:off x="5246856" y="2686412"/>
            <a:ext cx="346874" cy="1913632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00600" y="33528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RBO counter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Curved Right Arrow 42"/>
          <p:cNvSpPr/>
          <p:nvPr/>
        </p:nvSpPr>
        <p:spPr bwMode="auto">
          <a:xfrm rot="10800000">
            <a:off x="8256713" y="2709799"/>
            <a:ext cx="346560" cy="1890243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185804" y="3353679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RBO counter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1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While </a:t>
            </a:r>
            <a:r>
              <a:rPr lang="en-US" dirty="0"/>
              <a:t>several MLDs are waiting that the RBO of a link 2 reaches to 0, if the medium of the link 2 is changed to busy, they may </a:t>
            </a:r>
            <a:r>
              <a:rPr lang="en-US" dirty="0" smtClean="0"/>
              <a:t>determine to </a:t>
            </a:r>
            <a:r>
              <a:rPr lang="en-US" dirty="0"/>
              <a:t>initiate a TXOP on only </a:t>
            </a:r>
            <a:r>
              <a:rPr lang="en-US" dirty="0" smtClean="0"/>
              <a:t>the link 1. Then, it may cause </a:t>
            </a:r>
            <a:r>
              <a:rPr lang="en-US" dirty="0"/>
              <a:t>a </a:t>
            </a:r>
            <a:r>
              <a:rPr lang="en-US" dirty="0" smtClean="0"/>
              <a:t>collision.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Observations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236" y="3633985"/>
            <a:ext cx="4147331" cy="2906052"/>
          </a:xfrm>
          <a:prstGeom prst="rect">
            <a:avLst/>
          </a:prstGeom>
        </p:spPr>
      </p:pic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has </a:t>
            </a:r>
            <a:r>
              <a:rPr lang="en-US" dirty="0" smtClean="0"/>
              <a:t>a value of zero, the STA may </a:t>
            </a:r>
            <a:r>
              <a:rPr lang="en-US" dirty="0"/>
              <a:t>perform a new </a:t>
            </a:r>
            <a:r>
              <a:rPr lang="en-US" dirty="0" err="1"/>
              <a:t>backoff</a:t>
            </a:r>
            <a:r>
              <a:rPr lang="en-US" dirty="0"/>
              <a:t> procedure.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Observations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15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006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2773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849" y="620000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208869" y="5106034"/>
            <a:ext cx="7671146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200606" y="5941151"/>
            <a:ext cx="6233080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467600" y="5941152"/>
            <a:ext cx="1402730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57956" y="4748054"/>
            <a:ext cx="60220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1205477" y="29954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1200607" y="3825240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 bwMode="auto">
          <a:xfrm>
            <a:off x="3505200" y="3825239"/>
            <a:ext cx="18661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TX </a:t>
            </a:r>
            <a:r>
              <a:rPr lang="en-US" dirty="0" smtClean="0"/>
              <a:t>A-MPDU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77333" y="29874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1849" y="444740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57958" y="2995454"/>
            <a:ext cx="601237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205477" y="33528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28600" y="33555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STA4 Queue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" y="41893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STA3 Queue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08869" y="3353434"/>
            <a:ext cx="766146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208868" y="4188552"/>
            <a:ext cx="2257438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506020" y="4188551"/>
            <a:ext cx="282116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1218555" y="4748053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>
            <a:off x="1205477" y="51054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331237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309817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6795525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7467600" y="5577840"/>
            <a:ext cx="1402730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437051" y="3822791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366079" y="4188550"/>
            <a:ext cx="250425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2819400" y="3824015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2819400" y="5577838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 flipV="1">
            <a:off x="1205477" y="418855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205477" y="5941152"/>
            <a:ext cx="7664853" cy="2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8013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our viewpoint of the spec</a:t>
            </a:r>
            <a:r>
              <a:rPr lang="en-US" dirty="0" smtClean="0"/>
              <a:t>, we think that current </a:t>
            </a:r>
            <a:r>
              <a:rPr lang="en-US" dirty="0" err="1" smtClean="0"/>
              <a:t>backoff</a:t>
            </a:r>
            <a:r>
              <a:rPr lang="en-US" dirty="0" smtClean="0"/>
              <a:t> procedure can support a synchronous multi-link transmission. </a:t>
            </a:r>
          </a:p>
          <a:p>
            <a:pPr lvl="1"/>
            <a:r>
              <a:rPr lang="en-US" dirty="0"/>
              <a:t>When the </a:t>
            </a:r>
            <a:r>
              <a:rPr lang="en-US" dirty="0" err="1"/>
              <a:t>backoff</a:t>
            </a:r>
            <a:r>
              <a:rPr lang="en-US" dirty="0"/>
              <a:t> counter of a STA affiliated to a MLD reaches zero earlier than the </a:t>
            </a:r>
            <a:r>
              <a:rPr lang="en-US" dirty="0" err="1"/>
              <a:t>backoff</a:t>
            </a:r>
            <a:r>
              <a:rPr lang="en-US" dirty="0"/>
              <a:t> counter of other STA affiliated to the same MLD, the STA does not transmit a MPDU and keeps its </a:t>
            </a:r>
            <a:r>
              <a:rPr lang="en-US" dirty="0" err="1"/>
              <a:t>backoff</a:t>
            </a:r>
            <a:r>
              <a:rPr lang="en-US" dirty="0"/>
              <a:t> counter at zero. In that way, the MLD can make to align the start time of TXOPs on each link. </a:t>
            </a:r>
          </a:p>
          <a:p>
            <a:r>
              <a:rPr lang="en-US" dirty="0"/>
              <a:t>We just need to summarize a few key rules for the synchronous channel access based on such observation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640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mentor.ieee.org/802.11/dcn/19/11-19-0822-09-00be-extremely-efficient-multi-band-operation.pptx</a:t>
            </a:r>
            <a:r>
              <a:rPr lang="en-US" sz="2000" dirty="0" smtClean="0"/>
              <a:t> (Po-kai Huang, Intel)</a:t>
            </a:r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mentor.ieee.org/802.11/dcn/19/11-19-0823-00-00be-multi-link-aggregation.pptx</a:t>
            </a:r>
            <a:r>
              <a:rPr lang="en-US" sz="2000" dirty="0"/>
              <a:t>, (Abhishek </a:t>
            </a:r>
            <a:r>
              <a:rPr lang="en-US" sz="2000" dirty="0" smtClean="0"/>
              <a:t>Patil, Qualcomm) </a:t>
            </a:r>
          </a:p>
          <a:p>
            <a:pPr marL="0" indent="0">
              <a:buNone/>
            </a:pPr>
            <a:r>
              <a:rPr lang="en-US" sz="2000" dirty="0" smtClean="0"/>
              <a:t>[3]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mentor.ieee.org/802.11/dcn/19/11-19-1575-00-00be-multi-link-ba-operation.pptx</a:t>
            </a:r>
            <a:r>
              <a:rPr lang="en-US" sz="2000" dirty="0" smtClean="0"/>
              <a:t> (Matthew Fischer, Broadcom) </a:t>
            </a:r>
          </a:p>
          <a:p>
            <a:pPr marL="0" indent="0">
              <a:buNone/>
            </a:pPr>
            <a:r>
              <a:rPr lang="en-US" sz="2000" dirty="0" smtClean="0"/>
              <a:t>[4] </a:t>
            </a:r>
            <a:r>
              <a:rPr lang="en-US" sz="2000" dirty="0">
                <a:hlinkClick r:id="rId6"/>
              </a:rPr>
              <a:t>https://mentor.ieee.org/802.11/dcn/19/11-19-1921-01-00be-multi-link-architecture.pptx</a:t>
            </a:r>
            <a:r>
              <a:rPr lang="en-US" sz="2000" dirty="0"/>
              <a:t> (Ming </a:t>
            </a:r>
            <a:r>
              <a:rPr lang="en-US" sz="2000" dirty="0" err="1"/>
              <a:t>Gan</a:t>
            </a:r>
            <a:r>
              <a:rPr lang="en-US" sz="2000" dirty="0"/>
              <a:t>, Huawei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[5] </a:t>
            </a:r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mentor.ieee.org/802.11/dcn/20/11-20-0993-00-00be-sync-ml-operations-of-non-str-device.pptx</a:t>
            </a:r>
            <a:r>
              <a:rPr lang="en-US" sz="2000" dirty="0"/>
              <a:t> (Dmitry </a:t>
            </a:r>
            <a:r>
              <a:rPr lang="en-US" sz="2000" dirty="0" smtClean="0"/>
              <a:t>Akhmetov, Intel)</a:t>
            </a: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device (MLD): A device that has more than one affiliated STA and has one MAC SAP to LLC, which includes </a:t>
            </a:r>
            <a:r>
              <a:rPr lang="en-US" dirty="0" smtClean="0"/>
              <a:t>one </a:t>
            </a:r>
            <a:r>
              <a:rPr lang="en-US" dirty="0"/>
              <a:t>MAC data service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Device Architecture [1,2]</a:t>
            </a:r>
            <a:endParaRPr lang="en-US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049" y="3657600"/>
            <a:ext cx="5361901" cy="21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Device Architecture [3]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7686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592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686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592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PHY1</a:t>
            </a:r>
          </a:p>
        </p:txBody>
      </p:sp>
      <p:cxnSp>
        <p:nvCxnSpPr>
          <p:cNvPr id="13" name="Straight Arrow Connector 12"/>
          <p:cNvCxnSpPr>
            <a:stCxn id="40" idx="2"/>
            <a:endCxn id="9" idx="0"/>
          </p:cNvCxnSpPr>
          <p:nvPr/>
        </p:nvCxnSpPr>
        <p:spPr bwMode="auto">
          <a:xfrm flipH="1">
            <a:off x="2187730" y="4199948"/>
            <a:ext cx="533400" cy="349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>
            <a:stCxn id="40" idx="2"/>
            <a:endCxn id="10" idx="0"/>
          </p:cNvCxnSpPr>
          <p:nvPr/>
        </p:nvCxnSpPr>
        <p:spPr bwMode="auto">
          <a:xfrm>
            <a:off x="2721130" y="4199948"/>
            <a:ext cx="457200" cy="349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5883431" y="2949605"/>
            <a:ext cx="838200" cy="884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R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DEFRAG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DEAGG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REORDER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500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340630" y="4549806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EDCA1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500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40630" y="4930806"/>
            <a:ext cx="8382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PHY1</a:t>
            </a:r>
          </a:p>
        </p:txBody>
      </p:sp>
      <p:cxnSp>
        <p:nvCxnSpPr>
          <p:cNvPr id="20" name="Straight Arrow Connector 19"/>
          <p:cNvCxnSpPr>
            <a:stCxn id="41" idx="2"/>
            <a:endCxn id="16" idx="0"/>
          </p:cNvCxnSpPr>
          <p:nvPr/>
        </p:nvCxnSpPr>
        <p:spPr bwMode="auto">
          <a:xfrm flipH="1">
            <a:off x="5769130" y="4094262"/>
            <a:ext cx="533400" cy="4555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>
            <a:stCxn id="41" idx="2"/>
            <a:endCxn id="17" idx="0"/>
          </p:cNvCxnSpPr>
          <p:nvPr/>
        </p:nvCxnSpPr>
        <p:spPr bwMode="auto">
          <a:xfrm>
            <a:off x="6302530" y="4094262"/>
            <a:ext cx="457200" cy="4555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2302030" y="2492405"/>
            <a:ext cx="838200" cy="2286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SAP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83430" y="2492405"/>
            <a:ext cx="838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SAP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2187730" y="5540406"/>
            <a:ext cx="35814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1960290" y="5273708"/>
            <a:ext cx="457199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16200000">
            <a:off x="5529764" y="5301039"/>
            <a:ext cx="478733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3140230" y="5867400"/>
            <a:ext cx="35814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 rot="5400000">
            <a:off x="2757576" y="5445489"/>
            <a:ext cx="767628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 rot="16200000">
            <a:off x="6319739" y="5465508"/>
            <a:ext cx="803784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40"/>
          <p:cNvSpPr txBox="1"/>
          <p:nvPr/>
        </p:nvSpPr>
        <p:spPr>
          <a:xfrm>
            <a:off x="1382258" y="2492404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41"/>
          <p:cNvSpPr txBox="1"/>
          <p:nvPr/>
        </p:nvSpPr>
        <p:spPr>
          <a:xfrm>
            <a:off x="751218" y="454980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42"/>
          <p:cNvSpPr txBox="1"/>
          <p:nvPr/>
        </p:nvSpPr>
        <p:spPr>
          <a:xfrm>
            <a:off x="3749830" y="454980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43"/>
          <p:cNvSpPr txBox="1"/>
          <p:nvPr/>
        </p:nvSpPr>
        <p:spPr>
          <a:xfrm>
            <a:off x="4551413" y="4549806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44"/>
          <p:cNvSpPr txBox="1"/>
          <p:nvPr/>
        </p:nvSpPr>
        <p:spPr>
          <a:xfrm>
            <a:off x="7286599" y="4549806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45"/>
          <p:cNvSpPr txBox="1"/>
          <p:nvPr/>
        </p:nvSpPr>
        <p:spPr>
          <a:xfrm>
            <a:off x="6874030" y="2492405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ADDR_X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302030" y="2949605"/>
            <a:ext cx="838200" cy="2667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AMSDU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02030" y="3476048"/>
            <a:ext cx="838200" cy="2286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02030" y="3216305"/>
            <a:ext cx="838200" cy="259743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MACSEQ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303190" y="3704648"/>
            <a:ext cx="838200" cy="259743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FRAG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302030" y="3940205"/>
            <a:ext cx="838200" cy="259743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883430" y="3834519"/>
            <a:ext cx="838200" cy="2597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BACON</a:t>
            </a:r>
          </a:p>
        </p:txBody>
      </p:sp>
      <p:sp>
        <p:nvSpPr>
          <p:cNvPr id="42" name="TextBox 46"/>
          <p:cNvSpPr txBox="1"/>
          <p:nvPr/>
        </p:nvSpPr>
        <p:spPr>
          <a:xfrm>
            <a:off x="2315708" y="2215406"/>
            <a:ext cx="82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TX</a:t>
            </a:r>
            <a:endParaRPr lang="en-US" b="1" dirty="0"/>
          </a:p>
        </p:txBody>
      </p:sp>
      <p:sp>
        <p:nvSpPr>
          <p:cNvPr id="43" name="TextBox 47"/>
          <p:cNvSpPr txBox="1"/>
          <p:nvPr/>
        </p:nvSpPr>
        <p:spPr>
          <a:xfrm>
            <a:off x="5890269" y="2224156"/>
            <a:ext cx="82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R</a:t>
            </a:r>
            <a:r>
              <a:rPr lang="en-US" b="1" dirty="0" smtClean="0"/>
              <a:t>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32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Device Architecture [4]</a:t>
            </a:r>
            <a:endParaRPr lang="en-US" dirty="0"/>
          </a:p>
        </p:txBody>
      </p:sp>
      <p:sp>
        <p:nvSpPr>
          <p:cNvPr id="44" name="矩形 6"/>
          <p:cNvSpPr/>
          <p:nvPr/>
        </p:nvSpPr>
        <p:spPr bwMode="auto">
          <a:xfrm>
            <a:off x="1327106" y="2008671"/>
            <a:ext cx="2751547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矩形 7"/>
          <p:cNvSpPr/>
          <p:nvPr/>
        </p:nvSpPr>
        <p:spPr bwMode="auto">
          <a:xfrm>
            <a:off x="1467891" y="2267550"/>
            <a:ext cx="1253699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矩形 8"/>
          <p:cNvSpPr/>
          <p:nvPr/>
        </p:nvSpPr>
        <p:spPr bwMode="auto">
          <a:xfrm>
            <a:off x="2897877" y="2438973"/>
            <a:ext cx="102478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Multilink Management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矩形 10"/>
          <p:cNvSpPr/>
          <p:nvPr/>
        </p:nvSpPr>
        <p:spPr bwMode="auto">
          <a:xfrm>
            <a:off x="1512275" y="2749780"/>
            <a:ext cx="1155409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Common </a:t>
            </a:r>
            <a:r>
              <a:rPr lang="en-US" altLang="zh-CN" sz="1100" dirty="0" smtClean="0"/>
              <a:t>Q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ueues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矩形 11"/>
          <p:cNvSpPr/>
          <p:nvPr/>
        </p:nvSpPr>
        <p:spPr bwMode="auto">
          <a:xfrm>
            <a:off x="1505933" y="2328801"/>
            <a:ext cx="1168091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Traffic</a:t>
            </a: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Steering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矩形 12"/>
          <p:cNvSpPr/>
          <p:nvPr/>
        </p:nvSpPr>
        <p:spPr bwMode="auto">
          <a:xfrm>
            <a:off x="1295400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矩形 13"/>
          <p:cNvSpPr/>
          <p:nvPr/>
        </p:nvSpPr>
        <p:spPr bwMode="auto">
          <a:xfrm>
            <a:off x="1433010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Buffer Queues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矩形 14"/>
          <p:cNvSpPr/>
          <p:nvPr/>
        </p:nvSpPr>
        <p:spPr bwMode="auto">
          <a:xfrm>
            <a:off x="1433007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矩形 16"/>
          <p:cNvSpPr/>
          <p:nvPr/>
        </p:nvSpPr>
        <p:spPr bwMode="auto">
          <a:xfrm>
            <a:off x="1295400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1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矩形 26"/>
          <p:cNvSpPr/>
          <p:nvPr/>
        </p:nvSpPr>
        <p:spPr bwMode="auto">
          <a:xfrm>
            <a:off x="2760270" y="3598279"/>
            <a:ext cx="1357064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矩形 27"/>
          <p:cNvSpPr/>
          <p:nvPr/>
        </p:nvSpPr>
        <p:spPr bwMode="auto">
          <a:xfrm>
            <a:off x="2897880" y="3863447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Buffer Queues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矩形 28"/>
          <p:cNvSpPr/>
          <p:nvPr/>
        </p:nvSpPr>
        <p:spPr bwMode="auto">
          <a:xfrm>
            <a:off x="2897877" y="4337821"/>
            <a:ext cx="1103408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EDCAF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 29"/>
          <p:cNvSpPr/>
          <p:nvPr/>
        </p:nvSpPr>
        <p:spPr bwMode="auto">
          <a:xfrm>
            <a:off x="2760270" y="5138211"/>
            <a:ext cx="1318384" cy="4253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 2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7" name="直接箭头连接符 31"/>
          <p:cNvCxnSpPr>
            <a:stCxn id="44" idx="2"/>
            <a:endCxn id="49" idx="0"/>
          </p:cNvCxnSpPr>
          <p:nvPr/>
        </p:nvCxnSpPr>
        <p:spPr bwMode="auto">
          <a:xfrm flipH="1">
            <a:off x="1973933" y="3380271"/>
            <a:ext cx="728947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接箭头连接符 34"/>
          <p:cNvCxnSpPr>
            <a:stCxn id="44" idx="2"/>
            <a:endCxn id="53" idx="0"/>
          </p:cNvCxnSpPr>
          <p:nvPr/>
        </p:nvCxnSpPr>
        <p:spPr bwMode="auto">
          <a:xfrm>
            <a:off x="2702880" y="3380271"/>
            <a:ext cx="735923" cy="218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直接箭头连接符 38"/>
          <p:cNvCxnSpPr>
            <a:stCxn id="49" idx="2"/>
          </p:cNvCxnSpPr>
          <p:nvPr/>
        </p:nvCxnSpPr>
        <p:spPr bwMode="auto">
          <a:xfrm>
            <a:off x="1973933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0" name="直接箭头连接符 39"/>
          <p:cNvCxnSpPr/>
          <p:nvPr/>
        </p:nvCxnSpPr>
        <p:spPr bwMode="auto">
          <a:xfrm>
            <a:off x="3403292" y="4969879"/>
            <a:ext cx="0" cy="168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1" name="直接箭头连接符 44"/>
          <p:cNvCxnSpPr/>
          <p:nvPr/>
        </p:nvCxnSpPr>
        <p:spPr bwMode="auto">
          <a:xfrm>
            <a:off x="1973933" y="55635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直接箭头连接符 46"/>
          <p:cNvCxnSpPr/>
          <p:nvPr/>
        </p:nvCxnSpPr>
        <p:spPr bwMode="auto">
          <a:xfrm>
            <a:off x="3403292" y="5559236"/>
            <a:ext cx="0" cy="595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文本框 47"/>
          <p:cNvSpPr txBox="1"/>
          <p:nvPr/>
        </p:nvSpPr>
        <p:spPr>
          <a:xfrm>
            <a:off x="1981200" y="5562600"/>
            <a:ext cx="528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1</a:t>
            </a:r>
            <a:endParaRPr lang="en-US" sz="1100" dirty="0"/>
          </a:p>
        </p:txBody>
      </p:sp>
      <p:sp>
        <p:nvSpPr>
          <p:cNvPr id="64" name="文本框 48"/>
          <p:cNvSpPr txBox="1"/>
          <p:nvPr/>
        </p:nvSpPr>
        <p:spPr>
          <a:xfrm>
            <a:off x="3396960" y="5562600"/>
            <a:ext cx="489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100" dirty="0" smtClean="0"/>
              <a:t>TX 2</a:t>
            </a:r>
            <a:endParaRPr lang="en-US" sz="1100" dirty="0"/>
          </a:p>
        </p:txBody>
      </p:sp>
      <p:sp>
        <p:nvSpPr>
          <p:cNvPr id="65" name="文本框 49"/>
          <p:cNvSpPr txBox="1"/>
          <p:nvPr/>
        </p:nvSpPr>
        <p:spPr>
          <a:xfrm>
            <a:off x="1764666" y="3569076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1</a:t>
            </a:r>
            <a:endParaRPr lang="en-US" sz="1050" dirty="0"/>
          </a:p>
        </p:txBody>
      </p:sp>
      <p:sp>
        <p:nvSpPr>
          <p:cNvPr id="66" name="文本框 50"/>
          <p:cNvSpPr txBox="1"/>
          <p:nvPr/>
        </p:nvSpPr>
        <p:spPr>
          <a:xfrm>
            <a:off x="3234293" y="3572477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Low MAC 2</a:t>
            </a:r>
            <a:endParaRPr lang="en-US" sz="1050" dirty="0"/>
          </a:p>
        </p:txBody>
      </p:sp>
      <p:sp>
        <p:nvSpPr>
          <p:cNvPr id="67" name="文本框 51"/>
          <p:cNvSpPr txBox="1"/>
          <p:nvPr/>
        </p:nvSpPr>
        <p:spPr>
          <a:xfrm>
            <a:off x="3119672" y="2043000"/>
            <a:ext cx="90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altLang="zh-CN" sz="1050" dirty="0" smtClean="0"/>
              <a:t>High MAC</a:t>
            </a:r>
            <a:endParaRPr lang="en-US" sz="1050" dirty="0"/>
          </a:p>
        </p:txBody>
      </p:sp>
      <p:cxnSp>
        <p:nvCxnSpPr>
          <p:cNvPr id="68" name="直接箭头连接符 55"/>
          <p:cNvCxnSpPr/>
          <p:nvPr/>
        </p:nvCxnSpPr>
        <p:spPr bwMode="auto">
          <a:xfrm>
            <a:off x="2743200" y="1677346"/>
            <a:ext cx="0" cy="331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文本框 56"/>
          <p:cNvSpPr txBox="1"/>
          <p:nvPr/>
        </p:nvSpPr>
        <p:spPr>
          <a:xfrm>
            <a:off x="2743200" y="1676400"/>
            <a:ext cx="12394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Single MAC SAP</a:t>
            </a:r>
            <a:endParaRPr lang="en-US" sz="1100" dirty="0"/>
          </a:p>
        </p:txBody>
      </p:sp>
      <p:grpSp>
        <p:nvGrpSpPr>
          <p:cNvPr id="70" name="组合 33"/>
          <p:cNvGrpSpPr/>
          <p:nvPr/>
        </p:nvGrpSpPr>
        <p:grpSpPr>
          <a:xfrm>
            <a:off x="5262007" y="1676400"/>
            <a:ext cx="2891393" cy="4478228"/>
            <a:chOff x="6096000" y="1878475"/>
            <a:chExt cx="2891393" cy="4478228"/>
          </a:xfrm>
        </p:grpSpPr>
        <p:sp>
          <p:nvSpPr>
            <p:cNvPr id="71" name="矩形 6"/>
            <p:cNvSpPr/>
            <p:nvPr/>
          </p:nvSpPr>
          <p:spPr bwMode="auto">
            <a:xfrm>
              <a:off x="6128259" y="2209800"/>
              <a:ext cx="2799455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2" name="矩形 7"/>
            <p:cNvSpPr/>
            <p:nvPr/>
          </p:nvSpPr>
          <p:spPr bwMode="auto">
            <a:xfrm>
              <a:off x="6271495" y="2468679"/>
              <a:ext cx="1275527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3" name="矩形 8"/>
            <p:cNvSpPr/>
            <p:nvPr/>
          </p:nvSpPr>
          <p:spPr bwMode="auto">
            <a:xfrm>
              <a:off x="7846389" y="2640102"/>
              <a:ext cx="922613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Multilink Management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4" name="矩形 9"/>
            <p:cNvSpPr/>
            <p:nvPr/>
          </p:nvSpPr>
          <p:spPr bwMode="auto">
            <a:xfrm>
              <a:off x="6325041" y="2538644"/>
              <a:ext cx="1175526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Reordering Buffer</a:t>
              </a: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5" name="矩形 10"/>
            <p:cNvSpPr/>
            <p:nvPr/>
          </p:nvSpPr>
          <p:spPr bwMode="auto">
            <a:xfrm>
              <a:off x="6319238" y="2951855"/>
              <a:ext cx="1188429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100" dirty="0"/>
                <a:t>Common Queues </a:t>
              </a:r>
              <a:endParaRPr lang="en-US" sz="1100" dirty="0"/>
            </a:p>
          </p:txBody>
        </p:sp>
        <p:sp>
          <p:nvSpPr>
            <p:cNvPr id="76" name="矩形 11"/>
            <p:cNvSpPr/>
            <p:nvPr/>
          </p:nvSpPr>
          <p:spPr bwMode="auto">
            <a:xfrm>
              <a:off x="6096001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矩形 12"/>
            <p:cNvSpPr/>
            <p:nvPr/>
          </p:nvSpPr>
          <p:spPr bwMode="auto">
            <a:xfrm>
              <a:off x="6236007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8" name="矩形 13"/>
            <p:cNvSpPr/>
            <p:nvPr/>
          </p:nvSpPr>
          <p:spPr bwMode="auto">
            <a:xfrm>
              <a:off x="6236004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矩形 14"/>
            <p:cNvSpPr/>
            <p:nvPr/>
          </p:nvSpPr>
          <p:spPr bwMode="auto">
            <a:xfrm>
              <a:off x="6096000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0" name="矩形 15"/>
            <p:cNvSpPr/>
            <p:nvPr/>
          </p:nvSpPr>
          <p:spPr bwMode="auto">
            <a:xfrm>
              <a:off x="7586376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矩形 16"/>
            <p:cNvSpPr/>
            <p:nvPr/>
          </p:nvSpPr>
          <p:spPr bwMode="auto">
            <a:xfrm>
              <a:off x="7726382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2" name="矩形 17"/>
            <p:cNvSpPr/>
            <p:nvPr/>
          </p:nvSpPr>
          <p:spPr bwMode="auto">
            <a:xfrm>
              <a:off x="7726379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100" dirty="0"/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3" name="矩形 18"/>
            <p:cNvSpPr/>
            <p:nvPr/>
          </p:nvSpPr>
          <p:spPr bwMode="auto">
            <a:xfrm>
              <a:off x="7586375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4" name="直接箭头连接符 19"/>
            <p:cNvCxnSpPr>
              <a:stCxn id="71" idx="2"/>
              <a:endCxn id="76" idx="0"/>
            </p:cNvCxnSpPr>
            <p:nvPr/>
          </p:nvCxnSpPr>
          <p:spPr bwMode="auto">
            <a:xfrm flipH="1">
              <a:off x="6786348" y="3581400"/>
              <a:ext cx="741639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5" name="直接箭头连接符 20"/>
            <p:cNvCxnSpPr>
              <a:stCxn id="71" idx="2"/>
              <a:endCxn id="80" idx="0"/>
            </p:cNvCxnSpPr>
            <p:nvPr/>
          </p:nvCxnSpPr>
          <p:spPr bwMode="auto">
            <a:xfrm>
              <a:off x="7527987" y="3581400"/>
              <a:ext cx="748736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6" name="直接箭头连接符 21"/>
            <p:cNvCxnSpPr>
              <a:stCxn id="76" idx="2"/>
            </p:cNvCxnSpPr>
            <p:nvPr/>
          </p:nvCxnSpPr>
          <p:spPr bwMode="auto">
            <a:xfrm>
              <a:off x="6786348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none"/>
            </a:ln>
            <a:effectLst/>
          </p:spPr>
        </p:cxnSp>
        <p:cxnSp>
          <p:nvCxnSpPr>
            <p:cNvPr id="87" name="直接箭头连接符 22"/>
            <p:cNvCxnSpPr/>
            <p:nvPr/>
          </p:nvCxnSpPr>
          <p:spPr bwMode="auto">
            <a:xfrm>
              <a:off x="8240594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8" name="直接箭头连接符 23"/>
            <p:cNvCxnSpPr/>
            <p:nvPr/>
          </p:nvCxnSpPr>
          <p:spPr bwMode="auto">
            <a:xfrm>
              <a:off x="6786348" y="57646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89" name="直接箭头连接符 24"/>
            <p:cNvCxnSpPr/>
            <p:nvPr/>
          </p:nvCxnSpPr>
          <p:spPr bwMode="auto">
            <a:xfrm flipH="1">
              <a:off x="8237658" y="5761311"/>
              <a:ext cx="2936" cy="5953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90" name="文本框 25"/>
            <p:cNvSpPr txBox="1"/>
            <p:nvPr/>
          </p:nvSpPr>
          <p:spPr>
            <a:xfrm>
              <a:off x="6777593" y="5764675"/>
              <a:ext cx="5374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100" dirty="0" smtClean="0"/>
                <a:t>RX 1</a:t>
              </a:r>
              <a:endParaRPr lang="en-US" sz="1100" dirty="0"/>
            </a:p>
          </p:txBody>
        </p:sp>
        <p:sp>
          <p:nvSpPr>
            <p:cNvPr id="91" name="文本框 26"/>
            <p:cNvSpPr txBox="1"/>
            <p:nvPr/>
          </p:nvSpPr>
          <p:spPr>
            <a:xfrm>
              <a:off x="8237658" y="5764675"/>
              <a:ext cx="4977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100" dirty="0" smtClean="0"/>
                <a:t>RX 2</a:t>
              </a:r>
              <a:endParaRPr lang="en-US" sz="1100" dirty="0"/>
            </a:p>
          </p:txBody>
        </p:sp>
        <p:sp>
          <p:nvSpPr>
            <p:cNvPr id="92" name="文本框 27"/>
            <p:cNvSpPr txBox="1"/>
            <p:nvPr/>
          </p:nvSpPr>
          <p:spPr>
            <a:xfrm>
              <a:off x="6573438" y="3770205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050" dirty="0" smtClean="0"/>
                <a:t>Low MAC 1</a:t>
              </a:r>
              <a:endParaRPr lang="en-US" sz="1050" dirty="0"/>
            </a:p>
          </p:txBody>
        </p:sp>
        <p:sp>
          <p:nvSpPr>
            <p:cNvPr id="93" name="文本框 28"/>
            <p:cNvSpPr txBox="1"/>
            <p:nvPr/>
          </p:nvSpPr>
          <p:spPr>
            <a:xfrm>
              <a:off x="8068652" y="3773606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050" dirty="0" smtClean="0"/>
                <a:t>Low MAC 2</a:t>
              </a:r>
              <a:endParaRPr lang="en-US" sz="1050" dirty="0"/>
            </a:p>
          </p:txBody>
        </p:sp>
        <p:sp>
          <p:nvSpPr>
            <p:cNvPr id="94" name="文本框 29"/>
            <p:cNvSpPr txBox="1"/>
            <p:nvPr/>
          </p:nvSpPr>
          <p:spPr>
            <a:xfrm>
              <a:off x="7952036" y="2244129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altLang="zh-CN" sz="1050" dirty="0" smtClean="0"/>
                <a:t>High MAC</a:t>
              </a:r>
              <a:endParaRPr lang="en-US" sz="1050" dirty="0"/>
            </a:p>
          </p:txBody>
        </p:sp>
        <p:sp>
          <p:nvSpPr>
            <p:cNvPr id="95" name="文本框 31"/>
            <p:cNvSpPr txBox="1"/>
            <p:nvPr/>
          </p:nvSpPr>
          <p:spPr>
            <a:xfrm>
              <a:off x="7620000" y="1953729"/>
              <a:ext cx="12394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200" kern="1200">
                  <a:solidFill>
                    <a:schemeClr val="tx1"/>
                  </a:solidFill>
                  <a:latin typeface="Times New Roman" charset="0"/>
                  <a:ea typeface="+mn-ea"/>
                  <a:cs typeface="+mn-cs"/>
                </a:defRPr>
              </a:lvl9pPr>
            </a:lstStyle>
            <a:p>
              <a:r>
                <a:rPr lang="en-US" sz="1100" dirty="0" smtClean="0"/>
                <a:t>Single MAC SAP</a:t>
              </a:r>
              <a:endParaRPr lang="en-US" sz="1100" dirty="0"/>
            </a:p>
          </p:txBody>
        </p:sp>
        <p:cxnSp>
          <p:nvCxnSpPr>
            <p:cNvPr id="96" name="直接箭头连接符 32"/>
            <p:cNvCxnSpPr/>
            <p:nvPr/>
          </p:nvCxnSpPr>
          <p:spPr bwMode="auto">
            <a:xfrm>
              <a:off x="7547022" y="18784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cxnSp>
        <p:nvCxnSpPr>
          <p:cNvPr id="97" name="Straight Arrow Connector 96"/>
          <p:cNvCxnSpPr/>
          <p:nvPr/>
        </p:nvCxnSpPr>
        <p:spPr bwMode="auto">
          <a:xfrm>
            <a:off x="3400356" y="6154628"/>
            <a:ext cx="400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1973933" y="5893925"/>
            <a:ext cx="39784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0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STAs affiliated to an MLD independently operate and follow the baseline EDCA procedure.</a:t>
            </a:r>
          </a:p>
          <a:p>
            <a:endParaRPr lang="en-US" dirty="0" smtClean="0"/>
          </a:p>
          <a:p>
            <a:r>
              <a:rPr lang="en-US" dirty="0" smtClean="0"/>
              <a:t>The MLD may have two type of queues.   </a:t>
            </a:r>
          </a:p>
          <a:p>
            <a:pPr lvl="1"/>
            <a:r>
              <a:rPr lang="en-US" dirty="0" smtClean="0"/>
              <a:t>MLD queue: Before a transmitter among STAs affiliated to a MLD is determined, a MLD buffers the MPDUs to the MLD queue.</a:t>
            </a:r>
          </a:p>
          <a:p>
            <a:pPr lvl="1"/>
            <a:r>
              <a:rPr lang="en-US" dirty="0" smtClean="0"/>
              <a:t>STA queue: After a transmitter among STAs affiliated to a MLD is determined, a MLD buffers the MPDUs to the STA queue associated with the transmitter.  </a:t>
            </a:r>
          </a:p>
          <a:p>
            <a:pPr lvl="2"/>
            <a:r>
              <a:rPr lang="en-US" dirty="0" smtClean="0"/>
              <a:t>NOTE- STA queue consists of transmit queues for each AC.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Assumption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2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MLD checks the RBO counter of each STA affiliated to the MLD.</a:t>
            </a:r>
          </a:p>
          <a:p>
            <a:r>
              <a:rPr lang="en-US" dirty="0" smtClean="0"/>
              <a:t>If the RBO counter of a STA is equal to 0, the MLD may pass the MPDU from the MLD queue to the corresponding STA queue and the STA initiates a TXOP.  </a:t>
            </a:r>
          </a:p>
          <a:p>
            <a:r>
              <a:rPr lang="en-US" dirty="0"/>
              <a:t>Synchronous multi-link transmission is not happened.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53578"/>
              </p:ext>
            </p:extLst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2131"/>
              </p:ext>
            </p:extLst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 bwMode="auto">
          <a:xfrm>
            <a:off x="2934157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934157" y="4748054"/>
            <a:ext cx="29592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 (Interference leakage by 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61905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41" name="Straight Arrow Connector 40"/>
          <p:cNvCxnSpPr>
            <a:endCxn id="44" idx="1"/>
          </p:cNvCxnSpPr>
          <p:nvPr/>
        </p:nvCxnSpPr>
        <p:spPr bwMode="auto">
          <a:xfrm>
            <a:off x="5878488" y="4922741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857068" y="464171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717753"/>
              </p:ext>
            </p:extLst>
          </p:nvPr>
        </p:nvGraphicFramePr>
        <p:xfrm>
          <a:off x="6342777" y="474008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Rectangle 46"/>
          <p:cNvSpPr/>
          <p:nvPr/>
        </p:nvSpPr>
        <p:spPr bwMode="auto">
          <a:xfrm>
            <a:off x="8003935" y="4732020"/>
            <a:ext cx="1050142" cy="3733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Arrow Connector 71"/>
          <p:cNvCxnSpPr>
            <a:endCxn id="74" idx="1"/>
          </p:cNvCxnSpPr>
          <p:nvPr/>
        </p:nvCxnSpPr>
        <p:spPr bwMode="auto">
          <a:xfrm>
            <a:off x="6852040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830620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17469"/>
              </p:ext>
            </p:extLst>
          </p:nvPr>
        </p:nvGraphicFramePr>
        <p:xfrm>
          <a:off x="7316329" y="5577046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" name="Rectangle 75"/>
          <p:cNvSpPr/>
          <p:nvPr/>
        </p:nvSpPr>
        <p:spPr bwMode="auto">
          <a:xfrm>
            <a:off x="7988167" y="5585035"/>
            <a:ext cx="1069301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1285069" y="5106034"/>
            <a:ext cx="6682740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003935" y="5106034"/>
            <a:ext cx="105014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1285068" y="5941152"/>
            <a:ext cx="162069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2944803" y="5941152"/>
            <a:ext cx="3907237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6891084" y="5941152"/>
            <a:ext cx="2166384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8787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However, when the RBO counter of a STA1 is equal to 0, the MLD may decide to not pass the MPDU from the MLD queue to the STA1 queue. Because the RBO counter of a STA2 almost reaches to 0. </a:t>
            </a:r>
          </a:p>
          <a:p>
            <a:r>
              <a:rPr lang="en-US" dirty="0" smtClean="0"/>
              <a:t>In a consequence, the STA1 does not initiates a TXOP according the </a:t>
            </a:r>
            <a:r>
              <a:rPr lang="en-US" dirty="0"/>
              <a:t>baseline rule (see the next </a:t>
            </a:r>
            <a:r>
              <a:rPr lang="en-US" dirty="0" smtClean="0"/>
              <a:t>slide) and a STA2 continues the </a:t>
            </a:r>
            <a:r>
              <a:rPr lang="en-US" dirty="0" err="1" smtClean="0"/>
              <a:t>backoff</a:t>
            </a:r>
            <a:r>
              <a:rPr lang="en-US" dirty="0" smtClean="0"/>
              <a:t> procedure.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1285068" y="5106034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1285069" y="5941152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764425"/>
              </p:ext>
            </p:extLst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02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P802.11md D3.0, </a:t>
            </a:r>
          </a:p>
          <a:p>
            <a:pPr lvl="1"/>
            <a:r>
              <a:rPr lang="en-US" sz="1800" b="0" dirty="0"/>
              <a:t>On these specific slot boundaries, each EDCAF shall make a determination to perform one and only one of </a:t>
            </a:r>
            <a:r>
              <a:rPr lang="en-US" sz="1800" b="0" dirty="0" smtClean="0"/>
              <a:t>the following </a:t>
            </a:r>
            <a:r>
              <a:rPr lang="en-US" sz="1800" b="0" dirty="0"/>
              <a:t>functions:</a:t>
            </a:r>
          </a:p>
          <a:p>
            <a:pPr lvl="2"/>
            <a:r>
              <a:rPr lang="en-US" sz="1600" b="0" dirty="0" smtClean="0"/>
              <a:t>Decrement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counter(#189).</a:t>
            </a:r>
          </a:p>
          <a:p>
            <a:pPr lvl="2"/>
            <a:r>
              <a:rPr lang="en-US" sz="1600" b="0" dirty="0" smtClean="0"/>
              <a:t>Initiate </a:t>
            </a:r>
            <a:r>
              <a:rPr lang="en-US" sz="1600" b="0" dirty="0"/>
              <a:t>the transmission of a frame exchange sequence.</a:t>
            </a:r>
          </a:p>
          <a:p>
            <a:pPr lvl="2"/>
            <a:r>
              <a:rPr lang="en-US" sz="1600" b="0" dirty="0" smtClean="0"/>
              <a:t>Invoke </a:t>
            </a: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due to an internal </a:t>
            </a:r>
            <a:r>
              <a:rPr lang="en-US" sz="1600" b="0" dirty="0" smtClean="0"/>
              <a:t>collision.</a:t>
            </a:r>
            <a:endParaRPr lang="en-US" sz="1600" b="0" dirty="0"/>
          </a:p>
          <a:p>
            <a:pPr lvl="2"/>
            <a:r>
              <a:rPr lang="en-US" sz="1600" b="0" dirty="0" smtClean="0">
                <a:solidFill>
                  <a:srgbClr val="FF0000"/>
                </a:solidFill>
              </a:rPr>
              <a:t>Do </a:t>
            </a:r>
            <a:r>
              <a:rPr lang="en-US" sz="1600" b="0" dirty="0">
                <a:solidFill>
                  <a:srgbClr val="FF0000"/>
                </a:solidFill>
              </a:rPr>
              <a:t>nothing</a:t>
            </a:r>
            <a:r>
              <a:rPr lang="en-US" sz="1600" b="0" dirty="0" smtClean="0">
                <a:solidFill>
                  <a:srgbClr val="FF0000"/>
                </a:solidFill>
              </a:rPr>
              <a:t>.</a:t>
            </a:r>
          </a:p>
          <a:p>
            <a:pPr marL="857250" lvl="2" indent="0">
              <a:buNone/>
            </a:pPr>
            <a:endParaRPr lang="en-US" sz="1600" b="0" dirty="0">
              <a:solidFill>
                <a:srgbClr val="FF0000"/>
              </a:solidFill>
            </a:endParaRPr>
          </a:p>
          <a:p>
            <a:pPr lvl="1"/>
            <a:r>
              <a:rPr lang="en-US" sz="1800" b="0" dirty="0" smtClean="0"/>
              <a:t>At </a:t>
            </a:r>
            <a:r>
              <a:rPr lang="en-US" sz="1800" b="0" dirty="0"/>
              <a:t>each of the above-described specific slot boundaries, each EDCAF shall initiate a transmission sequence if</a:t>
            </a:r>
          </a:p>
          <a:p>
            <a:pPr lvl="2"/>
            <a:r>
              <a:rPr lang="en-US" sz="1600" b="0" dirty="0" smtClean="0"/>
              <a:t>There </a:t>
            </a:r>
            <a:r>
              <a:rPr lang="en-US" sz="1600" b="0" dirty="0"/>
              <a:t>is a frame available for transmission at that EDCAF, </a:t>
            </a:r>
            <a:r>
              <a:rPr lang="en-US" sz="1600" b="0" dirty="0" smtClean="0"/>
              <a:t>and                    </a:t>
            </a:r>
            <a:r>
              <a:rPr lang="en-US" sz="1600" dirty="0">
                <a:solidFill>
                  <a:srgbClr val="FF0000"/>
                </a:solidFill>
              </a:rPr>
              <a:t>[</a:t>
            </a:r>
            <a:r>
              <a:rPr lang="en-US" sz="1600" b="0" dirty="0" smtClean="0">
                <a:solidFill>
                  <a:srgbClr val="FF0000"/>
                </a:solidFill>
              </a:rPr>
              <a:t>X]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counter(#189) for that EDCAF has a value of 0, </a:t>
            </a:r>
            <a:r>
              <a:rPr lang="en-US" sz="1600" b="0" dirty="0" smtClean="0"/>
              <a:t>and                  </a:t>
            </a:r>
            <a:r>
              <a:rPr lang="en-US" sz="1600" b="0" dirty="0" smtClean="0">
                <a:solidFill>
                  <a:srgbClr val="FF0000"/>
                </a:solidFill>
              </a:rPr>
              <a:t>[O]</a:t>
            </a:r>
            <a:endParaRPr lang="en-US" sz="1600" b="0" dirty="0">
              <a:solidFill>
                <a:srgbClr val="FF0000"/>
              </a:solidFill>
            </a:endParaRPr>
          </a:p>
          <a:p>
            <a:pPr lvl="2"/>
            <a:r>
              <a:rPr lang="en-US" sz="1600" b="0" dirty="0" smtClean="0"/>
              <a:t>Initiation </a:t>
            </a:r>
            <a:r>
              <a:rPr lang="en-US" sz="1600" b="0" dirty="0"/>
              <a:t>of a transmission sequence is not allowed to commence at this time for an EDCAF </a:t>
            </a:r>
            <a:r>
              <a:rPr lang="en-US" sz="1600" b="0" dirty="0" smtClean="0"/>
              <a:t>of higher </a:t>
            </a:r>
            <a:r>
              <a:rPr lang="en-US" sz="1600" b="0" dirty="0"/>
              <a:t>UP</a:t>
            </a:r>
            <a:r>
              <a:rPr lang="en-US" sz="1600" b="0" dirty="0" smtClean="0"/>
              <a:t>.                                                                            </a:t>
            </a:r>
            <a:r>
              <a:rPr lang="en-US" sz="1600" dirty="0" smtClean="0">
                <a:solidFill>
                  <a:srgbClr val="FF0000"/>
                </a:solidFill>
              </a:rPr>
              <a:t>[</a:t>
            </a:r>
            <a:r>
              <a:rPr lang="en-US" sz="1600" dirty="0">
                <a:solidFill>
                  <a:srgbClr val="FF0000"/>
                </a:solidFill>
              </a:rPr>
              <a:t>O]</a:t>
            </a:r>
            <a:endParaRPr lang="en-US" sz="1600" b="0" dirty="0" smtClean="0"/>
          </a:p>
          <a:p>
            <a:pPr lvl="2"/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143000" y="5029200"/>
            <a:ext cx="7315200" cy="1143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810000"/>
            <a:ext cx="7315200" cy="30638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1828800" y="4169777"/>
            <a:ext cx="304800" cy="228600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4109461"/>
            <a:ext cx="707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STA1 performs to do nothing because there is no frame available for transmission. 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014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Then, when the RBO counter of the STA2 is equal to 0, the MLD passes the MPDU from the MLD queue to the STA2 queue and the STA1 queue. </a:t>
            </a:r>
          </a:p>
          <a:p>
            <a:r>
              <a:rPr lang="en-US" dirty="0" smtClean="0"/>
              <a:t>Both the STA2 and STA1 can initiate a TXOP simultaneously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The STA1 does not invoke a new </a:t>
            </a:r>
            <a:r>
              <a:rPr lang="en-US" dirty="0" err="1" smtClean="0"/>
              <a:t>backoff</a:t>
            </a:r>
            <a:r>
              <a:rPr lang="en-US" dirty="0" smtClean="0"/>
              <a:t> procedure if the medium is not busy according the baseline rule (see the next slide).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Synchronous Multi-Link Transmission Procedure</a:t>
            </a:r>
            <a:endParaRPr lang="en-US" sz="2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tangle 30"/>
          <p:cNvSpPr/>
          <p:nvPr/>
        </p:nvSpPr>
        <p:spPr bwMode="auto">
          <a:xfrm>
            <a:off x="4590318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3533" y="4740080"/>
            <a:ext cx="854785" cy="14615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49" y="620000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7618066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04800" y="5108165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Queue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" y="5941926"/>
            <a:ext cx="9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Queue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1285068" y="5106034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584686" y="5106034"/>
            <a:ext cx="3923516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1285069" y="5941152"/>
            <a:ext cx="3266205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590318" y="5941152"/>
            <a:ext cx="3917883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Nonempty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 bwMode="auto">
          <a:xfrm>
            <a:off x="4590318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609051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01315" y="6475413"/>
            <a:ext cx="2742610" cy="184666"/>
          </a:xfrm>
        </p:spPr>
        <p:txBody>
          <a:bodyPr/>
          <a:lstStyle/>
          <a:p>
            <a:r>
              <a:rPr lang="en-GB" dirty="0"/>
              <a:t>Y. Seok (</a:t>
            </a:r>
            <a:r>
              <a:rPr lang="en-GB" dirty="0" err="1"/>
              <a:t>MediaTek</a:t>
            </a:r>
            <a:r>
              <a:rPr lang="en-GB" dirty="0"/>
              <a:t>) and D. Ho (Qualcomm)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341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115553</TotalTime>
  <Words>1981</Words>
  <Application>Microsoft Office PowerPoint</Application>
  <PresentationFormat>On-screen Show (4:3)</PresentationFormat>
  <Paragraphs>425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Times New Roman</vt:lpstr>
      <vt:lpstr>802-11-Submission</vt:lpstr>
      <vt:lpstr>Document</vt:lpstr>
      <vt:lpstr>Synchronous Multi-link Transmission of Non-STR MLD</vt:lpstr>
      <vt:lpstr>Recap: Multi-Link Device Architecture [1,2]</vt:lpstr>
      <vt:lpstr>Recap: Multi-Link Device Architecture [3]</vt:lpstr>
      <vt:lpstr>Recap: Multi-Link Device Architecture [4]</vt:lpstr>
      <vt:lpstr>Assumption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Synchronous Multi-Link Transmission Procedure</vt:lpstr>
      <vt:lpstr>Observations</vt:lpstr>
      <vt:lpstr>Observations</vt:lpstr>
      <vt:lpstr>Observations</vt:lpstr>
      <vt:lpstr>Conclusion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1739</cp:revision>
  <cp:lastPrinted>1998-02-10T13:28:06Z</cp:lastPrinted>
  <dcterms:created xsi:type="dcterms:W3CDTF">2007-05-21T21:00:37Z</dcterms:created>
  <dcterms:modified xsi:type="dcterms:W3CDTF">2020-08-05T07:23:04Z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