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338" r:id="rId5"/>
    <p:sldId id="433" r:id="rId6"/>
    <p:sldId id="584" r:id="rId7"/>
    <p:sldId id="585" r:id="rId8"/>
    <p:sldId id="586" r:id="rId9"/>
    <p:sldId id="588" r:id="rId10"/>
    <p:sldId id="589" r:id="rId11"/>
    <p:sldId id="601" r:id="rId12"/>
    <p:sldId id="590" r:id="rId13"/>
    <p:sldId id="602" r:id="rId14"/>
    <p:sldId id="592" r:id="rId15"/>
    <p:sldId id="603" r:id="rId16"/>
    <p:sldId id="594" r:id="rId17"/>
    <p:sldId id="570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94095" autoAdjust="0"/>
  </p:normalViewPr>
  <p:slideViewPr>
    <p:cSldViewPr>
      <p:cViewPr varScale="1">
        <p:scale>
          <a:sx n="83" d="100"/>
          <a:sy n="83" d="100"/>
        </p:scale>
        <p:origin x="164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3427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1488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1221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5242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827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2990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204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306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0910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8996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4461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860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575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802.11-20/1053r0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822-09-00be-extremely-efficient-multi-band-operation.pptx" TargetMode="External"/><Relationship Id="rId7" Type="http://schemas.openxmlformats.org/officeDocument/2006/relationships/hyperlink" Target="https://mentor.ieee.org/802.11/dcn/20/11-20-0993-00-00be-sync-ml-operations-of-non-str-device.ppt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9/11-19-1921-01-00be-multi-link-architecture.pptx" TargetMode="External"/><Relationship Id="rId5" Type="http://schemas.openxmlformats.org/officeDocument/2006/relationships/hyperlink" Target="https://mentor.ieee.org/802.11/dcn/19/11-19-1575-00-00be-multi-link-ba-operation.pptx" TargetMode="External"/><Relationship Id="rId4" Type="http://schemas.openxmlformats.org/officeDocument/2006/relationships/hyperlink" Target="https://mentor.ieee.org/802.11/dcn/19/11-19-0823-00-00be-multi-link-aggregation.pptx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600" dirty="0"/>
              <a:t>Synchronous Multi-link Transmission of Non-STR MLD</a:t>
            </a:r>
            <a:endParaRPr lang="en-GB" sz="2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2020-07-28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169737"/>
              </p:ext>
            </p:extLst>
          </p:nvPr>
        </p:nvGraphicFramePr>
        <p:xfrm>
          <a:off x="541338" y="3127375"/>
          <a:ext cx="8032750" cy="317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5" name="Document" r:id="rId4" imgW="8290751" imgH="3283832" progId="Word.Document.8">
                  <p:embed/>
                </p:oleObj>
              </mc:Choice>
              <mc:Fallback>
                <p:oleObj name="Document" r:id="rId4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3127375"/>
                        <a:ext cx="8032750" cy="31750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In P802.11md D3.0, </a:t>
            </a:r>
          </a:p>
          <a:p>
            <a:pPr lvl="1"/>
            <a:r>
              <a:rPr lang="en-US" sz="1800" b="0" dirty="0"/>
              <a:t>On these specific slot boundaries, each EDCAF shall make a determination to perform one and only one of </a:t>
            </a:r>
            <a:r>
              <a:rPr lang="en-US" sz="1800" b="0" dirty="0" smtClean="0"/>
              <a:t>the following </a:t>
            </a:r>
            <a:r>
              <a:rPr lang="en-US" sz="1800" b="0" dirty="0"/>
              <a:t>functions:</a:t>
            </a:r>
          </a:p>
          <a:p>
            <a:pPr lvl="2"/>
            <a:r>
              <a:rPr lang="en-US" sz="1600" b="0" dirty="0" smtClean="0"/>
              <a:t>Decrement </a:t>
            </a:r>
            <a:r>
              <a:rPr lang="en-US" sz="1600" b="0" dirty="0"/>
              <a:t>the </a:t>
            </a:r>
            <a:r>
              <a:rPr lang="en-US" sz="1600" b="0" dirty="0" err="1"/>
              <a:t>backoff</a:t>
            </a:r>
            <a:r>
              <a:rPr lang="en-US" sz="1600" b="0" dirty="0"/>
              <a:t> counter(#189).</a:t>
            </a:r>
          </a:p>
          <a:p>
            <a:pPr lvl="2"/>
            <a:r>
              <a:rPr lang="en-US" sz="1600" b="0" dirty="0" smtClean="0">
                <a:solidFill>
                  <a:srgbClr val="FF0000"/>
                </a:solidFill>
              </a:rPr>
              <a:t>Initiate </a:t>
            </a:r>
            <a:r>
              <a:rPr lang="en-US" sz="1600" b="0" dirty="0">
                <a:solidFill>
                  <a:srgbClr val="FF0000"/>
                </a:solidFill>
              </a:rPr>
              <a:t>the transmission of a frame exchange sequence</a:t>
            </a:r>
            <a:r>
              <a:rPr lang="en-US" sz="1600" b="0" dirty="0" smtClean="0">
                <a:solidFill>
                  <a:srgbClr val="FF0000"/>
                </a:solidFill>
              </a:rPr>
              <a:t>.</a:t>
            </a:r>
          </a:p>
          <a:p>
            <a:pPr marL="857250" lvl="2" indent="0">
              <a:buNone/>
            </a:pPr>
            <a:endParaRPr lang="en-US" sz="1600" b="0" dirty="0"/>
          </a:p>
          <a:p>
            <a:pPr lvl="2"/>
            <a:r>
              <a:rPr lang="en-US" sz="1600" b="0" dirty="0" smtClean="0"/>
              <a:t>Invoke </a:t>
            </a:r>
            <a:r>
              <a:rPr lang="en-US" sz="1600" b="0" dirty="0"/>
              <a:t>the </a:t>
            </a:r>
            <a:r>
              <a:rPr lang="en-US" sz="1600" b="0" dirty="0" err="1"/>
              <a:t>backoff</a:t>
            </a:r>
            <a:r>
              <a:rPr lang="en-US" sz="1600" b="0" dirty="0"/>
              <a:t> procedure due to an internal </a:t>
            </a:r>
            <a:r>
              <a:rPr lang="en-US" sz="1600" b="0" dirty="0" smtClean="0"/>
              <a:t>collision.</a:t>
            </a:r>
            <a:endParaRPr lang="en-US" sz="1600" b="0" dirty="0"/>
          </a:p>
          <a:p>
            <a:pPr lvl="2"/>
            <a:r>
              <a:rPr lang="en-US" sz="1600" b="0" dirty="0" smtClean="0"/>
              <a:t>Do </a:t>
            </a:r>
            <a:r>
              <a:rPr lang="en-US" sz="1600" b="0" dirty="0"/>
              <a:t>nothing</a:t>
            </a:r>
            <a:r>
              <a:rPr lang="en-US" sz="1600" b="0" dirty="0" smtClean="0"/>
              <a:t>.</a:t>
            </a:r>
            <a:endParaRPr lang="en-US" sz="1600" b="0" dirty="0">
              <a:solidFill>
                <a:srgbClr val="FF0000"/>
              </a:solidFill>
            </a:endParaRPr>
          </a:p>
          <a:p>
            <a:pPr lvl="1"/>
            <a:r>
              <a:rPr lang="en-US" sz="1800" b="0" dirty="0" smtClean="0"/>
              <a:t>At </a:t>
            </a:r>
            <a:r>
              <a:rPr lang="en-US" sz="1800" b="0" dirty="0"/>
              <a:t>each of the above-described specific slot boundaries, each EDCAF shall initiate a transmission sequence if</a:t>
            </a:r>
          </a:p>
          <a:p>
            <a:pPr lvl="2"/>
            <a:r>
              <a:rPr lang="en-US" sz="1600" b="0" dirty="0" smtClean="0"/>
              <a:t>There </a:t>
            </a:r>
            <a:r>
              <a:rPr lang="en-US" sz="1600" b="0" dirty="0"/>
              <a:t>is a frame available for transmission at that EDCAF, </a:t>
            </a:r>
            <a:r>
              <a:rPr lang="en-US" sz="1600" b="0" dirty="0" smtClean="0"/>
              <a:t>and                    </a:t>
            </a:r>
            <a:r>
              <a:rPr lang="en-US" sz="1600" b="0" dirty="0" smtClean="0">
                <a:solidFill>
                  <a:srgbClr val="FF0000"/>
                </a:solidFill>
              </a:rPr>
              <a:t>[O]</a:t>
            </a:r>
            <a:endParaRPr lang="en-US" sz="1600" dirty="0">
              <a:solidFill>
                <a:srgbClr val="FF0000"/>
              </a:solidFill>
            </a:endParaRPr>
          </a:p>
          <a:p>
            <a:pPr lvl="2"/>
            <a:r>
              <a:rPr lang="en-US" sz="1600" b="0" dirty="0" smtClean="0"/>
              <a:t>The </a:t>
            </a:r>
            <a:r>
              <a:rPr lang="en-US" sz="1600" b="0" dirty="0" err="1"/>
              <a:t>backoff</a:t>
            </a:r>
            <a:r>
              <a:rPr lang="en-US" sz="1600" b="0" dirty="0"/>
              <a:t> counter(#189) for that EDCAF has a value of 0, </a:t>
            </a:r>
            <a:r>
              <a:rPr lang="en-US" sz="1600" b="0" dirty="0" smtClean="0"/>
              <a:t>and                  </a:t>
            </a:r>
            <a:r>
              <a:rPr lang="en-US" sz="1600" b="0" dirty="0" smtClean="0">
                <a:solidFill>
                  <a:srgbClr val="FF0000"/>
                </a:solidFill>
              </a:rPr>
              <a:t>[O]</a:t>
            </a:r>
            <a:endParaRPr lang="en-US" sz="1600" b="0" dirty="0">
              <a:solidFill>
                <a:srgbClr val="FF0000"/>
              </a:solidFill>
            </a:endParaRPr>
          </a:p>
          <a:p>
            <a:pPr lvl="2"/>
            <a:r>
              <a:rPr lang="en-US" sz="1600" b="0" dirty="0" smtClean="0"/>
              <a:t>Initiation </a:t>
            </a:r>
            <a:r>
              <a:rPr lang="en-US" sz="1600" b="0" dirty="0"/>
              <a:t>of a transmission sequence is not allowed to commence at this time for an EDCAF </a:t>
            </a:r>
            <a:r>
              <a:rPr lang="en-US" sz="1600" b="0" dirty="0" smtClean="0"/>
              <a:t>of higher </a:t>
            </a:r>
            <a:r>
              <a:rPr lang="en-US" sz="1600" b="0" dirty="0"/>
              <a:t>UP</a:t>
            </a:r>
            <a:r>
              <a:rPr lang="en-US" sz="1600" b="0" dirty="0" smtClean="0"/>
              <a:t>.                                                                            </a:t>
            </a:r>
            <a:r>
              <a:rPr lang="en-US" sz="1600" dirty="0" smtClean="0">
                <a:solidFill>
                  <a:srgbClr val="FF0000"/>
                </a:solidFill>
              </a:rPr>
              <a:t>[</a:t>
            </a:r>
            <a:r>
              <a:rPr lang="en-US" sz="1600" dirty="0">
                <a:solidFill>
                  <a:srgbClr val="FF0000"/>
                </a:solidFill>
              </a:rPr>
              <a:t>O]</a:t>
            </a:r>
            <a:endParaRPr lang="en-US" sz="1600" b="0" dirty="0" smtClean="0"/>
          </a:p>
          <a:p>
            <a:pPr lvl="2"/>
            <a:endParaRPr lang="en-US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Synchronous Multi-Link Transmission Procedure</a:t>
            </a:r>
            <a:endParaRPr lang="en-US" sz="2400" dirty="0"/>
          </a:p>
        </p:txBody>
      </p:sp>
      <p:sp>
        <p:nvSpPr>
          <p:cNvPr id="4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</p:spPr>
        <p:txBody>
          <a:bodyPr/>
          <a:lstStyle/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143000" y="5029200"/>
            <a:ext cx="7315200" cy="11430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143000" y="3232566"/>
            <a:ext cx="7315200" cy="306388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Right Arrow 1"/>
          <p:cNvSpPr/>
          <p:nvPr/>
        </p:nvSpPr>
        <p:spPr bwMode="auto">
          <a:xfrm>
            <a:off x="1828800" y="3602623"/>
            <a:ext cx="304800" cy="228600"/>
          </a:xfrm>
          <a:prstGeom prst="rightArrow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3600" y="3547646"/>
            <a:ext cx="70770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STA1 performs to initiate a TXOP because as a frame is available for transmission.  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68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However, </a:t>
            </a:r>
            <a:r>
              <a:rPr lang="en-US" dirty="0" smtClean="0"/>
              <a:t>if the </a:t>
            </a:r>
            <a:r>
              <a:rPr lang="en-US" dirty="0"/>
              <a:t>medium </a:t>
            </a:r>
            <a:r>
              <a:rPr lang="en-US" dirty="0" smtClean="0"/>
              <a:t>of the STA1 is busy, only STA2 initiates a TXOP. </a:t>
            </a:r>
          </a:p>
          <a:p>
            <a:r>
              <a:rPr lang="en-US" dirty="0" smtClean="0"/>
              <a:t>The </a:t>
            </a:r>
            <a:r>
              <a:rPr lang="en-US" dirty="0"/>
              <a:t>STA1 </a:t>
            </a:r>
            <a:r>
              <a:rPr lang="en-US" dirty="0" smtClean="0"/>
              <a:t>shall invoke </a:t>
            </a:r>
            <a:r>
              <a:rPr lang="en-US" dirty="0"/>
              <a:t>a new </a:t>
            </a:r>
            <a:r>
              <a:rPr lang="en-US" dirty="0" err="1" smtClean="0"/>
              <a:t>backoff</a:t>
            </a:r>
            <a:r>
              <a:rPr lang="en-US" dirty="0" smtClean="0"/>
              <a:t> </a:t>
            </a:r>
            <a:r>
              <a:rPr lang="en-US" dirty="0"/>
              <a:t>procedure </a:t>
            </a:r>
            <a:r>
              <a:rPr lang="en-US" dirty="0" smtClean="0"/>
              <a:t>when the medium is changed to idle according </a:t>
            </a:r>
            <a:r>
              <a:rPr lang="en-US" dirty="0"/>
              <a:t>the baseline </a:t>
            </a:r>
            <a:r>
              <a:rPr lang="en-US" dirty="0" smtClean="0"/>
              <a:t>rule. </a:t>
            </a:r>
          </a:p>
          <a:p>
            <a:pPr lvl="1"/>
            <a:r>
              <a:rPr lang="en-US" dirty="0" smtClean="0"/>
              <a:t>But, the </a:t>
            </a:r>
            <a:r>
              <a:rPr lang="en-US" dirty="0"/>
              <a:t>STA1 </a:t>
            </a:r>
            <a:r>
              <a:rPr lang="en-US" dirty="0" smtClean="0"/>
              <a:t>can </a:t>
            </a:r>
            <a:r>
              <a:rPr lang="en-US" dirty="0" err="1" smtClean="0"/>
              <a:t>dequeue</a:t>
            </a:r>
            <a:r>
              <a:rPr lang="en-US" dirty="0" smtClean="0"/>
              <a:t> </a:t>
            </a:r>
            <a:r>
              <a:rPr lang="en-US" dirty="0"/>
              <a:t>the MPDU from the STA queue for retrying the synchronous multi-link transmission.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Synchronous Multi-Link Transmission Procedure</a:t>
            </a:r>
            <a:endParaRPr lang="en-US" sz="2400" dirty="0"/>
          </a:p>
        </p:txBody>
      </p:sp>
      <p:sp>
        <p:nvSpPr>
          <p:cNvPr id="4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</p:spPr>
        <p:txBody>
          <a:bodyPr/>
          <a:lstStyle/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48" name="Tab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84183"/>
              </p:ext>
            </p:extLst>
          </p:nvPr>
        </p:nvGraphicFramePr>
        <p:xfrm>
          <a:off x="1281677" y="4748054"/>
          <a:ext cx="16383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  <a:gridCol w="327660"/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747935"/>
              </p:ext>
            </p:extLst>
          </p:nvPr>
        </p:nvGraphicFramePr>
        <p:xfrm>
          <a:off x="1276807" y="5577840"/>
          <a:ext cx="65532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1" name="Rectangle 50"/>
          <p:cNvSpPr/>
          <p:nvPr/>
        </p:nvSpPr>
        <p:spPr bwMode="auto">
          <a:xfrm>
            <a:off x="353533" y="4740080"/>
            <a:ext cx="854785" cy="146159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78049" y="6200001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MLD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304800" y="5108165"/>
            <a:ext cx="9802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STA2 Queue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304800" y="5941926"/>
            <a:ext cx="9802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STA1 Queue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 bwMode="auto">
          <a:xfrm>
            <a:off x="1285069" y="5106034"/>
            <a:ext cx="1620908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Empty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2940116" y="5106034"/>
            <a:ext cx="3917884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Nonempty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 bwMode="auto">
          <a:xfrm>
            <a:off x="1285070" y="5941152"/>
            <a:ext cx="1620907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Empty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2940116" y="5941152"/>
            <a:ext cx="6113959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Nonempty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 bwMode="auto">
          <a:xfrm>
            <a:off x="2940116" y="4738502"/>
            <a:ext cx="2959259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 A-MPDU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5958849" y="4738502"/>
            <a:ext cx="890135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Rx BA</a:t>
            </a:r>
          </a:p>
        </p:txBody>
      </p:sp>
      <p:sp>
        <p:nvSpPr>
          <p:cNvPr id="65" name="Rectangle 64"/>
          <p:cNvSpPr/>
          <p:nvPr/>
        </p:nvSpPr>
        <p:spPr bwMode="auto">
          <a:xfrm>
            <a:off x="2286000" y="5585035"/>
            <a:ext cx="4031512" cy="35734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 smtClean="0"/>
              <a:t>Busy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7" name="Straight Arrow Connector 66"/>
          <p:cNvCxnSpPr/>
          <p:nvPr/>
        </p:nvCxnSpPr>
        <p:spPr bwMode="auto">
          <a:xfrm>
            <a:off x="6317512" y="5759707"/>
            <a:ext cx="464289" cy="2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68" name="TextBox 67"/>
          <p:cNvSpPr txBox="1"/>
          <p:nvPr/>
        </p:nvSpPr>
        <p:spPr>
          <a:xfrm>
            <a:off x="6296092" y="5478677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AIFS</a:t>
            </a:r>
            <a:endParaRPr lang="en-US" dirty="0"/>
          </a:p>
        </p:txBody>
      </p:sp>
      <p:graphicFrame>
        <p:nvGraphicFramePr>
          <p:cNvPr id="71" name="Tab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775418"/>
              </p:ext>
            </p:extLst>
          </p:nvPr>
        </p:nvGraphicFramePr>
        <p:xfrm>
          <a:off x="6781800" y="5577840"/>
          <a:ext cx="98298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2" name="Rectangle 71"/>
          <p:cNvSpPr/>
          <p:nvPr/>
        </p:nvSpPr>
        <p:spPr bwMode="auto">
          <a:xfrm>
            <a:off x="7786124" y="5577840"/>
            <a:ext cx="1267951" cy="36331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 A-MPDU</a:t>
            </a:r>
          </a:p>
        </p:txBody>
      </p:sp>
      <p:cxnSp>
        <p:nvCxnSpPr>
          <p:cNvPr id="54" name="Straight Connector 53"/>
          <p:cNvCxnSpPr/>
          <p:nvPr/>
        </p:nvCxnSpPr>
        <p:spPr bwMode="auto">
          <a:xfrm flipV="1">
            <a:off x="1281677" y="5941152"/>
            <a:ext cx="7772399" cy="24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1" name="Rectangle 80"/>
          <p:cNvSpPr/>
          <p:nvPr/>
        </p:nvSpPr>
        <p:spPr bwMode="auto">
          <a:xfrm>
            <a:off x="6896765" y="5109504"/>
            <a:ext cx="2157309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Empty</a:t>
            </a:r>
          </a:p>
        </p:txBody>
      </p:sp>
      <p:cxnSp>
        <p:nvCxnSpPr>
          <p:cNvPr id="64" name="Straight Connector 63"/>
          <p:cNvCxnSpPr/>
          <p:nvPr/>
        </p:nvCxnSpPr>
        <p:spPr bwMode="auto">
          <a:xfrm>
            <a:off x="1281677" y="5105400"/>
            <a:ext cx="777239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8077" y="6475413"/>
            <a:ext cx="50404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82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In P802.11md D3.0, </a:t>
            </a:r>
          </a:p>
          <a:p>
            <a:pPr lvl="1"/>
            <a:r>
              <a:rPr lang="en-US" sz="1800" b="0" dirty="0" smtClean="0"/>
              <a:t>If </a:t>
            </a:r>
            <a:r>
              <a:rPr lang="en-US" sz="1800" b="0" dirty="0"/>
              <a:t>a STA is permitted to begin a TXOP (as defined in 10.23.2.4 (Obtaining an EDCA TXOP)) and the STA </a:t>
            </a:r>
            <a:r>
              <a:rPr lang="en-US" sz="1800" b="0" dirty="0" smtClean="0"/>
              <a:t>has at </a:t>
            </a:r>
            <a:r>
              <a:rPr lang="en-US" sz="1800" b="0" dirty="0"/>
              <a:t>least one MSDU pending for transmission for the AC of the permitted TXOP, the STA shall perform </a:t>
            </a:r>
            <a:r>
              <a:rPr lang="en-US" sz="1800" b="0" dirty="0" smtClean="0"/>
              <a:t>exactly one </a:t>
            </a:r>
            <a:r>
              <a:rPr lang="en-US" sz="1800" b="0" dirty="0"/>
              <a:t>of the following actions</a:t>
            </a:r>
            <a:r>
              <a:rPr lang="en-US" sz="1800" b="0" dirty="0" smtClean="0"/>
              <a:t>:</a:t>
            </a:r>
          </a:p>
          <a:p>
            <a:pPr marL="857250" lvl="2" indent="0">
              <a:buNone/>
            </a:pPr>
            <a:r>
              <a:rPr lang="en-US" b="0" dirty="0" smtClean="0">
                <a:solidFill>
                  <a:srgbClr val="FF0000"/>
                </a:solidFill>
              </a:rPr>
              <a:t>e) Restart </a:t>
            </a:r>
            <a:r>
              <a:rPr lang="en-US" b="0" dirty="0">
                <a:solidFill>
                  <a:srgbClr val="FF0000"/>
                </a:solidFill>
              </a:rPr>
              <a:t>the channel access attempt by invoking the </a:t>
            </a:r>
            <a:r>
              <a:rPr lang="en-US" b="0" dirty="0" err="1">
                <a:solidFill>
                  <a:srgbClr val="FF0000"/>
                </a:solidFill>
              </a:rPr>
              <a:t>backoff</a:t>
            </a:r>
            <a:r>
              <a:rPr lang="en-US" b="0" dirty="0">
                <a:solidFill>
                  <a:srgbClr val="FF0000"/>
                </a:solidFill>
              </a:rPr>
              <a:t> procedure </a:t>
            </a:r>
            <a:r>
              <a:rPr lang="en-US" b="0" dirty="0"/>
              <a:t>as specified in 10.23.2 (</a:t>
            </a:r>
            <a:r>
              <a:rPr lang="en-US" b="0" dirty="0" smtClean="0"/>
              <a:t>HCF contention </a:t>
            </a:r>
            <a:r>
              <a:rPr lang="en-US" b="0" dirty="0"/>
              <a:t>based channel access (EDCA)) </a:t>
            </a:r>
            <a:r>
              <a:rPr lang="en-US" b="0" dirty="0">
                <a:solidFill>
                  <a:srgbClr val="FF0000"/>
                </a:solidFill>
              </a:rPr>
              <a:t>as though the medium is busy on the primary channel </a:t>
            </a:r>
            <a:r>
              <a:rPr lang="en-US" b="0" dirty="0" smtClean="0"/>
              <a:t>as indicated </a:t>
            </a:r>
            <a:r>
              <a:rPr lang="en-US" b="0" dirty="0"/>
              <a:t>by either physical or virtual CS </a:t>
            </a:r>
            <a:r>
              <a:rPr lang="en-US" b="0" dirty="0">
                <a:solidFill>
                  <a:srgbClr val="FF0000"/>
                </a:solidFill>
              </a:rPr>
              <a:t>and the </a:t>
            </a:r>
            <a:r>
              <a:rPr lang="en-US" b="0" dirty="0" err="1" smtClean="0">
                <a:solidFill>
                  <a:srgbClr val="FF0000"/>
                </a:solidFill>
              </a:rPr>
              <a:t>backoff</a:t>
            </a:r>
            <a:r>
              <a:rPr lang="en-US" dirty="0">
                <a:solidFill>
                  <a:srgbClr val="FF0000"/>
                </a:solidFill>
              </a:rPr>
              <a:t> counter(#189) has a value of </a:t>
            </a:r>
            <a:r>
              <a:rPr lang="en-US" dirty="0" smtClean="0">
                <a:solidFill>
                  <a:srgbClr val="FF0000"/>
                </a:solidFill>
              </a:rPr>
              <a:t>0.</a:t>
            </a:r>
          </a:p>
          <a:p>
            <a:pPr lvl="3"/>
            <a:r>
              <a:rPr lang="en-US" b="0" dirty="0" smtClean="0"/>
              <a:t>NOTE </a:t>
            </a:r>
            <a:r>
              <a:rPr lang="en-US" b="0" dirty="0"/>
              <a:t>1—In the case of rule e), the STA selects a new random number using the current value of CW[AC], and the </a:t>
            </a:r>
            <a:r>
              <a:rPr lang="en-US" b="0" dirty="0" smtClean="0"/>
              <a:t>retry counts</a:t>
            </a:r>
            <a:r>
              <a:rPr lang="en-US" b="0" dirty="0"/>
              <a:t>(#2431) are not updated (as described in 10.23.2.8 (Multiple frame transmission in an EDCA TXOP); </a:t>
            </a:r>
            <a:r>
              <a:rPr lang="en-US" b="0" dirty="0" err="1" smtClean="0"/>
              <a:t>backoff</a:t>
            </a:r>
            <a:r>
              <a:rPr lang="en-US" dirty="0"/>
              <a:t> </a:t>
            </a:r>
            <a:r>
              <a:rPr lang="en-US" b="0" dirty="0" smtClean="0"/>
              <a:t>procedure </a:t>
            </a:r>
            <a:r>
              <a:rPr lang="en-US" b="0" dirty="0"/>
              <a:t>invoked for event a)).</a:t>
            </a:r>
            <a:r>
              <a:rPr lang="en-US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Synchronous Multi-Link Transmission Procedure</a:t>
            </a:r>
            <a:endParaRPr lang="en-US" sz="2400" dirty="0"/>
          </a:p>
        </p:txBody>
      </p:sp>
      <p:sp>
        <p:nvSpPr>
          <p:cNvPr id="4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</p:spPr>
        <p:txBody>
          <a:bodyPr/>
          <a:lstStyle/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143000" y="3505200"/>
            <a:ext cx="7315200" cy="25146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98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4497787" cy="4114800"/>
          </a:xfrm>
        </p:spPr>
        <p:txBody>
          <a:bodyPr/>
          <a:lstStyle/>
          <a:p>
            <a:pPr lvl="0"/>
            <a:r>
              <a:rPr lang="en-US" dirty="0" smtClean="0"/>
              <a:t>Synchronous multi-link transmission </a:t>
            </a:r>
            <a:r>
              <a:rPr lang="en-US" dirty="0"/>
              <a:t>can be supported without any modification of </a:t>
            </a:r>
            <a:r>
              <a:rPr lang="en-US" dirty="0" smtClean="0"/>
              <a:t>current </a:t>
            </a:r>
            <a:r>
              <a:rPr lang="en-US" dirty="0" err="1" smtClean="0"/>
              <a:t>backoff</a:t>
            </a:r>
            <a:r>
              <a:rPr lang="en-US" dirty="0" smtClean="0"/>
              <a:t> </a:t>
            </a:r>
            <a:r>
              <a:rPr lang="en-US" dirty="0"/>
              <a:t>procedure. </a:t>
            </a:r>
          </a:p>
          <a:p>
            <a:r>
              <a:rPr lang="en-US" dirty="0"/>
              <a:t>A MLD only needs </a:t>
            </a:r>
            <a:r>
              <a:rPr lang="en-US" dirty="0" smtClean="0"/>
              <a:t>a queue management for passing the </a:t>
            </a:r>
            <a:r>
              <a:rPr lang="en-US" dirty="0"/>
              <a:t>MPDU from the MLD queue to STA </a:t>
            </a:r>
            <a:r>
              <a:rPr lang="en-US" dirty="0" smtClean="0"/>
              <a:t>queue, </a:t>
            </a:r>
            <a:r>
              <a:rPr lang="en-US" dirty="0"/>
              <a:t>which is based on the RBO counters of STAs affiliated to the MLD and is implementation specific. </a:t>
            </a:r>
            <a:endParaRPr lang="en-US" dirty="0" smtClean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Observations</a:t>
            </a:r>
            <a:endParaRPr lang="en-US" sz="2400" dirty="0"/>
          </a:p>
        </p:txBody>
      </p:sp>
      <p:sp>
        <p:nvSpPr>
          <p:cNvPr id="7" name="矩形 6"/>
          <p:cNvSpPr/>
          <p:nvPr/>
        </p:nvSpPr>
        <p:spPr bwMode="auto">
          <a:xfrm>
            <a:off x="5545219" y="2008671"/>
            <a:ext cx="2751547" cy="1371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矩形 7"/>
          <p:cNvSpPr/>
          <p:nvPr/>
        </p:nvSpPr>
        <p:spPr bwMode="auto">
          <a:xfrm>
            <a:off x="5686004" y="2267550"/>
            <a:ext cx="1253699" cy="914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矩形 8"/>
          <p:cNvSpPr/>
          <p:nvPr/>
        </p:nvSpPr>
        <p:spPr bwMode="auto">
          <a:xfrm>
            <a:off x="7115990" y="2438973"/>
            <a:ext cx="1024780" cy="533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Multilink Management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5730388" y="2749780"/>
            <a:ext cx="1155409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MLD </a:t>
            </a:r>
            <a:r>
              <a:rPr lang="en-US" altLang="zh-CN" sz="1100" dirty="0" smtClean="0"/>
              <a:t>Q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ueue 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5724046" y="2328801"/>
            <a:ext cx="1168091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Traffic</a:t>
            </a:r>
            <a:r>
              <a:rPr kumimoji="0" lang="en-US" altLang="zh-CN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Steering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5513513" y="3598279"/>
            <a:ext cx="1357064" cy="1371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5651123" y="3863447"/>
            <a:ext cx="1103408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 Queue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5651120" y="4337821"/>
            <a:ext cx="1103408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EDCAF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矩形 16"/>
          <p:cNvSpPr/>
          <p:nvPr/>
        </p:nvSpPr>
        <p:spPr bwMode="auto">
          <a:xfrm>
            <a:off x="5513513" y="5138211"/>
            <a:ext cx="1318384" cy="4253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PHY 1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矩形 26"/>
          <p:cNvSpPr/>
          <p:nvPr/>
        </p:nvSpPr>
        <p:spPr bwMode="auto">
          <a:xfrm>
            <a:off x="6978383" y="3598279"/>
            <a:ext cx="1357064" cy="1371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矩形 27"/>
          <p:cNvSpPr/>
          <p:nvPr/>
        </p:nvSpPr>
        <p:spPr bwMode="auto">
          <a:xfrm>
            <a:off x="7115993" y="3863447"/>
            <a:ext cx="1103408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100" dirty="0"/>
              <a:t>STA Queue</a:t>
            </a:r>
            <a:endParaRPr lang="en-US" sz="1100" dirty="0"/>
          </a:p>
        </p:txBody>
      </p:sp>
      <p:sp>
        <p:nvSpPr>
          <p:cNvPr id="19" name="矩形 28"/>
          <p:cNvSpPr/>
          <p:nvPr/>
        </p:nvSpPr>
        <p:spPr bwMode="auto">
          <a:xfrm>
            <a:off x="7115990" y="4337821"/>
            <a:ext cx="1103408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EDCAF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矩形 29"/>
          <p:cNvSpPr/>
          <p:nvPr/>
        </p:nvSpPr>
        <p:spPr bwMode="auto">
          <a:xfrm>
            <a:off x="6978383" y="5138211"/>
            <a:ext cx="1318384" cy="4253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PHY 2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1" name="直接箭头连接符 31"/>
          <p:cNvCxnSpPr>
            <a:stCxn id="7" idx="2"/>
            <a:endCxn id="13" idx="0"/>
          </p:cNvCxnSpPr>
          <p:nvPr/>
        </p:nvCxnSpPr>
        <p:spPr bwMode="auto">
          <a:xfrm flipH="1">
            <a:off x="6192046" y="3380271"/>
            <a:ext cx="728947" cy="2180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2" name="直接箭头连接符 34"/>
          <p:cNvCxnSpPr>
            <a:stCxn id="7" idx="2"/>
            <a:endCxn id="17" idx="0"/>
          </p:cNvCxnSpPr>
          <p:nvPr/>
        </p:nvCxnSpPr>
        <p:spPr bwMode="auto">
          <a:xfrm>
            <a:off x="6920993" y="3380271"/>
            <a:ext cx="735923" cy="2180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3" name="直接箭头连接符 38"/>
          <p:cNvCxnSpPr>
            <a:stCxn id="13" idx="2"/>
          </p:cNvCxnSpPr>
          <p:nvPr/>
        </p:nvCxnSpPr>
        <p:spPr bwMode="auto">
          <a:xfrm>
            <a:off x="6192046" y="4969879"/>
            <a:ext cx="0" cy="1683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直接箭头连接符 39"/>
          <p:cNvCxnSpPr/>
          <p:nvPr/>
        </p:nvCxnSpPr>
        <p:spPr bwMode="auto">
          <a:xfrm>
            <a:off x="7621405" y="4969879"/>
            <a:ext cx="0" cy="1683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直接箭头连接符 44"/>
          <p:cNvCxnSpPr/>
          <p:nvPr/>
        </p:nvCxnSpPr>
        <p:spPr bwMode="auto">
          <a:xfrm>
            <a:off x="6192046" y="5563546"/>
            <a:ext cx="0" cy="3313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直接箭头连接符 46"/>
          <p:cNvCxnSpPr/>
          <p:nvPr/>
        </p:nvCxnSpPr>
        <p:spPr bwMode="auto">
          <a:xfrm>
            <a:off x="7621405" y="5559236"/>
            <a:ext cx="0" cy="5953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7" name="文本框 47"/>
          <p:cNvSpPr txBox="1"/>
          <p:nvPr/>
        </p:nvSpPr>
        <p:spPr>
          <a:xfrm>
            <a:off x="6199313" y="5562600"/>
            <a:ext cx="5282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altLang="zh-CN" sz="1100" dirty="0" smtClean="0"/>
              <a:t>TX 1</a:t>
            </a:r>
            <a:endParaRPr lang="en-US" sz="1100" dirty="0"/>
          </a:p>
        </p:txBody>
      </p:sp>
      <p:sp>
        <p:nvSpPr>
          <p:cNvPr id="28" name="文本框 48"/>
          <p:cNvSpPr txBox="1"/>
          <p:nvPr/>
        </p:nvSpPr>
        <p:spPr>
          <a:xfrm>
            <a:off x="7615073" y="5562600"/>
            <a:ext cx="4892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altLang="zh-CN" sz="1100" dirty="0" smtClean="0"/>
              <a:t>TX 2</a:t>
            </a:r>
            <a:endParaRPr lang="en-US" sz="1100" dirty="0"/>
          </a:p>
        </p:txBody>
      </p:sp>
      <p:sp>
        <p:nvSpPr>
          <p:cNvPr id="29" name="文本框 49"/>
          <p:cNvSpPr txBox="1"/>
          <p:nvPr/>
        </p:nvSpPr>
        <p:spPr>
          <a:xfrm>
            <a:off x="5982779" y="3569076"/>
            <a:ext cx="9030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altLang="zh-CN" sz="1050" dirty="0" smtClean="0"/>
              <a:t>Low MAC 1</a:t>
            </a:r>
            <a:endParaRPr lang="en-US" sz="1050" dirty="0"/>
          </a:p>
        </p:txBody>
      </p:sp>
      <p:sp>
        <p:nvSpPr>
          <p:cNvPr id="30" name="文本框 50"/>
          <p:cNvSpPr txBox="1"/>
          <p:nvPr/>
        </p:nvSpPr>
        <p:spPr>
          <a:xfrm>
            <a:off x="7452406" y="3572477"/>
            <a:ext cx="9030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altLang="zh-CN" sz="1050" dirty="0" smtClean="0"/>
              <a:t>Low MAC 2</a:t>
            </a:r>
            <a:endParaRPr lang="en-US" sz="1050" dirty="0"/>
          </a:p>
        </p:txBody>
      </p:sp>
      <p:sp>
        <p:nvSpPr>
          <p:cNvPr id="31" name="文本框 51"/>
          <p:cNvSpPr txBox="1"/>
          <p:nvPr/>
        </p:nvSpPr>
        <p:spPr>
          <a:xfrm>
            <a:off x="7337785" y="2043000"/>
            <a:ext cx="9030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altLang="zh-CN" sz="1050" dirty="0" smtClean="0"/>
              <a:t>High MAC</a:t>
            </a:r>
            <a:endParaRPr lang="en-US" sz="1050" dirty="0"/>
          </a:p>
        </p:txBody>
      </p:sp>
      <p:cxnSp>
        <p:nvCxnSpPr>
          <p:cNvPr id="32" name="直接箭头连接符 55"/>
          <p:cNvCxnSpPr/>
          <p:nvPr/>
        </p:nvCxnSpPr>
        <p:spPr bwMode="auto">
          <a:xfrm>
            <a:off x="6961313" y="1677346"/>
            <a:ext cx="0" cy="3313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3" name="文本框 56"/>
          <p:cNvSpPr txBox="1"/>
          <p:nvPr/>
        </p:nvSpPr>
        <p:spPr>
          <a:xfrm>
            <a:off x="6961313" y="1676400"/>
            <a:ext cx="12394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z="1100" dirty="0" smtClean="0"/>
              <a:t>Single MAC SAP</a:t>
            </a:r>
            <a:endParaRPr lang="en-US" sz="1100" dirty="0"/>
          </a:p>
        </p:txBody>
      </p:sp>
      <p:sp>
        <p:nvSpPr>
          <p:cNvPr id="36" name="Curved Left Arrow 35"/>
          <p:cNvSpPr/>
          <p:nvPr/>
        </p:nvSpPr>
        <p:spPr bwMode="auto">
          <a:xfrm rot="10800000">
            <a:off x="5246856" y="2686412"/>
            <a:ext cx="346874" cy="1913632"/>
          </a:xfrm>
          <a:prstGeom prst="curved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800600" y="3352800"/>
            <a:ext cx="1061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RBO counter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3" name="Curved Right Arrow 42"/>
          <p:cNvSpPr/>
          <p:nvPr/>
        </p:nvSpPr>
        <p:spPr bwMode="auto">
          <a:xfrm rot="10800000">
            <a:off x="8256713" y="2709799"/>
            <a:ext cx="346560" cy="1890243"/>
          </a:xfrm>
          <a:prstGeom prst="curv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185804" y="3353679"/>
            <a:ext cx="1061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RBO counter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41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[1] </a:t>
            </a:r>
            <a:r>
              <a:rPr lang="en-US" sz="2000" dirty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mentor.ieee.org/802.11/dcn/19/11-19-0822-09-00be-extremely-efficient-multi-band-operation.pptx</a:t>
            </a:r>
            <a:r>
              <a:rPr lang="en-US" sz="2000" dirty="0" smtClean="0"/>
              <a:t> (Po-kai Huang, Intel)</a:t>
            </a:r>
          </a:p>
          <a:p>
            <a:pPr marL="0" indent="0">
              <a:buNone/>
            </a:pPr>
            <a:r>
              <a:rPr lang="en-US" sz="2000" dirty="0"/>
              <a:t>[2] </a:t>
            </a:r>
            <a:r>
              <a:rPr lang="en-US" sz="2000" dirty="0">
                <a:hlinkClick r:id="rId4"/>
              </a:rPr>
              <a:t>https://</a:t>
            </a:r>
            <a:r>
              <a:rPr lang="en-US" sz="2000" dirty="0" smtClean="0">
                <a:hlinkClick r:id="rId4"/>
              </a:rPr>
              <a:t>mentor.ieee.org/802.11/dcn/19/11-19-0823-00-00be-multi-link-aggregation.pptx</a:t>
            </a:r>
            <a:r>
              <a:rPr lang="en-US" sz="2000" dirty="0"/>
              <a:t>, (Abhishek </a:t>
            </a:r>
            <a:r>
              <a:rPr lang="en-US" sz="2000" dirty="0" smtClean="0"/>
              <a:t>Patil, Qualcomm) </a:t>
            </a:r>
          </a:p>
          <a:p>
            <a:pPr marL="0" indent="0">
              <a:buNone/>
            </a:pPr>
            <a:r>
              <a:rPr lang="en-US" sz="2000" dirty="0" smtClean="0"/>
              <a:t>[3] </a:t>
            </a:r>
            <a:r>
              <a:rPr lang="en-US" sz="2000" dirty="0">
                <a:hlinkClick r:id="rId5"/>
              </a:rPr>
              <a:t>https://</a:t>
            </a:r>
            <a:r>
              <a:rPr lang="en-US" sz="2000" dirty="0" smtClean="0">
                <a:hlinkClick r:id="rId5"/>
              </a:rPr>
              <a:t>mentor.ieee.org/802.11/dcn/19/11-19-1575-00-00be-multi-link-ba-operation.pptx</a:t>
            </a:r>
            <a:r>
              <a:rPr lang="en-US" sz="2000" dirty="0" smtClean="0"/>
              <a:t> (Matthew Fischer, Broadcom) </a:t>
            </a:r>
          </a:p>
          <a:p>
            <a:pPr marL="0" indent="0">
              <a:buNone/>
            </a:pPr>
            <a:r>
              <a:rPr lang="en-US" sz="2000" dirty="0" smtClean="0"/>
              <a:t>[4] </a:t>
            </a:r>
            <a:r>
              <a:rPr lang="en-US" sz="2000" dirty="0">
                <a:hlinkClick r:id="rId6"/>
              </a:rPr>
              <a:t>https://mentor.ieee.org/802.11/dcn/19/11-19-1921-01-00be-multi-link-architecture.pptx</a:t>
            </a:r>
            <a:r>
              <a:rPr lang="en-US" sz="2000" dirty="0"/>
              <a:t> (Ming </a:t>
            </a:r>
            <a:r>
              <a:rPr lang="en-US" sz="2000" dirty="0" err="1"/>
              <a:t>Gan</a:t>
            </a:r>
            <a:r>
              <a:rPr lang="en-US" sz="2000" dirty="0"/>
              <a:t>, Huawei</a:t>
            </a:r>
            <a:r>
              <a:rPr lang="en-US" sz="2000" dirty="0" smtClean="0"/>
              <a:t>)</a:t>
            </a:r>
          </a:p>
          <a:p>
            <a:pPr marL="0" indent="0">
              <a:buNone/>
            </a:pPr>
            <a:r>
              <a:rPr lang="en-US" sz="2000" dirty="0"/>
              <a:t>[5] </a:t>
            </a:r>
            <a:r>
              <a:rPr lang="en-US" sz="2000" dirty="0">
                <a:hlinkClick r:id="rId7"/>
              </a:rPr>
              <a:t>https://</a:t>
            </a:r>
            <a:r>
              <a:rPr lang="en-US" sz="2000" dirty="0" smtClean="0">
                <a:hlinkClick r:id="rId7"/>
              </a:rPr>
              <a:t>mentor.ieee.org/802.11/dcn/20/11-20-0993-00-00be-sync-ml-operations-of-non-str-device.pptx</a:t>
            </a:r>
            <a:r>
              <a:rPr lang="en-US" sz="2000" dirty="0"/>
              <a:t> (Dmitry </a:t>
            </a:r>
            <a:r>
              <a:rPr lang="en-US" sz="2000" dirty="0" smtClean="0"/>
              <a:t>Akhmetov, Intel)</a:t>
            </a:r>
            <a:endParaRPr lang="en-US" sz="2000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References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83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Multi-link device (MLD): A device that has more than one affiliated STA and has one MAC SAP to LLC, which includes </a:t>
            </a:r>
            <a:r>
              <a:rPr lang="en-US" dirty="0" smtClean="0"/>
              <a:t>one </a:t>
            </a:r>
            <a:r>
              <a:rPr lang="en-US" dirty="0"/>
              <a:t>MAC data service</a:t>
            </a:r>
            <a:r>
              <a:rPr lang="en-US" dirty="0" smtClean="0"/>
              <a:t>. 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</a:t>
            </a:r>
            <a:r>
              <a:rPr lang="en-US" dirty="0" smtClean="0">
                <a:solidFill>
                  <a:schemeClr val="tx1"/>
                </a:solidFill>
              </a:rPr>
              <a:t>Multi-Link Device Architecture [1,2]</a:t>
            </a:r>
            <a:endParaRPr lang="en-US" dirty="0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1049" y="3657600"/>
            <a:ext cx="5361901" cy="21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16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</a:t>
            </a:r>
            <a:r>
              <a:rPr lang="en-US" dirty="0" smtClean="0">
                <a:solidFill>
                  <a:schemeClr val="tx1"/>
                </a:solidFill>
              </a:rPr>
              <a:t>Multi-Link Device Architecture [3]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1768630" y="4549806"/>
            <a:ext cx="8382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EDCA0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759230" y="4549806"/>
            <a:ext cx="8382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EDCA1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1768630" y="4930806"/>
            <a:ext cx="838200" cy="228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PHY0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759230" y="4930806"/>
            <a:ext cx="838200" cy="228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PHY1</a:t>
            </a:r>
          </a:p>
        </p:txBody>
      </p:sp>
      <p:cxnSp>
        <p:nvCxnSpPr>
          <p:cNvPr id="13" name="Straight Arrow Connector 12"/>
          <p:cNvCxnSpPr>
            <a:stCxn id="40" idx="2"/>
            <a:endCxn id="9" idx="0"/>
          </p:cNvCxnSpPr>
          <p:nvPr/>
        </p:nvCxnSpPr>
        <p:spPr bwMode="auto">
          <a:xfrm flipH="1">
            <a:off x="2187730" y="4199948"/>
            <a:ext cx="533400" cy="3498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4" name="Straight Arrow Connector 13"/>
          <p:cNvCxnSpPr>
            <a:stCxn id="40" idx="2"/>
            <a:endCxn id="10" idx="0"/>
          </p:cNvCxnSpPr>
          <p:nvPr/>
        </p:nvCxnSpPr>
        <p:spPr bwMode="auto">
          <a:xfrm>
            <a:off x="2721130" y="4199948"/>
            <a:ext cx="457200" cy="3498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5" name="Rectangle 14"/>
          <p:cNvSpPr/>
          <p:nvPr/>
        </p:nvSpPr>
        <p:spPr bwMode="auto">
          <a:xfrm>
            <a:off x="5883431" y="2949605"/>
            <a:ext cx="838200" cy="8849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R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X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DEFRAG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DEAGG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REORDER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5350030" y="4549806"/>
            <a:ext cx="8382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EDCA0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6340630" y="4549806"/>
            <a:ext cx="8382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EDCA1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5350030" y="4930806"/>
            <a:ext cx="838200" cy="228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PHY0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6340630" y="4930806"/>
            <a:ext cx="838200" cy="228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PHY1</a:t>
            </a:r>
          </a:p>
        </p:txBody>
      </p:sp>
      <p:cxnSp>
        <p:nvCxnSpPr>
          <p:cNvPr id="20" name="Straight Arrow Connector 19"/>
          <p:cNvCxnSpPr>
            <a:stCxn id="41" idx="2"/>
            <a:endCxn id="16" idx="0"/>
          </p:cNvCxnSpPr>
          <p:nvPr/>
        </p:nvCxnSpPr>
        <p:spPr bwMode="auto">
          <a:xfrm flipH="1">
            <a:off x="5769130" y="4094262"/>
            <a:ext cx="533400" cy="45554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1" name="Straight Arrow Connector 20"/>
          <p:cNvCxnSpPr>
            <a:stCxn id="41" idx="2"/>
            <a:endCxn id="17" idx="0"/>
          </p:cNvCxnSpPr>
          <p:nvPr/>
        </p:nvCxnSpPr>
        <p:spPr bwMode="auto">
          <a:xfrm>
            <a:off x="6302530" y="4094262"/>
            <a:ext cx="457200" cy="45554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22" name="Rectangle 21"/>
          <p:cNvSpPr/>
          <p:nvPr/>
        </p:nvSpPr>
        <p:spPr bwMode="auto">
          <a:xfrm>
            <a:off x="2302030" y="2492405"/>
            <a:ext cx="838200" cy="22860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MAC SAP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5883430" y="2492405"/>
            <a:ext cx="838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MAC SAP</a:t>
            </a:r>
          </a:p>
        </p:txBody>
      </p:sp>
      <p:sp>
        <p:nvSpPr>
          <p:cNvPr id="24" name="Right Arrow 23"/>
          <p:cNvSpPr/>
          <p:nvPr/>
        </p:nvSpPr>
        <p:spPr bwMode="auto">
          <a:xfrm>
            <a:off x="2187730" y="5540406"/>
            <a:ext cx="3581400" cy="2286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 rot="5400000">
            <a:off x="1960290" y="5273708"/>
            <a:ext cx="457199" cy="2286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ight Arrow 25"/>
          <p:cNvSpPr/>
          <p:nvPr/>
        </p:nvSpPr>
        <p:spPr bwMode="auto">
          <a:xfrm rot="16200000">
            <a:off x="5529764" y="5301039"/>
            <a:ext cx="478733" cy="2286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Right Arrow 26"/>
          <p:cNvSpPr/>
          <p:nvPr/>
        </p:nvSpPr>
        <p:spPr bwMode="auto">
          <a:xfrm>
            <a:off x="3140230" y="5867400"/>
            <a:ext cx="3581400" cy="2286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ight Arrow 27"/>
          <p:cNvSpPr/>
          <p:nvPr/>
        </p:nvSpPr>
        <p:spPr bwMode="auto">
          <a:xfrm rot="5400000">
            <a:off x="2757576" y="5445489"/>
            <a:ext cx="767628" cy="2286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ight Arrow 28"/>
          <p:cNvSpPr/>
          <p:nvPr/>
        </p:nvSpPr>
        <p:spPr bwMode="auto">
          <a:xfrm rot="16200000">
            <a:off x="6319739" y="5465508"/>
            <a:ext cx="803784" cy="2286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TextBox 40"/>
          <p:cNvSpPr txBox="1"/>
          <p:nvPr/>
        </p:nvSpPr>
        <p:spPr>
          <a:xfrm>
            <a:off x="1382258" y="2492404"/>
            <a:ext cx="80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F0000"/>
                </a:solidFill>
              </a:rPr>
              <a:t>ADDR_A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1" name="TextBox 41"/>
          <p:cNvSpPr txBox="1"/>
          <p:nvPr/>
        </p:nvSpPr>
        <p:spPr>
          <a:xfrm>
            <a:off x="751218" y="4549806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F0000"/>
                </a:solidFill>
              </a:rPr>
              <a:t>ADDR_B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2" name="TextBox 42"/>
          <p:cNvSpPr txBox="1"/>
          <p:nvPr/>
        </p:nvSpPr>
        <p:spPr>
          <a:xfrm>
            <a:off x="3749830" y="4549805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F0000"/>
                </a:solidFill>
              </a:rPr>
              <a:t>ADDR_C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43"/>
          <p:cNvSpPr txBox="1"/>
          <p:nvPr/>
        </p:nvSpPr>
        <p:spPr>
          <a:xfrm>
            <a:off x="4551413" y="4549806"/>
            <a:ext cx="80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F0000"/>
                </a:solidFill>
              </a:rPr>
              <a:t>ADDR_Y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4" name="TextBox 44"/>
          <p:cNvSpPr txBox="1"/>
          <p:nvPr/>
        </p:nvSpPr>
        <p:spPr>
          <a:xfrm>
            <a:off x="7286599" y="4549806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F0000"/>
                </a:solidFill>
              </a:rPr>
              <a:t>ADDR_Z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5" name="TextBox 45"/>
          <p:cNvSpPr txBox="1"/>
          <p:nvPr/>
        </p:nvSpPr>
        <p:spPr>
          <a:xfrm>
            <a:off x="6874030" y="2492405"/>
            <a:ext cx="80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F0000"/>
                </a:solidFill>
              </a:rPr>
              <a:t>ADDR_X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2302030" y="2949605"/>
            <a:ext cx="838200" cy="26670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AMSDU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2302030" y="3476048"/>
            <a:ext cx="838200" cy="22860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AMPDU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302030" y="3216305"/>
            <a:ext cx="838200" cy="259743"/>
          </a:xfrm>
          <a:prstGeom prst="rect">
            <a:avLst/>
          </a:prstGeom>
          <a:solidFill>
            <a:srgbClr val="FFC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MACSEQ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2303190" y="3704648"/>
            <a:ext cx="838200" cy="259743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FRAG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2302030" y="3940205"/>
            <a:ext cx="838200" cy="259743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BACON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5883430" y="3834519"/>
            <a:ext cx="838200" cy="2597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BACON</a:t>
            </a:r>
          </a:p>
        </p:txBody>
      </p:sp>
      <p:sp>
        <p:nvSpPr>
          <p:cNvPr id="42" name="TextBox 46"/>
          <p:cNvSpPr txBox="1"/>
          <p:nvPr/>
        </p:nvSpPr>
        <p:spPr>
          <a:xfrm>
            <a:off x="2315708" y="2215406"/>
            <a:ext cx="824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/>
              <a:t>TX</a:t>
            </a:r>
            <a:endParaRPr lang="en-US" b="1" dirty="0"/>
          </a:p>
        </p:txBody>
      </p:sp>
      <p:sp>
        <p:nvSpPr>
          <p:cNvPr id="43" name="TextBox 47"/>
          <p:cNvSpPr txBox="1"/>
          <p:nvPr/>
        </p:nvSpPr>
        <p:spPr>
          <a:xfrm>
            <a:off x="5890269" y="2224156"/>
            <a:ext cx="824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b="1" dirty="0"/>
              <a:t>R</a:t>
            </a:r>
            <a:r>
              <a:rPr lang="en-US" b="1" dirty="0" smtClean="0"/>
              <a:t>X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2322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</a:t>
            </a:r>
            <a:r>
              <a:rPr lang="en-US" dirty="0" smtClean="0">
                <a:solidFill>
                  <a:schemeClr val="tx1"/>
                </a:solidFill>
              </a:rPr>
              <a:t>Multi-Link Device Architecture [4]</a:t>
            </a:r>
            <a:endParaRPr lang="en-US" dirty="0"/>
          </a:p>
        </p:txBody>
      </p:sp>
      <p:sp>
        <p:nvSpPr>
          <p:cNvPr id="44" name="矩形 6"/>
          <p:cNvSpPr/>
          <p:nvPr/>
        </p:nvSpPr>
        <p:spPr bwMode="auto">
          <a:xfrm>
            <a:off x="1327106" y="2008671"/>
            <a:ext cx="2751547" cy="1371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矩形 7"/>
          <p:cNvSpPr/>
          <p:nvPr/>
        </p:nvSpPr>
        <p:spPr bwMode="auto">
          <a:xfrm>
            <a:off x="1467891" y="2267550"/>
            <a:ext cx="1253699" cy="914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6" name="矩形 8"/>
          <p:cNvSpPr/>
          <p:nvPr/>
        </p:nvSpPr>
        <p:spPr bwMode="auto">
          <a:xfrm>
            <a:off x="2897877" y="2438973"/>
            <a:ext cx="1024780" cy="533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Multilink Management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7" name="矩形 10"/>
          <p:cNvSpPr/>
          <p:nvPr/>
        </p:nvSpPr>
        <p:spPr bwMode="auto">
          <a:xfrm>
            <a:off x="1512275" y="2749780"/>
            <a:ext cx="1155409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Common </a:t>
            </a:r>
            <a:r>
              <a:rPr lang="en-US" altLang="zh-CN" sz="1100" dirty="0" smtClean="0"/>
              <a:t>Q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ueues 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8" name="矩形 11"/>
          <p:cNvSpPr/>
          <p:nvPr/>
        </p:nvSpPr>
        <p:spPr bwMode="auto">
          <a:xfrm>
            <a:off x="1505933" y="2328801"/>
            <a:ext cx="1168091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Traffic</a:t>
            </a:r>
            <a:r>
              <a:rPr kumimoji="0" lang="en-US" altLang="zh-CN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Steering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9" name="矩形 12"/>
          <p:cNvSpPr/>
          <p:nvPr/>
        </p:nvSpPr>
        <p:spPr bwMode="auto">
          <a:xfrm>
            <a:off x="1295400" y="3598279"/>
            <a:ext cx="1357064" cy="1371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0" name="矩形 13"/>
          <p:cNvSpPr/>
          <p:nvPr/>
        </p:nvSpPr>
        <p:spPr bwMode="auto">
          <a:xfrm>
            <a:off x="1433010" y="3863447"/>
            <a:ext cx="1103408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Buffer Queues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1" name="矩形 14"/>
          <p:cNvSpPr/>
          <p:nvPr/>
        </p:nvSpPr>
        <p:spPr bwMode="auto">
          <a:xfrm>
            <a:off x="1433007" y="4337821"/>
            <a:ext cx="1103408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EDCAF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2" name="矩形 16"/>
          <p:cNvSpPr/>
          <p:nvPr/>
        </p:nvSpPr>
        <p:spPr bwMode="auto">
          <a:xfrm>
            <a:off x="1295400" y="5138211"/>
            <a:ext cx="1318384" cy="4253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PHY 1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3" name="矩形 26"/>
          <p:cNvSpPr/>
          <p:nvPr/>
        </p:nvSpPr>
        <p:spPr bwMode="auto">
          <a:xfrm>
            <a:off x="2760270" y="3598279"/>
            <a:ext cx="1357064" cy="1371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4" name="矩形 27"/>
          <p:cNvSpPr/>
          <p:nvPr/>
        </p:nvSpPr>
        <p:spPr bwMode="auto">
          <a:xfrm>
            <a:off x="2897880" y="3863447"/>
            <a:ext cx="1103408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Buffer Queues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5" name="矩形 28"/>
          <p:cNvSpPr/>
          <p:nvPr/>
        </p:nvSpPr>
        <p:spPr bwMode="auto">
          <a:xfrm>
            <a:off x="2897877" y="4337821"/>
            <a:ext cx="1103408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EDCAF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6" name="矩形 29"/>
          <p:cNvSpPr/>
          <p:nvPr/>
        </p:nvSpPr>
        <p:spPr bwMode="auto">
          <a:xfrm>
            <a:off x="2760270" y="5138211"/>
            <a:ext cx="1318384" cy="4253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PHY 2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57" name="直接箭头连接符 31"/>
          <p:cNvCxnSpPr>
            <a:stCxn id="44" idx="2"/>
            <a:endCxn id="49" idx="0"/>
          </p:cNvCxnSpPr>
          <p:nvPr/>
        </p:nvCxnSpPr>
        <p:spPr bwMode="auto">
          <a:xfrm flipH="1">
            <a:off x="1973933" y="3380271"/>
            <a:ext cx="728947" cy="2180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8" name="直接箭头连接符 34"/>
          <p:cNvCxnSpPr>
            <a:stCxn id="44" idx="2"/>
            <a:endCxn id="53" idx="0"/>
          </p:cNvCxnSpPr>
          <p:nvPr/>
        </p:nvCxnSpPr>
        <p:spPr bwMode="auto">
          <a:xfrm>
            <a:off x="2702880" y="3380271"/>
            <a:ext cx="735923" cy="2180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9" name="直接箭头连接符 38"/>
          <p:cNvCxnSpPr>
            <a:stCxn id="49" idx="2"/>
          </p:cNvCxnSpPr>
          <p:nvPr/>
        </p:nvCxnSpPr>
        <p:spPr bwMode="auto">
          <a:xfrm>
            <a:off x="1973933" y="4969879"/>
            <a:ext cx="0" cy="1683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0" name="直接箭头连接符 39"/>
          <p:cNvCxnSpPr/>
          <p:nvPr/>
        </p:nvCxnSpPr>
        <p:spPr bwMode="auto">
          <a:xfrm>
            <a:off x="3403292" y="4969879"/>
            <a:ext cx="0" cy="1683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1" name="直接箭头连接符 44"/>
          <p:cNvCxnSpPr/>
          <p:nvPr/>
        </p:nvCxnSpPr>
        <p:spPr bwMode="auto">
          <a:xfrm>
            <a:off x="1973933" y="5563546"/>
            <a:ext cx="0" cy="3313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2" name="直接箭头连接符 46"/>
          <p:cNvCxnSpPr/>
          <p:nvPr/>
        </p:nvCxnSpPr>
        <p:spPr bwMode="auto">
          <a:xfrm>
            <a:off x="3403292" y="5559236"/>
            <a:ext cx="0" cy="5953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3" name="文本框 47"/>
          <p:cNvSpPr txBox="1"/>
          <p:nvPr/>
        </p:nvSpPr>
        <p:spPr>
          <a:xfrm>
            <a:off x="1981200" y="5562600"/>
            <a:ext cx="5282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altLang="zh-CN" sz="1100" dirty="0" smtClean="0"/>
              <a:t>TX 1</a:t>
            </a:r>
            <a:endParaRPr lang="en-US" sz="1100" dirty="0"/>
          </a:p>
        </p:txBody>
      </p:sp>
      <p:sp>
        <p:nvSpPr>
          <p:cNvPr id="64" name="文本框 48"/>
          <p:cNvSpPr txBox="1"/>
          <p:nvPr/>
        </p:nvSpPr>
        <p:spPr>
          <a:xfrm>
            <a:off x="3396960" y="5562600"/>
            <a:ext cx="4892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altLang="zh-CN" sz="1100" dirty="0" smtClean="0"/>
              <a:t>TX 2</a:t>
            </a:r>
            <a:endParaRPr lang="en-US" sz="1100" dirty="0"/>
          </a:p>
        </p:txBody>
      </p:sp>
      <p:sp>
        <p:nvSpPr>
          <p:cNvPr id="65" name="文本框 49"/>
          <p:cNvSpPr txBox="1"/>
          <p:nvPr/>
        </p:nvSpPr>
        <p:spPr>
          <a:xfrm>
            <a:off x="1764666" y="3569076"/>
            <a:ext cx="9030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altLang="zh-CN" sz="1050" dirty="0" smtClean="0"/>
              <a:t>Low MAC 1</a:t>
            </a:r>
            <a:endParaRPr lang="en-US" sz="1050" dirty="0"/>
          </a:p>
        </p:txBody>
      </p:sp>
      <p:sp>
        <p:nvSpPr>
          <p:cNvPr id="66" name="文本框 50"/>
          <p:cNvSpPr txBox="1"/>
          <p:nvPr/>
        </p:nvSpPr>
        <p:spPr>
          <a:xfrm>
            <a:off x="3234293" y="3572477"/>
            <a:ext cx="9030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altLang="zh-CN" sz="1050" dirty="0" smtClean="0"/>
              <a:t>Low MAC 2</a:t>
            </a:r>
            <a:endParaRPr lang="en-US" sz="1050" dirty="0"/>
          </a:p>
        </p:txBody>
      </p:sp>
      <p:sp>
        <p:nvSpPr>
          <p:cNvPr id="67" name="文本框 51"/>
          <p:cNvSpPr txBox="1"/>
          <p:nvPr/>
        </p:nvSpPr>
        <p:spPr>
          <a:xfrm>
            <a:off x="3119672" y="2043000"/>
            <a:ext cx="9030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altLang="zh-CN" sz="1050" dirty="0" smtClean="0"/>
              <a:t>High MAC</a:t>
            </a:r>
            <a:endParaRPr lang="en-US" sz="1050" dirty="0"/>
          </a:p>
        </p:txBody>
      </p:sp>
      <p:cxnSp>
        <p:nvCxnSpPr>
          <p:cNvPr id="68" name="直接箭头连接符 55"/>
          <p:cNvCxnSpPr/>
          <p:nvPr/>
        </p:nvCxnSpPr>
        <p:spPr bwMode="auto">
          <a:xfrm>
            <a:off x="2743200" y="1677346"/>
            <a:ext cx="0" cy="3313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9" name="文本框 56"/>
          <p:cNvSpPr txBox="1"/>
          <p:nvPr/>
        </p:nvSpPr>
        <p:spPr>
          <a:xfrm>
            <a:off x="2743200" y="1676400"/>
            <a:ext cx="12394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z="1100" dirty="0" smtClean="0"/>
              <a:t>Single MAC SAP</a:t>
            </a:r>
            <a:endParaRPr lang="en-US" sz="1100" dirty="0"/>
          </a:p>
        </p:txBody>
      </p:sp>
      <p:grpSp>
        <p:nvGrpSpPr>
          <p:cNvPr id="70" name="组合 33"/>
          <p:cNvGrpSpPr/>
          <p:nvPr/>
        </p:nvGrpSpPr>
        <p:grpSpPr>
          <a:xfrm>
            <a:off x="5262007" y="1676400"/>
            <a:ext cx="2891393" cy="4478228"/>
            <a:chOff x="6096000" y="1878475"/>
            <a:chExt cx="2891393" cy="4478228"/>
          </a:xfrm>
        </p:grpSpPr>
        <p:sp>
          <p:nvSpPr>
            <p:cNvPr id="71" name="矩形 6"/>
            <p:cNvSpPr/>
            <p:nvPr/>
          </p:nvSpPr>
          <p:spPr bwMode="auto">
            <a:xfrm>
              <a:off x="6128259" y="2209800"/>
              <a:ext cx="2799455" cy="1371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2" name="矩形 7"/>
            <p:cNvSpPr/>
            <p:nvPr/>
          </p:nvSpPr>
          <p:spPr bwMode="auto">
            <a:xfrm>
              <a:off x="6271495" y="2468679"/>
              <a:ext cx="1275527" cy="914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3" name="矩形 8"/>
            <p:cNvSpPr/>
            <p:nvPr/>
          </p:nvSpPr>
          <p:spPr bwMode="auto">
            <a:xfrm>
              <a:off x="7846389" y="2640102"/>
              <a:ext cx="922613" cy="533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Multilink Management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4" name="矩形 9"/>
            <p:cNvSpPr/>
            <p:nvPr/>
          </p:nvSpPr>
          <p:spPr bwMode="auto">
            <a:xfrm>
              <a:off x="6325041" y="2538644"/>
              <a:ext cx="1175526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Reordering Buffer</a:t>
              </a:r>
              <a:endPara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5" name="矩形 10"/>
            <p:cNvSpPr/>
            <p:nvPr/>
          </p:nvSpPr>
          <p:spPr bwMode="auto">
            <a:xfrm>
              <a:off x="6319238" y="2951855"/>
              <a:ext cx="1188429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100" dirty="0"/>
                <a:t>Common Queues </a:t>
              </a:r>
              <a:endParaRPr lang="en-US" sz="1100" dirty="0"/>
            </a:p>
          </p:txBody>
        </p:sp>
        <p:sp>
          <p:nvSpPr>
            <p:cNvPr id="76" name="矩形 11"/>
            <p:cNvSpPr/>
            <p:nvPr/>
          </p:nvSpPr>
          <p:spPr bwMode="auto">
            <a:xfrm>
              <a:off x="6096001" y="3799408"/>
              <a:ext cx="1380693" cy="1371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7" name="矩形 12"/>
            <p:cNvSpPr/>
            <p:nvPr/>
          </p:nvSpPr>
          <p:spPr bwMode="auto">
            <a:xfrm>
              <a:off x="6236007" y="4064576"/>
              <a:ext cx="112262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RX Buffer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8" name="矩形 13"/>
            <p:cNvSpPr/>
            <p:nvPr/>
          </p:nvSpPr>
          <p:spPr bwMode="auto">
            <a:xfrm>
              <a:off x="6236004" y="4538950"/>
              <a:ext cx="112262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Scoreboard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9" name="矩形 14"/>
            <p:cNvSpPr/>
            <p:nvPr/>
          </p:nvSpPr>
          <p:spPr bwMode="auto">
            <a:xfrm>
              <a:off x="6096000" y="5339340"/>
              <a:ext cx="1341339" cy="42533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PHY 1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80" name="矩形 15"/>
            <p:cNvSpPr/>
            <p:nvPr/>
          </p:nvSpPr>
          <p:spPr bwMode="auto">
            <a:xfrm>
              <a:off x="7586376" y="3799408"/>
              <a:ext cx="1380693" cy="1371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81" name="矩形 16"/>
            <p:cNvSpPr/>
            <p:nvPr/>
          </p:nvSpPr>
          <p:spPr bwMode="auto">
            <a:xfrm>
              <a:off x="7726382" y="4064576"/>
              <a:ext cx="112262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RX Buffer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82" name="矩形 17"/>
            <p:cNvSpPr/>
            <p:nvPr/>
          </p:nvSpPr>
          <p:spPr bwMode="auto">
            <a:xfrm>
              <a:off x="7726379" y="4538950"/>
              <a:ext cx="112262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100" dirty="0"/>
                <a:t>Scoreboard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83" name="矩形 18"/>
            <p:cNvSpPr/>
            <p:nvPr/>
          </p:nvSpPr>
          <p:spPr bwMode="auto">
            <a:xfrm>
              <a:off x="7586375" y="5339340"/>
              <a:ext cx="1341339" cy="42533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PHY 2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84" name="直接箭头连接符 19"/>
            <p:cNvCxnSpPr>
              <a:stCxn id="71" idx="2"/>
              <a:endCxn id="76" idx="0"/>
            </p:cNvCxnSpPr>
            <p:nvPr/>
          </p:nvCxnSpPr>
          <p:spPr bwMode="auto">
            <a:xfrm flipH="1">
              <a:off x="6786348" y="3581400"/>
              <a:ext cx="741639" cy="21800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cxnSp>
          <p:nvCxnSpPr>
            <p:cNvPr id="85" name="直接箭头连接符 20"/>
            <p:cNvCxnSpPr>
              <a:stCxn id="71" idx="2"/>
              <a:endCxn id="80" idx="0"/>
            </p:cNvCxnSpPr>
            <p:nvPr/>
          </p:nvCxnSpPr>
          <p:spPr bwMode="auto">
            <a:xfrm>
              <a:off x="7527987" y="3581400"/>
              <a:ext cx="748736" cy="21800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cxnSp>
          <p:nvCxnSpPr>
            <p:cNvPr id="86" name="直接箭头连接符 21"/>
            <p:cNvCxnSpPr>
              <a:stCxn id="76" idx="2"/>
            </p:cNvCxnSpPr>
            <p:nvPr/>
          </p:nvCxnSpPr>
          <p:spPr bwMode="auto">
            <a:xfrm>
              <a:off x="6786348" y="5171008"/>
              <a:ext cx="0" cy="1683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none"/>
            </a:ln>
            <a:effectLst/>
          </p:spPr>
        </p:cxnSp>
        <p:cxnSp>
          <p:nvCxnSpPr>
            <p:cNvPr id="87" name="直接箭头连接符 22"/>
            <p:cNvCxnSpPr/>
            <p:nvPr/>
          </p:nvCxnSpPr>
          <p:spPr bwMode="auto">
            <a:xfrm>
              <a:off x="8240594" y="5171008"/>
              <a:ext cx="0" cy="1683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cxnSp>
          <p:nvCxnSpPr>
            <p:cNvPr id="88" name="直接箭头连接符 23"/>
            <p:cNvCxnSpPr/>
            <p:nvPr/>
          </p:nvCxnSpPr>
          <p:spPr bwMode="auto">
            <a:xfrm>
              <a:off x="6786348" y="5764675"/>
              <a:ext cx="0" cy="33132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cxnSp>
          <p:nvCxnSpPr>
            <p:cNvPr id="89" name="直接箭头连接符 24"/>
            <p:cNvCxnSpPr/>
            <p:nvPr/>
          </p:nvCxnSpPr>
          <p:spPr bwMode="auto">
            <a:xfrm flipH="1">
              <a:off x="8237658" y="5761311"/>
              <a:ext cx="2936" cy="59539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sp>
          <p:nvSpPr>
            <p:cNvPr id="90" name="文本框 25"/>
            <p:cNvSpPr txBox="1"/>
            <p:nvPr/>
          </p:nvSpPr>
          <p:spPr>
            <a:xfrm>
              <a:off x="6777593" y="5764675"/>
              <a:ext cx="53743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9pPr>
            </a:lstStyle>
            <a:p>
              <a:r>
                <a:rPr lang="en-US" altLang="zh-CN" sz="1100" dirty="0" smtClean="0"/>
                <a:t>RX 1</a:t>
              </a:r>
              <a:endParaRPr lang="en-US" sz="1100" dirty="0"/>
            </a:p>
          </p:txBody>
        </p:sp>
        <p:sp>
          <p:nvSpPr>
            <p:cNvPr id="91" name="文本框 26"/>
            <p:cNvSpPr txBox="1"/>
            <p:nvPr/>
          </p:nvSpPr>
          <p:spPr>
            <a:xfrm>
              <a:off x="8237658" y="5764675"/>
              <a:ext cx="49775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9pPr>
            </a:lstStyle>
            <a:p>
              <a:r>
                <a:rPr lang="en-US" altLang="zh-CN" sz="1100" dirty="0" smtClean="0"/>
                <a:t>RX 2</a:t>
              </a:r>
              <a:endParaRPr lang="en-US" sz="1100" dirty="0"/>
            </a:p>
          </p:txBody>
        </p:sp>
        <p:sp>
          <p:nvSpPr>
            <p:cNvPr id="92" name="文本框 27"/>
            <p:cNvSpPr txBox="1"/>
            <p:nvPr/>
          </p:nvSpPr>
          <p:spPr>
            <a:xfrm>
              <a:off x="6573438" y="3770205"/>
              <a:ext cx="9187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9pPr>
            </a:lstStyle>
            <a:p>
              <a:r>
                <a:rPr lang="en-US" altLang="zh-CN" sz="1050" dirty="0" smtClean="0"/>
                <a:t>Low MAC 1</a:t>
              </a:r>
              <a:endParaRPr lang="en-US" sz="1050" dirty="0"/>
            </a:p>
          </p:txBody>
        </p:sp>
        <p:sp>
          <p:nvSpPr>
            <p:cNvPr id="93" name="文本框 28"/>
            <p:cNvSpPr txBox="1"/>
            <p:nvPr/>
          </p:nvSpPr>
          <p:spPr>
            <a:xfrm>
              <a:off x="8068652" y="3773606"/>
              <a:ext cx="9187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9pPr>
            </a:lstStyle>
            <a:p>
              <a:r>
                <a:rPr lang="en-US" altLang="zh-CN" sz="1050" dirty="0" smtClean="0"/>
                <a:t>Low MAC 2</a:t>
              </a:r>
              <a:endParaRPr lang="en-US" sz="1050" dirty="0"/>
            </a:p>
          </p:txBody>
        </p:sp>
        <p:sp>
          <p:nvSpPr>
            <p:cNvPr id="94" name="文本框 29"/>
            <p:cNvSpPr txBox="1"/>
            <p:nvPr/>
          </p:nvSpPr>
          <p:spPr>
            <a:xfrm>
              <a:off x="7952036" y="2244129"/>
              <a:ext cx="9187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9pPr>
            </a:lstStyle>
            <a:p>
              <a:r>
                <a:rPr lang="en-US" altLang="zh-CN" sz="1050" dirty="0" smtClean="0"/>
                <a:t>High MAC</a:t>
              </a:r>
              <a:endParaRPr lang="en-US" sz="1050" dirty="0"/>
            </a:p>
          </p:txBody>
        </p:sp>
        <p:sp>
          <p:nvSpPr>
            <p:cNvPr id="95" name="文本框 31"/>
            <p:cNvSpPr txBox="1"/>
            <p:nvPr/>
          </p:nvSpPr>
          <p:spPr>
            <a:xfrm>
              <a:off x="7620000" y="1953729"/>
              <a:ext cx="123943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9pPr>
            </a:lstStyle>
            <a:p>
              <a:r>
                <a:rPr lang="en-US" sz="1100" dirty="0" smtClean="0"/>
                <a:t>Single MAC SAP</a:t>
              </a:r>
              <a:endParaRPr lang="en-US" sz="1100" dirty="0"/>
            </a:p>
          </p:txBody>
        </p:sp>
        <p:cxnSp>
          <p:nvCxnSpPr>
            <p:cNvPr id="96" name="直接箭头连接符 32"/>
            <p:cNvCxnSpPr/>
            <p:nvPr/>
          </p:nvCxnSpPr>
          <p:spPr bwMode="auto">
            <a:xfrm>
              <a:off x="7547022" y="1878475"/>
              <a:ext cx="0" cy="33132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</p:grpSp>
      <p:cxnSp>
        <p:nvCxnSpPr>
          <p:cNvPr id="97" name="Straight Arrow Connector 96"/>
          <p:cNvCxnSpPr/>
          <p:nvPr/>
        </p:nvCxnSpPr>
        <p:spPr bwMode="auto">
          <a:xfrm>
            <a:off x="3400356" y="6154628"/>
            <a:ext cx="400330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8" name="Straight Arrow Connector 97"/>
          <p:cNvCxnSpPr/>
          <p:nvPr/>
        </p:nvCxnSpPr>
        <p:spPr bwMode="auto">
          <a:xfrm>
            <a:off x="1973933" y="5893925"/>
            <a:ext cx="397842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007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STAs affiliated to an MLD independently operate and follow the baseline EDCA procedure.</a:t>
            </a:r>
          </a:p>
          <a:p>
            <a:endParaRPr lang="en-US" dirty="0" smtClean="0"/>
          </a:p>
          <a:p>
            <a:r>
              <a:rPr lang="en-US" dirty="0"/>
              <a:t>The MLD </a:t>
            </a:r>
            <a:r>
              <a:rPr lang="en-US" dirty="0" smtClean="0"/>
              <a:t>may have two </a:t>
            </a:r>
            <a:r>
              <a:rPr lang="en-US" dirty="0"/>
              <a:t>type of </a:t>
            </a:r>
            <a:r>
              <a:rPr lang="en-US" dirty="0" smtClean="0"/>
              <a:t>queues.   </a:t>
            </a:r>
          </a:p>
          <a:p>
            <a:pPr lvl="1"/>
            <a:r>
              <a:rPr lang="en-US" dirty="0" smtClean="0"/>
              <a:t>MLD queue: Before a transmitter </a:t>
            </a:r>
            <a:r>
              <a:rPr lang="en-US" dirty="0"/>
              <a:t>among STAs affiliated to a MLD is </a:t>
            </a:r>
            <a:r>
              <a:rPr lang="en-US" dirty="0" smtClean="0"/>
              <a:t>determined, a MLD buffers the MPDUs to the MLD queue.</a:t>
            </a:r>
          </a:p>
          <a:p>
            <a:pPr lvl="1"/>
            <a:r>
              <a:rPr lang="en-US" dirty="0" smtClean="0"/>
              <a:t>STA queue: After a transmitter </a:t>
            </a:r>
            <a:r>
              <a:rPr lang="en-US" dirty="0"/>
              <a:t>among STAs affiliated to a MLD is </a:t>
            </a:r>
            <a:r>
              <a:rPr lang="en-US" dirty="0" smtClean="0"/>
              <a:t>determined</a:t>
            </a:r>
            <a:r>
              <a:rPr lang="en-US" dirty="0"/>
              <a:t>,</a:t>
            </a:r>
            <a:r>
              <a:rPr lang="en-US" dirty="0" smtClean="0"/>
              <a:t> a </a:t>
            </a:r>
            <a:r>
              <a:rPr lang="en-US" dirty="0"/>
              <a:t>MLD </a:t>
            </a:r>
            <a:r>
              <a:rPr lang="en-US" dirty="0" smtClean="0"/>
              <a:t>buffers the </a:t>
            </a:r>
            <a:r>
              <a:rPr lang="en-US" dirty="0"/>
              <a:t>MPDUs to the </a:t>
            </a:r>
            <a:r>
              <a:rPr lang="en-US" dirty="0" smtClean="0"/>
              <a:t>STA queue associated with the transmitter.  </a:t>
            </a:r>
          </a:p>
          <a:p>
            <a:pPr lvl="2"/>
            <a:r>
              <a:rPr lang="en-US" dirty="0" smtClean="0"/>
              <a:t>NOTE- STA </a:t>
            </a:r>
            <a:r>
              <a:rPr lang="en-US" dirty="0"/>
              <a:t>queue consists of transmit queues for each AC.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Assumption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3427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 MLD checks the RBO counter of each STA affiliated to the MLD.</a:t>
            </a:r>
          </a:p>
          <a:p>
            <a:r>
              <a:rPr lang="en-US" dirty="0" smtClean="0"/>
              <a:t>If the RBO counter of a STA is equal to 0, the MLD may pass the MPDU from the MLD queue to the corresponding STA queue and the STA initiates a TXOP.  </a:t>
            </a:r>
          </a:p>
          <a:p>
            <a:r>
              <a:rPr lang="en-US" dirty="0"/>
              <a:t>Synchronous multi-link transmission is not happened.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Synchronous Multi-Link Transmission Procedure</a:t>
            </a:r>
            <a:endParaRPr lang="en-US" sz="2400" dirty="0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153578"/>
              </p:ext>
            </p:extLst>
          </p:nvPr>
        </p:nvGraphicFramePr>
        <p:xfrm>
          <a:off x="1281677" y="4748054"/>
          <a:ext cx="16383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  <a:gridCol w="327660"/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12131"/>
              </p:ext>
            </p:extLst>
          </p:nvPr>
        </p:nvGraphicFramePr>
        <p:xfrm>
          <a:off x="1276807" y="5577840"/>
          <a:ext cx="16383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  <a:gridCol w="32766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1" name="Rectangle 30"/>
          <p:cNvSpPr/>
          <p:nvPr/>
        </p:nvSpPr>
        <p:spPr bwMode="auto">
          <a:xfrm>
            <a:off x="2934157" y="5577840"/>
            <a:ext cx="2959259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 A-MPDU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353533" y="4740080"/>
            <a:ext cx="854785" cy="146159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78049" y="6200001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MLD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 bwMode="auto">
          <a:xfrm>
            <a:off x="2934157" y="4748054"/>
            <a:ext cx="2959259" cy="35734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Busy (Interference leakage by STA1)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5961905" y="5577046"/>
            <a:ext cx="890135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Rx BA</a:t>
            </a:r>
          </a:p>
        </p:txBody>
      </p:sp>
      <p:cxnSp>
        <p:nvCxnSpPr>
          <p:cNvPr id="41" name="Straight Arrow Connector 40"/>
          <p:cNvCxnSpPr>
            <a:endCxn id="44" idx="1"/>
          </p:cNvCxnSpPr>
          <p:nvPr/>
        </p:nvCxnSpPr>
        <p:spPr bwMode="auto">
          <a:xfrm>
            <a:off x="5878488" y="4922741"/>
            <a:ext cx="464289" cy="2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5857068" y="4641711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AIFS</a:t>
            </a:r>
            <a:endParaRPr lang="en-US" dirty="0"/>
          </a:p>
        </p:txBody>
      </p:sp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717753"/>
              </p:ext>
            </p:extLst>
          </p:nvPr>
        </p:nvGraphicFramePr>
        <p:xfrm>
          <a:off x="6342777" y="4740080"/>
          <a:ext cx="16383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  <a:gridCol w="327660"/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7" name="Rectangle 46"/>
          <p:cNvSpPr/>
          <p:nvPr/>
        </p:nvSpPr>
        <p:spPr bwMode="auto">
          <a:xfrm>
            <a:off x="8003935" y="4732020"/>
            <a:ext cx="1050142" cy="37338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 A-MPDU</a:t>
            </a:r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1281677" y="5105400"/>
            <a:ext cx="777239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2" name="Straight Arrow Connector 71"/>
          <p:cNvCxnSpPr>
            <a:endCxn id="74" idx="1"/>
          </p:cNvCxnSpPr>
          <p:nvPr/>
        </p:nvCxnSpPr>
        <p:spPr bwMode="auto">
          <a:xfrm>
            <a:off x="6852040" y="5759707"/>
            <a:ext cx="464289" cy="2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6830620" y="5478677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AIFS</a:t>
            </a:r>
            <a:endParaRPr lang="en-US" dirty="0"/>
          </a:p>
        </p:txBody>
      </p:sp>
      <p:graphicFrame>
        <p:nvGraphicFramePr>
          <p:cNvPr id="74" name="Table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217469"/>
              </p:ext>
            </p:extLst>
          </p:nvPr>
        </p:nvGraphicFramePr>
        <p:xfrm>
          <a:off x="7316329" y="5577046"/>
          <a:ext cx="65532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6" name="Rectangle 75"/>
          <p:cNvSpPr/>
          <p:nvPr/>
        </p:nvSpPr>
        <p:spPr bwMode="auto">
          <a:xfrm>
            <a:off x="7988167" y="5585035"/>
            <a:ext cx="1069301" cy="35734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 smtClean="0"/>
              <a:t>Busy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 flipV="1">
            <a:off x="1281677" y="5941152"/>
            <a:ext cx="7772399" cy="24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7" name="TextBox 76"/>
          <p:cNvSpPr txBox="1"/>
          <p:nvPr/>
        </p:nvSpPr>
        <p:spPr>
          <a:xfrm>
            <a:off x="304800" y="5108165"/>
            <a:ext cx="9802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STA2 Queue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304800" y="5941926"/>
            <a:ext cx="9802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STA1 Queue</a:t>
            </a:r>
            <a:endParaRPr lang="en-US" dirty="0"/>
          </a:p>
        </p:txBody>
      </p:sp>
      <p:sp>
        <p:nvSpPr>
          <p:cNvPr id="80" name="Rectangle 79"/>
          <p:cNvSpPr/>
          <p:nvPr/>
        </p:nvSpPr>
        <p:spPr bwMode="auto">
          <a:xfrm>
            <a:off x="1285069" y="5106034"/>
            <a:ext cx="6682740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Empty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8003935" y="5106034"/>
            <a:ext cx="1050141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Nonempty</a:t>
            </a:r>
            <a:endParaRPr lang="en-US" dirty="0"/>
          </a:p>
        </p:txBody>
      </p:sp>
      <p:sp>
        <p:nvSpPr>
          <p:cNvPr id="83" name="Rectangle 82"/>
          <p:cNvSpPr/>
          <p:nvPr/>
        </p:nvSpPr>
        <p:spPr bwMode="auto">
          <a:xfrm>
            <a:off x="1285068" y="5941152"/>
            <a:ext cx="1620691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Empty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2944803" y="5941152"/>
            <a:ext cx="3907237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Nonempty</a:t>
            </a:r>
            <a:endParaRPr lang="en-US" dirty="0"/>
          </a:p>
        </p:txBody>
      </p:sp>
      <p:sp>
        <p:nvSpPr>
          <p:cNvPr id="85" name="Rectangle 84"/>
          <p:cNvSpPr/>
          <p:nvPr/>
        </p:nvSpPr>
        <p:spPr bwMode="auto">
          <a:xfrm>
            <a:off x="6891084" y="5941152"/>
            <a:ext cx="2166384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Empty</a:t>
            </a:r>
          </a:p>
        </p:txBody>
      </p:sp>
    </p:spTree>
    <p:extLst>
      <p:ext uri="{BB962C8B-B14F-4D97-AF65-F5344CB8AC3E}">
        <p14:creationId xmlns:p14="http://schemas.microsoft.com/office/powerpoint/2010/main" val="87877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However, when the RBO counter of a STA1 is equal to 0, the MLD may decide to not pass the MPDU from the MLD queue to the STA1 queue. Because the RBO counter of a STA2 almost reaches to 0. </a:t>
            </a:r>
          </a:p>
          <a:p>
            <a:r>
              <a:rPr lang="en-US" dirty="0" smtClean="0"/>
              <a:t>In a consequence, the STA1 does not initiates a TXOP according the </a:t>
            </a:r>
            <a:r>
              <a:rPr lang="en-US" dirty="0"/>
              <a:t>baseline rule (see the next </a:t>
            </a:r>
            <a:r>
              <a:rPr lang="en-US" dirty="0" smtClean="0"/>
              <a:t>slide) and a STA2 continues the </a:t>
            </a:r>
            <a:r>
              <a:rPr lang="en-US" dirty="0" err="1" smtClean="0"/>
              <a:t>backoff</a:t>
            </a:r>
            <a:r>
              <a:rPr lang="en-US" dirty="0" smtClean="0"/>
              <a:t> procedure.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Synchronous Multi-Link Transmission Procedure</a:t>
            </a:r>
            <a:endParaRPr lang="en-US" sz="2400" dirty="0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/>
          </p:nvPr>
        </p:nvGraphicFramePr>
        <p:xfrm>
          <a:off x="1281677" y="4748054"/>
          <a:ext cx="16383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  <a:gridCol w="327660"/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/>
          </p:nvPr>
        </p:nvGraphicFramePr>
        <p:xfrm>
          <a:off x="1276807" y="5577840"/>
          <a:ext cx="16383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  <a:gridCol w="32766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5" name="Rectangle 34"/>
          <p:cNvSpPr/>
          <p:nvPr/>
        </p:nvSpPr>
        <p:spPr bwMode="auto">
          <a:xfrm>
            <a:off x="353533" y="4740080"/>
            <a:ext cx="854785" cy="146159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78049" y="6200001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MLD</a:t>
            </a:r>
            <a:endParaRPr lang="en-US" dirty="0"/>
          </a:p>
        </p:txBody>
      </p:sp>
      <p:cxnSp>
        <p:nvCxnSpPr>
          <p:cNvPr id="28" name="Straight Connector 27"/>
          <p:cNvCxnSpPr/>
          <p:nvPr/>
        </p:nvCxnSpPr>
        <p:spPr bwMode="auto">
          <a:xfrm flipV="1">
            <a:off x="1281677" y="5941152"/>
            <a:ext cx="7772399" cy="24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7" name="TextBox 76"/>
          <p:cNvSpPr txBox="1"/>
          <p:nvPr/>
        </p:nvSpPr>
        <p:spPr>
          <a:xfrm>
            <a:off x="304800" y="5108165"/>
            <a:ext cx="9802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STA2 Queue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304800" y="5941926"/>
            <a:ext cx="9802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STA1 Queue</a:t>
            </a:r>
            <a:endParaRPr lang="en-US" dirty="0"/>
          </a:p>
        </p:txBody>
      </p:sp>
      <p:sp>
        <p:nvSpPr>
          <p:cNvPr id="80" name="Rectangle 79"/>
          <p:cNvSpPr/>
          <p:nvPr/>
        </p:nvSpPr>
        <p:spPr bwMode="auto">
          <a:xfrm>
            <a:off x="1285068" y="5106034"/>
            <a:ext cx="3266205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Empty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1285069" y="5941152"/>
            <a:ext cx="3266205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Empty</a:t>
            </a:r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9764425"/>
              </p:ext>
            </p:extLst>
          </p:nvPr>
        </p:nvGraphicFramePr>
        <p:xfrm>
          <a:off x="2923527" y="4749385"/>
          <a:ext cx="16383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  <a:gridCol w="327660"/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0" name="Straight Connector 39"/>
          <p:cNvCxnSpPr/>
          <p:nvPr/>
        </p:nvCxnSpPr>
        <p:spPr bwMode="auto">
          <a:xfrm>
            <a:off x="1281677" y="5105400"/>
            <a:ext cx="777239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</p:spPr>
        <p:txBody>
          <a:bodyPr/>
          <a:lstStyle/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1020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In P802.11md D3.0, </a:t>
            </a:r>
          </a:p>
          <a:p>
            <a:pPr lvl="1"/>
            <a:r>
              <a:rPr lang="en-US" sz="1800" b="0" dirty="0"/>
              <a:t>On these specific slot boundaries, each EDCAF shall make a determination to perform one and only one of </a:t>
            </a:r>
            <a:r>
              <a:rPr lang="en-US" sz="1800" b="0" dirty="0" smtClean="0"/>
              <a:t>the following </a:t>
            </a:r>
            <a:r>
              <a:rPr lang="en-US" sz="1800" b="0" dirty="0"/>
              <a:t>functions:</a:t>
            </a:r>
          </a:p>
          <a:p>
            <a:pPr lvl="2"/>
            <a:r>
              <a:rPr lang="en-US" sz="1600" b="0" dirty="0" smtClean="0"/>
              <a:t>Decrement </a:t>
            </a:r>
            <a:r>
              <a:rPr lang="en-US" sz="1600" b="0" dirty="0"/>
              <a:t>the </a:t>
            </a:r>
            <a:r>
              <a:rPr lang="en-US" sz="1600" b="0" dirty="0" err="1"/>
              <a:t>backoff</a:t>
            </a:r>
            <a:r>
              <a:rPr lang="en-US" sz="1600" b="0" dirty="0"/>
              <a:t> counter(#189).</a:t>
            </a:r>
          </a:p>
          <a:p>
            <a:pPr lvl="2"/>
            <a:r>
              <a:rPr lang="en-US" sz="1600" b="0" dirty="0" smtClean="0"/>
              <a:t>Initiate </a:t>
            </a:r>
            <a:r>
              <a:rPr lang="en-US" sz="1600" b="0" dirty="0"/>
              <a:t>the transmission of a frame exchange sequence.</a:t>
            </a:r>
          </a:p>
          <a:p>
            <a:pPr lvl="2"/>
            <a:r>
              <a:rPr lang="en-US" sz="1600" b="0" dirty="0" smtClean="0"/>
              <a:t>Invoke </a:t>
            </a:r>
            <a:r>
              <a:rPr lang="en-US" sz="1600" b="0" dirty="0"/>
              <a:t>the </a:t>
            </a:r>
            <a:r>
              <a:rPr lang="en-US" sz="1600" b="0" dirty="0" err="1"/>
              <a:t>backoff</a:t>
            </a:r>
            <a:r>
              <a:rPr lang="en-US" sz="1600" b="0" dirty="0"/>
              <a:t> procedure due to an internal </a:t>
            </a:r>
            <a:r>
              <a:rPr lang="en-US" sz="1600" b="0" dirty="0" smtClean="0"/>
              <a:t>collision.</a:t>
            </a:r>
            <a:endParaRPr lang="en-US" sz="1600" b="0" dirty="0"/>
          </a:p>
          <a:p>
            <a:pPr lvl="2"/>
            <a:r>
              <a:rPr lang="en-US" sz="1600" b="0" dirty="0" smtClean="0">
                <a:solidFill>
                  <a:srgbClr val="FF0000"/>
                </a:solidFill>
              </a:rPr>
              <a:t>Do </a:t>
            </a:r>
            <a:r>
              <a:rPr lang="en-US" sz="1600" b="0" dirty="0">
                <a:solidFill>
                  <a:srgbClr val="FF0000"/>
                </a:solidFill>
              </a:rPr>
              <a:t>nothing</a:t>
            </a:r>
            <a:r>
              <a:rPr lang="en-US" sz="1600" b="0" dirty="0" smtClean="0">
                <a:solidFill>
                  <a:srgbClr val="FF0000"/>
                </a:solidFill>
              </a:rPr>
              <a:t>.</a:t>
            </a:r>
          </a:p>
          <a:p>
            <a:pPr marL="857250" lvl="2" indent="0">
              <a:buNone/>
            </a:pPr>
            <a:endParaRPr lang="en-US" sz="1600" b="0" dirty="0">
              <a:solidFill>
                <a:srgbClr val="FF0000"/>
              </a:solidFill>
            </a:endParaRPr>
          </a:p>
          <a:p>
            <a:pPr lvl="1"/>
            <a:r>
              <a:rPr lang="en-US" sz="1800" b="0" dirty="0" smtClean="0"/>
              <a:t>At </a:t>
            </a:r>
            <a:r>
              <a:rPr lang="en-US" sz="1800" b="0" dirty="0"/>
              <a:t>each of the above-described specific slot boundaries, each EDCAF shall initiate a transmission sequence if</a:t>
            </a:r>
          </a:p>
          <a:p>
            <a:pPr lvl="2"/>
            <a:r>
              <a:rPr lang="en-US" sz="1600" b="0" dirty="0" smtClean="0"/>
              <a:t>There </a:t>
            </a:r>
            <a:r>
              <a:rPr lang="en-US" sz="1600" b="0" dirty="0"/>
              <a:t>is a frame available for transmission at that EDCAF, </a:t>
            </a:r>
            <a:r>
              <a:rPr lang="en-US" sz="1600" b="0" dirty="0" smtClean="0"/>
              <a:t>and                    </a:t>
            </a:r>
            <a:r>
              <a:rPr lang="en-US" sz="1600" dirty="0">
                <a:solidFill>
                  <a:srgbClr val="FF0000"/>
                </a:solidFill>
              </a:rPr>
              <a:t>[</a:t>
            </a:r>
            <a:r>
              <a:rPr lang="en-US" sz="1600" b="0" dirty="0" smtClean="0">
                <a:solidFill>
                  <a:srgbClr val="FF0000"/>
                </a:solidFill>
              </a:rPr>
              <a:t>X]</a:t>
            </a:r>
            <a:endParaRPr lang="en-US" sz="1600" dirty="0">
              <a:solidFill>
                <a:srgbClr val="FF0000"/>
              </a:solidFill>
            </a:endParaRPr>
          </a:p>
          <a:p>
            <a:pPr lvl="2"/>
            <a:r>
              <a:rPr lang="en-US" sz="1600" b="0" dirty="0" smtClean="0"/>
              <a:t>The </a:t>
            </a:r>
            <a:r>
              <a:rPr lang="en-US" sz="1600" b="0" dirty="0" err="1"/>
              <a:t>backoff</a:t>
            </a:r>
            <a:r>
              <a:rPr lang="en-US" sz="1600" b="0" dirty="0"/>
              <a:t> counter(#189) for that EDCAF has a value of 0, </a:t>
            </a:r>
            <a:r>
              <a:rPr lang="en-US" sz="1600" b="0" dirty="0" smtClean="0"/>
              <a:t>and                  </a:t>
            </a:r>
            <a:r>
              <a:rPr lang="en-US" sz="1600" b="0" dirty="0" smtClean="0">
                <a:solidFill>
                  <a:srgbClr val="FF0000"/>
                </a:solidFill>
              </a:rPr>
              <a:t>[O]</a:t>
            </a:r>
            <a:endParaRPr lang="en-US" sz="1600" b="0" dirty="0">
              <a:solidFill>
                <a:srgbClr val="FF0000"/>
              </a:solidFill>
            </a:endParaRPr>
          </a:p>
          <a:p>
            <a:pPr lvl="2"/>
            <a:r>
              <a:rPr lang="en-US" sz="1600" b="0" dirty="0" smtClean="0"/>
              <a:t>Initiation </a:t>
            </a:r>
            <a:r>
              <a:rPr lang="en-US" sz="1600" b="0" dirty="0"/>
              <a:t>of a transmission sequence is not allowed to commence at this time for an EDCAF </a:t>
            </a:r>
            <a:r>
              <a:rPr lang="en-US" sz="1600" b="0" dirty="0" smtClean="0"/>
              <a:t>of higher </a:t>
            </a:r>
            <a:r>
              <a:rPr lang="en-US" sz="1600" b="0" dirty="0"/>
              <a:t>UP</a:t>
            </a:r>
            <a:r>
              <a:rPr lang="en-US" sz="1600" b="0" dirty="0" smtClean="0"/>
              <a:t>.                                                                            </a:t>
            </a:r>
            <a:r>
              <a:rPr lang="en-US" sz="1600" dirty="0" smtClean="0">
                <a:solidFill>
                  <a:srgbClr val="FF0000"/>
                </a:solidFill>
              </a:rPr>
              <a:t>[</a:t>
            </a:r>
            <a:r>
              <a:rPr lang="en-US" sz="1600" dirty="0">
                <a:solidFill>
                  <a:srgbClr val="FF0000"/>
                </a:solidFill>
              </a:rPr>
              <a:t>O]</a:t>
            </a:r>
            <a:endParaRPr lang="en-US" sz="1600" b="0" dirty="0" smtClean="0"/>
          </a:p>
          <a:p>
            <a:pPr lvl="2"/>
            <a:endParaRPr lang="en-US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Synchronous Multi-Link Transmission Procedure</a:t>
            </a:r>
            <a:endParaRPr lang="en-US" sz="2400" dirty="0"/>
          </a:p>
        </p:txBody>
      </p:sp>
      <p:sp>
        <p:nvSpPr>
          <p:cNvPr id="4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</p:spPr>
        <p:txBody>
          <a:bodyPr/>
          <a:lstStyle/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143000" y="5029200"/>
            <a:ext cx="7315200" cy="11430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143000" y="3810000"/>
            <a:ext cx="7315200" cy="306388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Right Arrow 1"/>
          <p:cNvSpPr/>
          <p:nvPr/>
        </p:nvSpPr>
        <p:spPr bwMode="auto">
          <a:xfrm>
            <a:off x="1828800" y="4169777"/>
            <a:ext cx="304800" cy="228600"/>
          </a:xfrm>
          <a:prstGeom prst="rightArrow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3600" y="4109461"/>
            <a:ext cx="70771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STA1 performs to do nothing because there is no frame available for transmission.  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80144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Then, when the RBO counter of the STA2 is equal to 0, the MLD passes the MPDU from the MLD queue to the STA2 queue and the STA1 queue. </a:t>
            </a:r>
          </a:p>
          <a:p>
            <a:r>
              <a:rPr lang="en-US" dirty="0" smtClean="0"/>
              <a:t>Both the STA2 and STA1 can initiate a TXOP simultaneously</a:t>
            </a:r>
            <a:r>
              <a:rPr lang="en-US" dirty="0"/>
              <a:t>.</a:t>
            </a:r>
            <a:endParaRPr lang="en-US" dirty="0" smtClean="0"/>
          </a:p>
          <a:p>
            <a:pPr lvl="1"/>
            <a:r>
              <a:rPr lang="en-US" dirty="0" smtClean="0"/>
              <a:t>The STA1 does not invoke a new </a:t>
            </a:r>
            <a:r>
              <a:rPr lang="en-US" dirty="0" err="1" smtClean="0"/>
              <a:t>backoff</a:t>
            </a:r>
            <a:r>
              <a:rPr lang="en-US" dirty="0" smtClean="0"/>
              <a:t> procedure if the medium is not busy according the baseline rule (see the next slide).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Synchronous Multi-Link Transmission Procedure</a:t>
            </a:r>
            <a:endParaRPr lang="en-US" sz="2400" dirty="0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/>
          </p:nvPr>
        </p:nvGraphicFramePr>
        <p:xfrm>
          <a:off x="1281677" y="4748054"/>
          <a:ext cx="16383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  <a:gridCol w="327660"/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/>
          </p:nvPr>
        </p:nvGraphicFramePr>
        <p:xfrm>
          <a:off x="1276807" y="5577840"/>
          <a:ext cx="16383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  <a:gridCol w="32766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1" name="Rectangle 30"/>
          <p:cNvSpPr/>
          <p:nvPr/>
        </p:nvSpPr>
        <p:spPr bwMode="auto">
          <a:xfrm>
            <a:off x="4590318" y="5577840"/>
            <a:ext cx="2959259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 A-MPDU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353533" y="4740080"/>
            <a:ext cx="854785" cy="146159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78049" y="6200001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MLD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 bwMode="auto">
          <a:xfrm>
            <a:off x="7618066" y="5577046"/>
            <a:ext cx="890135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Rx BA</a:t>
            </a:r>
          </a:p>
        </p:txBody>
      </p:sp>
      <p:cxnSp>
        <p:nvCxnSpPr>
          <p:cNvPr id="28" name="Straight Connector 27"/>
          <p:cNvCxnSpPr/>
          <p:nvPr/>
        </p:nvCxnSpPr>
        <p:spPr bwMode="auto">
          <a:xfrm flipV="1">
            <a:off x="1281677" y="5941152"/>
            <a:ext cx="7772399" cy="24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7" name="TextBox 76"/>
          <p:cNvSpPr txBox="1"/>
          <p:nvPr/>
        </p:nvSpPr>
        <p:spPr>
          <a:xfrm>
            <a:off x="304800" y="5108165"/>
            <a:ext cx="9802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STA2 Queue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304800" y="5941926"/>
            <a:ext cx="9802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STA1 Queue</a:t>
            </a:r>
            <a:endParaRPr lang="en-US" dirty="0"/>
          </a:p>
        </p:txBody>
      </p:sp>
      <p:sp>
        <p:nvSpPr>
          <p:cNvPr id="80" name="Rectangle 79"/>
          <p:cNvSpPr/>
          <p:nvPr/>
        </p:nvSpPr>
        <p:spPr bwMode="auto">
          <a:xfrm>
            <a:off x="1285068" y="5106034"/>
            <a:ext cx="3266205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Empty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4584686" y="5106034"/>
            <a:ext cx="3923516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Nonempty</a:t>
            </a:r>
            <a:endParaRPr lang="en-US" dirty="0"/>
          </a:p>
        </p:txBody>
      </p:sp>
      <p:sp>
        <p:nvSpPr>
          <p:cNvPr id="83" name="Rectangle 82"/>
          <p:cNvSpPr/>
          <p:nvPr/>
        </p:nvSpPr>
        <p:spPr bwMode="auto">
          <a:xfrm>
            <a:off x="1285069" y="5941152"/>
            <a:ext cx="3266205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Empty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4590318" y="5941152"/>
            <a:ext cx="3917883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Nonempty</a:t>
            </a:r>
            <a:endParaRPr lang="en-US" dirty="0"/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/>
          </p:nvPr>
        </p:nvGraphicFramePr>
        <p:xfrm>
          <a:off x="2923527" y="4749385"/>
          <a:ext cx="16383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  <a:gridCol w="327660"/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3" name="Rectangle 32"/>
          <p:cNvSpPr/>
          <p:nvPr/>
        </p:nvSpPr>
        <p:spPr bwMode="auto">
          <a:xfrm>
            <a:off x="4590318" y="4738502"/>
            <a:ext cx="2959259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 A-MPDU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7609051" y="4738502"/>
            <a:ext cx="890135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Rx BA</a:t>
            </a:r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1281677" y="5105400"/>
            <a:ext cx="777239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</p:spPr>
        <p:txBody>
          <a:bodyPr/>
          <a:lstStyle/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73415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DB7F03-E2F4-4208-8217-CF5CB1C8F085}">
  <ds:schemaRefs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115335</TotalTime>
  <Words>1546</Words>
  <Application>Microsoft Office PowerPoint</Application>
  <PresentationFormat>On-screen Show (4:3)</PresentationFormat>
  <Paragraphs>352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 Unicode MS</vt:lpstr>
      <vt:lpstr>Arial</vt:lpstr>
      <vt:lpstr>Times New Roman</vt:lpstr>
      <vt:lpstr>802-11-Submission</vt:lpstr>
      <vt:lpstr>Document</vt:lpstr>
      <vt:lpstr>Synchronous Multi-link Transmission of Non-STR MLD</vt:lpstr>
      <vt:lpstr>Recap: Multi-Link Device Architecture [1,2]</vt:lpstr>
      <vt:lpstr>Recap: Multi-Link Device Architecture [3]</vt:lpstr>
      <vt:lpstr>Recap: Multi-Link Device Architecture [4]</vt:lpstr>
      <vt:lpstr>Assumption</vt:lpstr>
      <vt:lpstr>Synchronous Multi-Link Transmission Procedure</vt:lpstr>
      <vt:lpstr>Synchronous Multi-Link Transmission Procedure</vt:lpstr>
      <vt:lpstr>Synchronous Multi-Link Transmission Procedure</vt:lpstr>
      <vt:lpstr>Synchronous Multi-Link Transmission Procedure</vt:lpstr>
      <vt:lpstr>Synchronous Multi-Link Transmission Procedure</vt:lpstr>
      <vt:lpstr>Synchronous Multi-Link Transmission Procedure</vt:lpstr>
      <vt:lpstr>Synchronous Multi-Link Transmission Procedure</vt:lpstr>
      <vt:lpstr>Observations</vt:lpstr>
      <vt:lpstr>References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1731</cp:revision>
  <cp:lastPrinted>1998-02-10T13:28:06Z</cp:lastPrinted>
  <dcterms:created xsi:type="dcterms:W3CDTF">2007-05-21T21:00:37Z</dcterms:created>
  <dcterms:modified xsi:type="dcterms:W3CDTF">2020-07-28T18:44:40Z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