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9" r:id="rId2"/>
    <p:sldId id="763" r:id="rId3"/>
    <p:sldId id="785" r:id="rId4"/>
    <p:sldId id="806" r:id="rId5"/>
    <p:sldId id="807" r:id="rId6"/>
    <p:sldId id="814" r:id="rId7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591" autoAdjust="0"/>
    <p:restoredTop sz="86385" autoAdjust="0"/>
  </p:normalViewPr>
  <p:slideViewPr>
    <p:cSldViewPr>
      <p:cViewPr varScale="1">
        <p:scale>
          <a:sx n="86" d="100"/>
          <a:sy n="86" d="100"/>
        </p:scale>
        <p:origin x="1493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3178" y="77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fld id="{F8F1622B-DF3E-4A4F-8EC7-948B036F3BDE}" type="datetime1">
              <a:rPr lang="en-US" smtClean="0"/>
              <a:t>8/27/2020</a:t>
            </a:fld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fld id="{7FCB179B-77EE-4E17-8DD6-3C366A76086D}" type="datetime1">
              <a:rPr lang="en-US" smtClean="0"/>
              <a:t>8/27/2020</a:t>
            </a:fld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</p:spPr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749D3E45-C71B-405C-86DD-77B348C7B682}" type="datetime1">
              <a:rPr lang="en-US" smtClean="0"/>
              <a:t>8/27/2020</a:t>
            </a:fld>
            <a:endParaRPr lang="en-US"/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7480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B13D12-61F7-4E20-B5DA-9E81662E47AB}" type="datetime1">
              <a:rPr lang="en-US" smtClean="0"/>
              <a:t>8/27/2020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Hongyuan Zhang et al (NXP)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C5BDF9-8B94-4F21-90DF-D303BDC075A0}" type="datetime1">
              <a:rPr lang="en-US" smtClean="0"/>
              <a:t>8/27/2020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Hongyuan Zhang et al (NXP)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DE00FA-3959-4373-BC1B-BC6E25140303}" type="datetime1">
              <a:rPr lang="en-US" smtClean="0"/>
              <a:t>8/27/2020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Hongyuan Zhang et al (NXP)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45457" y="1666619"/>
            <a:ext cx="8582751" cy="4354712"/>
          </a:xfrm>
          <a:prstGeom prst="rect">
            <a:avLst/>
          </a:prstGeom>
        </p:spPr>
        <p:txBody>
          <a:bodyPr>
            <a:noAutofit/>
          </a:bodyPr>
          <a:lstStyle>
            <a:lvl1pPr marL="280988" indent="-223838">
              <a:lnSpc>
                <a:spcPct val="95000"/>
              </a:lnSpc>
              <a:spcBef>
                <a:spcPts val="111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600" b="0" i="0">
                <a:solidFill>
                  <a:schemeClr val="tx2"/>
                </a:solidFill>
                <a:latin typeface="+mn-lt"/>
                <a:cs typeface="CiscoSans ExtraLight"/>
              </a:defRPr>
            </a:lvl1pPr>
            <a:lvl2pPr marL="508000" indent="-215900">
              <a:lnSpc>
                <a:spcPct val="95000"/>
              </a:lnSpc>
              <a:spcBef>
                <a:spcPts val="45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400" b="0" i="0">
                <a:solidFill>
                  <a:schemeClr val="tx2"/>
                </a:solidFill>
                <a:latin typeface="+mn-lt"/>
                <a:cs typeface="CiscoSans ExtraLight"/>
              </a:defRPr>
            </a:lvl2pPr>
            <a:lvl3pPr marL="747713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200" b="0" i="0">
                <a:solidFill>
                  <a:schemeClr val="tx2"/>
                </a:solidFill>
                <a:latin typeface="+mn-lt"/>
                <a:cs typeface="CiscoSans ExtraLight"/>
              </a:defRPr>
            </a:lvl3pPr>
            <a:lvl4pPr marL="911225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100" b="0" i="0">
                <a:solidFill>
                  <a:schemeClr val="tx2"/>
                </a:solidFill>
                <a:latin typeface="+mn-lt"/>
                <a:cs typeface="CiscoSans ExtraLight"/>
              </a:defRPr>
            </a:lvl4pPr>
            <a:lvl5pPr marL="1082675" indent="-168275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050" b="0" i="0">
                <a:solidFill>
                  <a:schemeClr val="tx2"/>
                </a:solidFill>
                <a:latin typeface="+mn-lt"/>
                <a:cs typeface="CiscoSans ExtraLigh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259742" y="404085"/>
            <a:ext cx="8659976" cy="971709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l">
              <a:lnSpc>
                <a:spcPct val="90000"/>
              </a:lnSpc>
              <a:defRPr sz="2500" b="0" i="0" spc="0" baseline="0">
                <a:solidFill>
                  <a:srgbClr val="00A2BF"/>
                </a:solidFill>
                <a:latin typeface="+mj-lt"/>
                <a:cs typeface="CiscoSans Thin"/>
              </a:defRPr>
            </a:lvl1pPr>
          </a:lstStyle>
          <a:p>
            <a:r>
              <a:rPr lang="en-US" dirty="0"/>
              <a:t>Bullet 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3221615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6E1F34-58E6-4907-84D7-7733C881E2DD}" type="datetime1">
              <a:rPr lang="en-US" smtClean="0"/>
              <a:t>8/27/2020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Hongyuan Zhang et al (NXP)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F222D8-2810-4CF0-A1DA-68C56AB7E42C}" type="datetime1">
              <a:rPr lang="en-US" smtClean="0"/>
              <a:t>8/27/2020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Hongyuan Zhang et al (NXP)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E67C03-48FC-4471-98D4-3A4BA55C5E50}" type="datetime1">
              <a:rPr lang="en-US" smtClean="0"/>
              <a:t>8/27/2020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Hongyuan Zhang et al (NXP)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1C868E-A55C-4C15-8123-3DE071ACCE60}" type="datetime1">
              <a:rPr lang="en-US" smtClean="0"/>
              <a:t>8/27/2020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Hongyuan Zhang et al (NXP)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7EBD04-52DD-4733-9FF2-6FD5AF55358F}" type="datetime1">
              <a:rPr lang="en-US" smtClean="0"/>
              <a:t>8/27/2020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Hongyuan Zhang et al (NXP)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0F25BF-14C0-45CF-A140-411F0F72F069}" type="datetime1">
              <a:rPr lang="en-US" smtClean="0"/>
              <a:t>8/27/2020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Hongyuan Zhang et al (NXP)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28B212-F625-4953-B883-66EEC8E5B462}" type="datetime1">
              <a:rPr lang="en-US" smtClean="0"/>
              <a:t>8/27/2020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Hongyuan Zhang et al (NXP)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0F1E1A-B4DB-4934-88AC-8AD4207B7778}" type="datetime1">
              <a:rPr lang="en-US" smtClean="0"/>
              <a:t>8/27/2020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Hongyuan Zhang et al (NXP)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fld id="{912FE514-08E9-42E2-8DF6-3F8F916FFC03}" type="datetime1">
              <a:rPr lang="en-US" smtClean="0"/>
              <a:t>8/27/2020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21310" y="6475413"/>
            <a:ext cx="182261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Hongyuan Zhang et al (NXP)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24013" y="332601"/>
            <a:ext cx="332148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</a:t>
            </a:r>
            <a:r>
              <a:rPr lang="en-GB" altLang="en-US" sz="1800" b="1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rPr>
              <a:t>.: IEEE 802.11-20/</a:t>
            </a:r>
            <a:r>
              <a:rPr lang="en-US" altLang="en-US" sz="1800" b="1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1052</a:t>
            </a:r>
            <a:r>
              <a:rPr lang="en-US" sz="1800" b="1" dirty="0">
                <a:cs typeface="+mn-cs"/>
              </a:rPr>
              <a:t>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85800"/>
            <a:ext cx="9144000" cy="1066800"/>
          </a:xfrm>
        </p:spPr>
        <p:txBody>
          <a:bodyPr/>
          <a:lstStyle/>
          <a:p>
            <a:r>
              <a:rPr lang="en-GB" sz="2400" dirty="0"/>
              <a:t>EHT BSS Follow Up: EHT (BSS) Operating Parameter Update</a:t>
            </a:r>
            <a:endParaRPr lang="en-US" sz="2400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2020-04-01</a:t>
            </a: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256401"/>
            <a:ext cx="10515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06/12/2020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3650756"/>
              </p:ext>
            </p:extLst>
          </p:nvPr>
        </p:nvGraphicFramePr>
        <p:xfrm>
          <a:off x="685800" y="2824688"/>
          <a:ext cx="7772401" cy="2617314"/>
        </p:xfrm>
        <a:graphic>
          <a:graphicData uri="http://schemas.openxmlformats.org/drawingml/2006/table">
            <a:tbl>
              <a:tblPr/>
              <a:tblGrid>
                <a:gridCol w="18014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50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04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14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240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effectLst/>
                          <a:latin typeface="Times New Roman"/>
                        </a:rPr>
                        <a:t>Name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Affiliations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Address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Phone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email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Liwen Chu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Young Hoon Kwon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Manish Kumar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Hongyuan Zhang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Yan Zhang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Rui Cao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Sudhir Srinivasa 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Hui-Ling Lou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NXP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</p:spPr>
        <p:txBody>
          <a:bodyPr/>
          <a:lstStyle/>
          <a:p>
            <a:pPr>
              <a:defRPr/>
            </a:pPr>
            <a:r>
              <a:rPr lang="nb-NO" dirty="0"/>
              <a:t>Liwen Chu et al (NXP)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326" y="609600"/>
            <a:ext cx="8955349" cy="367868"/>
          </a:xfrm>
        </p:spPr>
        <p:txBody>
          <a:bodyPr/>
          <a:lstStyle/>
          <a:p>
            <a:r>
              <a:rPr lang="en-US" sz="2100" dirty="0"/>
              <a:t>Recap: VHT/HE Operating Parameter Update</a:t>
            </a:r>
          </a:p>
        </p:txBody>
      </p: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5E300EB2-1588-4A67-B0F2-E878E6F96D3C}"/>
              </a:ext>
            </a:extLst>
          </p:cNvPr>
          <p:cNvSpPr txBox="1">
            <a:spLocks/>
          </p:cNvSpPr>
          <p:nvPr/>
        </p:nvSpPr>
        <p:spPr>
          <a:xfrm>
            <a:off x="94326" y="1034729"/>
            <a:ext cx="8897274" cy="3310658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33363" indent="-233363" algn="l" rtl="0" fontAlgn="base">
              <a:lnSpc>
                <a:spcPct val="100000"/>
              </a:lnSpc>
              <a:spcBef>
                <a:spcPts val="575"/>
              </a:spcBef>
              <a:spcAft>
                <a:spcPts val="75"/>
              </a:spcAft>
              <a:buClr>
                <a:schemeClr val="tx1">
                  <a:lumMod val="85000"/>
                  <a:lumOff val="15000"/>
                </a:schemeClr>
              </a:buClr>
              <a:buSzPct val="80000"/>
              <a:buFont typeface="Arial" pitchFamily="34" charset="0"/>
              <a:buChar char="•"/>
              <a:defRPr sz="2400" b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01638" indent="-168275" algn="l" rtl="0" fontAlgn="base">
              <a:lnSpc>
                <a:spcPct val="100000"/>
              </a:lnSpc>
              <a:spcBef>
                <a:spcPts val="575"/>
              </a:spcBef>
              <a:spcAft>
                <a:spcPts val="75"/>
              </a:spcAft>
              <a:buClr>
                <a:schemeClr val="tx1"/>
              </a:buClr>
              <a:buSzPct val="80000"/>
              <a:buFont typeface="Arial" pitchFamily="34" charset="0"/>
              <a:buChar char="−"/>
              <a:defRPr sz="2200">
                <a:solidFill>
                  <a:srgbClr val="000000"/>
                </a:solidFill>
                <a:latin typeface="+mn-lt"/>
              </a:defRPr>
            </a:lvl2pPr>
            <a:lvl3pPr marL="569913" indent="-168275" algn="l" rtl="0" fontAlgn="base">
              <a:lnSpc>
                <a:spcPct val="100000"/>
              </a:lnSpc>
              <a:spcBef>
                <a:spcPts val="575"/>
              </a:spcBef>
              <a:spcAft>
                <a:spcPts val="75"/>
              </a:spcAft>
              <a:buClr>
                <a:schemeClr val="tx1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+mn-lt"/>
              </a:defRPr>
            </a:lvl3pPr>
            <a:lvl4pPr marL="746125" indent="-176213" algn="l" rtl="0" fontAlgn="base">
              <a:lnSpc>
                <a:spcPct val="100000"/>
              </a:lnSpc>
              <a:spcBef>
                <a:spcPts val="575"/>
              </a:spcBef>
              <a:spcAft>
                <a:spcPts val="75"/>
              </a:spcAft>
              <a:buClr>
                <a:schemeClr val="tx1"/>
              </a:buClr>
              <a:buSzPct val="80000"/>
              <a:buFont typeface="Arial" pitchFamily="34" charset="0"/>
              <a:buChar char="•"/>
              <a:defRPr sz="1800">
                <a:solidFill>
                  <a:srgbClr val="000000"/>
                </a:solidFill>
                <a:latin typeface="+mn-lt"/>
              </a:defRPr>
            </a:lvl4pPr>
            <a:lvl5pPr marL="969963" indent="-223838" algn="l" rtl="0" fontAlgn="base">
              <a:lnSpc>
                <a:spcPct val="100000"/>
              </a:lnSpc>
              <a:spcBef>
                <a:spcPts val="575"/>
              </a:spcBef>
              <a:spcAft>
                <a:spcPts val="75"/>
              </a:spcAft>
              <a:buClr>
                <a:schemeClr val="tx1"/>
              </a:buClr>
              <a:buSzPct val="70000"/>
              <a:buFont typeface="Arial" pitchFamily="34" charset="0"/>
              <a:buChar char="−"/>
              <a:defRPr sz="1600">
                <a:solidFill>
                  <a:srgbClr val="000000"/>
                </a:solidFill>
                <a:latin typeface="+mn-lt"/>
              </a:defRPr>
            </a:lvl5pPr>
            <a:lvl6pPr marL="2230438" indent="-157163" algn="l" rtl="0" fontAlgn="base">
              <a:spcBef>
                <a:spcPct val="20000"/>
              </a:spcBef>
              <a:spcAft>
                <a:spcPct val="3000"/>
              </a:spcAft>
              <a:buClr>
                <a:schemeClr val="tx1"/>
              </a:buClr>
              <a:buSzPct val="70000"/>
              <a:buFont typeface="Arial" charset="0"/>
              <a:buChar char="►"/>
              <a:defRPr sz="1400">
                <a:solidFill>
                  <a:srgbClr val="000000"/>
                </a:solidFill>
                <a:latin typeface="+mn-lt"/>
              </a:defRPr>
            </a:lvl6pPr>
            <a:lvl7pPr marL="2687638" indent="-157163" algn="l" rtl="0" fontAlgn="base">
              <a:spcBef>
                <a:spcPct val="20000"/>
              </a:spcBef>
              <a:spcAft>
                <a:spcPct val="3000"/>
              </a:spcAft>
              <a:buClr>
                <a:schemeClr val="tx1"/>
              </a:buClr>
              <a:buSzPct val="70000"/>
              <a:buFont typeface="Arial" charset="0"/>
              <a:buChar char="►"/>
              <a:defRPr sz="1400">
                <a:solidFill>
                  <a:srgbClr val="000000"/>
                </a:solidFill>
                <a:latin typeface="+mn-lt"/>
              </a:defRPr>
            </a:lvl7pPr>
            <a:lvl8pPr marL="3144838" indent="-157163" algn="l" rtl="0" fontAlgn="base">
              <a:spcBef>
                <a:spcPct val="20000"/>
              </a:spcBef>
              <a:spcAft>
                <a:spcPct val="3000"/>
              </a:spcAft>
              <a:buClr>
                <a:schemeClr val="tx1"/>
              </a:buClr>
              <a:buSzPct val="70000"/>
              <a:buFont typeface="Arial" charset="0"/>
              <a:buChar char="►"/>
              <a:defRPr sz="1400">
                <a:solidFill>
                  <a:srgbClr val="000000"/>
                </a:solidFill>
                <a:latin typeface="+mn-lt"/>
              </a:defRPr>
            </a:lvl8pPr>
            <a:lvl9pPr marL="3602038" indent="-157163" algn="l" rtl="0" fontAlgn="base">
              <a:spcBef>
                <a:spcPct val="20000"/>
              </a:spcBef>
              <a:spcAft>
                <a:spcPct val="3000"/>
              </a:spcAft>
              <a:buClr>
                <a:schemeClr val="tx1"/>
              </a:buClr>
              <a:buSzPct val="70000"/>
              <a:buFont typeface="Arial" charset="0"/>
              <a:buChar char="►"/>
              <a:defRPr sz="1400">
                <a:solidFill>
                  <a:srgbClr val="000000"/>
                </a:solidFill>
                <a:latin typeface="+mn-lt"/>
              </a:defRPr>
            </a:lvl9pPr>
          </a:lstStyle>
          <a:p>
            <a:r>
              <a:rPr lang="en-US" sz="1600" kern="0" dirty="0"/>
              <a:t>Operating Mode Notification element is used for VHT operating parameter change.</a:t>
            </a:r>
          </a:p>
          <a:p>
            <a:pPr lvl="1"/>
            <a:r>
              <a:rPr lang="en-US" sz="1600" kern="0" dirty="0"/>
              <a:t>Operating Mode Notification element also changes the HE operating parameters.</a:t>
            </a:r>
          </a:p>
          <a:p>
            <a:r>
              <a:rPr lang="en-US" sz="1600" kern="0" dirty="0"/>
              <a:t>OM Control field is used for HE operating parameter change.</a:t>
            </a:r>
          </a:p>
          <a:p>
            <a:pPr lvl="1"/>
            <a:r>
              <a:rPr lang="en-US" sz="1600" kern="0" dirty="0"/>
              <a:t>OM Control field also changes the VHT operating parameters.</a:t>
            </a:r>
          </a:p>
          <a:p>
            <a:r>
              <a:rPr lang="en-US" sz="1600" kern="0" dirty="0"/>
              <a:t>VHT BSS BW is not more than 160/80+80MHz.</a:t>
            </a:r>
          </a:p>
          <a:p>
            <a:r>
              <a:rPr lang="en-US" sz="1600" kern="0" dirty="0"/>
              <a:t>HE BSS BW in 5/6GHz band is not more than 160/80+80MHz. HE BSS in 2.4GHz band is no more than 40MHz.</a:t>
            </a:r>
          </a:p>
          <a:p>
            <a:r>
              <a:rPr lang="en-US" sz="1600" kern="0" dirty="0"/>
              <a:t>VHT MCS can’t use more than 256QAM.</a:t>
            </a:r>
          </a:p>
          <a:p>
            <a:r>
              <a:rPr lang="en-US" sz="1600" kern="0" dirty="0"/>
              <a:t>HE MCS can’t use more than 1024 QAM.</a:t>
            </a:r>
          </a:p>
          <a:p>
            <a:pPr lvl="1"/>
            <a:endParaRPr lang="en-US" sz="1125" kern="0" dirty="0"/>
          </a:p>
          <a:p>
            <a:pPr marL="0" indent="0">
              <a:buNone/>
            </a:pPr>
            <a:endParaRPr lang="en-US" sz="1275" kern="0" dirty="0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3D4073D9-78BC-452E-B540-5AD8A945E2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710" y="5612737"/>
            <a:ext cx="2940302" cy="454125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75CC3360-521D-49E6-9BE5-50B729F5DF7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9781" y="4610685"/>
            <a:ext cx="1998844" cy="510350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3BFF505D-0E92-4B82-A1CF-70681B7C5694}"/>
              </a:ext>
            </a:extLst>
          </p:cNvPr>
          <p:cNvSpPr txBox="1"/>
          <p:nvPr/>
        </p:nvSpPr>
        <p:spPr>
          <a:xfrm>
            <a:off x="842322" y="5178295"/>
            <a:ext cx="1574623" cy="196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75" dirty="0"/>
              <a:t>Operating Mode Notification element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19AF98B-54E8-4B89-807C-CF258EB2B956}"/>
              </a:ext>
            </a:extLst>
          </p:cNvPr>
          <p:cNvSpPr txBox="1"/>
          <p:nvPr/>
        </p:nvSpPr>
        <p:spPr>
          <a:xfrm>
            <a:off x="1201286" y="6052192"/>
            <a:ext cx="1574623" cy="196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75" dirty="0"/>
              <a:t>Operating Mode field</a:t>
            </a: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FBD36D6E-7181-458C-82B1-55E7B1DDBC9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94687" y="5492319"/>
            <a:ext cx="3949313" cy="483302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3F8387BB-0336-412F-B835-A142A6C03763}"/>
              </a:ext>
            </a:extLst>
          </p:cNvPr>
          <p:cNvSpPr txBox="1"/>
          <p:nvPr/>
        </p:nvSpPr>
        <p:spPr>
          <a:xfrm>
            <a:off x="6717262" y="6013907"/>
            <a:ext cx="1574623" cy="196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75" dirty="0"/>
              <a:t>OM Control field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D5EE1BF3-864D-4739-BAE4-F98DD210A60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256401"/>
            <a:ext cx="10515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06/12/2020</a:t>
            </a:r>
          </a:p>
        </p:txBody>
      </p:sp>
      <p:sp>
        <p:nvSpPr>
          <p:cNvPr id="11" name="Slide Number Placeholder 2">
            <a:extLst>
              <a:ext uri="{FF2B5EF4-FFF2-40B4-BE49-F238E27FC236}">
                <a16:creationId xmlns:a16="http://schemas.microsoft.com/office/drawing/2014/main" id="{89121BCD-5F4D-49FF-B0B6-A070B0ABD3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05237FE7-F5EA-44B3-9745-7496EED819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</p:spPr>
        <p:txBody>
          <a:bodyPr/>
          <a:lstStyle/>
          <a:p>
            <a:pPr>
              <a:defRPr/>
            </a:pPr>
            <a:r>
              <a:rPr lang="nb-NO" dirty="0"/>
              <a:t>Liwen Chu et al (NXP)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82429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65" y="685800"/>
            <a:ext cx="8955349" cy="710769"/>
          </a:xfrm>
        </p:spPr>
        <p:txBody>
          <a:bodyPr/>
          <a:lstStyle/>
          <a:p>
            <a:r>
              <a:rPr lang="en-US" sz="2400" dirty="0"/>
              <a:t>Recap: EHT BSS Assumption </a:t>
            </a:r>
          </a:p>
        </p:txBody>
      </p: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5E300EB2-1588-4A67-B0F2-E878E6F96D3C}"/>
              </a:ext>
            </a:extLst>
          </p:cNvPr>
          <p:cNvSpPr txBox="1">
            <a:spLocks/>
          </p:cNvSpPr>
          <p:nvPr/>
        </p:nvSpPr>
        <p:spPr>
          <a:xfrm>
            <a:off x="188650" y="1396569"/>
            <a:ext cx="8899863" cy="2972651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33363" indent="-233363" algn="l" rtl="0" fontAlgn="base">
              <a:lnSpc>
                <a:spcPct val="100000"/>
              </a:lnSpc>
              <a:spcBef>
                <a:spcPts val="575"/>
              </a:spcBef>
              <a:spcAft>
                <a:spcPts val="75"/>
              </a:spcAft>
              <a:buClr>
                <a:schemeClr val="tx1">
                  <a:lumMod val="85000"/>
                  <a:lumOff val="15000"/>
                </a:schemeClr>
              </a:buClr>
              <a:buSzPct val="80000"/>
              <a:buFont typeface="Arial" pitchFamily="34" charset="0"/>
              <a:buChar char="•"/>
              <a:defRPr sz="2400" b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01638" indent="-168275" algn="l" rtl="0" fontAlgn="base">
              <a:lnSpc>
                <a:spcPct val="100000"/>
              </a:lnSpc>
              <a:spcBef>
                <a:spcPts val="575"/>
              </a:spcBef>
              <a:spcAft>
                <a:spcPts val="75"/>
              </a:spcAft>
              <a:buClr>
                <a:schemeClr val="tx1"/>
              </a:buClr>
              <a:buSzPct val="80000"/>
              <a:buFont typeface="Arial" pitchFamily="34" charset="0"/>
              <a:buChar char="−"/>
              <a:defRPr sz="2200">
                <a:solidFill>
                  <a:srgbClr val="000000"/>
                </a:solidFill>
                <a:latin typeface="+mn-lt"/>
              </a:defRPr>
            </a:lvl2pPr>
            <a:lvl3pPr marL="569913" indent="-168275" algn="l" rtl="0" fontAlgn="base">
              <a:lnSpc>
                <a:spcPct val="100000"/>
              </a:lnSpc>
              <a:spcBef>
                <a:spcPts val="575"/>
              </a:spcBef>
              <a:spcAft>
                <a:spcPts val="75"/>
              </a:spcAft>
              <a:buClr>
                <a:schemeClr val="tx1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+mn-lt"/>
              </a:defRPr>
            </a:lvl3pPr>
            <a:lvl4pPr marL="746125" indent="-176213" algn="l" rtl="0" fontAlgn="base">
              <a:lnSpc>
                <a:spcPct val="100000"/>
              </a:lnSpc>
              <a:spcBef>
                <a:spcPts val="575"/>
              </a:spcBef>
              <a:spcAft>
                <a:spcPts val="75"/>
              </a:spcAft>
              <a:buClr>
                <a:schemeClr val="tx1"/>
              </a:buClr>
              <a:buSzPct val="80000"/>
              <a:buFont typeface="Arial" pitchFamily="34" charset="0"/>
              <a:buChar char="•"/>
              <a:defRPr sz="1800">
                <a:solidFill>
                  <a:srgbClr val="000000"/>
                </a:solidFill>
                <a:latin typeface="+mn-lt"/>
              </a:defRPr>
            </a:lvl4pPr>
            <a:lvl5pPr marL="969963" indent="-223838" algn="l" rtl="0" fontAlgn="base">
              <a:lnSpc>
                <a:spcPct val="100000"/>
              </a:lnSpc>
              <a:spcBef>
                <a:spcPts val="575"/>
              </a:spcBef>
              <a:spcAft>
                <a:spcPts val="75"/>
              </a:spcAft>
              <a:buClr>
                <a:schemeClr val="tx1"/>
              </a:buClr>
              <a:buSzPct val="70000"/>
              <a:buFont typeface="Arial" pitchFamily="34" charset="0"/>
              <a:buChar char="−"/>
              <a:defRPr sz="1600">
                <a:solidFill>
                  <a:srgbClr val="000000"/>
                </a:solidFill>
                <a:latin typeface="+mn-lt"/>
              </a:defRPr>
            </a:lvl5pPr>
            <a:lvl6pPr marL="2230438" indent="-157163" algn="l" rtl="0" fontAlgn="base">
              <a:spcBef>
                <a:spcPct val="20000"/>
              </a:spcBef>
              <a:spcAft>
                <a:spcPct val="3000"/>
              </a:spcAft>
              <a:buClr>
                <a:schemeClr val="tx1"/>
              </a:buClr>
              <a:buSzPct val="70000"/>
              <a:buFont typeface="Arial" charset="0"/>
              <a:buChar char="►"/>
              <a:defRPr sz="1400">
                <a:solidFill>
                  <a:srgbClr val="000000"/>
                </a:solidFill>
                <a:latin typeface="+mn-lt"/>
              </a:defRPr>
            </a:lvl6pPr>
            <a:lvl7pPr marL="2687638" indent="-157163" algn="l" rtl="0" fontAlgn="base">
              <a:spcBef>
                <a:spcPct val="20000"/>
              </a:spcBef>
              <a:spcAft>
                <a:spcPct val="3000"/>
              </a:spcAft>
              <a:buClr>
                <a:schemeClr val="tx1"/>
              </a:buClr>
              <a:buSzPct val="70000"/>
              <a:buFont typeface="Arial" charset="0"/>
              <a:buChar char="►"/>
              <a:defRPr sz="1400">
                <a:solidFill>
                  <a:srgbClr val="000000"/>
                </a:solidFill>
                <a:latin typeface="+mn-lt"/>
              </a:defRPr>
            </a:lvl7pPr>
            <a:lvl8pPr marL="3144838" indent="-157163" algn="l" rtl="0" fontAlgn="base">
              <a:spcBef>
                <a:spcPct val="20000"/>
              </a:spcBef>
              <a:spcAft>
                <a:spcPct val="3000"/>
              </a:spcAft>
              <a:buClr>
                <a:schemeClr val="tx1"/>
              </a:buClr>
              <a:buSzPct val="70000"/>
              <a:buFont typeface="Arial" charset="0"/>
              <a:buChar char="►"/>
              <a:defRPr sz="1400">
                <a:solidFill>
                  <a:srgbClr val="000000"/>
                </a:solidFill>
                <a:latin typeface="+mn-lt"/>
              </a:defRPr>
            </a:lvl8pPr>
            <a:lvl9pPr marL="3602038" indent="-157163" algn="l" rtl="0" fontAlgn="base">
              <a:spcBef>
                <a:spcPct val="20000"/>
              </a:spcBef>
              <a:spcAft>
                <a:spcPct val="3000"/>
              </a:spcAft>
              <a:buClr>
                <a:schemeClr val="tx1"/>
              </a:buClr>
              <a:buSzPct val="70000"/>
              <a:buFont typeface="Arial" charset="0"/>
              <a:buChar char="►"/>
              <a:defRPr sz="1400">
                <a:solidFill>
                  <a:srgbClr val="000000"/>
                </a:solidFill>
                <a:latin typeface="+mn-lt"/>
              </a:defRPr>
            </a:lvl9pPr>
          </a:lstStyle>
          <a:p>
            <a:r>
              <a:rPr lang="en-US" sz="1800" kern="0" dirty="0"/>
              <a:t>EHT BSS BW is no more than 320/160+160MHz.</a:t>
            </a:r>
          </a:p>
          <a:p>
            <a:r>
              <a:rPr lang="en-US" sz="1800" kern="0" dirty="0"/>
              <a:t>EHT MCS can’t use more than 2048 QAM.</a:t>
            </a:r>
          </a:p>
          <a:p>
            <a:r>
              <a:rPr lang="en-US" sz="1800" kern="0" dirty="0"/>
              <a:t>An EHT AP can announce whole BSS operating BW change and/or Rx </a:t>
            </a:r>
            <a:r>
              <a:rPr lang="en-US" sz="1800" kern="0" dirty="0" err="1"/>
              <a:t>Nss</a:t>
            </a:r>
            <a:r>
              <a:rPr lang="en-US" sz="1800" kern="0" dirty="0"/>
              <a:t> change.</a:t>
            </a:r>
          </a:p>
          <a:p>
            <a:r>
              <a:rPr lang="en-US" sz="1800" kern="0" dirty="0"/>
              <a:t>An EHT STA can announce its Rx/Tx </a:t>
            </a:r>
            <a:r>
              <a:rPr lang="en-US" sz="1800" kern="0" dirty="0" err="1"/>
              <a:t>Nss</a:t>
            </a:r>
            <a:r>
              <a:rPr lang="en-US" sz="1800" kern="0" dirty="0"/>
              <a:t> and/or BW change.</a:t>
            </a:r>
          </a:p>
          <a:p>
            <a:endParaRPr lang="en-US" sz="1500" kern="0" dirty="0"/>
          </a:p>
          <a:p>
            <a:pPr marL="0" indent="0">
              <a:buNone/>
            </a:pPr>
            <a:endParaRPr lang="en-US" sz="1500" kern="0" dirty="0"/>
          </a:p>
          <a:p>
            <a:pPr marL="0" indent="0">
              <a:buNone/>
            </a:pPr>
            <a:endParaRPr lang="en-US" sz="1350" kern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B16BCC-EFFA-40B8-84B8-AA3B1BD7539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256401"/>
            <a:ext cx="10515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06/12/2020</a:t>
            </a:r>
          </a:p>
        </p:txBody>
      </p:sp>
      <p:sp>
        <p:nvSpPr>
          <p:cNvPr id="5" name="Slide Number Placeholder 2">
            <a:extLst>
              <a:ext uri="{FF2B5EF4-FFF2-40B4-BE49-F238E27FC236}">
                <a16:creationId xmlns:a16="http://schemas.microsoft.com/office/drawing/2014/main" id="{59A60AC5-D478-43ED-AAA9-3C4B0F74D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92ABAB9-E0DF-4A37-BE9C-672F2E9534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</p:spPr>
        <p:txBody>
          <a:bodyPr/>
          <a:lstStyle/>
          <a:p>
            <a:pPr>
              <a:defRPr/>
            </a:pPr>
            <a:r>
              <a:rPr lang="nb-NO" dirty="0"/>
              <a:t>Liwen Chu et al (NXP)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00080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427299A-AF18-4A73-BCE7-4B14ACD9AFD2}"/>
              </a:ext>
            </a:extLst>
          </p:cNvPr>
          <p:cNvSpPr/>
          <p:nvPr/>
        </p:nvSpPr>
        <p:spPr>
          <a:xfrm>
            <a:off x="7409159" y="5273399"/>
            <a:ext cx="1706177" cy="5977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325" y="684003"/>
            <a:ext cx="8955349" cy="367868"/>
          </a:xfrm>
        </p:spPr>
        <p:txBody>
          <a:bodyPr/>
          <a:lstStyle/>
          <a:p>
            <a:r>
              <a:rPr lang="en-US" sz="2100" dirty="0"/>
              <a:t>EHT Operating Parameter Change through HE Control</a:t>
            </a:r>
          </a:p>
        </p:txBody>
      </p:sp>
      <p:sp>
        <p:nvSpPr>
          <p:cNvPr id="36" name="Content Placeholder 2">
            <a:extLst>
              <a:ext uri="{FF2B5EF4-FFF2-40B4-BE49-F238E27FC236}">
                <a16:creationId xmlns:a16="http://schemas.microsoft.com/office/drawing/2014/main" id="{31FDFE08-ADBB-4338-81CD-7B2A6258C9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137712"/>
            <a:ext cx="9088514" cy="4882088"/>
          </a:xfrm>
        </p:spPr>
        <p:txBody>
          <a:bodyPr>
            <a:normAutofit/>
          </a:bodyPr>
          <a:lstStyle/>
          <a:p>
            <a:r>
              <a:rPr lang="en-US" sz="1800" b="0" dirty="0"/>
              <a:t>Option 1: A new HE Control field (e.g. EHT OM Control) is used to announce the EHT Operating Parameter Change that includes (Note: HE OM Control can’t be used since the BW, MCS in HE OM Control are not enough):</a:t>
            </a:r>
          </a:p>
          <a:p>
            <a:pPr lvl="1"/>
            <a:r>
              <a:rPr lang="en-US" sz="1800" dirty="0"/>
              <a:t>3-bit Rx BW (20, 40, 80, 160/80+80, 320/160+160 MHz),</a:t>
            </a:r>
          </a:p>
          <a:p>
            <a:pPr lvl="1"/>
            <a:r>
              <a:rPr lang="en-US" sz="1800" dirty="0"/>
              <a:t>4-bit Rx Nss (1 to 16 SS): (option 1…. </a:t>
            </a:r>
            <a:r>
              <a:rPr lang="en-US" sz="1800" dirty="0" err="1"/>
              <a:t>Nss</a:t>
            </a:r>
            <a:r>
              <a:rPr lang="en-US" sz="1800" dirty="0"/>
              <a:t> at 80MHz, option 2…. </a:t>
            </a:r>
            <a:r>
              <a:rPr lang="en-US" sz="1800" dirty="0" err="1"/>
              <a:t>Nss</a:t>
            </a:r>
            <a:r>
              <a:rPr lang="en-US" sz="1800" dirty="0"/>
              <a:t> at the announced BW.)</a:t>
            </a:r>
          </a:p>
          <a:p>
            <a:pPr lvl="1"/>
            <a:r>
              <a:rPr lang="en-US" sz="1800" dirty="0"/>
              <a:t>3-bit Tx BW (20, 40, 80, 160/80+80, 320/160+160 MHz), </a:t>
            </a:r>
          </a:p>
          <a:p>
            <a:pPr lvl="1"/>
            <a:r>
              <a:rPr lang="en-US" sz="1800" dirty="0"/>
              <a:t>4-bit Tx Nsts (1 to 16 STS),</a:t>
            </a:r>
          </a:p>
          <a:p>
            <a:pPr lvl="1"/>
            <a:r>
              <a:rPr lang="en-US" sz="1800" dirty="0"/>
              <a:t>1-bit UL MU Disable,</a:t>
            </a:r>
          </a:p>
          <a:p>
            <a:pPr lvl="1"/>
            <a:r>
              <a:rPr lang="en-US" sz="1800" dirty="0"/>
              <a:t>1-bit UL MU Data Disable.</a:t>
            </a:r>
          </a:p>
          <a:p>
            <a:r>
              <a:rPr lang="en-US" sz="1800" b="0" dirty="0"/>
              <a:t>Option 2: An new HE Control field (e.g. Addition EHT OM Control) is used to announce the additional EHT Operating Parameter Change (&gt;160MHz, &gt;8Nss etc.)</a:t>
            </a:r>
          </a:p>
          <a:p>
            <a:pPr lvl="1"/>
            <a:endParaRPr lang="en-US" sz="1350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4F0D21C-3A5F-4B11-A70C-26E1DCCAF05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256401"/>
            <a:ext cx="10515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06/12/2020</a:t>
            </a:r>
          </a:p>
        </p:txBody>
      </p:sp>
      <p:sp>
        <p:nvSpPr>
          <p:cNvPr id="6" name="Slide Number Placeholder 2">
            <a:extLst>
              <a:ext uri="{FF2B5EF4-FFF2-40B4-BE49-F238E27FC236}">
                <a16:creationId xmlns:a16="http://schemas.microsoft.com/office/drawing/2014/main" id="{A9D38EDA-392A-4B42-B598-976697683E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7736EDF6-8937-4157-A01B-5144C8953D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</p:spPr>
        <p:txBody>
          <a:bodyPr/>
          <a:lstStyle/>
          <a:p>
            <a:pPr>
              <a:defRPr/>
            </a:pPr>
            <a:r>
              <a:rPr lang="nb-NO" dirty="0"/>
              <a:t>Liwen Chu et al (NXP)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8725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427299A-AF18-4A73-BCE7-4B14ACD9AFD2}"/>
              </a:ext>
            </a:extLst>
          </p:cNvPr>
          <p:cNvSpPr/>
          <p:nvPr/>
        </p:nvSpPr>
        <p:spPr>
          <a:xfrm>
            <a:off x="7409159" y="5273399"/>
            <a:ext cx="1706177" cy="5977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987" y="665764"/>
            <a:ext cx="8955349" cy="367868"/>
          </a:xfrm>
        </p:spPr>
        <p:txBody>
          <a:bodyPr/>
          <a:lstStyle/>
          <a:p>
            <a:r>
              <a:rPr lang="en-US" sz="2100" dirty="0"/>
              <a:t>EHT Operating Parameter Change through IE</a:t>
            </a:r>
          </a:p>
        </p:txBody>
      </p:sp>
      <p:sp>
        <p:nvSpPr>
          <p:cNvPr id="36" name="Content Placeholder 2">
            <a:extLst>
              <a:ext uri="{FF2B5EF4-FFF2-40B4-BE49-F238E27FC236}">
                <a16:creationId xmlns:a16="http://schemas.microsoft.com/office/drawing/2014/main" id="{31FDFE08-ADBB-4338-81CD-7B2A6258C9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94233"/>
            <a:ext cx="9144000" cy="4880948"/>
          </a:xfrm>
        </p:spPr>
        <p:txBody>
          <a:bodyPr>
            <a:normAutofit/>
          </a:bodyPr>
          <a:lstStyle/>
          <a:p>
            <a:r>
              <a:rPr lang="en-US" sz="1600" b="0" dirty="0"/>
              <a:t>The reason for IE besides HE Control field</a:t>
            </a:r>
          </a:p>
          <a:p>
            <a:pPr lvl="1"/>
            <a:r>
              <a:rPr lang="en-US" sz="1600" dirty="0"/>
              <a:t>This can be easily transmitted through broadcast frame, e.g. in Beacon, without having PPDU restriction.</a:t>
            </a:r>
          </a:p>
          <a:p>
            <a:pPr lvl="2"/>
            <a:r>
              <a:rPr lang="en-US" sz="1600" b="0" dirty="0"/>
              <a:t>In 5/2.4GHz band, HE Control field is not allowed in legacy PPDU.</a:t>
            </a:r>
          </a:p>
          <a:p>
            <a:pPr lvl="1"/>
            <a:r>
              <a:rPr lang="en-US" sz="1800" dirty="0"/>
              <a:t>By using Operating Mod Notification, multiple Action frames can be transmitted in short time to let the STAs receive the new parameters. </a:t>
            </a:r>
            <a:endParaRPr lang="en-US" sz="1800" b="0" dirty="0"/>
          </a:p>
          <a:p>
            <a:r>
              <a:rPr lang="en-US" sz="1600" b="0" dirty="0"/>
              <a:t>Method 1:</a:t>
            </a:r>
          </a:p>
          <a:p>
            <a:pPr lvl="1"/>
            <a:r>
              <a:rPr lang="en-US" sz="1600" dirty="0"/>
              <a:t>Define a new element EHT Operating Mode Notification element (EHT Operating Mode Notification element): </a:t>
            </a:r>
          </a:p>
          <a:p>
            <a:pPr lvl="2"/>
            <a:r>
              <a:rPr lang="en-US" sz="1600" dirty="0"/>
              <a:t>3-bit Rx BW that indicates 20. 40, 80, 160/80+80, 320/160+160 MHz,</a:t>
            </a:r>
          </a:p>
          <a:p>
            <a:pPr lvl="2"/>
            <a:r>
              <a:rPr lang="en-US" sz="1600" dirty="0"/>
              <a:t>4-bit Rx Nss field that indicates Nss 1 to Nss 16.</a:t>
            </a:r>
          </a:p>
          <a:p>
            <a:pPr lvl="2"/>
            <a:r>
              <a:rPr lang="en-US" sz="1600" dirty="0"/>
              <a:t>1-bit No LDPC,</a:t>
            </a:r>
          </a:p>
          <a:p>
            <a:pPr lvl="2"/>
            <a:r>
              <a:rPr lang="en-US" sz="1600" dirty="0"/>
              <a:t>1-bit Rx Nss Type.</a:t>
            </a:r>
          </a:p>
          <a:p>
            <a:r>
              <a:rPr lang="en-US" sz="1600" b="0" dirty="0"/>
              <a:t>Method 2: Adding additional fields, i.e. EHT BW, EHT Rx </a:t>
            </a:r>
            <a:r>
              <a:rPr lang="en-US" sz="1600" b="0" dirty="0" err="1"/>
              <a:t>Nss</a:t>
            </a:r>
            <a:r>
              <a:rPr lang="en-US" sz="1600" b="0" dirty="0"/>
              <a:t>, to Operating Mode Notification element (Enhanced Operating Mode Notification element)</a:t>
            </a:r>
          </a:p>
          <a:p>
            <a:pPr lvl="1"/>
            <a:r>
              <a:rPr lang="en-US" sz="1600" dirty="0"/>
              <a:t>This is preferable since Operating Mode Notification element is extensible element.</a:t>
            </a:r>
            <a:endParaRPr lang="en-US" sz="1600" b="0" dirty="0"/>
          </a:p>
          <a:p>
            <a:pPr marL="457200" lvl="1" indent="0">
              <a:buNone/>
            </a:pPr>
            <a:endParaRPr lang="en-US" sz="1600" dirty="0"/>
          </a:p>
          <a:p>
            <a:pPr lvl="1"/>
            <a:endParaRPr lang="en-US" sz="1350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20360F1-C82C-400D-A270-8A8DD1E3ED5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256401"/>
            <a:ext cx="10515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06/12/2020</a:t>
            </a:r>
          </a:p>
        </p:txBody>
      </p:sp>
      <p:sp>
        <p:nvSpPr>
          <p:cNvPr id="6" name="Slide Number Placeholder 2">
            <a:extLst>
              <a:ext uri="{FF2B5EF4-FFF2-40B4-BE49-F238E27FC236}">
                <a16:creationId xmlns:a16="http://schemas.microsoft.com/office/drawing/2014/main" id="{BF87282D-798E-4930-AD66-917194B215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63C2E84C-96A2-485B-8902-EC043BC839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</p:spPr>
        <p:txBody>
          <a:bodyPr/>
          <a:lstStyle/>
          <a:p>
            <a:pPr>
              <a:defRPr/>
            </a:pPr>
            <a:r>
              <a:rPr lang="nb-NO" dirty="0"/>
              <a:t>Liwen Chu et al (NXP)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49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326" y="609600"/>
            <a:ext cx="8955349" cy="367868"/>
          </a:xfrm>
        </p:spPr>
        <p:txBody>
          <a:bodyPr/>
          <a:lstStyle/>
          <a:p>
            <a:r>
              <a:rPr lang="en-US" sz="2100" dirty="0"/>
              <a:t>SP 1</a:t>
            </a:r>
          </a:p>
        </p:txBody>
      </p: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5E300EB2-1588-4A67-B0F2-E878E6F96D3C}"/>
              </a:ext>
            </a:extLst>
          </p:cNvPr>
          <p:cNvSpPr txBox="1">
            <a:spLocks/>
          </p:cNvSpPr>
          <p:nvPr/>
        </p:nvSpPr>
        <p:spPr>
          <a:xfrm>
            <a:off x="0" y="1034729"/>
            <a:ext cx="9144000" cy="3003872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33363" indent="-233363" algn="l" rtl="0" fontAlgn="base">
              <a:lnSpc>
                <a:spcPct val="100000"/>
              </a:lnSpc>
              <a:spcBef>
                <a:spcPts val="575"/>
              </a:spcBef>
              <a:spcAft>
                <a:spcPts val="75"/>
              </a:spcAft>
              <a:buClr>
                <a:schemeClr val="tx1">
                  <a:lumMod val="85000"/>
                  <a:lumOff val="15000"/>
                </a:schemeClr>
              </a:buClr>
              <a:buSzPct val="80000"/>
              <a:buFont typeface="Arial" pitchFamily="34" charset="0"/>
              <a:buChar char="•"/>
              <a:defRPr sz="2400" b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01638" indent="-168275" algn="l" rtl="0" fontAlgn="base">
              <a:lnSpc>
                <a:spcPct val="100000"/>
              </a:lnSpc>
              <a:spcBef>
                <a:spcPts val="575"/>
              </a:spcBef>
              <a:spcAft>
                <a:spcPts val="75"/>
              </a:spcAft>
              <a:buClr>
                <a:schemeClr val="tx1"/>
              </a:buClr>
              <a:buSzPct val="80000"/>
              <a:buFont typeface="Arial" pitchFamily="34" charset="0"/>
              <a:buChar char="−"/>
              <a:defRPr sz="2200">
                <a:solidFill>
                  <a:srgbClr val="000000"/>
                </a:solidFill>
                <a:latin typeface="+mn-lt"/>
              </a:defRPr>
            </a:lvl2pPr>
            <a:lvl3pPr marL="569913" indent="-168275" algn="l" rtl="0" fontAlgn="base">
              <a:lnSpc>
                <a:spcPct val="100000"/>
              </a:lnSpc>
              <a:spcBef>
                <a:spcPts val="575"/>
              </a:spcBef>
              <a:spcAft>
                <a:spcPts val="75"/>
              </a:spcAft>
              <a:buClr>
                <a:schemeClr val="tx1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+mn-lt"/>
              </a:defRPr>
            </a:lvl3pPr>
            <a:lvl4pPr marL="746125" indent="-176213" algn="l" rtl="0" fontAlgn="base">
              <a:lnSpc>
                <a:spcPct val="100000"/>
              </a:lnSpc>
              <a:spcBef>
                <a:spcPts val="575"/>
              </a:spcBef>
              <a:spcAft>
                <a:spcPts val="75"/>
              </a:spcAft>
              <a:buClr>
                <a:schemeClr val="tx1"/>
              </a:buClr>
              <a:buSzPct val="80000"/>
              <a:buFont typeface="Arial" pitchFamily="34" charset="0"/>
              <a:buChar char="•"/>
              <a:defRPr sz="1800">
                <a:solidFill>
                  <a:srgbClr val="000000"/>
                </a:solidFill>
                <a:latin typeface="+mn-lt"/>
              </a:defRPr>
            </a:lvl4pPr>
            <a:lvl5pPr marL="969963" indent="-223838" algn="l" rtl="0" fontAlgn="base">
              <a:lnSpc>
                <a:spcPct val="100000"/>
              </a:lnSpc>
              <a:spcBef>
                <a:spcPts val="575"/>
              </a:spcBef>
              <a:spcAft>
                <a:spcPts val="75"/>
              </a:spcAft>
              <a:buClr>
                <a:schemeClr val="tx1"/>
              </a:buClr>
              <a:buSzPct val="70000"/>
              <a:buFont typeface="Arial" pitchFamily="34" charset="0"/>
              <a:buChar char="−"/>
              <a:defRPr sz="1600">
                <a:solidFill>
                  <a:srgbClr val="000000"/>
                </a:solidFill>
                <a:latin typeface="+mn-lt"/>
              </a:defRPr>
            </a:lvl5pPr>
            <a:lvl6pPr marL="2230438" indent="-157163" algn="l" rtl="0" fontAlgn="base">
              <a:spcBef>
                <a:spcPct val="20000"/>
              </a:spcBef>
              <a:spcAft>
                <a:spcPct val="3000"/>
              </a:spcAft>
              <a:buClr>
                <a:schemeClr val="tx1"/>
              </a:buClr>
              <a:buSzPct val="70000"/>
              <a:buFont typeface="Arial" charset="0"/>
              <a:buChar char="►"/>
              <a:defRPr sz="1400">
                <a:solidFill>
                  <a:srgbClr val="000000"/>
                </a:solidFill>
                <a:latin typeface="+mn-lt"/>
              </a:defRPr>
            </a:lvl6pPr>
            <a:lvl7pPr marL="2687638" indent="-157163" algn="l" rtl="0" fontAlgn="base">
              <a:spcBef>
                <a:spcPct val="20000"/>
              </a:spcBef>
              <a:spcAft>
                <a:spcPct val="3000"/>
              </a:spcAft>
              <a:buClr>
                <a:schemeClr val="tx1"/>
              </a:buClr>
              <a:buSzPct val="70000"/>
              <a:buFont typeface="Arial" charset="0"/>
              <a:buChar char="►"/>
              <a:defRPr sz="1400">
                <a:solidFill>
                  <a:srgbClr val="000000"/>
                </a:solidFill>
                <a:latin typeface="+mn-lt"/>
              </a:defRPr>
            </a:lvl7pPr>
            <a:lvl8pPr marL="3144838" indent="-157163" algn="l" rtl="0" fontAlgn="base">
              <a:spcBef>
                <a:spcPct val="20000"/>
              </a:spcBef>
              <a:spcAft>
                <a:spcPct val="3000"/>
              </a:spcAft>
              <a:buClr>
                <a:schemeClr val="tx1"/>
              </a:buClr>
              <a:buSzPct val="70000"/>
              <a:buFont typeface="Arial" charset="0"/>
              <a:buChar char="►"/>
              <a:defRPr sz="1400">
                <a:solidFill>
                  <a:srgbClr val="000000"/>
                </a:solidFill>
                <a:latin typeface="+mn-lt"/>
              </a:defRPr>
            </a:lvl8pPr>
            <a:lvl9pPr marL="3602038" indent="-157163" algn="l" rtl="0" fontAlgn="base">
              <a:spcBef>
                <a:spcPct val="20000"/>
              </a:spcBef>
              <a:spcAft>
                <a:spcPct val="3000"/>
              </a:spcAft>
              <a:buClr>
                <a:schemeClr val="tx1"/>
              </a:buClr>
              <a:buSzPct val="70000"/>
              <a:buFont typeface="Arial" charset="0"/>
              <a:buChar char="►"/>
              <a:defRPr sz="1400">
                <a:solidFill>
                  <a:srgbClr val="000000"/>
                </a:solidFill>
                <a:latin typeface="+mn-lt"/>
              </a:defRPr>
            </a:lvl9pPr>
          </a:lstStyle>
          <a:p>
            <a:r>
              <a:rPr lang="en-US" sz="1800" dirty="0"/>
              <a:t>Do you support to announce the EHT operating mode through adding the additional fields (EHT BW, EHT Rx </a:t>
            </a:r>
            <a:r>
              <a:rPr lang="en-US" sz="1800" dirty="0" err="1"/>
              <a:t>Nss</a:t>
            </a:r>
            <a:r>
              <a:rPr lang="en-US" sz="1800" dirty="0"/>
              <a:t>) to Operating Mode Notification element</a:t>
            </a:r>
            <a:r>
              <a:rPr lang="en-US" sz="1800" kern="0" dirty="0"/>
              <a:t>?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D5EE1BF3-864D-4739-BAE4-F98DD210A60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256401"/>
            <a:ext cx="10515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06/12/2020</a:t>
            </a:r>
          </a:p>
        </p:txBody>
      </p:sp>
      <p:sp>
        <p:nvSpPr>
          <p:cNvPr id="11" name="Slide Number Placeholder 2">
            <a:extLst>
              <a:ext uri="{FF2B5EF4-FFF2-40B4-BE49-F238E27FC236}">
                <a16:creationId xmlns:a16="http://schemas.microsoft.com/office/drawing/2014/main" id="{89121BCD-5F4D-49FF-B0B6-A070B0ABD3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05237FE7-F5EA-44B3-9745-7496EED819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</p:spPr>
        <p:txBody>
          <a:bodyPr/>
          <a:lstStyle/>
          <a:p>
            <a:pPr>
              <a:defRPr/>
            </a:pPr>
            <a:r>
              <a:rPr lang="nb-NO" dirty="0"/>
              <a:t>Liwen Chu et al (NXP)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275292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650</Words>
  <Application>Microsoft Office PowerPoint</Application>
  <PresentationFormat>On-screen Show (4:3)</PresentationFormat>
  <Paragraphs>93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Times New Roman</vt:lpstr>
      <vt:lpstr>Wingdings</vt:lpstr>
      <vt:lpstr>802-11-Submission</vt:lpstr>
      <vt:lpstr>EHT BSS Follow Up: EHT (BSS) Operating Parameter Update</vt:lpstr>
      <vt:lpstr>Recap: VHT/HE Operating Parameter Update</vt:lpstr>
      <vt:lpstr>Recap: EHT BSS Assumption </vt:lpstr>
      <vt:lpstr>EHT Operating Parameter Change through HE Control</vt:lpstr>
      <vt:lpstr>EHT Operating Parameter Change through IE</vt:lpstr>
      <vt:lpstr>SP 1</vt:lpstr>
    </vt:vector>
  </TitlesOfParts>
  <Manager>Hongyuan Zhang</Manager>
  <Company>Marvell Semiconductor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Ditributed MUMIMO</dc:title>
  <dc:subject/>
  <dc:creator>Hongyuan Zhang</dc:creator>
  <cp:keywords>September 2017</cp:keywords>
  <dc:description/>
  <cp:lastModifiedBy>Liwen Chu</cp:lastModifiedBy>
  <cp:revision>2133</cp:revision>
  <cp:lastPrinted>1998-02-10T13:28:06Z</cp:lastPrinted>
  <dcterms:created xsi:type="dcterms:W3CDTF">2007-05-21T21:00:37Z</dcterms:created>
  <dcterms:modified xsi:type="dcterms:W3CDTF">2020-08-27T20:07:48Z</dcterms:modified>
  <cp:category>Submission</cp:category>
</cp:coreProperties>
</file>