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7"/>
  </p:notesMasterIdLst>
  <p:handoutMasterIdLst>
    <p:handoutMasterId r:id="rId18"/>
  </p:handoutMasterIdLst>
  <p:sldIdLst>
    <p:sldId id="269" r:id="rId2"/>
    <p:sldId id="811" r:id="rId3"/>
    <p:sldId id="819" r:id="rId4"/>
    <p:sldId id="816" r:id="rId5"/>
    <p:sldId id="817" r:id="rId6"/>
    <p:sldId id="805" r:id="rId7"/>
    <p:sldId id="812" r:id="rId8"/>
    <p:sldId id="803" r:id="rId9"/>
    <p:sldId id="779" r:id="rId10"/>
    <p:sldId id="820" r:id="rId11"/>
    <p:sldId id="774" r:id="rId12"/>
    <p:sldId id="801" r:id="rId13"/>
    <p:sldId id="778" r:id="rId14"/>
    <p:sldId id="808" r:id="rId15"/>
    <p:sldId id="809" r:id="rId16"/>
  </p:sldIdLst>
  <p:sldSz cx="9144000" cy="6858000" type="screen4x3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wen Chu" initials="LC" lastIdx="1" clrIdx="0"/>
  <p:cmAuthor id="2" name="Payam Torab" initials="PT" lastIdx="1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FF"/>
    <a:srgbClr val="FFFF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37" autoAdjust="0"/>
    <p:restoredTop sz="94694" autoAdjust="0"/>
  </p:normalViewPr>
  <p:slideViewPr>
    <p:cSldViewPr>
      <p:cViewPr varScale="1">
        <p:scale>
          <a:sx n="121" d="100"/>
          <a:sy n="121" d="100"/>
        </p:scale>
        <p:origin x="226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4336" y="20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8-06T18:11:23.648" idx="4">
    <p:pos x="946" y="1026"/>
    <p:text>(Taewon) Concept of link switching, AP and non-AP can both initiate the switch</p:text>
    <p:extLst>
      <p:ext uri="{C676402C-5697-4E1C-873F-D02D1690AC5C}">
        <p15:threadingInfo xmlns:p15="http://schemas.microsoft.com/office/powerpoint/2012/main" timeZoneBias="420"/>
      </p:ext>
    </p:extLst>
  </p:cm>
  <p:cm authorId="2" dt="2020-08-06T18:12:09.269" idx="5">
    <p:pos x="946" y="1165"/>
    <p:text>(Namyeong) Non-AP switching to a different AP in MLD</p:text>
    <p:extLst>
      <p:ext uri="{C676402C-5697-4E1C-873F-D02D1690AC5C}">
        <p15:threadingInfo xmlns:p15="http://schemas.microsoft.com/office/powerpoint/2012/main" timeZoneBias="420"/>
      </p:ext>
    </p:extLst>
  </p:cm>
  <p:cm authorId="2" dt="2020-08-06T18:12:57.611" idx="6">
    <p:pos x="946" y="1304"/>
    <p:text>(Po-Kai) MLO version of (Fast) BSS transition</p:text>
    <p:extLst>
      <p:ext uri="{C676402C-5697-4E1C-873F-D02D1690AC5C}">
        <p15:threadingInfo xmlns:p15="http://schemas.microsoft.com/office/powerpoint/2012/main" timeZoneBias="420"/>
      </p:ext>
    </p:extLst>
  </p:cm>
  <p:cm authorId="2" dt="2020-08-06T18:14:00.096" idx="7">
    <p:pos x="953" y="1445"/>
    <p:text>(Insun) Multi-link set up at association</p:text>
    <p:extLst>
      <p:ext uri="{C676402C-5697-4E1C-873F-D02D1690AC5C}">
        <p15:threadingInfo xmlns:p15="http://schemas.microsoft.com/office/powerpoint/2012/main" timeZoneBias="420"/>
      </p:ext>
    </p:extLst>
  </p:cm>
  <p:cm authorId="2" dt="2020-08-06T18:14:27.559" idx="8">
    <p:pos x="954" y="1576"/>
    <p:text>(Rojan) Implicit/explicit link set up request, adding links post association</p:text>
    <p:extLst>
      <p:ext uri="{C676402C-5697-4E1C-873F-D02D1690AC5C}">
        <p15:threadingInfo xmlns:p15="http://schemas.microsoft.com/office/powerpoint/2012/main" timeZoneBias="420"/>
      </p:ext>
    </p:extLst>
  </p:cm>
  <p:cm authorId="2" dt="2020-08-06T18:16:27.881" idx="9">
    <p:pos x="960" y="1709"/>
    <p:text>(Pooya) Cases for link-level management in MLO</p:text>
    <p:extLst>
      <p:ext uri="{C676402C-5697-4E1C-873F-D02D1690AC5C}">
        <p15:threadingInfo xmlns:p15="http://schemas.microsoft.com/office/powerpoint/2012/main" timeZoneBias="420"/>
      </p:ext>
    </p:extLst>
  </p:cm>
  <p:cm authorId="2" dt="2020-08-06T18:16:49.480" idx="10">
    <p:pos x="953" y="1834"/>
    <p:text>(Harry) TS setup (including admission control) between MLDs</p:text>
    <p:extLst>
      <p:ext uri="{C676402C-5697-4E1C-873F-D02D1690AC5C}">
        <p15:threadingInfo xmlns:p15="http://schemas.microsoft.com/office/powerpoint/2012/main" timeZoneBias="4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DE6C0269-37F5-7640-B89A-BBC5C8C94433}" type="datetime1">
              <a:rPr lang="en-US" smtClean="0"/>
              <a:t>8/24/20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06F885B3-C28D-4040-BBB2-56D6D5174FAB}" type="datetime1">
              <a:rPr lang="en-US" smtClean="0"/>
              <a:t>8/24/20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0D557C2-AFC7-F64C-8066-4749BCBC30A1}" type="datetime1">
              <a:rPr lang="en-US" smtClean="0"/>
              <a:t>8/24/20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D3BD311E-57BF-6141-8FAE-4FBA5FF6E1EF}" type="datetime1">
              <a:rPr lang="en-US" smtClean="0"/>
              <a:t>8/24/20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51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8E90A9E8-8CFD-ED49-BB69-6DC6EFD095A4}" type="datetime1">
              <a:rPr lang="en-US" smtClean="0"/>
              <a:t>8/24/20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103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7E73277-748D-9642-A1C8-2C0CC56671A5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51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 i="0"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BF88E9F-D029-074C-9963-FF5E42EAF6CC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989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C3086C3-60CC-B84D-93C8-41A062C331BB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93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508759"/>
            <a:ext cx="3808413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508759"/>
            <a:ext cx="3810000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D839E19-85B2-AB4C-99D1-7151BF3CE13A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99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DFF71C7E-BB34-1E41-982C-63CEF188F5CC}"/>
              </a:ext>
            </a:extLst>
          </p:cNvPr>
          <p:cNvSpPr>
            <a:spLocks noGrp="1" noChangeArrowheads="1"/>
          </p:cNvSpPr>
          <p:nvPr>
            <p:ph type="sldNum" idx="1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B8D9AA-495D-0443-9F90-F1BD7FAA3FE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DF867928-1982-CF48-A161-62D4099B9809}"/>
              </a:ext>
            </a:extLst>
          </p:cNvPr>
          <p:cNvSpPr>
            <a:spLocks noGrp="1"/>
          </p:cNvSpPr>
          <p:nvPr>
            <p:ph type="dt" idx="16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7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E940415-04D4-F548-AE09-A4D36E67DCCC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0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E2C9219-3C5D-CC46-B93F-EAC668BF6E3D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0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8C137FE-FC20-B143-8A57-7DCE588D9E96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9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BE89DD0-1156-8547-8F0E-D0DC295CE810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85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94360"/>
            <a:ext cx="790956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829300" y="365760"/>
            <a:ext cx="27432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909560" cy="4937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797" y="594360"/>
            <a:ext cx="790956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84213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537960"/>
            <a:ext cx="78867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30722E2-09F1-A440-9C67-1062A586F7ED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89F20AF-BCB3-D24B-B0BA-4D3884E11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2160" y="318452"/>
            <a:ext cx="2743200" cy="230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noAutofit/>
          </a:bodyPr>
          <a:lstStyle/>
          <a:p>
            <a: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800" b="1" dirty="0">
                <a:solidFill>
                  <a:srgbClr val="000000"/>
                </a:solidFill>
              </a:rPr>
              <a:t>IEEE 802.11-20/1049r2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4674C1EC-8F9C-3147-B768-BF181B2A0708}"/>
              </a:ext>
            </a:extLst>
          </p:cNvPr>
          <p:cNvSpPr>
            <a:spLocks noGrp="1" noChangeArrowheads="1"/>
          </p:cNvSpPr>
          <p:nvPr>
            <p:ph type="sldNum" idx="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060FBA31-6A64-BB49-9D04-A82D543415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64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600075" indent="-257175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Courier New" charset="0"/>
        <a:buChar char="o"/>
        <a:defRPr sz="1600">
          <a:solidFill>
            <a:srgbClr val="000000"/>
          </a:solidFill>
          <a:latin typeface="+mn-lt"/>
          <a:ea typeface="+mn-ea"/>
        </a:defRPr>
      </a:lvl2pPr>
      <a:lvl3pPr marL="900113" indent="-214313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400">
          <a:solidFill>
            <a:srgbClr val="000000"/>
          </a:solidFill>
          <a:latin typeface="+mn-lt"/>
          <a:ea typeface="+mn-ea"/>
        </a:defRPr>
      </a:lvl3pPr>
      <a:lvl4pPr marL="1243013" indent="-214313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Wingdings" charset="2"/>
        <a:buChar char="§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unyuhu@fb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torab@ieee.or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2020-08-24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dirty="0"/>
              <a:t>MLD Link Transition Management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37B96B9-0FC9-4338-A515-0485769C8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979320"/>
              </p:ext>
            </p:extLst>
          </p:nvPr>
        </p:nvGraphicFramePr>
        <p:xfrm>
          <a:off x="685800" y="2667000"/>
          <a:ext cx="7984647" cy="1517390"/>
        </p:xfrm>
        <a:graphic>
          <a:graphicData uri="http://schemas.openxmlformats.org/drawingml/2006/table">
            <a:tbl>
              <a:tblPr/>
              <a:tblGrid>
                <a:gridCol w="1827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3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2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81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26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Chunyu Hu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Facebook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1 Hacker way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 Menlo Park, CA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hlinkClick r:id="rId3"/>
                        </a:rPr>
                        <a:t>chunyuhu@fb.com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Payam Torab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hlinkClick r:id="rId4"/>
                        </a:rPr>
                        <a:t>torab@ieee.org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9424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94639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709307"/>
                  </a:ext>
                </a:extLst>
              </a:tr>
            </a:tbl>
          </a:graphicData>
        </a:graphic>
      </p:graphicFrame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4E1A0C1-411E-0348-8C0C-50807DC70EC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Chunyu Hu et al.</a:t>
            </a:r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9BD1E829-D61E-334D-910F-F5874D022E45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August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D6734A3-C8EC-44D4-B269-007DEACD2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defining a mechanism for a non-AP STA in a non-AP MLD to recommend or request an AP STA in an associated AP MLD to create association with a different non-AP STA affiliated with the non-AP MLD?</a:t>
            </a:r>
          </a:p>
          <a:p>
            <a:endParaRPr lang="en-US" dirty="0"/>
          </a:p>
          <a:p>
            <a:pPr lvl="1"/>
            <a:r>
              <a:rPr lang="en-US" sz="1800" dirty="0"/>
              <a:t>Yes</a:t>
            </a:r>
          </a:p>
          <a:p>
            <a:pPr lvl="1"/>
            <a:r>
              <a:rPr lang="en-US" sz="1800" dirty="0"/>
              <a:t>No</a:t>
            </a:r>
          </a:p>
          <a:p>
            <a:pPr lvl="1"/>
            <a:r>
              <a:rPr lang="en-US" sz="1800" dirty="0"/>
              <a:t>Abstain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D672F96-2EDF-4C37-BD67-FA3DB1AB6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3010A1-1E2F-493A-B337-8FF3B3CBD23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8D1186-3656-4123-A245-B198E975FC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F6B2F05-A9C9-44CE-937A-3E76BD0B6544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</p:spPr>
        <p:txBody>
          <a:bodyPr/>
          <a:lstStyle/>
          <a:p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143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C9E05-B199-4693-9CE3-0D8115AF7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[</a:t>
            </a:r>
            <a:r>
              <a:rPr lang="en-US" sz="1400" b="0" dirty="0"/>
              <a:t>19/1943]	11-19-1943-09-00be-multi-link-management.pptx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0" dirty="0"/>
              <a:t>[20/0412]	11-20-0412-01-00be-mlo-link-switching-method.pptx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0" dirty="0"/>
              <a:t>[20/0669]	11-20-0669-00-00be-mld-transition.pptx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0" dirty="0"/>
              <a:t>[20/0741]	11-20-0741-02-00be-indication-of-multi-link-information-follow-up.pptx</a:t>
            </a:r>
            <a:br>
              <a:rPr lang="en-US" sz="1400" b="0" dirty="0"/>
            </a:br>
            <a:r>
              <a:rPr lang="en-US" sz="1400" b="0" dirty="0"/>
              <a:t>[20/0751]	11-20-0751-01-00be-multi-link-setup-clarifications.pptx</a:t>
            </a:r>
            <a:br>
              <a:rPr lang="en-US" sz="1400" b="0" dirty="0"/>
            </a:br>
            <a:r>
              <a:rPr lang="en-US" sz="1400" b="0" dirty="0"/>
              <a:t>[20/0810]	11-20-0810-01-00be-dynamic-link-set.pptx</a:t>
            </a:r>
            <a:br>
              <a:rPr lang="en-US" sz="1400" b="0" dirty="0"/>
            </a:br>
            <a:r>
              <a:rPr lang="en-US" sz="1400" b="0" dirty="0"/>
              <a:t>[20/0908]	11-20-0908-00-00be-multilink-ts-operation.pptx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0F210A-71BA-4E14-A36C-34428DEB9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  <a:endParaRPr 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BFC8D-85A9-4639-AD51-046EF7F97A7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8FCDA-C662-4EE9-91B2-CF5DE7E161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33664-6E8F-4AD8-AE2A-AC85D75797D6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</p:spPr>
        <p:txBody>
          <a:bodyPr/>
          <a:lstStyle/>
          <a:p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891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B27C1E2-CEF9-8B4C-AB3C-9D49AA59F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slides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B08879D-8A5B-8748-B577-B8A1F98B38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60833D-E80E-3B4A-A105-73CE48C6AE1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582C41-19BA-F74F-B795-2136950743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3CCF140-7542-D248-8969-69298AFDCAA0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55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554AC84-A536-C64A-9762-C17B93397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 recommending or requiring non-AP to transition to a new AP</a:t>
            </a:r>
          </a:p>
          <a:p>
            <a:r>
              <a:rPr lang="en-US" dirty="0"/>
              <a:t>Query, Request and Response frames</a:t>
            </a:r>
          </a:p>
          <a:p>
            <a:r>
              <a:rPr lang="en-US" dirty="0"/>
              <a:t>Neighbor Report element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relevant mechanisms</a:t>
            </a:r>
            <a:br>
              <a:rPr lang="en-US" dirty="0"/>
            </a:br>
            <a:r>
              <a:rPr lang="en-US" dirty="0"/>
              <a:t>BSS Transition Management (BTM) overview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</p:spPr>
        <p:txBody>
          <a:bodyPr/>
          <a:lstStyle/>
          <a:p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964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D564AA-1BDD-484A-8FB5-16A5AFC2A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FST is designed to transfer a session (defined as one or more TSs) from one band/channel to another band/channel</a:t>
            </a:r>
          </a:p>
          <a:p>
            <a:pPr lvl="1"/>
            <a:r>
              <a:rPr lang="en-US" dirty="0"/>
              <a:t>TCs should be able to use FST too; TS constraint is probably unnecessary</a:t>
            </a:r>
          </a:p>
          <a:p>
            <a:pPr marL="342900" lvl="1" indent="0">
              <a:buNone/>
            </a:pPr>
            <a:endParaRPr lang="en-US" dirty="0"/>
          </a:p>
          <a:p>
            <a:r>
              <a:rPr lang="en-US" dirty="0"/>
              <a:t>Equivalent of an MLO link is an independent association between the FST endpoints in each band/channel</a:t>
            </a:r>
          </a:p>
          <a:p>
            <a:pPr lvl="1"/>
            <a:r>
              <a:rPr lang="en-US" dirty="0"/>
              <a:t>For example, the endpoints network roles (AP | non-AP relationship) can be different in the new band/channel</a:t>
            </a:r>
          </a:p>
          <a:p>
            <a:pPr lvl="1"/>
            <a:endParaRPr lang="en-US" dirty="0"/>
          </a:p>
          <a:p>
            <a:r>
              <a:rPr lang="en-US" dirty="0"/>
              <a:t>Operating parameters of each FST association are generally unavailable across BSSs in the FST framework, which means they need to be signaled at transition (through the Multi-band element)</a:t>
            </a:r>
          </a:p>
          <a:p>
            <a:pPr lvl="1"/>
            <a:r>
              <a:rPr lang="en-US" dirty="0"/>
              <a:t>Architecturally, the two endpoints of an FST session do not manage their multiple MAC sublayers through a multiple MAC SME (MM-SME)</a:t>
            </a:r>
          </a:p>
          <a:p>
            <a:pPr lvl="1"/>
            <a:endParaRPr lang="en-US" dirty="0"/>
          </a:p>
          <a:p>
            <a:r>
              <a:rPr lang="en-US" dirty="0"/>
              <a:t>FST can switch one TID from one BSS to another BSS between two given multi-band devices</a:t>
            </a:r>
          </a:p>
          <a:p>
            <a:pPr lvl="1"/>
            <a:r>
              <a:rPr lang="en-US" dirty="0"/>
              <a:t>Multi-band definitions are general enough to apply to two channels in the same band.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relevant mechanisms (3)</a:t>
            </a:r>
            <a:br>
              <a:rPr lang="en-US" dirty="0"/>
            </a:br>
            <a:r>
              <a:rPr lang="en-US" dirty="0"/>
              <a:t>Fast Session Transfer (FST) overview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</p:spPr>
        <p:txBody>
          <a:bodyPr/>
          <a:lstStyle/>
          <a:p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2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relevant mechanisms (4)</a:t>
            </a:r>
            <a:br>
              <a:rPr lang="en-US" dirty="0"/>
            </a:br>
            <a:r>
              <a:rPr lang="en-US" dirty="0"/>
              <a:t>FST session transfer protocol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D564AA-1BDD-484A-8FB5-16A5AFC2A6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1" y="1508759"/>
            <a:ext cx="4038599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Session transfer can be initiated by either end (initiator end, the other end called responder)</a:t>
            </a:r>
          </a:p>
          <a:p>
            <a:pPr lvl="1"/>
            <a:endParaRPr lang="en-US" dirty="0"/>
          </a:p>
          <a:p>
            <a:r>
              <a:rPr lang="en-US" dirty="0"/>
              <a:t>State machine with 4 states (Initial, Setup Completed, Transition Done, and Transition Confirmed), and the following state transition logic,</a:t>
            </a:r>
          </a:p>
          <a:p>
            <a:pPr lvl="1"/>
            <a:r>
              <a:rPr lang="en-US" dirty="0"/>
              <a:t>“Initial” to “Setup Completed”: Successful exchange of FST Setup Request and FST Setup Response Action Ack frame; no timeout, retries left to initiator, MAC address-based arbitration between racing requests</a:t>
            </a:r>
          </a:p>
          <a:p>
            <a:pPr lvl="1"/>
            <a:r>
              <a:rPr lang="en-US" dirty="0"/>
              <a:t>“Setup Completed” to “Transition Done”: After a STA-based or stream-based (TS-based) countdown to 0; counter initially loaded to LLT × 32 </a:t>
            </a:r>
            <a:r>
              <a:rPr lang="el-GR" dirty="0"/>
              <a:t>μ</a:t>
            </a:r>
            <a:r>
              <a:rPr lang="en-US" dirty="0"/>
              <a:t>s, where link loss timeout (LLT) is specified in the FST Setup Request frame; counter reset to initial value every time an individually addressed frame for the STA or for the specific TS in the STA is received from the peer STA</a:t>
            </a:r>
          </a:p>
          <a:p>
            <a:pPr lvl="1"/>
            <a:r>
              <a:rPr lang="en-US" dirty="0"/>
              <a:t>“Transition Done” to “Transition Confirmed”: Successful exchange of FST Ack Request and FST Ack Response (both Action Ack frames) or other MPDUs in the new band/channel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</p:spPr>
        <p:txBody>
          <a:bodyPr/>
          <a:lstStyle/>
          <a:p>
            <a:r>
              <a:rPr lang="en-US"/>
              <a:t>August 2020</a:t>
            </a:r>
            <a:endParaRPr lang="en-US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7B0A1857-4C97-C54F-BEE1-CC2CB82CB4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581" y="2057400"/>
            <a:ext cx="4287187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4429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AD3848-C20C-6147-B392-9C7F93F30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TID-to-link mapping is an established MLO topic and expected to be developed under 11be MLO framework</a:t>
            </a:r>
          </a:p>
          <a:p>
            <a:endParaRPr lang="en-US" dirty="0"/>
          </a:p>
          <a:p>
            <a:r>
              <a:rPr lang="en-US" dirty="0"/>
              <a:t>Some multi-link scenarios require link-level management – see [20/0810]</a:t>
            </a:r>
          </a:p>
          <a:p>
            <a:pPr lvl="1"/>
            <a:r>
              <a:rPr lang="en-US" dirty="0"/>
              <a:t>Radio | processing core becoming available/unavailable (device centric)</a:t>
            </a:r>
          </a:p>
          <a:p>
            <a:pPr lvl="1"/>
            <a:r>
              <a:rPr lang="en-US" dirty="0"/>
              <a:t>Reachability/range changes (environment, mobility)</a:t>
            </a:r>
          </a:p>
          <a:p>
            <a:pPr lvl="1"/>
            <a:r>
              <a:rPr lang="en-US" dirty="0"/>
              <a:t>…</a:t>
            </a:r>
          </a:p>
          <a:p>
            <a:pPr marL="342900" lvl="1" indent="0">
              <a:buNone/>
            </a:pPr>
            <a:r>
              <a:rPr lang="en-US" dirty="0"/>
              <a:t>and all pre or post association (independent of association)</a:t>
            </a:r>
          </a:p>
          <a:p>
            <a:pPr lvl="1"/>
            <a:endParaRPr lang="en-US" dirty="0"/>
          </a:p>
          <a:p>
            <a:r>
              <a:rPr lang="en-US" dirty="0"/>
              <a:t>We investigate if all these scenarios are properly addressed in current MLO formulation</a:t>
            </a:r>
          </a:p>
          <a:p>
            <a:pPr lvl="1"/>
            <a:r>
              <a:rPr lang="en-US" dirty="0"/>
              <a:t>This leads to a framework discussion relating TID-to-link mapping, link enablement/disablement, dynamic link set and management mechanisms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C47727-3FE4-6D4E-A612-6EF503D6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1E7CE5-E1D8-3A41-9303-DDC669B1D64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D1DA7-5D7C-CF4E-B8FD-2D5392F103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37A18F-2E5B-FF43-9014-C8F292E22393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August 2020</a:t>
            </a:r>
          </a:p>
        </p:txBody>
      </p:sp>
    </p:spTree>
    <p:extLst>
      <p:ext uri="{BB962C8B-B14F-4D97-AF65-F5344CB8AC3E}">
        <p14:creationId xmlns:p14="http://schemas.microsoft.com/office/powerpoint/2010/main" val="2081257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>
            <a:extLst>
              <a:ext uri="{FF2B5EF4-FFF2-40B4-BE49-F238E27FC236}">
                <a16:creationId xmlns:a16="http://schemas.microsoft.com/office/drawing/2014/main" id="{C02C15F1-86F8-C142-80D4-65C591AEA165}"/>
              </a:ext>
            </a:extLst>
          </p:cNvPr>
          <p:cNvSpPr txBox="1"/>
          <p:nvPr/>
        </p:nvSpPr>
        <p:spPr>
          <a:xfrm>
            <a:off x="2286000" y="1828800"/>
            <a:ext cx="24111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Capabilities for </a:t>
            </a:r>
            <a:r>
              <a:rPr lang="en-US" sz="1200" i="1" dirty="0"/>
              <a:t>N</a:t>
            </a:r>
            <a:r>
              <a:rPr lang="en-US" sz="1200" baseline="-25000" dirty="0"/>
              <a:t>1</a:t>
            </a:r>
            <a:r>
              <a:rPr lang="en-US" sz="1200" dirty="0"/>
              <a:t> links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B4510B1-8F1F-664A-BEFF-D03E221D0C68}"/>
              </a:ext>
            </a:extLst>
          </p:cNvPr>
          <p:cNvSpPr txBox="1"/>
          <p:nvPr/>
        </p:nvSpPr>
        <p:spPr>
          <a:xfrm>
            <a:off x="4206240" y="1828800"/>
            <a:ext cx="24111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Capabilities for </a:t>
            </a:r>
            <a:r>
              <a:rPr lang="en-US" sz="1200" i="1" dirty="0"/>
              <a:t>N</a:t>
            </a:r>
            <a:r>
              <a:rPr lang="en-US" sz="1200" baseline="-25000" dirty="0"/>
              <a:t>2</a:t>
            </a:r>
            <a:r>
              <a:rPr lang="en-US" sz="1200" dirty="0"/>
              <a:t> links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04941D5-CA22-1C47-A496-2767860D45B4}"/>
              </a:ext>
            </a:extLst>
          </p:cNvPr>
          <p:cNvSpPr txBox="1"/>
          <p:nvPr/>
        </p:nvSpPr>
        <p:spPr>
          <a:xfrm>
            <a:off x="2313298" y="2096869"/>
            <a:ext cx="24111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Beacon, Probe Response,</a:t>
            </a:r>
          </a:p>
          <a:p>
            <a:pPr algn="ctr"/>
            <a:r>
              <a:rPr lang="en-US" sz="1200" dirty="0"/>
              <a:t>MLD Query</a:t>
            </a:r>
          </a:p>
          <a:p>
            <a:pPr algn="ctr"/>
            <a:r>
              <a:rPr lang="en-US" sz="1200" dirty="0"/>
              <a:t>------------------</a:t>
            </a:r>
          </a:p>
          <a:p>
            <a:pPr algn="ctr"/>
            <a:r>
              <a:rPr lang="en-US" sz="1200" dirty="0"/>
              <a:t>Elements: RNR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1294374-AD33-AD42-9E0D-E569EE56AA5C}"/>
              </a:ext>
            </a:extLst>
          </p:cNvPr>
          <p:cNvSpPr txBox="1"/>
          <p:nvPr/>
        </p:nvSpPr>
        <p:spPr>
          <a:xfrm>
            <a:off x="4786496" y="2096869"/>
            <a:ext cx="14863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Association Request,</a:t>
            </a:r>
          </a:p>
          <a:p>
            <a:pPr algn="ctr"/>
            <a:r>
              <a:rPr lang="en-US" sz="1200" dirty="0"/>
              <a:t>MLD Response</a:t>
            </a:r>
          </a:p>
          <a:p>
            <a:pPr algn="ctr"/>
            <a:r>
              <a:rPr lang="en-US" sz="1200" dirty="0"/>
              <a:t>------------------</a:t>
            </a:r>
          </a:p>
          <a:p>
            <a:pPr algn="ctr"/>
            <a:r>
              <a:rPr lang="en-US" sz="1200" dirty="0"/>
              <a:t>Elements: ML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36041C7-1D89-5646-B01E-9FEE85CCF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709160"/>
            <a:ext cx="7909560" cy="1828800"/>
          </a:xfrm>
        </p:spPr>
        <p:txBody>
          <a:bodyPr/>
          <a:lstStyle/>
          <a:p>
            <a:r>
              <a:rPr lang="en-US" dirty="0"/>
              <a:t>Link level management at association time seems to have been adequately covered by current contributions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8FCF9EB-FBED-6449-907B-EF0BD2E26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MLD link level management scenarios</a:t>
            </a:r>
            <a:br>
              <a:rPr lang="en-US" dirty="0"/>
            </a:br>
            <a:r>
              <a:rPr lang="en-US" sz="2000" dirty="0"/>
              <a:t>Association time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D1294D-9464-F248-AF5A-154F27B874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E38BC2-6804-0740-BEA9-2223C2D21C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9EEF04D-1F58-6D4E-B463-FC6EB87241DC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2D3824-58F9-D546-A6DC-AD991276A097}"/>
              </a:ext>
            </a:extLst>
          </p:cNvPr>
          <p:cNvSpPr/>
          <p:nvPr/>
        </p:nvSpPr>
        <p:spPr bwMode="auto">
          <a:xfrm>
            <a:off x="1417320" y="1645920"/>
            <a:ext cx="914400" cy="914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31A03A4-603C-5041-95FF-FB804C2701D2}"/>
              </a:ext>
            </a:extLst>
          </p:cNvPr>
          <p:cNvSpPr/>
          <p:nvPr/>
        </p:nvSpPr>
        <p:spPr bwMode="auto">
          <a:xfrm>
            <a:off x="6812280" y="1645920"/>
            <a:ext cx="914400" cy="914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46CB93-121A-EE49-B202-78FFEA7CAC10}"/>
              </a:ext>
            </a:extLst>
          </p:cNvPr>
          <p:cNvCxnSpPr>
            <a:cxnSpLocks/>
            <a:stCxn id="7" idx="3"/>
          </p:cNvCxnSpPr>
          <p:nvPr/>
        </p:nvCxnSpPr>
        <p:spPr bwMode="auto">
          <a:xfrm>
            <a:off x="2331720" y="2103120"/>
            <a:ext cx="4023360" cy="267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08357B6-FC7B-1444-81E8-2892D2C60D6D}"/>
              </a:ext>
            </a:extLst>
          </p:cNvPr>
          <p:cNvCxnSpPr/>
          <p:nvPr/>
        </p:nvCxnSpPr>
        <p:spPr bwMode="auto">
          <a:xfrm>
            <a:off x="2331720" y="1798320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C5D72E8-DCA9-EE4A-8D29-988BC0EA3EB3}"/>
              </a:ext>
            </a:extLst>
          </p:cNvPr>
          <p:cNvCxnSpPr/>
          <p:nvPr/>
        </p:nvCxnSpPr>
        <p:spPr bwMode="auto">
          <a:xfrm>
            <a:off x="2331720" y="2255520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650D331-ECB6-8547-BDB7-42CCEA3A80C4}"/>
              </a:ext>
            </a:extLst>
          </p:cNvPr>
          <p:cNvCxnSpPr/>
          <p:nvPr/>
        </p:nvCxnSpPr>
        <p:spPr bwMode="auto">
          <a:xfrm>
            <a:off x="2331720" y="2407920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1BB5CE2-ED65-C142-AB6D-EE4FBA775558}"/>
              </a:ext>
            </a:extLst>
          </p:cNvPr>
          <p:cNvCxnSpPr/>
          <p:nvPr/>
        </p:nvCxnSpPr>
        <p:spPr bwMode="auto">
          <a:xfrm>
            <a:off x="6583680" y="1798320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8F5EFF7-31B7-D54A-BA2B-BB1A468E7329}"/>
              </a:ext>
            </a:extLst>
          </p:cNvPr>
          <p:cNvCxnSpPr/>
          <p:nvPr/>
        </p:nvCxnSpPr>
        <p:spPr bwMode="auto">
          <a:xfrm>
            <a:off x="6583680" y="2255520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ight Arrow 23">
            <a:extLst>
              <a:ext uri="{FF2B5EF4-FFF2-40B4-BE49-F238E27FC236}">
                <a16:creationId xmlns:a16="http://schemas.microsoft.com/office/drawing/2014/main" id="{6555A341-7CAD-1645-AF03-4441101591A1}"/>
              </a:ext>
            </a:extLst>
          </p:cNvPr>
          <p:cNvSpPr/>
          <p:nvPr/>
        </p:nvSpPr>
        <p:spPr bwMode="auto">
          <a:xfrm>
            <a:off x="4191000" y="2407920"/>
            <a:ext cx="228600" cy="18288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ight Arrow 24">
            <a:extLst>
              <a:ext uri="{FF2B5EF4-FFF2-40B4-BE49-F238E27FC236}">
                <a16:creationId xmlns:a16="http://schemas.microsoft.com/office/drawing/2014/main" id="{B065D72E-71F0-B84F-9B19-BAD2FB85297C}"/>
              </a:ext>
            </a:extLst>
          </p:cNvPr>
          <p:cNvSpPr/>
          <p:nvPr/>
        </p:nvSpPr>
        <p:spPr bwMode="auto">
          <a:xfrm flipH="1">
            <a:off x="4648200" y="2407920"/>
            <a:ext cx="228600" cy="18288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0ACD3C2-1A8C-2146-8B37-3399750A8B98}"/>
              </a:ext>
            </a:extLst>
          </p:cNvPr>
          <p:cNvSpPr/>
          <p:nvPr/>
        </p:nvSpPr>
        <p:spPr bwMode="auto">
          <a:xfrm>
            <a:off x="1417320" y="3474720"/>
            <a:ext cx="914400" cy="914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E9AF750-5497-034D-AB3F-8208C1F9230A}"/>
              </a:ext>
            </a:extLst>
          </p:cNvPr>
          <p:cNvSpPr/>
          <p:nvPr/>
        </p:nvSpPr>
        <p:spPr bwMode="auto">
          <a:xfrm>
            <a:off x="6812280" y="3474720"/>
            <a:ext cx="914400" cy="914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D8BAD4A-ABE2-E44F-A59B-4E9E18218812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>
            <a:off x="2331720" y="3931920"/>
            <a:ext cx="39928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07B82E0-4841-F24B-A522-08A7F4E67938}"/>
              </a:ext>
            </a:extLst>
          </p:cNvPr>
          <p:cNvCxnSpPr/>
          <p:nvPr/>
        </p:nvCxnSpPr>
        <p:spPr bwMode="auto">
          <a:xfrm>
            <a:off x="2331720" y="3779520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497E8A4-C548-EA4C-9F86-1941751FE0D7}"/>
              </a:ext>
            </a:extLst>
          </p:cNvPr>
          <p:cNvCxnSpPr/>
          <p:nvPr/>
        </p:nvCxnSpPr>
        <p:spPr bwMode="auto">
          <a:xfrm>
            <a:off x="2331720" y="4236720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E27B945-E0F2-1D44-A18C-12BBDFF74B22}"/>
              </a:ext>
            </a:extLst>
          </p:cNvPr>
          <p:cNvCxnSpPr/>
          <p:nvPr/>
        </p:nvCxnSpPr>
        <p:spPr bwMode="auto">
          <a:xfrm>
            <a:off x="6583680" y="3627120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14A25C9-88C8-E748-9111-1022F228AFA3}"/>
              </a:ext>
            </a:extLst>
          </p:cNvPr>
          <p:cNvCxnSpPr/>
          <p:nvPr/>
        </p:nvCxnSpPr>
        <p:spPr bwMode="auto">
          <a:xfrm>
            <a:off x="6583680" y="4084320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37EF4F7-A66B-5F4E-A95B-F9918A15730C}"/>
              </a:ext>
            </a:extLst>
          </p:cNvPr>
          <p:cNvCxnSpPr>
            <a:cxnSpLocks/>
            <a:endCxn id="64" idx="1"/>
          </p:cNvCxnSpPr>
          <p:nvPr/>
        </p:nvCxnSpPr>
        <p:spPr bwMode="auto">
          <a:xfrm>
            <a:off x="2331720" y="4069854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151CEE9-3A6F-484D-99D0-E67217EE7198}"/>
              </a:ext>
            </a:extLst>
          </p:cNvPr>
          <p:cNvCxnSpPr>
            <a:cxnSpLocks/>
            <a:endCxn id="62" idx="1"/>
          </p:cNvCxnSpPr>
          <p:nvPr/>
        </p:nvCxnSpPr>
        <p:spPr bwMode="auto">
          <a:xfrm>
            <a:off x="2331720" y="3624740"/>
            <a:ext cx="403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EEB95803-B38E-0D4A-828C-93BC8C0C1C17}"/>
              </a:ext>
            </a:extLst>
          </p:cNvPr>
          <p:cNvSpPr txBox="1"/>
          <p:nvPr/>
        </p:nvSpPr>
        <p:spPr>
          <a:xfrm>
            <a:off x="4115785" y="3332651"/>
            <a:ext cx="912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Association</a:t>
            </a:r>
            <a:endParaRPr lang="en-US" sz="105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FB3DF34-7149-6B44-89CF-76B6F95D4A9A}"/>
              </a:ext>
            </a:extLst>
          </p:cNvPr>
          <p:cNvSpPr txBox="1"/>
          <p:nvPr/>
        </p:nvSpPr>
        <p:spPr>
          <a:xfrm>
            <a:off x="3750268" y="3657600"/>
            <a:ext cx="15520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i="1" dirty="0"/>
              <a:t>N</a:t>
            </a:r>
            <a:r>
              <a:rPr lang="en-US" sz="1100" dirty="0"/>
              <a:t> links (</a:t>
            </a:r>
            <a:r>
              <a:rPr lang="en-US" sz="1100" i="1" dirty="0"/>
              <a:t>N</a:t>
            </a:r>
            <a:r>
              <a:rPr lang="en-US" sz="1100" dirty="0"/>
              <a:t> ≤ </a:t>
            </a:r>
            <a:r>
              <a:rPr lang="en-US" sz="1100" i="1" dirty="0"/>
              <a:t>N</a:t>
            </a:r>
            <a:r>
              <a:rPr lang="en-US" sz="1100" baseline="-25000" dirty="0"/>
              <a:t>1</a:t>
            </a:r>
            <a:r>
              <a:rPr lang="en-US" sz="1100" dirty="0"/>
              <a:t>, </a:t>
            </a:r>
            <a:r>
              <a:rPr lang="en-US" sz="1100" i="1" dirty="0"/>
              <a:t>N</a:t>
            </a:r>
            <a:r>
              <a:rPr lang="en-US" sz="1100" dirty="0"/>
              <a:t> ≤ </a:t>
            </a:r>
            <a:r>
              <a:rPr lang="en-US" sz="1100" i="1" dirty="0"/>
              <a:t>N</a:t>
            </a:r>
            <a:r>
              <a:rPr lang="en-US" sz="1100" baseline="-25000" dirty="0"/>
              <a:t>2</a:t>
            </a:r>
            <a:r>
              <a:rPr lang="en-US" sz="1100" dirty="0"/>
              <a:t>)</a:t>
            </a:r>
          </a:p>
        </p:txBody>
      </p:sp>
      <p:sp>
        <p:nvSpPr>
          <p:cNvPr id="57" name="Down Arrow 56">
            <a:extLst>
              <a:ext uri="{FF2B5EF4-FFF2-40B4-BE49-F238E27FC236}">
                <a16:creationId xmlns:a16="http://schemas.microsoft.com/office/drawing/2014/main" id="{BEA103D8-3557-574A-9AF9-0956002DC962}"/>
              </a:ext>
            </a:extLst>
          </p:cNvPr>
          <p:cNvSpPr/>
          <p:nvPr/>
        </p:nvSpPr>
        <p:spPr bwMode="auto">
          <a:xfrm>
            <a:off x="4389120" y="2834640"/>
            <a:ext cx="365760" cy="548640"/>
          </a:xfrm>
          <a:prstGeom prst="down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C2FB0EE-A789-3C40-A8F2-38A43F05F386}"/>
              </a:ext>
            </a:extLst>
          </p:cNvPr>
          <p:cNvSpPr/>
          <p:nvPr/>
        </p:nvSpPr>
        <p:spPr>
          <a:xfrm>
            <a:off x="7772400" y="1645920"/>
            <a:ext cx="9016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u="sng" dirty="0"/>
              <a:t>References</a:t>
            </a:r>
          </a:p>
          <a:p>
            <a:r>
              <a:rPr lang="en-US" sz="1200" dirty="0"/>
              <a:t>[20/0741]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764395B-91A1-2845-8162-2DFA160C9C94}"/>
              </a:ext>
            </a:extLst>
          </p:cNvPr>
          <p:cNvSpPr/>
          <p:nvPr/>
        </p:nvSpPr>
        <p:spPr>
          <a:xfrm>
            <a:off x="457200" y="1645920"/>
            <a:ext cx="9016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u="sng" dirty="0"/>
              <a:t>References</a:t>
            </a:r>
          </a:p>
          <a:p>
            <a:r>
              <a:rPr lang="en-US" sz="1200" dirty="0"/>
              <a:t>[20/0865]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5BC88F1-FAB4-1D47-BAF1-81534BF6B271}"/>
              </a:ext>
            </a:extLst>
          </p:cNvPr>
          <p:cNvSpPr txBox="1"/>
          <p:nvPr/>
        </p:nvSpPr>
        <p:spPr>
          <a:xfrm>
            <a:off x="2103120" y="3501629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2.4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7A9F940-F970-F34C-98FC-B6B0DFEF335D}"/>
              </a:ext>
            </a:extLst>
          </p:cNvPr>
          <p:cNvSpPr txBox="1"/>
          <p:nvPr/>
        </p:nvSpPr>
        <p:spPr>
          <a:xfrm>
            <a:off x="2103120" y="3808809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5</a:t>
            </a:r>
            <a:r>
              <a:rPr lang="en-US" sz="1000" baseline="30000" dirty="0"/>
              <a:t>+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F312C11-F43A-CE46-8599-19E0D02F9C24}"/>
              </a:ext>
            </a:extLst>
          </p:cNvPr>
          <p:cNvSpPr txBox="1"/>
          <p:nvPr/>
        </p:nvSpPr>
        <p:spPr>
          <a:xfrm>
            <a:off x="2087880" y="3946743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5</a:t>
            </a:r>
            <a:r>
              <a:rPr lang="en-US" sz="1000" baseline="30000" dirty="0"/>
              <a:t>-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B3A8949-8EF6-A84D-AF5F-160DCF40B4EB}"/>
              </a:ext>
            </a:extLst>
          </p:cNvPr>
          <p:cNvSpPr txBox="1"/>
          <p:nvPr/>
        </p:nvSpPr>
        <p:spPr>
          <a:xfrm>
            <a:off x="2055814" y="4120812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6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B2ABFB7-19F5-F74C-A767-2DD60E79CCE0}"/>
              </a:ext>
            </a:extLst>
          </p:cNvPr>
          <p:cNvSpPr txBox="1"/>
          <p:nvPr/>
        </p:nvSpPr>
        <p:spPr>
          <a:xfrm>
            <a:off x="2095090" y="1680866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2.4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5D5D5F6-3B12-3E4A-B982-E34550664C9E}"/>
              </a:ext>
            </a:extLst>
          </p:cNvPr>
          <p:cNvSpPr txBox="1"/>
          <p:nvPr/>
        </p:nvSpPr>
        <p:spPr>
          <a:xfrm>
            <a:off x="2095090" y="1988046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5</a:t>
            </a:r>
            <a:r>
              <a:rPr lang="en-US" sz="1000" baseline="30000" dirty="0"/>
              <a:t>+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045BAF0-2A8D-0843-8BC3-4A9E0CFECD47}"/>
              </a:ext>
            </a:extLst>
          </p:cNvPr>
          <p:cNvSpPr txBox="1"/>
          <p:nvPr/>
        </p:nvSpPr>
        <p:spPr>
          <a:xfrm>
            <a:off x="2079850" y="2125980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5</a:t>
            </a:r>
            <a:r>
              <a:rPr lang="en-US" sz="1000" baseline="30000" dirty="0"/>
              <a:t>-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A711DE2-F7ED-6E4A-852B-86EAF9B1178A}"/>
              </a:ext>
            </a:extLst>
          </p:cNvPr>
          <p:cNvSpPr txBox="1"/>
          <p:nvPr/>
        </p:nvSpPr>
        <p:spPr>
          <a:xfrm>
            <a:off x="2047784" y="2300049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6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92CCD1D-4567-974F-A31E-EBE66349360C}"/>
              </a:ext>
            </a:extLst>
          </p:cNvPr>
          <p:cNvSpPr txBox="1"/>
          <p:nvPr/>
        </p:nvSpPr>
        <p:spPr>
          <a:xfrm>
            <a:off x="6370320" y="1680091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2.4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5FDE199-ECF6-B84B-8E2E-01B807458197}"/>
              </a:ext>
            </a:extLst>
          </p:cNvPr>
          <p:cNvSpPr txBox="1"/>
          <p:nvPr/>
        </p:nvSpPr>
        <p:spPr>
          <a:xfrm>
            <a:off x="6370320" y="1987271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5</a:t>
            </a:r>
            <a:r>
              <a:rPr lang="en-US" sz="1000" baseline="30000" dirty="0"/>
              <a:t>+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5ADE687-7484-9D47-BF1B-DBB7E4140486}"/>
              </a:ext>
            </a:extLst>
          </p:cNvPr>
          <p:cNvSpPr txBox="1"/>
          <p:nvPr/>
        </p:nvSpPr>
        <p:spPr>
          <a:xfrm>
            <a:off x="6355080" y="2125205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5</a:t>
            </a:r>
            <a:r>
              <a:rPr lang="en-US" sz="1000" baseline="30000" dirty="0"/>
              <a:t>-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DE06993A-B60B-9C4E-873A-8936996A50DA}"/>
              </a:ext>
            </a:extLst>
          </p:cNvPr>
          <p:cNvCxnSpPr/>
          <p:nvPr/>
        </p:nvCxnSpPr>
        <p:spPr bwMode="auto">
          <a:xfrm>
            <a:off x="6583680" y="2113419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E698E0A7-3C53-DD40-96D1-8B6A56E752DA}"/>
              </a:ext>
            </a:extLst>
          </p:cNvPr>
          <p:cNvSpPr txBox="1"/>
          <p:nvPr/>
        </p:nvSpPr>
        <p:spPr>
          <a:xfrm>
            <a:off x="6370320" y="3501629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2.4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333311F-4FE2-2A4F-B1A2-3E8AB764B402}"/>
              </a:ext>
            </a:extLst>
          </p:cNvPr>
          <p:cNvSpPr txBox="1"/>
          <p:nvPr/>
        </p:nvSpPr>
        <p:spPr>
          <a:xfrm>
            <a:off x="6370320" y="3808809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5</a:t>
            </a:r>
            <a:r>
              <a:rPr lang="en-US" sz="1000" baseline="30000" dirty="0"/>
              <a:t>+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703EE66-D669-2E4D-966C-7479AEFE2AC3}"/>
              </a:ext>
            </a:extLst>
          </p:cNvPr>
          <p:cNvSpPr txBox="1"/>
          <p:nvPr/>
        </p:nvSpPr>
        <p:spPr>
          <a:xfrm>
            <a:off x="6355080" y="3946743"/>
            <a:ext cx="182880" cy="246221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pPr algn="r"/>
            <a:r>
              <a:rPr lang="en-US" sz="1000" dirty="0"/>
              <a:t>5</a:t>
            </a:r>
            <a:r>
              <a:rPr lang="en-US" sz="1000" baseline="30000" dirty="0"/>
              <a:t>-</a:t>
            </a: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A1C90895-269A-9744-A0F5-5F1DD2EF52BE}"/>
              </a:ext>
            </a:extLst>
          </p:cNvPr>
          <p:cNvCxnSpPr/>
          <p:nvPr/>
        </p:nvCxnSpPr>
        <p:spPr bwMode="auto">
          <a:xfrm>
            <a:off x="6583680" y="3949422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781498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8FCF9EB-FBED-6449-907B-EF0BD2E26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MLD link level management scenarios</a:t>
            </a:r>
            <a:br>
              <a:rPr lang="en-US" dirty="0"/>
            </a:br>
            <a:r>
              <a:rPr lang="en-US" sz="2000" dirty="0"/>
              <a:t>Load balancing | Link loss – MLD constraints (1)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D1294D-9464-F248-AF5A-154F27B874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E38BC2-6804-0740-BEA9-2223C2D21C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9EEF04D-1F58-6D4E-B463-FC6EB87241DC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41" name="Content Placeholder 1">
            <a:extLst>
              <a:ext uri="{FF2B5EF4-FFF2-40B4-BE49-F238E27FC236}">
                <a16:creationId xmlns:a16="http://schemas.microsoft.com/office/drawing/2014/main" id="{C6353F30-1E3D-3340-A7D1-29E15978C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532120"/>
            <a:ext cx="7909560" cy="100584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Non-AP STA connecting to a different AP STA when</a:t>
            </a:r>
          </a:p>
          <a:p>
            <a:pPr marL="685800" lvl="1" indent="-342900">
              <a:buFont typeface="+mj-lt"/>
              <a:buAutoNum type="arabicParenR"/>
            </a:pPr>
            <a:r>
              <a:rPr lang="en-US" dirty="0">
                <a:solidFill>
                  <a:schemeClr val="tx1"/>
                </a:solidFill>
              </a:rPr>
              <a:t>Fewer non-AP STAs than AP STAs (no 1:1 mapping)</a:t>
            </a:r>
          </a:p>
          <a:p>
            <a:pPr marL="685800" lvl="1" indent="-342900">
              <a:buFont typeface="+mj-lt"/>
              <a:buAutoNum type="arabicParenR"/>
            </a:pPr>
            <a:r>
              <a:rPr lang="en-US" dirty="0">
                <a:solidFill>
                  <a:schemeClr val="tx1"/>
                </a:solidFill>
              </a:rPr>
              <a:t>AP STA tied to certain bands/channels (switching constraint or tied (in use) radio)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73F15B8-E83B-9A41-81B0-EF4B18246240}"/>
              </a:ext>
            </a:extLst>
          </p:cNvPr>
          <p:cNvSpPr/>
          <p:nvPr/>
        </p:nvSpPr>
        <p:spPr bwMode="auto">
          <a:xfrm>
            <a:off x="1382110" y="2262147"/>
            <a:ext cx="914400" cy="914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B260BC0-3952-374F-A2DF-41E5D98144E4}"/>
              </a:ext>
            </a:extLst>
          </p:cNvPr>
          <p:cNvSpPr/>
          <p:nvPr/>
        </p:nvSpPr>
        <p:spPr bwMode="auto">
          <a:xfrm>
            <a:off x="5486400" y="2926080"/>
            <a:ext cx="914400" cy="91440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MLD2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86BE10F-E73D-FF4A-AA98-CF9B93D29DF3}"/>
              </a:ext>
            </a:extLst>
          </p:cNvPr>
          <p:cNvSpPr/>
          <p:nvPr/>
        </p:nvSpPr>
        <p:spPr bwMode="auto">
          <a:xfrm>
            <a:off x="5486400" y="1828800"/>
            <a:ext cx="914400" cy="914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MLD1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4D79601-97C0-674F-922B-A24FF917DD23}"/>
              </a:ext>
            </a:extLst>
          </p:cNvPr>
          <p:cNvCxnSpPr>
            <a:cxnSpLocks/>
          </p:cNvCxnSpPr>
          <p:nvPr/>
        </p:nvCxnSpPr>
        <p:spPr bwMode="auto">
          <a:xfrm flipV="1">
            <a:off x="2296510" y="1930994"/>
            <a:ext cx="3189890" cy="43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B5376CA-A076-7640-B99D-800D58B1FFAA}"/>
              </a:ext>
            </a:extLst>
          </p:cNvPr>
          <p:cNvCxnSpPr>
            <a:cxnSpLocks/>
          </p:cNvCxnSpPr>
          <p:nvPr/>
        </p:nvCxnSpPr>
        <p:spPr bwMode="auto">
          <a:xfrm>
            <a:off x="2311487" y="2373133"/>
            <a:ext cx="3174913" cy="6748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CA2E75C2-828E-3B48-9E7D-8543A922066B}"/>
              </a:ext>
            </a:extLst>
          </p:cNvPr>
          <p:cNvSpPr/>
          <p:nvPr/>
        </p:nvSpPr>
        <p:spPr bwMode="auto">
          <a:xfrm>
            <a:off x="5486400" y="4027139"/>
            <a:ext cx="914400" cy="914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MLD3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82C2DA3-CE59-7F48-99BB-07A5F1913EEC}"/>
              </a:ext>
            </a:extLst>
          </p:cNvPr>
          <p:cNvCxnSpPr>
            <a:cxnSpLocks/>
          </p:cNvCxnSpPr>
          <p:nvPr/>
        </p:nvCxnSpPr>
        <p:spPr bwMode="auto">
          <a:xfrm>
            <a:off x="2311487" y="2373133"/>
            <a:ext cx="3164739" cy="175956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ED555713-2B6A-7D41-AD26-2F767A5074A5}"/>
              </a:ext>
            </a:extLst>
          </p:cNvPr>
          <p:cNvCxnSpPr>
            <a:cxnSpLocks/>
            <a:stCxn id="43" idx="3"/>
            <a:endCxn id="52" idx="1"/>
          </p:cNvCxnSpPr>
          <p:nvPr/>
        </p:nvCxnSpPr>
        <p:spPr bwMode="auto">
          <a:xfrm flipV="1">
            <a:off x="2296510" y="2286000"/>
            <a:ext cx="3189890" cy="4333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FD2FDAA7-E6CC-3B4B-AABB-E4D015D315DE}"/>
              </a:ext>
            </a:extLst>
          </p:cNvPr>
          <p:cNvCxnSpPr>
            <a:cxnSpLocks/>
            <a:stCxn id="43" idx="3"/>
            <a:endCxn id="49" idx="1"/>
          </p:cNvCxnSpPr>
          <p:nvPr/>
        </p:nvCxnSpPr>
        <p:spPr bwMode="auto">
          <a:xfrm>
            <a:off x="2296510" y="2719347"/>
            <a:ext cx="3189890" cy="66393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31FDDFEF-4D9E-BF41-8541-98521B014B5E}"/>
              </a:ext>
            </a:extLst>
          </p:cNvPr>
          <p:cNvCxnSpPr>
            <a:cxnSpLocks/>
            <a:stCxn id="43" idx="3"/>
            <a:endCxn id="65" idx="1"/>
          </p:cNvCxnSpPr>
          <p:nvPr/>
        </p:nvCxnSpPr>
        <p:spPr bwMode="auto">
          <a:xfrm>
            <a:off x="2296510" y="2719347"/>
            <a:ext cx="3189890" cy="17649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C2B123F0-99EC-9D42-86B3-8B9B58B072EB}"/>
              </a:ext>
            </a:extLst>
          </p:cNvPr>
          <p:cNvCxnSpPr>
            <a:cxnSpLocks/>
          </p:cNvCxnSpPr>
          <p:nvPr/>
        </p:nvCxnSpPr>
        <p:spPr bwMode="auto">
          <a:xfrm flipV="1">
            <a:off x="2311487" y="2632999"/>
            <a:ext cx="3174913" cy="4150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F8670E9A-DDD2-A141-A94C-7A3BA9176ECF}"/>
              </a:ext>
            </a:extLst>
          </p:cNvPr>
          <p:cNvCxnSpPr>
            <a:cxnSpLocks/>
          </p:cNvCxnSpPr>
          <p:nvPr/>
        </p:nvCxnSpPr>
        <p:spPr bwMode="auto">
          <a:xfrm>
            <a:off x="2311487" y="3048000"/>
            <a:ext cx="3164739" cy="17390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5E8B32C1-4196-E64B-98C2-6283D5C76C91}"/>
              </a:ext>
            </a:extLst>
          </p:cNvPr>
          <p:cNvSpPr txBox="1"/>
          <p:nvPr/>
        </p:nvSpPr>
        <p:spPr>
          <a:xfrm>
            <a:off x="1991724" y="4172351"/>
            <a:ext cx="914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5 GHz congestion or link loss</a:t>
            </a:r>
          </a:p>
        </p:txBody>
      </p:sp>
      <p:sp>
        <p:nvSpPr>
          <p:cNvPr id="82" name="Down Arrow 81">
            <a:extLst>
              <a:ext uri="{FF2B5EF4-FFF2-40B4-BE49-F238E27FC236}">
                <a16:creationId xmlns:a16="http://schemas.microsoft.com/office/drawing/2014/main" id="{FE776839-1848-D244-B141-3713A66E2D81}"/>
              </a:ext>
            </a:extLst>
          </p:cNvPr>
          <p:cNvSpPr/>
          <p:nvPr/>
        </p:nvSpPr>
        <p:spPr bwMode="auto">
          <a:xfrm>
            <a:off x="1635410" y="4191000"/>
            <a:ext cx="365760" cy="548640"/>
          </a:xfrm>
          <a:prstGeom prst="down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1C1BCB4-E4DC-904A-9BCB-C503EFF1747A}"/>
              </a:ext>
            </a:extLst>
          </p:cNvPr>
          <p:cNvSpPr txBox="1"/>
          <p:nvPr/>
        </p:nvSpPr>
        <p:spPr>
          <a:xfrm>
            <a:off x="340460" y="3563143"/>
            <a:ext cx="30123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MLD1 (3 STAs) on 2.4, 5 and 6 GHz links</a:t>
            </a:r>
          </a:p>
          <a:p>
            <a:pPr algn="ctr"/>
            <a:r>
              <a:rPr lang="en-US" sz="1000" dirty="0"/>
              <a:t>MLD2 (2 STAs) on 2.4 and 5 GHz links</a:t>
            </a:r>
          </a:p>
          <a:p>
            <a:pPr algn="ctr"/>
            <a:r>
              <a:rPr lang="en-US" sz="1000" dirty="0"/>
              <a:t>MLD3 (2 STAs) using 2.4, 5 and 6 GHz links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87F3585B-BEB5-2748-A462-7FD6396225B9}"/>
              </a:ext>
            </a:extLst>
          </p:cNvPr>
          <p:cNvSpPr txBox="1"/>
          <p:nvPr/>
        </p:nvSpPr>
        <p:spPr>
          <a:xfrm>
            <a:off x="312120" y="4787002"/>
            <a:ext cx="30123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MLD1 (3 STAs) on 2.4, 5 and 6 GHz links</a:t>
            </a:r>
          </a:p>
          <a:p>
            <a:pPr algn="ctr"/>
            <a:r>
              <a:rPr lang="en-US" sz="1000" dirty="0"/>
              <a:t>MLD2 (2 STAs) on 2.4 and </a:t>
            </a:r>
            <a:r>
              <a:rPr lang="en-US" sz="1000" dirty="0">
                <a:solidFill>
                  <a:srgbClr val="C00000"/>
                </a:solidFill>
              </a:rPr>
              <a:t>6 GHz</a:t>
            </a:r>
            <a:r>
              <a:rPr lang="en-US" sz="1000" dirty="0"/>
              <a:t> links</a:t>
            </a:r>
            <a:endParaRPr lang="en-US" sz="1000" dirty="0">
              <a:solidFill>
                <a:srgbClr val="C00000"/>
              </a:solidFill>
            </a:endParaRPr>
          </a:p>
          <a:p>
            <a:pPr algn="ctr"/>
            <a:r>
              <a:rPr lang="en-US" sz="1000" dirty="0"/>
              <a:t>MLD3 (2 STAs) using </a:t>
            </a:r>
            <a:r>
              <a:rPr lang="en-US" sz="1000" dirty="0">
                <a:solidFill>
                  <a:srgbClr val="C00000"/>
                </a:solidFill>
              </a:rPr>
              <a:t>2.4 and 6 GHz</a:t>
            </a:r>
            <a:r>
              <a:rPr lang="en-US" sz="1000" dirty="0"/>
              <a:t> links</a:t>
            </a:r>
            <a:endParaRPr lang="en-US" sz="1000" dirty="0">
              <a:solidFill>
                <a:srgbClr val="C00000"/>
              </a:solidFill>
            </a:endParaRP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20E6017C-D8F1-FA43-A093-35B32A4BAAAC}"/>
              </a:ext>
            </a:extLst>
          </p:cNvPr>
          <p:cNvCxnSpPr>
            <a:cxnSpLocks/>
            <a:endCxn id="49" idx="1"/>
          </p:cNvCxnSpPr>
          <p:nvPr/>
        </p:nvCxnSpPr>
        <p:spPr bwMode="auto">
          <a:xfrm>
            <a:off x="2311487" y="3048000"/>
            <a:ext cx="3174913" cy="3352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0AE3FEBC-8567-904F-A6A0-5A91325A0F0A}"/>
              </a:ext>
            </a:extLst>
          </p:cNvPr>
          <p:cNvCxnSpPr/>
          <p:nvPr/>
        </p:nvCxnSpPr>
        <p:spPr bwMode="auto">
          <a:xfrm>
            <a:off x="5003774" y="4139777"/>
            <a:ext cx="14389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8C7142CE-7859-7345-88EA-B95C940519F3}"/>
              </a:ext>
            </a:extLst>
          </p:cNvPr>
          <p:cNvCxnSpPr>
            <a:cxnSpLocks/>
          </p:cNvCxnSpPr>
          <p:nvPr/>
        </p:nvCxnSpPr>
        <p:spPr bwMode="auto">
          <a:xfrm flipH="1">
            <a:off x="5003774" y="4139776"/>
            <a:ext cx="14389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ED1F8111-29D6-E547-A6E0-B38BFE2E996E}"/>
              </a:ext>
            </a:extLst>
          </p:cNvPr>
          <p:cNvSpPr txBox="1"/>
          <p:nvPr/>
        </p:nvSpPr>
        <p:spPr>
          <a:xfrm>
            <a:off x="5496574" y="3643178"/>
            <a:ext cx="915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C00000"/>
                </a:solidFill>
              </a:rPr>
              <a:t>2 affiliated STAs</a:t>
            </a:r>
          </a:p>
        </p:txBody>
      </p:sp>
      <p:sp>
        <p:nvSpPr>
          <p:cNvPr id="44" name="Arc 43">
            <a:extLst>
              <a:ext uri="{FF2B5EF4-FFF2-40B4-BE49-F238E27FC236}">
                <a16:creationId xmlns:a16="http://schemas.microsoft.com/office/drawing/2014/main" id="{4C6AABB1-BB45-864C-A9D1-F6124AA317D4}"/>
              </a:ext>
            </a:extLst>
          </p:cNvPr>
          <p:cNvSpPr/>
          <p:nvPr/>
        </p:nvSpPr>
        <p:spPr bwMode="auto">
          <a:xfrm>
            <a:off x="5005099" y="3124200"/>
            <a:ext cx="285129" cy="343742"/>
          </a:xfrm>
          <a:prstGeom prst="arc">
            <a:avLst>
              <a:gd name="adj1" fmla="val 6203546"/>
              <a:gd name="adj2" fmla="val 14473944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ea typeface="MS Gothic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F349282-8090-9348-93B3-9E50AFA915FC}"/>
              </a:ext>
            </a:extLst>
          </p:cNvPr>
          <p:cNvSpPr txBox="1"/>
          <p:nvPr/>
        </p:nvSpPr>
        <p:spPr>
          <a:xfrm>
            <a:off x="2001170" y="2250021"/>
            <a:ext cx="3449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2.4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2F14712-AF8C-CC44-BA16-DB383BAAD28F}"/>
              </a:ext>
            </a:extLst>
          </p:cNvPr>
          <p:cNvSpPr txBox="1"/>
          <p:nvPr/>
        </p:nvSpPr>
        <p:spPr>
          <a:xfrm>
            <a:off x="2072537" y="2608256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217C1CD-DFE2-484B-BD74-4CEAE4A84715}"/>
              </a:ext>
            </a:extLst>
          </p:cNvPr>
          <p:cNvSpPr txBox="1"/>
          <p:nvPr/>
        </p:nvSpPr>
        <p:spPr>
          <a:xfrm>
            <a:off x="2072537" y="2930185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8BC63F-AEEB-CB43-BCFF-3501B9E1C46D}"/>
              </a:ext>
            </a:extLst>
          </p:cNvPr>
          <p:cNvSpPr txBox="1"/>
          <p:nvPr/>
        </p:nvSpPr>
        <p:spPr>
          <a:xfrm>
            <a:off x="4648200" y="3429000"/>
            <a:ext cx="915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C00000"/>
                </a:solidFill>
              </a:rPr>
              <a:t>Switching from</a:t>
            </a:r>
          </a:p>
          <a:p>
            <a:pPr algn="ctr"/>
            <a:r>
              <a:rPr lang="en-US" sz="800" dirty="0">
                <a:solidFill>
                  <a:srgbClr val="C00000"/>
                </a:solidFill>
              </a:rPr>
              <a:t>5 GHz to 6 GHz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E912710-E38E-F64D-861F-BC2E87C95C59}"/>
              </a:ext>
            </a:extLst>
          </p:cNvPr>
          <p:cNvSpPr txBox="1"/>
          <p:nvPr/>
        </p:nvSpPr>
        <p:spPr>
          <a:xfrm>
            <a:off x="6400800" y="292608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</a:rPr>
              <a:t>Non-AP STA with two radios</a:t>
            </a:r>
          </a:p>
          <a:p>
            <a:r>
              <a:rPr lang="en-US" sz="1200" dirty="0"/>
              <a:t>connecting to a different AP affiliated with the AP MLD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E328E70-D685-B64F-8829-32E92A729150}"/>
              </a:ext>
            </a:extLst>
          </p:cNvPr>
          <p:cNvSpPr txBox="1"/>
          <p:nvPr/>
        </p:nvSpPr>
        <p:spPr>
          <a:xfrm>
            <a:off x="6400800" y="40233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Non-AP STA disconnecting from an AP affiliated with the AP MLD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4AABC05-76BE-7342-9413-D824046CECEF}"/>
              </a:ext>
            </a:extLst>
          </p:cNvPr>
          <p:cNvSpPr/>
          <p:nvPr/>
        </p:nvSpPr>
        <p:spPr>
          <a:xfrm>
            <a:off x="7747306" y="4831908"/>
            <a:ext cx="9016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u="sng" dirty="0"/>
              <a:t>References</a:t>
            </a:r>
          </a:p>
          <a:p>
            <a:r>
              <a:rPr lang="en-US" sz="1200" dirty="0"/>
              <a:t>[20/0412] </a:t>
            </a:r>
          </a:p>
        </p:txBody>
      </p:sp>
    </p:spTree>
    <p:extLst>
      <p:ext uri="{BB962C8B-B14F-4D97-AF65-F5344CB8AC3E}">
        <p14:creationId xmlns:p14="http://schemas.microsoft.com/office/powerpoint/2010/main" val="1244369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8FCF9EB-FBED-6449-907B-EF0BD2E26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MLD link level management scenarios</a:t>
            </a:r>
            <a:br>
              <a:rPr lang="en-US" dirty="0"/>
            </a:br>
            <a:r>
              <a:rPr lang="en-US" sz="2000" dirty="0"/>
              <a:t>Load balancing | Link loss – MLD constraints (2)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D1294D-9464-F248-AF5A-154F27B874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E38BC2-6804-0740-BEA9-2223C2D21C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9EEF04D-1F58-6D4E-B463-FC6EB87241DC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41" name="Content Placeholder 1">
            <a:extLst>
              <a:ext uri="{FF2B5EF4-FFF2-40B4-BE49-F238E27FC236}">
                <a16:creationId xmlns:a16="http://schemas.microsoft.com/office/drawing/2014/main" id="{C6353F30-1E3D-3340-A7D1-29E15978C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532120"/>
            <a:ext cx="7909560" cy="100584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AP STA connecting to a different non-AP STA when</a:t>
            </a:r>
          </a:p>
          <a:p>
            <a:pPr marL="685800" lvl="1" indent="-342900">
              <a:buFont typeface="+mj-lt"/>
              <a:buAutoNum type="arabicParenR"/>
            </a:pPr>
            <a:r>
              <a:rPr lang="en-US" dirty="0">
                <a:solidFill>
                  <a:schemeClr val="tx1"/>
                </a:solidFill>
              </a:rPr>
              <a:t>Fewer AP STAs than non-AP STAs (no 1:1 mapping)</a:t>
            </a:r>
          </a:p>
          <a:p>
            <a:pPr marL="685800" lvl="1" indent="-342900">
              <a:buFont typeface="+mj-lt"/>
              <a:buAutoNum type="arabicParenR"/>
            </a:pPr>
            <a:r>
              <a:rPr lang="en-US" dirty="0">
                <a:solidFill>
                  <a:schemeClr val="tx1"/>
                </a:solidFill>
              </a:rPr>
              <a:t>Non-AP STA tied to certain bands/channels (switching constraints)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73F15B8-E83B-9A41-81B0-EF4B18246240}"/>
              </a:ext>
            </a:extLst>
          </p:cNvPr>
          <p:cNvSpPr/>
          <p:nvPr/>
        </p:nvSpPr>
        <p:spPr bwMode="auto">
          <a:xfrm>
            <a:off x="1382110" y="2262147"/>
            <a:ext cx="914400" cy="914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B260BC0-3952-374F-A2DF-41E5D98144E4}"/>
              </a:ext>
            </a:extLst>
          </p:cNvPr>
          <p:cNvSpPr/>
          <p:nvPr/>
        </p:nvSpPr>
        <p:spPr bwMode="auto">
          <a:xfrm>
            <a:off x="5486400" y="2926080"/>
            <a:ext cx="914400" cy="91440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MLD2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86BE10F-E73D-FF4A-AA98-CF9B93D29DF3}"/>
              </a:ext>
            </a:extLst>
          </p:cNvPr>
          <p:cNvSpPr/>
          <p:nvPr/>
        </p:nvSpPr>
        <p:spPr bwMode="auto">
          <a:xfrm>
            <a:off x="5486400" y="1828800"/>
            <a:ext cx="914400" cy="91440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MLD1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4D79601-97C0-674F-922B-A24FF917DD23}"/>
              </a:ext>
            </a:extLst>
          </p:cNvPr>
          <p:cNvCxnSpPr>
            <a:cxnSpLocks/>
          </p:cNvCxnSpPr>
          <p:nvPr/>
        </p:nvCxnSpPr>
        <p:spPr bwMode="auto">
          <a:xfrm flipV="1">
            <a:off x="2296510" y="1930994"/>
            <a:ext cx="3189890" cy="43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B5376CA-A076-7640-B99D-800D58B1FFAA}"/>
              </a:ext>
            </a:extLst>
          </p:cNvPr>
          <p:cNvCxnSpPr>
            <a:cxnSpLocks/>
          </p:cNvCxnSpPr>
          <p:nvPr/>
        </p:nvCxnSpPr>
        <p:spPr bwMode="auto">
          <a:xfrm>
            <a:off x="2311487" y="2373133"/>
            <a:ext cx="3174913" cy="6748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CA2E75C2-828E-3B48-9E7D-8543A922066B}"/>
              </a:ext>
            </a:extLst>
          </p:cNvPr>
          <p:cNvSpPr/>
          <p:nvPr/>
        </p:nvSpPr>
        <p:spPr bwMode="auto">
          <a:xfrm>
            <a:off x="5486400" y="4027139"/>
            <a:ext cx="914400" cy="91440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MLD3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ED555713-2B6A-7D41-AD26-2F767A5074A5}"/>
              </a:ext>
            </a:extLst>
          </p:cNvPr>
          <p:cNvCxnSpPr>
            <a:cxnSpLocks/>
            <a:stCxn id="43" idx="3"/>
          </p:cNvCxnSpPr>
          <p:nvPr/>
        </p:nvCxnSpPr>
        <p:spPr bwMode="auto">
          <a:xfrm flipV="1">
            <a:off x="2296510" y="2176469"/>
            <a:ext cx="3189890" cy="542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FD2FDAA7-E6CC-3B4B-AABB-E4D015D315DE}"/>
              </a:ext>
            </a:extLst>
          </p:cNvPr>
          <p:cNvCxnSpPr>
            <a:cxnSpLocks/>
            <a:stCxn id="43" idx="3"/>
          </p:cNvCxnSpPr>
          <p:nvPr/>
        </p:nvCxnSpPr>
        <p:spPr bwMode="auto">
          <a:xfrm>
            <a:off x="2296510" y="2719347"/>
            <a:ext cx="3189890" cy="5741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31FDDFEF-4D9E-BF41-8541-98521B014B5E}"/>
              </a:ext>
            </a:extLst>
          </p:cNvPr>
          <p:cNvCxnSpPr>
            <a:cxnSpLocks/>
            <a:stCxn id="43" idx="3"/>
          </p:cNvCxnSpPr>
          <p:nvPr/>
        </p:nvCxnSpPr>
        <p:spPr bwMode="auto">
          <a:xfrm>
            <a:off x="2296510" y="2719347"/>
            <a:ext cx="3189890" cy="17171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Down Arrow 81">
            <a:extLst>
              <a:ext uri="{FF2B5EF4-FFF2-40B4-BE49-F238E27FC236}">
                <a16:creationId xmlns:a16="http://schemas.microsoft.com/office/drawing/2014/main" id="{FE776839-1848-D244-B141-3713A66E2D81}"/>
              </a:ext>
            </a:extLst>
          </p:cNvPr>
          <p:cNvSpPr/>
          <p:nvPr/>
        </p:nvSpPr>
        <p:spPr bwMode="auto">
          <a:xfrm>
            <a:off x="1635410" y="4191000"/>
            <a:ext cx="365760" cy="548640"/>
          </a:xfrm>
          <a:prstGeom prst="down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1C1BCB4-E4DC-904A-9BCB-C503EFF1747A}"/>
              </a:ext>
            </a:extLst>
          </p:cNvPr>
          <p:cNvSpPr txBox="1"/>
          <p:nvPr/>
        </p:nvSpPr>
        <p:spPr>
          <a:xfrm>
            <a:off x="340460" y="3563143"/>
            <a:ext cx="30123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MLD1 (3 STAs) on 2.4 and 5 GHz links</a:t>
            </a:r>
          </a:p>
          <a:p>
            <a:pPr algn="ctr"/>
            <a:r>
              <a:rPr lang="en-US" sz="1000" dirty="0"/>
              <a:t>MLD2 (3 STAs) on 2.4 and 5 GHz links</a:t>
            </a:r>
          </a:p>
          <a:p>
            <a:pPr algn="ctr"/>
            <a:r>
              <a:rPr lang="en-US" sz="1000" dirty="0"/>
              <a:t>MLD3 (3 STAs) on 2.4 and 5 GHz links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87F3585B-BEB5-2748-A462-7FD6396225B9}"/>
              </a:ext>
            </a:extLst>
          </p:cNvPr>
          <p:cNvSpPr txBox="1"/>
          <p:nvPr/>
        </p:nvSpPr>
        <p:spPr>
          <a:xfrm>
            <a:off x="312120" y="4787002"/>
            <a:ext cx="30123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MLD1 (3 STAs) on 2.4 and </a:t>
            </a:r>
            <a:r>
              <a:rPr lang="en-US" sz="1000" dirty="0">
                <a:solidFill>
                  <a:srgbClr val="C00000"/>
                </a:solidFill>
              </a:rPr>
              <a:t>6 GHz</a:t>
            </a:r>
            <a:r>
              <a:rPr lang="en-US" sz="1000" dirty="0"/>
              <a:t> links</a:t>
            </a:r>
          </a:p>
          <a:p>
            <a:pPr algn="ctr"/>
            <a:r>
              <a:rPr lang="en-US" sz="1000" dirty="0"/>
              <a:t>MLD2 (3 STAs) on 2.4 and </a:t>
            </a:r>
            <a:r>
              <a:rPr lang="en-US" sz="1000" dirty="0">
                <a:solidFill>
                  <a:srgbClr val="C00000"/>
                </a:solidFill>
              </a:rPr>
              <a:t>6 GHz</a:t>
            </a:r>
            <a:r>
              <a:rPr lang="en-US" sz="1000" dirty="0"/>
              <a:t> links</a:t>
            </a:r>
            <a:endParaRPr lang="en-US" sz="1000" dirty="0">
              <a:solidFill>
                <a:srgbClr val="C00000"/>
              </a:solidFill>
            </a:endParaRPr>
          </a:p>
          <a:p>
            <a:pPr algn="ctr"/>
            <a:r>
              <a:rPr lang="en-US" sz="1000" dirty="0"/>
              <a:t>MLD3 (3 STAs) on 2.4 and </a:t>
            </a:r>
            <a:r>
              <a:rPr lang="en-US" sz="1000" dirty="0">
                <a:solidFill>
                  <a:srgbClr val="C00000"/>
                </a:solidFill>
              </a:rPr>
              <a:t>6 GHz</a:t>
            </a:r>
            <a:r>
              <a:rPr lang="en-US" sz="1000" dirty="0"/>
              <a:t> links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107D5AF-FE83-5243-A3F2-172B51626AAC}"/>
              </a:ext>
            </a:extLst>
          </p:cNvPr>
          <p:cNvSpPr txBox="1"/>
          <p:nvPr/>
        </p:nvSpPr>
        <p:spPr>
          <a:xfrm>
            <a:off x="1397087" y="2962648"/>
            <a:ext cx="915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C00000"/>
                </a:solidFill>
              </a:rPr>
              <a:t>2 affiliated STAs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2045E20-5B8E-6F4D-9BC5-4380BA50FDF6}"/>
              </a:ext>
            </a:extLst>
          </p:cNvPr>
          <p:cNvCxnSpPr>
            <a:cxnSpLocks/>
            <a:stCxn id="43" idx="3"/>
          </p:cNvCxnSpPr>
          <p:nvPr/>
        </p:nvCxnSpPr>
        <p:spPr bwMode="auto">
          <a:xfrm flipV="1">
            <a:off x="2296510" y="2496887"/>
            <a:ext cx="3189890" cy="2224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C26FB4E-D9BE-E84B-8F9C-FC6C44F556FA}"/>
              </a:ext>
            </a:extLst>
          </p:cNvPr>
          <p:cNvCxnSpPr>
            <a:cxnSpLocks/>
            <a:stCxn id="43" idx="3"/>
          </p:cNvCxnSpPr>
          <p:nvPr/>
        </p:nvCxnSpPr>
        <p:spPr bwMode="auto">
          <a:xfrm>
            <a:off x="2296510" y="2719347"/>
            <a:ext cx="3189890" cy="20926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A001D6E-444A-5A4C-94D9-99ED88CC343F}"/>
              </a:ext>
            </a:extLst>
          </p:cNvPr>
          <p:cNvCxnSpPr>
            <a:cxnSpLocks/>
            <a:stCxn id="43" idx="3"/>
          </p:cNvCxnSpPr>
          <p:nvPr/>
        </p:nvCxnSpPr>
        <p:spPr bwMode="auto">
          <a:xfrm>
            <a:off x="2296510" y="2719347"/>
            <a:ext cx="3189890" cy="9322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Arc 43">
            <a:extLst>
              <a:ext uri="{FF2B5EF4-FFF2-40B4-BE49-F238E27FC236}">
                <a16:creationId xmlns:a16="http://schemas.microsoft.com/office/drawing/2014/main" id="{4015D71A-EEA2-9641-8077-AD7BC816D67B}"/>
              </a:ext>
            </a:extLst>
          </p:cNvPr>
          <p:cNvSpPr/>
          <p:nvPr/>
        </p:nvSpPr>
        <p:spPr bwMode="auto">
          <a:xfrm flipH="1">
            <a:off x="3905871" y="2286000"/>
            <a:ext cx="285129" cy="343742"/>
          </a:xfrm>
          <a:prstGeom prst="arc">
            <a:avLst>
              <a:gd name="adj1" fmla="val 6203546"/>
              <a:gd name="adj2" fmla="val 14473944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ea typeface="MS Gothic" charset="-128"/>
            </a:endParaRPr>
          </a:p>
        </p:txBody>
      </p:sp>
      <p:sp>
        <p:nvSpPr>
          <p:cNvPr id="45" name="Arc 44">
            <a:extLst>
              <a:ext uri="{FF2B5EF4-FFF2-40B4-BE49-F238E27FC236}">
                <a16:creationId xmlns:a16="http://schemas.microsoft.com/office/drawing/2014/main" id="{6CF53471-FD07-7149-AE78-05D195834DDF}"/>
              </a:ext>
            </a:extLst>
          </p:cNvPr>
          <p:cNvSpPr/>
          <p:nvPr/>
        </p:nvSpPr>
        <p:spPr bwMode="auto">
          <a:xfrm flipH="1">
            <a:off x="3905871" y="2959577"/>
            <a:ext cx="285129" cy="343742"/>
          </a:xfrm>
          <a:prstGeom prst="arc">
            <a:avLst>
              <a:gd name="adj1" fmla="val 6203546"/>
              <a:gd name="adj2" fmla="val 14473944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ea typeface="MS Gothic" charset="-128"/>
            </a:endParaRPr>
          </a:p>
        </p:txBody>
      </p:sp>
      <p:sp>
        <p:nvSpPr>
          <p:cNvPr id="46" name="Arc 45">
            <a:extLst>
              <a:ext uri="{FF2B5EF4-FFF2-40B4-BE49-F238E27FC236}">
                <a16:creationId xmlns:a16="http://schemas.microsoft.com/office/drawing/2014/main" id="{9CBE769D-44AF-B34D-9E86-99E2795E19BC}"/>
              </a:ext>
            </a:extLst>
          </p:cNvPr>
          <p:cNvSpPr/>
          <p:nvPr/>
        </p:nvSpPr>
        <p:spPr bwMode="auto">
          <a:xfrm flipH="1">
            <a:off x="3891256" y="3618658"/>
            <a:ext cx="285129" cy="343742"/>
          </a:xfrm>
          <a:prstGeom prst="arc">
            <a:avLst>
              <a:gd name="adj1" fmla="val 6203546"/>
              <a:gd name="adj2" fmla="val 14473944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ea typeface="MS Gothic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5A21165-40DF-FB4F-9F42-3DB86EB07C10}"/>
              </a:ext>
            </a:extLst>
          </p:cNvPr>
          <p:cNvSpPr txBox="1"/>
          <p:nvPr/>
        </p:nvSpPr>
        <p:spPr>
          <a:xfrm>
            <a:off x="2001170" y="2250021"/>
            <a:ext cx="3449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2.4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A176B58-8421-814B-ABEA-03664723FDF3}"/>
              </a:ext>
            </a:extLst>
          </p:cNvPr>
          <p:cNvSpPr txBox="1"/>
          <p:nvPr/>
        </p:nvSpPr>
        <p:spPr>
          <a:xfrm>
            <a:off x="2072537" y="2608256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678405D-61C1-5642-9A13-C12905D1EFFF}"/>
              </a:ext>
            </a:extLst>
          </p:cNvPr>
          <p:cNvSpPr txBox="1"/>
          <p:nvPr/>
        </p:nvSpPr>
        <p:spPr>
          <a:xfrm>
            <a:off x="1991724" y="4172351"/>
            <a:ext cx="914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5 GHz congestion or link loss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02DB33F-63C8-004C-B547-1EDCEB68C0F1}"/>
              </a:ext>
            </a:extLst>
          </p:cNvPr>
          <p:cNvSpPr txBox="1"/>
          <p:nvPr/>
        </p:nvSpPr>
        <p:spPr>
          <a:xfrm>
            <a:off x="182880" y="2103120"/>
            <a:ext cx="12042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AP STA connecting to a different non-AP STA affiliated with the non-AP MLD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83484ED-AE35-F34A-910C-F4A4EB75A81C}"/>
              </a:ext>
            </a:extLst>
          </p:cNvPr>
          <p:cNvSpPr txBox="1"/>
          <p:nvPr/>
        </p:nvSpPr>
        <p:spPr>
          <a:xfrm>
            <a:off x="4648200" y="3117512"/>
            <a:ext cx="731520" cy="338554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800" dirty="0">
                <a:solidFill>
                  <a:srgbClr val="C00000"/>
                </a:solidFill>
              </a:rPr>
              <a:t>Operating only on 5 GHz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8924BA9-AE03-4248-8393-5574037A1D6D}"/>
              </a:ext>
            </a:extLst>
          </p:cNvPr>
          <p:cNvSpPr txBox="1"/>
          <p:nvPr/>
        </p:nvSpPr>
        <p:spPr>
          <a:xfrm>
            <a:off x="4648200" y="3438236"/>
            <a:ext cx="731520" cy="338554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800" dirty="0">
                <a:solidFill>
                  <a:srgbClr val="C00000"/>
                </a:solidFill>
              </a:rPr>
              <a:t>Operating only on 6 GHz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82C2DA3-CE59-7F48-99BB-07A5F1913EEC}"/>
              </a:ext>
            </a:extLst>
          </p:cNvPr>
          <p:cNvCxnSpPr>
            <a:cxnSpLocks/>
          </p:cNvCxnSpPr>
          <p:nvPr/>
        </p:nvCxnSpPr>
        <p:spPr bwMode="auto">
          <a:xfrm>
            <a:off x="2311487" y="2373133"/>
            <a:ext cx="3174913" cy="18178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5E05B9F5-72EA-0447-AC2C-B1F262EB4163}"/>
              </a:ext>
            </a:extLst>
          </p:cNvPr>
          <p:cNvSpPr txBox="1"/>
          <p:nvPr/>
        </p:nvSpPr>
        <p:spPr>
          <a:xfrm>
            <a:off x="6400800" y="292608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</a:rPr>
              <a:t>Non-AP STAs with switching constraints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19009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0E0EB5B-0BCC-9743-A56E-346A553C0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 reduction - multi-link operation is not always the best option</a:t>
            </a:r>
          </a:p>
          <a:p>
            <a:pPr lvl="1"/>
            <a:r>
              <a:rPr lang="en-US" dirty="0"/>
              <a:t>Efficiency, power save</a:t>
            </a:r>
          </a:p>
          <a:p>
            <a:pPr lvl="1"/>
            <a:r>
              <a:rPr lang="en-US" dirty="0"/>
              <a:t>Sticking with the dominant traffic component (e.g., sticking a TID with 5% of the traffic with the only other TID carrying 95% of the traffic in one link)</a:t>
            </a:r>
          </a:p>
          <a:p>
            <a:pPr lvl="1"/>
            <a:r>
              <a:rPr lang="en-US" dirty="0"/>
              <a:t>Simpler management: O(2</a:t>
            </a:r>
            <a:r>
              <a:rPr lang="en-US" i="1" baseline="30000" dirty="0"/>
              <a:t>LN</a:t>
            </a:r>
            <a:r>
              <a:rPr lang="en-US" dirty="0"/>
              <a:t>) complexity vs. O(2</a:t>
            </a:r>
            <a:r>
              <a:rPr lang="en-US" i="1" baseline="30000" dirty="0"/>
              <a:t>LMN</a:t>
            </a:r>
            <a:r>
              <a:rPr lang="en-US" dirty="0"/>
              <a:t>)</a:t>
            </a:r>
          </a:p>
          <a:p>
            <a:pPr lvl="2"/>
            <a:r>
              <a:rPr lang="en-US" i="1" dirty="0"/>
              <a:t>L</a:t>
            </a:r>
            <a:r>
              <a:rPr lang="en-US" dirty="0"/>
              <a:t>, </a:t>
            </a:r>
            <a:r>
              <a:rPr lang="en-US" i="1" dirty="0"/>
              <a:t>M</a:t>
            </a:r>
            <a:r>
              <a:rPr lang="en-US" dirty="0"/>
              <a:t>, </a:t>
            </a:r>
            <a:r>
              <a:rPr lang="en-US" i="1" dirty="0"/>
              <a:t>N</a:t>
            </a:r>
            <a:r>
              <a:rPr lang="en-US" dirty="0"/>
              <a:t> respectively number of links, number of TIDs per STA, and number of non-AP STAs</a:t>
            </a:r>
          </a:p>
          <a:p>
            <a:pPr lvl="2"/>
            <a:endParaRPr lang="en-US" dirty="0"/>
          </a:p>
          <a:p>
            <a:r>
              <a:rPr lang="en-US" dirty="0"/>
              <a:t>Link expansion</a:t>
            </a:r>
          </a:p>
          <a:p>
            <a:pPr lvl="1"/>
            <a:r>
              <a:rPr lang="en-US" dirty="0"/>
              <a:t>Increase in traffic</a:t>
            </a:r>
          </a:p>
          <a:p>
            <a:pPr lvl="1"/>
            <a:r>
              <a:rPr lang="en-US" dirty="0"/>
              <a:t>Changes in environment (soft AP for example)</a:t>
            </a:r>
          </a:p>
          <a:p>
            <a:pPr lvl="1"/>
            <a:endParaRPr lang="en-US" dirty="0"/>
          </a:p>
          <a:p>
            <a:r>
              <a:rPr lang="en-US" dirty="0"/>
              <a:t>See [20/810] (Dynamic Link Set) for more discussion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8FCF9EB-FBED-6449-907B-EF0BD2E26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MLD link level management scenarios</a:t>
            </a:r>
            <a:br>
              <a:rPr lang="en-US" dirty="0"/>
            </a:br>
            <a:r>
              <a:rPr lang="en-US" sz="2000" dirty="0"/>
              <a:t>Other scenarios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D1294D-9464-F248-AF5A-154F27B874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E38BC2-6804-0740-BEA9-2223C2D21C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9EEF04D-1F58-6D4E-B463-FC6EB87241DC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739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7827D82-D407-2646-9F60-0CFE711AED59}"/>
              </a:ext>
            </a:extLst>
          </p:cNvPr>
          <p:cNvSpPr/>
          <p:nvPr/>
        </p:nvSpPr>
        <p:spPr bwMode="auto">
          <a:xfrm>
            <a:off x="731519" y="1508760"/>
            <a:ext cx="3287657" cy="3291840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C93D2A1-247B-AB42-B41E-663D1B098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| Switching scenarios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D5B0E1-60AE-2A49-A344-C5199BFCC6F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F11F39-CD8C-8942-A7DD-17D4CFA8B4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6852F7-7658-464A-B033-B98447E67DC5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C6F61D-3B18-574A-A445-E8959A86D696}"/>
              </a:ext>
            </a:extLst>
          </p:cNvPr>
          <p:cNvSpPr/>
          <p:nvPr/>
        </p:nvSpPr>
        <p:spPr bwMode="auto">
          <a:xfrm>
            <a:off x="1466477" y="1851795"/>
            <a:ext cx="537882" cy="53788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MLD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2200C34-E92B-3A47-8871-B47D508BA36C}"/>
              </a:ext>
            </a:extLst>
          </p:cNvPr>
          <p:cNvCxnSpPr/>
          <p:nvPr/>
        </p:nvCxnSpPr>
        <p:spPr bwMode="auto">
          <a:xfrm>
            <a:off x="2004360" y="2013159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B7CB809-5BE5-8B4A-8E9D-658A80C7B698}"/>
              </a:ext>
            </a:extLst>
          </p:cNvPr>
          <p:cNvCxnSpPr/>
          <p:nvPr/>
        </p:nvCxnSpPr>
        <p:spPr bwMode="auto">
          <a:xfrm>
            <a:off x="2004360" y="1905583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8C8214B-277B-234D-AE17-7369476D8685}"/>
              </a:ext>
            </a:extLst>
          </p:cNvPr>
          <p:cNvCxnSpPr/>
          <p:nvPr/>
        </p:nvCxnSpPr>
        <p:spPr bwMode="auto">
          <a:xfrm>
            <a:off x="2004360" y="2228312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F9908F4-802C-794E-B0BA-C52080F64E86}"/>
              </a:ext>
            </a:extLst>
          </p:cNvPr>
          <p:cNvCxnSpPr/>
          <p:nvPr/>
        </p:nvCxnSpPr>
        <p:spPr bwMode="auto">
          <a:xfrm>
            <a:off x="2004360" y="2335888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D9CF2ABC-1E18-3A44-A6CB-69EDF014EF37}"/>
              </a:ext>
            </a:extLst>
          </p:cNvPr>
          <p:cNvSpPr/>
          <p:nvPr/>
        </p:nvSpPr>
        <p:spPr bwMode="auto">
          <a:xfrm>
            <a:off x="2757395" y="1850954"/>
            <a:ext cx="537882" cy="53788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MLD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E6B0A24-D67B-4F4B-B561-B180143BAA33}"/>
              </a:ext>
            </a:extLst>
          </p:cNvPr>
          <p:cNvCxnSpPr/>
          <p:nvPr/>
        </p:nvCxnSpPr>
        <p:spPr bwMode="auto">
          <a:xfrm>
            <a:off x="2622924" y="2121856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BED8D08-DE6F-B748-AA5C-4B9EAAB4B9B5}"/>
              </a:ext>
            </a:extLst>
          </p:cNvPr>
          <p:cNvCxnSpPr/>
          <p:nvPr/>
        </p:nvCxnSpPr>
        <p:spPr bwMode="auto">
          <a:xfrm>
            <a:off x="2622924" y="1905583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0C7F159-7479-5542-A8CA-373708687139}"/>
              </a:ext>
            </a:extLst>
          </p:cNvPr>
          <p:cNvCxnSpPr/>
          <p:nvPr/>
        </p:nvCxnSpPr>
        <p:spPr bwMode="auto">
          <a:xfrm>
            <a:off x="2622924" y="2335888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ECED7C6-9518-3443-ADE1-4C3B6B546FBD}"/>
              </a:ext>
            </a:extLst>
          </p:cNvPr>
          <p:cNvCxnSpPr/>
          <p:nvPr/>
        </p:nvCxnSpPr>
        <p:spPr bwMode="auto">
          <a:xfrm>
            <a:off x="2004360" y="2120736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DAE2A39-9C9F-154B-A065-A6A66C19D7AC}"/>
              </a:ext>
            </a:extLst>
          </p:cNvPr>
          <p:cNvCxnSpPr>
            <a:cxnSpLocks/>
          </p:cNvCxnSpPr>
          <p:nvPr/>
        </p:nvCxnSpPr>
        <p:spPr bwMode="auto">
          <a:xfrm>
            <a:off x="2137897" y="1905583"/>
            <a:ext cx="48502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oval" w="sm" len="sm"/>
            <a:tailEnd type="oval" w="sm" len="sm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C4CD2BB-25D1-DC4A-94E4-2E051EB284FE}"/>
              </a:ext>
            </a:extLst>
          </p:cNvPr>
          <p:cNvCxnSpPr>
            <a:cxnSpLocks/>
          </p:cNvCxnSpPr>
          <p:nvPr/>
        </p:nvCxnSpPr>
        <p:spPr bwMode="auto">
          <a:xfrm>
            <a:off x="2137897" y="2228593"/>
            <a:ext cx="485027" cy="1044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oval" w="sm" len="sm"/>
            <a:tailEnd type="oval" w="sm" len="sm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926357A-43B7-264A-9940-DF20BD523029}"/>
              </a:ext>
            </a:extLst>
          </p:cNvPr>
          <p:cNvCxnSpPr>
            <a:cxnSpLocks/>
          </p:cNvCxnSpPr>
          <p:nvPr/>
        </p:nvCxnSpPr>
        <p:spPr bwMode="auto">
          <a:xfrm flipV="1">
            <a:off x="2137897" y="1905583"/>
            <a:ext cx="484478" cy="21431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sm" len="sm"/>
            <a:tailEnd type="oval" w="sm" len="sm"/>
          </a:ln>
          <a:effectLst/>
        </p:spPr>
      </p:cxnSp>
      <p:sp>
        <p:nvSpPr>
          <p:cNvPr id="26" name="Arc 25">
            <a:extLst>
              <a:ext uri="{FF2B5EF4-FFF2-40B4-BE49-F238E27FC236}">
                <a16:creationId xmlns:a16="http://schemas.microsoft.com/office/drawing/2014/main" id="{417E1B04-28D2-A242-97B4-06C51B6EC7C2}"/>
              </a:ext>
            </a:extLst>
          </p:cNvPr>
          <p:cNvSpPr/>
          <p:nvPr/>
        </p:nvSpPr>
        <p:spPr bwMode="auto">
          <a:xfrm>
            <a:off x="2448112" y="1850045"/>
            <a:ext cx="215153" cy="215153"/>
          </a:xfrm>
          <a:prstGeom prst="arc">
            <a:avLst>
              <a:gd name="adj1" fmla="val 6203546"/>
              <a:gd name="adj2" fmla="val 14473944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ea typeface="MS Gothic" charset="-128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A76B4F9-7D07-6E49-837F-ABD2CD9E2707}"/>
              </a:ext>
            </a:extLst>
          </p:cNvPr>
          <p:cNvSpPr txBox="1"/>
          <p:nvPr/>
        </p:nvSpPr>
        <p:spPr>
          <a:xfrm>
            <a:off x="731520" y="2497253"/>
            <a:ext cx="3291840" cy="461665"/>
          </a:xfrm>
          <a:prstGeom prst="rect">
            <a:avLst/>
          </a:prstGeom>
          <a:noFill/>
          <a:ln w="9525"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200" b="1" dirty="0"/>
              <a:t>Non-AP STA transition to new AP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D963DA0-E043-384B-8839-154AD76A9976}"/>
              </a:ext>
            </a:extLst>
          </p:cNvPr>
          <p:cNvSpPr txBox="1"/>
          <p:nvPr/>
        </p:nvSpPr>
        <p:spPr>
          <a:xfrm>
            <a:off x="1154678" y="2766783"/>
            <a:ext cx="2452594" cy="338554"/>
          </a:xfrm>
          <a:prstGeom prst="rect">
            <a:avLst/>
          </a:prstGeom>
          <a:noFill/>
          <a:ln w="9525">
            <a:noFill/>
          </a:ln>
        </p:spPr>
        <p:txBody>
          <a:bodyPr wrap="none" lIns="0" rIns="0" rtlCol="0">
            <a:spAutoFit/>
          </a:bodyPr>
          <a:lstStyle/>
          <a:p>
            <a:pPr algn="ctr"/>
            <a:r>
              <a:rPr lang="en-US" sz="800" dirty="0"/>
              <a:t>Fewer affiliated non-AP STAs than affiliated AP STAs</a:t>
            </a:r>
          </a:p>
          <a:p>
            <a:pPr algn="ctr"/>
            <a:r>
              <a:rPr lang="en-US" sz="800" dirty="0"/>
              <a:t>Affiliated AP STAs having band/channel switch constraints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4BCB730-28F2-2044-95E1-851A36BAC791}"/>
              </a:ext>
            </a:extLst>
          </p:cNvPr>
          <p:cNvSpPr/>
          <p:nvPr/>
        </p:nvSpPr>
        <p:spPr bwMode="auto">
          <a:xfrm>
            <a:off x="1465928" y="3407704"/>
            <a:ext cx="537882" cy="53788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MLD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BC28B1D-48B6-B64C-9009-C0E9B9ADEEEF}"/>
              </a:ext>
            </a:extLst>
          </p:cNvPr>
          <p:cNvCxnSpPr/>
          <p:nvPr/>
        </p:nvCxnSpPr>
        <p:spPr bwMode="auto">
          <a:xfrm>
            <a:off x="2003811" y="3569068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759D7B0-EB09-FB47-90C3-7ED1D79B082B}"/>
              </a:ext>
            </a:extLst>
          </p:cNvPr>
          <p:cNvCxnSpPr/>
          <p:nvPr/>
        </p:nvCxnSpPr>
        <p:spPr bwMode="auto">
          <a:xfrm>
            <a:off x="2003811" y="3461492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F0C7EE4-C14C-9A42-A4F1-F4FFEB29158C}"/>
              </a:ext>
            </a:extLst>
          </p:cNvPr>
          <p:cNvCxnSpPr/>
          <p:nvPr/>
        </p:nvCxnSpPr>
        <p:spPr bwMode="auto">
          <a:xfrm>
            <a:off x="2003811" y="3784221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A6AE22E-6F72-ED4D-AAA2-710588BE2D97}"/>
              </a:ext>
            </a:extLst>
          </p:cNvPr>
          <p:cNvCxnSpPr/>
          <p:nvPr/>
        </p:nvCxnSpPr>
        <p:spPr bwMode="auto">
          <a:xfrm>
            <a:off x="2003811" y="3891797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423982E5-7E84-A841-9D72-0D00FBC8DAB0}"/>
              </a:ext>
            </a:extLst>
          </p:cNvPr>
          <p:cNvSpPr/>
          <p:nvPr/>
        </p:nvSpPr>
        <p:spPr bwMode="auto">
          <a:xfrm>
            <a:off x="2756846" y="3406863"/>
            <a:ext cx="537882" cy="53788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MLD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6C4DFA4-BFEC-0E4A-B7A9-124AD781D041}"/>
              </a:ext>
            </a:extLst>
          </p:cNvPr>
          <p:cNvCxnSpPr/>
          <p:nvPr/>
        </p:nvCxnSpPr>
        <p:spPr bwMode="auto">
          <a:xfrm>
            <a:off x="2622375" y="3677765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91EA538-6298-BA43-A1E9-50D646FBBC8A}"/>
              </a:ext>
            </a:extLst>
          </p:cNvPr>
          <p:cNvCxnSpPr/>
          <p:nvPr/>
        </p:nvCxnSpPr>
        <p:spPr bwMode="auto">
          <a:xfrm>
            <a:off x="2622375" y="3461492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A435C94-644D-F146-A97A-7438279906A9}"/>
              </a:ext>
            </a:extLst>
          </p:cNvPr>
          <p:cNvCxnSpPr/>
          <p:nvPr/>
        </p:nvCxnSpPr>
        <p:spPr bwMode="auto">
          <a:xfrm>
            <a:off x="2622375" y="3891797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BE0C951-FB7C-4E40-99D1-A395A32F9306}"/>
              </a:ext>
            </a:extLst>
          </p:cNvPr>
          <p:cNvCxnSpPr/>
          <p:nvPr/>
        </p:nvCxnSpPr>
        <p:spPr bwMode="auto">
          <a:xfrm>
            <a:off x="2003811" y="3676645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1700135-EBDA-DA48-B47E-694EFF915A2A}"/>
              </a:ext>
            </a:extLst>
          </p:cNvPr>
          <p:cNvCxnSpPr>
            <a:cxnSpLocks/>
          </p:cNvCxnSpPr>
          <p:nvPr/>
        </p:nvCxnSpPr>
        <p:spPr bwMode="auto">
          <a:xfrm>
            <a:off x="2137348" y="3461492"/>
            <a:ext cx="48502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oval" w="sm" len="sm"/>
            <a:tailEnd type="oval" w="sm" len="sm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33165AE-02AF-D649-B531-CF24ADAD20EF}"/>
              </a:ext>
            </a:extLst>
          </p:cNvPr>
          <p:cNvCxnSpPr>
            <a:cxnSpLocks/>
          </p:cNvCxnSpPr>
          <p:nvPr/>
        </p:nvCxnSpPr>
        <p:spPr bwMode="auto">
          <a:xfrm>
            <a:off x="2137348" y="3784502"/>
            <a:ext cx="485027" cy="10624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oval" w="sm" len="sm"/>
            <a:tailEnd type="oval" w="sm" len="sm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D98636B-C198-C342-8AD5-23A6A268C0BF}"/>
              </a:ext>
            </a:extLst>
          </p:cNvPr>
          <p:cNvCxnSpPr>
            <a:cxnSpLocks/>
          </p:cNvCxnSpPr>
          <p:nvPr/>
        </p:nvCxnSpPr>
        <p:spPr bwMode="auto">
          <a:xfrm>
            <a:off x="2137348" y="3461492"/>
            <a:ext cx="485027" cy="2146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sm" len="sm"/>
            <a:tailEnd type="oval" w="sm" len="sm"/>
          </a:ln>
          <a:effectLst/>
        </p:spPr>
      </p:cxnSp>
      <p:sp>
        <p:nvSpPr>
          <p:cNvPr id="42" name="Arc 41">
            <a:extLst>
              <a:ext uri="{FF2B5EF4-FFF2-40B4-BE49-F238E27FC236}">
                <a16:creationId xmlns:a16="http://schemas.microsoft.com/office/drawing/2014/main" id="{D018953F-DFA7-CB44-A087-6E7E8344A026}"/>
              </a:ext>
            </a:extLst>
          </p:cNvPr>
          <p:cNvSpPr/>
          <p:nvPr/>
        </p:nvSpPr>
        <p:spPr bwMode="auto">
          <a:xfrm flipH="1">
            <a:off x="2084493" y="3406863"/>
            <a:ext cx="215153" cy="215153"/>
          </a:xfrm>
          <a:prstGeom prst="arc">
            <a:avLst>
              <a:gd name="adj1" fmla="val 6203546"/>
              <a:gd name="adj2" fmla="val 14473944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ea typeface="MS Gothic" charset="-128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2AC128F-0E48-6149-BBBF-EAE1D273D449}"/>
              </a:ext>
            </a:extLst>
          </p:cNvPr>
          <p:cNvSpPr txBox="1"/>
          <p:nvPr/>
        </p:nvSpPr>
        <p:spPr>
          <a:xfrm>
            <a:off x="731520" y="4053162"/>
            <a:ext cx="3291840" cy="276999"/>
          </a:xfrm>
          <a:prstGeom prst="rect">
            <a:avLst/>
          </a:prstGeom>
          <a:noFill/>
          <a:ln w="9525"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200" b="1" dirty="0"/>
              <a:t>AP STA transition to new non-AP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84D9DE5-F379-A542-8931-D2733C28385F}"/>
              </a:ext>
            </a:extLst>
          </p:cNvPr>
          <p:cNvSpPr txBox="1"/>
          <p:nvPr/>
        </p:nvSpPr>
        <p:spPr>
          <a:xfrm>
            <a:off x="1060345" y="4321263"/>
            <a:ext cx="2640146" cy="338554"/>
          </a:xfrm>
          <a:prstGeom prst="rect">
            <a:avLst/>
          </a:prstGeom>
          <a:noFill/>
          <a:ln w="9525">
            <a:noFill/>
          </a:ln>
        </p:spPr>
        <p:txBody>
          <a:bodyPr wrap="none" lIns="0" rIns="0" rtlCol="0">
            <a:spAutoFit/>
          </a:bodyPr>
          <a:lstStyle/>
          <a:p>
            <a:pPr algn="ctr"/>
            <a:r>
              <a:rPr lang="en-US" sz="800" dirty="0"/>
              <a:t>Fewer affiliated AP STAs than affiliated non-AP STAs</a:t>
            </a:r>
          </a:p>
          <a:p>
            <a:pPr algn="ctr"/>
            <a:r>
              <a:rPr lang="en-US" sz="800" dirty="0"/>
              <a:t>Affiliated non-AP STAs having band/channel switch constraints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0D50114-BCC4-0846-A108-F1F152F64894}"/>
              </a:ext>
            </a:extLst>
          </p:cNvPr>
          <p:cNvSpPr/>
          <p:nvPr/>
        </p:nvSpPr>
        <p:spPr bwMode="auto">
          <a:xfrm>
            <a:off x="1465928" y="4963373"/>
            <a:ext cx="537882" cy="53788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MLD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E1F41B5-38BC-7D4A-9A2E-4BC38F1422D4}"/>
              </a:ext>
            </a:extLst>
          </p:cNvPr>
          <p:cNvCxnSpPr/>
          <p:nvPr/>
        </p:nvCxnSpPr>
        <p:spPr bwMode="auto">
          <a:xfrm>
            <a:off x="2003811" y="5124737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BFBC2614-43CB-B148-99F5-634A0D0E115C}"/>
              </a:ext>
            </a:extLst>
          </p:cNvPr>
          <p:cNvCxnSpPr/>
          <p:nvPr/>
        </p:nvCxnSpPr>
        <p:spPr bwMode="auto">
          <a:xfrm>
            <a:off x="2003811" y="5017161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B201CEE6-966C-4842-B132-B16DB578BBF7}"/>
              </a:ext>
            </a:extLst>
          </p:cNvPr>
          <p:cNvCxnSpPr/>
          <p:nvPr/>
        </p:nvCxnSpPr>
        <p:spPr bwMode="auto">
          <a:xfrm>
            <a:off x="2003811" y="5339890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F4D7B35C-4097-ED49-B123-FCC20218899B}"/>
              </a:ext>
            </a:extLst>
          </p:cNvPr>
          <p:cNvCxnSpPr/>
          <p:nvPr/>
        </p:nvCxnSpPr>
        <p:spPr bwMode="auto">
          <a:xfrm>
            <a:off x="2003811" y="5447466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F6454985-7CF1-0C49-BC24-D61C7CD7E1C7}"/>
              </a:ext>
            </a:extLst>
          </p:cNvPr>
          <p:cNvSpPr/>
          <p:nvPr/>
        </p:nvSpPr>
        <p:spPr bwMode="auto">
          <a:xfrm>
            <a:off x="2756846" y="4962532"/>
            <a:ext cx="537882" cy="53788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MLD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8EC00B2C-FACE-D844-8D08-9FE0CA9EC74D}"/>
              </a:ext>
            </a:extLst>
          </p:cNvPr>
          <p:cNvCxnSpPr/>
          <p:nvPr/>
        </p:nvCxnSpPr>
        <p:spPr bwMode="auto">
          <a:xfrm>
            <a:off x="2622375" y="5233434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9F0E2976-C4E5-7341-9A84-0F36D88DDF9A}"/>
              </a:ext>
            </a:extLst>
          </p:cNvPr>
          <p:cNvCxnSpPr/>
          <p:nvPr/>
        </p:nvCxnSpPr>
        <p:spPr bwMode="auto">
          <a:xfrm>
            <a:off x="2622375" y="5017161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8AE86E1-2CF6-4E4D-AD4B-604E11F8F282}"/>
              </a:ext>
            </a:extLst>
          </p:cNvPr>
          <p:cNvCxnSpPr/>
          <p:nvPr/>
        </p:nvCxnSpPr>
        <p:spPr bwMode="auto">
          <a:xfrm>
            <a:off x="2622375" y="5447466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C28E71EE-8580-0A41-AEC6-100D8680A01B}"/>
              </a:ext>
            </a:extLst>
          </p:cNvPr>
          <p:cNvCxnSpPr/>
          <p:nvPr/>
        </p:nvCxnSpPr>
        <p:spPr bwMode="auto">
          <a:xfrm>
            <a:off x="2003811" y="5232314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2CF3F70-AAB0-2B44-9C61-C31F48F8E2BD}"/>
              </a:ext>
            </a:extLst>
          </p:cNvPr>
          <p:cNvCxnSpPr>
            <a:cxnSpLocks/>
          </p:cNvCxnSpPr>
          <p:nvPr/>
        </p:nvCxnSpPr>
        <p:spPr bwMode="auto">
          <a:xfrm>
            <a:off x="2137348" y="5017161"/>
            <a:ext cx="48502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oval" w="sm" len="sm"/>
            <a:tailEnd type="oval" w="sm" len="sm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FA021895-63A3-B347-B3DB-E54967E521B3}"/>
              </a:ext>
            </a:extLst>
          </p:cNvPr>
          <p:cNvCxnSpPr>
            <a:cxnSpLocks/>
          </p:cNvCxnSpPr>
          <p:nvPr/>
        </p:nvCxnSpPr>
        <p:spPr bwMode="auto">
          <a:xfrm>
            <a:off x="2137348" y="5340171"/>
            <a:ext cx="493992" cy="1052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oval" w="sm" len="sm"/>
            <a:tailEnd type="oval" w="sm" len="sm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863CB943-1553-354F-8071-F315A7A27AB3}"/>
              </a:ext>
            </a:extLst>
          </p:cNvPr>
          <p:cNvCxnSpPr>
            <a:cxnSpLocks/>
          </p:cNvCxnSpPr>
          <p:nvPr/>
        </p:nvCxnSpPr>
        <p:spPr bwMode="auto">
          <a:xfrm>
            <a:off x="2137348" y="5124737"/>
            <a:ext cx="485027" cy="1095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sm" len="sm"/>
            <a:tailEnd type="oval" w="sm" len="sm"/>
          </a:ln>
          <a:effectLst/>
        </p:spPr>
      </p:cxnSp>
      <p:sp>
        <p:nvSpPr>
          <p:cNvPr id="66" name="Arc 65">
            <a:extLst>
              <a:ext uri="{FF2B5EF4-FFF2-40B4-BE49-F238E27FC236}">
                <a16:creationId xmlns:a16="http://schemas.microsoft.com/office/drawing/2014/main" id="{F1473FA1-E9DA-5349-BEC8-3CCBA795EBA6}"/>
              </a:ext>
            </a:extLst>
          </p:cNvPr>
          <p:cNvSpPr/>
          <p:nvPr/>
        </p:nvSpPr>
        <p:spPr bwMode="auto">
          <a:xfrm flipH="1">
            <a:off x="2048635" y="4961343"/>
            <a:ext cx="215153" cy="215153"/>
          </a:xfrm>
          <a:prstGeom prst="arc">
            <a:avLst>
              <a:gd name="adj1" fmla="val 6203546"/>
              <a:gd name="adj2" fmla="val 14473944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ea typeface="MS Gothic" charset="-128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75074A8-39B6-334C-87E9-2BE8865241E6}"/>
              </a:ext>
            </a:extLst>
          </p:cNvPr>
          <p:cNvSpPr txBox="1"/>
          <p:nvPr/>
        </p:nvSpPr>
        <p:spPr>
          <a:xfrm>
            <a:off x="731520" y="5608831"/>
            <a:ext cx="3291840" cy="461665"/>
          </a:xfrm>
          <a:prstGeom prst="rect">
            <a:avLst/>
          </a:prstGeom>
          <a:noFill/>
          <a:ln w="9525"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200" b="1" dirty="0"/>
              <a:t>New AP and non-AP STAs taking over</a:t>
            </a:r>
          </a:p>
          <a:p>
            <a:pPr algn="ctr"/>
            <a:r>
              <a:rPr lang="en-US" sz="1200" b="1" dirty="0"/>
              <a:t>Link enable | disable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EC17909-26EE-9A46-8A2F-122036E609EA}"/>
              </a:ext>
            </a:extLst>
          </p:cNvPr>
          <p:cNvSpPr/>
          <p:nvPr/>
        </p:nvSpPr>
        <p:spPr bwMode="auto">
          <a:xfrm>
            <a:off x="5226955" y="1851795"/>
            <a:ext cx="537882" cy="537882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ea typeface="MS Gothic" charset="-128"/>
              </a:rPr>
              <a:t>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ea typeface="MS Gothic" charset="-128"/>
              </a:rPr>
              <a:t>MLD</a:t>
            </a: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A9384611-E586-6A43-B238-5A3BAADB1533}"/>
              </a:ext>
            </a:extLst>
          </p:cNvPr>
          <p:cNvCxnSpPr/>
          <p:nvPr/>
        </p:nvCxnSpPr>
        <p:spPr bwMode="auto">
          <a:xfrm>
            <a:off x="5764838" y="2013159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EBE32079-C25F-594C-87D9-772F331D8D4B}"/>
              </a:ext>
            </a:extLst>
          </p:cNvPr>
          <p:cNvCxnSpPr/>
          <p:nvPr/>
        </p:nvCxnSpPr>
        <p:spPr bwMode="auto">
          <a:xfrm>
            <a:off x="5764838" y="1905583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81F1F8BA-9BCE-1047-B64A-19315D604AF0}"/>
              </a:ext>
            </a:extLst>
          </p:cNvPr>
          <p:cNvCxnSpPr/>
          <p:nvPr/>
        </p:nvCxnSpPr>
        <p:spPr bwMode="auto">
          <a:xfrm>
            <a:off x="5764838" y="2228312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4164F29-08F1-8143-B3BE-4A462D3F7ECA}"/>
              </a:ext>
            </a:extLst>
          </p:cNvPr>
          <p:cNvCxnSpPr/>
          <p:nvPr/>
        </p:nvCxnSpPr>
        <p:spPr bwMode="auto">
          <a:xfrm>
            <a:off x="5764838" y="2335888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6" name="Rectangle 95">
            <a:extLst>
              <a:ext uri="{FF2B5EF4-FFF2-40B4-BE49-F238E27FC236}">
                <a16:creationId xmlns:a16="http://schemas.microsoft.com/office/drawing/2014/main" id="{7BCE5B81-60D9-C440-BB0A-8BA487CB9A52}"/>
              </a:ext>
            </a:extLst>
          </p:cNvPr>
          <p:cNvSpPr/>
          <p:nvPr/>
        </p:nvSpPr>
        <p:spPr bwMode="auto">
          <a:xfrm>
            <a:off x="6517873" y="1850954"/>
            <a:ext cx="537882" cy="537882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ea typeface="MS Gothic" charset="-128"/>
              </a:rPr>
              <a:t>MLD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54DC5AA9-B9C5-9342-AC50-09E7DA889B71}"/>
              </a:ext>
            </a:extLst>
          </p:cNvPr>
          <p:cNvCxnSpPr/>
          <p:nvPr/>
        </p:nvCxnSpPr>
        <p:spPr bwMode="auto">
          <a:xfrm>
            <a:off x="6383402" y="2121408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2EC16C31-D83A-0349-B2F5-E10CD5DC3334}"/>
              </a:ext>
            </a:extLst>
          </p:cNvPr>
          <p:cNvCxnSpPr/>
          <p:nvPr/>
        </p:nvCxnSpPr>
        <p:spPr bwMode="auto">
          <a:xfrm>
            <a:off x="6383402" y="1905583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3B5DF39E-675D-154F-8862-FFE6796292BD}"/>
              </a:ext>
            </a:extLst>
          </p:cNvPr>
          <p:cNvCxnSpPr/>
          <p:nvPr/>
        </p:nvCxnSpPr>
        <p:spPr bwMode="auto">
          <a:xfrm>
            <a:off x="6383402" y="2335888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AC89100F-F3AD-F54A-BE99-77499B7967A3}"/>
              </a:ext>
            </a:extLst>
          </p:cNvPr>
          <p:cNvCxnSpPr/>
          <p:nvPr/>
        </p:nvCxnSpPr>
        <p:spPr bwMode="auto">
          <a:xfrm>
            <a:off x="5764838" y="2121408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76A1AC62-F895-5C47-9630-51C79C0F4A5E}"/>
              </a:ext>
            </a:extLst>
          </p:cNvPr>
          <p:cNvCxnSpPr>
            <a:cxnSpLocks/>
          </p:cNvCxnSpPr>
          <p:nvPr/>
        </p:nvCxnSpPr>
        <p:spPr bwMode="auto">
          <a:xfrm>
            <a:off x="5898375" y="1905583"/>
            <a:ext cx="48502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9C5AFEB1-2B59-2544-BDC1-9731B7876E72}"/>
              </a:ext>
            </a:extLst>
          </p:cNvPr>
          <p:cNvCxnSpPr>
            <a:cxnSpLocks/>
          </p:cNvCxnSpPr>
          <p:nvPr/>
        </p:nvCxnSpPr>
        <p:spPr bwMode="auto">
          <a:xfrm>
            <a:off x="5898375" y="2228593"/>
            <a:ext cx="485027" cy="1044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CB7F224B-0FF1-044F-9A46-4C3CA6E010B1}"/>
              </a:ext>
            </a:extLst>
          </p:cNvPr>
          <p:cNvCxnSpPr>
            <a:cxnSpLocks/>
          </p:cNvCxnSpPr>
          <p:nvPr/>
        </p:nvCxnSpPr>
        <p:spPr bwMode="auto">
          <a:xfrm>
            <a:off x="5898375" y="2121408"/>
            <a:ext cx="48502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4" name="Arc 103">
            <a:extLst>
              <a:ext uri="{FF2B5EF4-FFF2-40B4-BE49-F238E27FC236}">
                <a16:creationId xmlns:a16="http://schemas.microsoft.com/office/drawing/2014/main" id="{F422A37B-DC7C-DF4E-8348-D627A46F2AC1}"/>
              </a:ext>
            </a:extLst>
          </p:cNvPr>
          <p:cNvSpPr/>
          <p:nvPr/>
        </p:nvSpPr>
        <p:spPr bwMode="auto">
          <a:xfrm>
            <a:off x="6125263" y="2058071"/>
            <a:ext cx="258138" cy="438461"/>
          </a:xfrm>
          <a:prstGeom prst="arc">
            <a:avLst>
              <a:gd name="adj1" fmla="val 6203546"/>
              <a:gd name="adj2" fmla="val 14473944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ea typeface="MS Gothic" charset="-128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EC2C6965-B2FC-FE4D-BAC0-229C4FBAD2D2}"/>
              </a:ext>
            </a:extLst>
          </p:cNvPr>
          <p:cNvSpPr txBox="1"/>
          <p:nvPr/>
        </p:nvSpPr>
        <p:spPr>
          <a:xfrm>
            <a:off x="4480560" y="2497253"/>
            <a:ext cx="3291840" cy="276999"/>
          </a:xfrm>
          <a:prstGeom prst="rect">
            <a:avLst/>
          </a:prstGeom>
          <a:noFill/>
          <a:ln w="9525"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200" b="1" dirty="0"/>
              <a:t>TID switch (TID-to-link mapping)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BC1E7019-814C-664E-8041-6550C2E3E185}"/>
              </a:ext>
            </a:extLst>
          </p:cNvPr>
          <p:cNvSpPr txBox="1"/>
          <p:nvPr/>
        </p:nvSpPr>
        <p:spPr>
          <a:xfrm>
            <a:off x="5226955" y="2766783"/>
            <a:ext cx="1828800" cy="338554"/>
          </a:xfrm>
          <a:prstGeom prst="rect">
            <a:avLst/>
          </a:prstGeom>
          <a:noFill/>
          <a:ln w="9525"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800" dirty="0"/>
              <a:t>Links remain the same, mapping between TIDs and links changes</a:t>
            </a:r>
          </a:p>
        </p:txBody>
      </p:sp>
      <p:sp>
        <p:nvSpPr>
          <p:cNvPr id="110" name="Freeform 109">
            <a:extLst>
              <a:ext uri="{FF2B5EF4-FFF2-40B4-BE49-F238E27FC236}">
                <a16:creationId xmlns:a16="http://schemas.microsoft.com/office/drawing/2014/main" id="{38A0B702-CA7B-7140-9905-A53C8D139CBA}"/>
              </a:ext>
            </a:extLst>
          </p:cNvPr>
          <p:cNvSpPr/>
          <p:nvPr/>
        </p:nvSpPr>
        <p:spPr bwMode="auto">
          <a:xfrm>
            <a:off x="4402558" y="1749937"/>
            <a:ext cx="2878932" cy="445346"/>
          </a:xfrm>
          <a:custGeom>
            <a:avLst/>
            <a:gdLst>
              <a:gd name="connsiteX0" fmla="*/ 0 w 2878932"/>
              <a:gd name="connsiteY0" fmla="*/ 442912 h 442912"/>
              <a:gd name="connsiteX1" fmla="*/ 500063 w 2878932"/>
              <a:gd name="connsiteY1" fmla="*/ 442912 h 442912"/>
              <a:gd name="connsiteX2" fmla="*/ 1064419 w 2878932"/>
              <a:gd name="connsiteY2" fmla="*/ 171450 h 442912"/>
              <a:gd name="connsiteX3" fmla="*/ 1728788 w 2878932"/>
              <a:gd name="connsiteY3" fmla="*/ 0 h 442912"/>
              <a:gd name="connsiteX4" fmla="*/ 2878932 w 2878932"/>
              <a:gd name="connsiteY4" fmla="*/ 200025 h 442912"/>
              <a:gd name="connsiteX0" fmla="*/ 0 w 2878932"/>
              <a:gd name="connsiteY0" fmla="*/ 442912 h 463020"/>
              <a:gd name="connsiteX1" fmla="*/ 500063 w 2878932"/>
              <a:gd name="connsiteY1" fmla="*/ 442912 h 463020"/>
              <a:gd name="connsiteX2" fmla="*/ 1064419 w 2878932"/>
              <a:gd name="connsiteY2" fmla="*/ 171450 h 463020"/>
              <a:gd name="connsiteX3" fmla="*/ 1728788 w 2878932"/>
              <a:gd name="connsiteY3" fmla="*/ 0 h 463020"/>
              <a:gd name="connsiteX4" fmla="*/ 2878932 w 2878932"/>
              <a:gd name="connsiteY4" fmla="*/ 200025 h 463020"/>
              <a:gd name="connsiteX0" fmla="*/ 0 w 2878932"/>
              <a:gd name="connsiteY0" fmla="*/ 442912 h 463020"/>
              <a:gd name="connsiteX1" fmla="*/ 500063 w 2878932"/>
              <a:gd name="connsiteY1" fmla="*/ 442912 h 463020"/>
              <a:gd name="connsiteX2" fmla="*/ 1064419 w 2878932"/>
              <a:gd name="connsiteY2" fmla="*/ 171450 h 463020"/>
              <a:gd name="connsiteX3" fmla="*/ 1728788 w 2878932"/>
              <a:gd name="connsiteY3" fmla="*/ 0 h 463020"/>
              <a:gd name="connsiteX4" fmla="*/ 2878932 w 2878932"/>
              <a:gd name="connsiteY4" fmla="*/ 200025 h 463020"/>
              <a:gd name="connsiteX0" fmla="*/ 0 w 2878932"/>
              <a:gd name="connsiteY0" fmla="*/ 453464 h 473572"/>
              <a:gd name="connsiteX1" fmla="*/ 500063 w 2878932"/>
              <a:gd name="connsiteY1" fmla="*/ 453464 h 473572"/>
              <a:gd name="connsiteX2" fmla="*/ 1064419 w 2878932"/>
              <a:gd name="connsiteY2" fmla="*/ 182002 h 473572"/>
              <a:gd name="connsiteX3" fmla="*/ 1728788 w 2878932"/>
              <a:gd name="connsiteY3" fmla="*/ 10552 h 473572"/>
              <a:gd name="connsiteX4" fmla="*/ 2878932 w 2878932"/>
              <a:gd name="connsiteY4" fmla="*/ 210577 h 473572"/>
              <a:gd name="connsiteX0" fmla="*/ 0 w 2878932"/>
              <a:gd name="connsiteY0" fmla="*/ 453464 h 473572"/>
              <a:gd name="connsiteX1" fmla="*/ 500063 w 2878932"/>
              <a:gd name="connsiteY1" fmla="*/ 453464 h 473572"/>
              <a:gd name="connsiteX2" fmla="*/ 1064419 w 2878932"/>
              <a:gd name="connsiteY2" fmla="*/ 182002 h 473572"/>
              <a:gd name="connsiteX3" fmla="*/ 1728788 w 2878932"/>
              <a:gd name="connsiteY3" fmla="*/ 10552 h 473572"/>
              <a:gd name="connsiteX4" fmla="*/ 2878932 w 2878932"/>
              <a:gd name="connsiteY4" fmla="*/ 210577 h 473572"/>
              <a:gd name="connsiteX0" fmla="*/ 0 w 2878932"/>
              <a:gd name="connsiteY0" fmla="*/ 453464 h 486272"/>
              <a:gd name="connsiteX1" fmla="*/ 500063 w 2878932"/>
              <a:gd name="connsiteY1" fmla="*/ 453464 h 486272"/>
              <a:gd name="connsiteX2" fmla="*/ 1728788 w 2878932"/>
              <a:gd name="connsiteY2" fmla="*/ 10552 h 486272"/>
              <a:gd name="connsiteX3" fmla="*/ 2878932 w 2878932"/>
              <a:gd name="connsiteY3" fmla="*/ 210577 h 486272"/>
              <a:gd name="connsiteX0" fmla="*/ 0 w 2878932"/>
              <a:gd name="connsiteY0" fmla="*/ 445346 h 445346"/>
              <a:gd name="connsiteX1" fmla="*/ 485775 w 2878932"/>
              <a:gd name="connsiteY1" fmla="*/ 345333 h 445346"/>
              <a:gd name="connsiteX2" fmla="*/ 1728788 w 2878932"/>
              <a:gd name="connsiteY2" fmla="*/ 2434 h 445346"/>
              <a:gd name="connsiteX3" fmla="*/ 2878932 w 2878932"/>
              <a:gd name="connsiteY3" fmla="*/ 202459 h 44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78932" h="445346">
                <a:moveTo>
                  <a:pt x="0" y="445346"/>
                </a:moveTo>
                <a:cubicBezTo>
                  <a:pt x="166688" y="445346"/>
                  <a:pt x="197644" y="419152"/>
                  <a:pt x="485775" y="345333"/>
                </a:cubicBezTo>
                <a:cubicBezTo>
                  <a:pt x="773906" y="271514"/>
                  <a:pt x="1329929" y="26246"/>
                  <a:pt x="1728788" y="2434"/>
                </a:cubicBezTo>
                <a:cubicBezTo>
                  <a:pt x="2127647" y="-21378"/>
                  <a:pt x="2495551" y="135784"/>
                  <a:pt x="2878932" y="20245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1" name="Freeform 110">
            <a:extLst>
              <a:ext uri="{FF2B5EF4-FFF2-40B4-BE49-F238E27FC236}">
                <a16:creationId xmlns:a16="http://schemas.microsoft.com/office/drawing/2014/main" id="{2AF4093F-36BD-7548-92C5-1F69B22AB81C}"/>
              </a:ext>
            </a:extLst>
          </p:cNvPr>
          <p:cNvSpPr/>
          <p:nvPr/>
        </p:nvSpPr>
        <p:spPr bwMode="auto">
          <a:xfrm>
            <a:off x="4402558" y="1961378"/>
            <a:ext cx="2878932" cy="255587"/>
          </a:xfrm>
          <a:custGeom>
            <a:avLst/>
            <a:gdLst>
              <a:gd name="connsiteX0" fmla="*/ 0 w 2878932"/>
              <a:gd name="connsiteY0" fmla="*/ 442912 h 442912"/>
              <a:gd name="connsiteX1" fmla="*/ 500063 w 2878932"/>
              <a:gd name="connsiteY1" fmla="*/ 442912 h 442912"/>
              <a:gd name="connsiteX2" fmla="*/ 1064419 w 2878932"/>
              <a:gd name="connsiteY2" fmla="*/ 171450 h 442912"/>
              <a:gd name="connsiteX3" fmla="*/ 1728788 w 2878932"/>
              <a:gd name="connsiteY3" fmla="*/ 0 h 442912"/>
              <a:gd name="connsiteX4" fmla="*/ 2878932 w 2878932"/>
              <a:gd name="connsiteY4" fmla="*/ 200025 h 442912"/>
              <a:gd name="connsiteX0" fmla="*/ 0 w 2878932"/>
              <a:gd name="connsiteY0" fmla="*/ 442912 h 463020"/>
              <a:gd name="connsiteX1" fmla="*/ 500063 w 2878932"/>
              <a:gd name="connsiteY1" fmla="*/ 442912 h 463020"/>
              <a:gd name="connsiteX2" fmla="*/ 1064419 w 2878932"/>
              <a:gd name="connsiteY2" fmla="*/ 171450 h 463020"/>
              <a:gd name="connsiteX3" fmla="*/ 1728788 w 2878932"/>
              <a:gd name="connsiteY3" fmla="*/ 0 h 463020"/>
              <a:gd name="connsiteX4" fmla="*/ 2878932 w 2878932"/>
              <a:gd name="connsiteY4" fmla="*/ 200025 h 463020"/>
              <a:gd name="connsiteX0" fmla="*/ 0 w 2878932"/>
              <a:gd name="connsiteY0" fmla="*/ 442912 h 463020"/>
              <a:gd name="connsiteX1" fmla="*/ 500063 w 2878932"/>
              <a:gd name="connsiteY1" fmla="*/ 442912 h 463020"/>
              <a:gd name="connsiteX2" fmla="*/ 1064419 w 2878932"/>
              <a:gd name="connsiteY2" fmla="*/ 171450 h 463020"/>
              <a:gd name="connsiteX3" fmla="*/ 1728788 w 2878932"/>
              <a:gd name="connsiteY3" fmla="*/ 0 h 463020"/>
              <a:gd name="connsiteX4" fmla="*/ 2878932 w 2878932"/>
              <a:gd name="connsiteY4" fmla="*/ 200025 h 463020"/>
              <a:gd name="connsiteX0" fmla="*/ 0 w 2878932"/>
              <a:gd name="connsiteY0" fmla="*/ 453464 h 473572"/>
              <a:gd name="connsiteX1" fmla="*/ 500063 w 2878932"/>
              <a:gd name="connsiteY1" fmla="*/ 453464 h 473572"/>
              <a:gd name="connsiteX2" fmla="*/ 1064419 w 2878932"/>
              <a:gd name="connsiteY2" fmla="*/ 182002 h 473572"/>
              <a:gd name="connsiteX3" fmla="*/ 1728788 w 2878932"/>
              <a:gd name="connsiteY3" fmla="*/ 10552 h 473572"/>
              <a:gd name="connsiteX4" fmla="*/ 2878932 w 2878932"/>
              <a:gd name="connsiteY4" fmla="*/ 210577 h 473572"/>
              <a:gd name="connsiteX0" fmla="*/ 0 w 2878932"/>
              <a:gd name="connsiteY0" fmla="*/ 453464 h 473572"/>
              <a:gd name="connsiteX1" fmla="*/ 500063 w 2878932"/>
              <a:gd name="connsiteY1" fmla="*/ 453464 h 473572"/>
              <a:gd name="connsiteX2" fmla="*/ 1064419 w 2878932"/>
              <a:gd name="connsiteY2" fmla="*/ 182002 h 473572"/>
              <a:gd name="connsiteX3" fmla="*/ 1728788 w 2878932"/>
              <a:gd name="connsiteY3" fmla="*/ 10552 h 473572"/>
              <a:gd name="connsiteX4" fmla="*/ 2878932 w 2878932"/>
              <a:gd name="connsiteY4" fmla="*/ 210577 h 473572"/>
              <a:gd name="connsiteX0" fmla="*/ 0 w 2878932"/>
              <a:gd name="connsiteY0" fmla="*/ 453464 h 486272"/>
              <a:gd name="connsiteX1" fmla="*/ 500063 w 2878932"/>
              <a:gd name="connsiteY1" fmla="*/ 453464 h 486272"/>
              <a:gd name="connsiteX2" fmla="*/ 1728788 w 2878932"/>
              <a:gd name="connsiteY2" fmla="*/ 10552 h 486272"/>
              <a:gd name="connsiteX3" fmla="*/ 2878932 w 2878932"/>
              <a:gd name="connsiteY3" fmla="*/ 210577 h 486272"/>
              <a:gd name="connsiteX0" fmla="*/ 0 w 2878932"/>
              <a:gd name="connsiteY0" fmla="*/ 267983 h 280683"/>
              <a:gd name="connsiteX1" fmla="*/ 500063 w 2878932"/>
              <a:gd name="connsiteY1" fmla="*/ 267983 h 280683"/>
              <a:gd name="connsiteX2" fmla="*/ 1750219 w 2878932"/>
              <a:gd name="connsiteY2" fmla="*/ 96533 h 280683"/>
              <a:gd name="connsiteX3" fmla="*/ 2878932 w 2878932"/>
              <a:gd name="connsiteY3" fmla="*/ 25096 h 280683"/>
              <a:gd name="connsiteX0" fmla="*/ 0 w 2878932"/>
              <a:gd name="connsiteY0" fmla="*/ 242887 h 255587"/>
              <a:gd name="connsiteX1" fmla="*/ 500063 w 2878932"/>
              <a:gd name="connsiteY1" fmla="*/ 242887 h 255587"/>
              <a:gd name="connsiteX2" fmla="*/ 1750219 w 2878932"/>
              <a:gd name="connsiteY2" fmla="*/ 71437 h 255587"/>
              <a:gd name="connsiteX3" fmla="*/ 2878932 w 2878932"/>
              <a:gd name="connsiteY3" fmla="*/ 0 h 255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78932" h="255587">
                <a:moveTo>
                  <a:pt x="0" y="242887"/>
                </a:moveTo>
                <a:cubicBezTo>
                  <a:pt x="166688" y="242887"/>
                  <a:pt x="208360" y="271462"/>
                  <a:pt x="500063" y="242887"/>
                </a:cubicBezTo>
                <a:cubicBezTo>
                  <a:pt x="791766" y="214312"/>
                  <a:pt x="1353741" y="111918"/>
                  <a:pt x="1750219" y="71437"/>
                </a:cubicBezTo>
                <a:cubicBezTo>
                  <a:pt x="1971675" y="14287"/>
                  <a:pt x="2488407" y="219075"/>
                  <a:pt x="2878932" y="0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2" name="Freeform 111">
            <a:extLst>
              <a:ext uri="{FF2B5EF4-FFF2-40B4-BE49-F238E27FC236}">
                <a16:creationId xmlns:a16="http://schemas.microsoft.com/office/drawing/2014/main" id="{AFE9ADAF-D1D3-B142-8008-18392C42F470}"/>
              </a:ext>
            </a:extLst>
          </p:cNvPr>
          <p:cNvSpPr/>
          <p:nvPr/>
        </p:nvSpPr>
        <p:spPr bwMode="auto">
          <a:xfrm>
            <a:off x="4440658" y="1961122"/>
            <a:ext cx="2840832" cy="479872"/>
          </a:xfrm>
          <a:custGeom>
            <a:avLst/>
            <a:gdLst>
              <a:gd name="connsiteX0" fmla="*/ 0 w 2878932"/>
              <a:gd name="connsiteY0" fmla="*/ 442912 h 442912"/>
              <a:gd name="connsiteX1" fmla="*/ 500063 w 2878932"/>
              <a:gd name="connsiteY1" fmla="*/ 442912 h 442912"/>
              <a:gd name="connsiteX2" fmla="*/ 1064419 w 2878932"/>
              <a:gd name="connsiteY2" fmla="*/ 171450 h 442912"/>
              <a:gd name="connsiteX3" fmla="*/ 1728788 w 2878932"/>
              <a:gd name="connsiteY3" fmla="*/ 0 h 442912"/>
              <a:gd name="connsiteX4" fmla="*/ 2878932 w 2878932"/>
              <a:gd name="connsiteY4" fmla="*/ 200025 h 442912"/>
              <a:gd name="connsiteX0" fmla="*/ 0 w 2878932"/>
              <a:gd name="connsiteY0" fmla="*/ 442912 h 463020"/>
              <a:gd name="connsiteX1" fmla="*/ 500063 w 2878932"/>
              <a:gd name="connsiteY1" fmla="*/ 442912 h 463020"/>
              <a:gd name="connsiteX2" fmla="*/ 1064419 w 2878932"/>
              <a:gd name="connsiteY2" fmla="*/ 171450 h 463020"/>
              <a:gd name="connsiteX3" fmla="*/ 1728788 w 2878932"/>
              <a:gd name="connsiteY3" fmla="*/ 0 h 463020"/>
              <a:gd name="connsiteX4" fmla="*/ 2878932 w 2878932"/>
              <a:gd name="connsiteY4" fmla="*/ 200025 h 463020"/>
              <a:gd name="connsiteX0" fmla="*/ 0 w 2878932"/>
              <a:gd name="connsiteY0" fmla="*/ 442912 h 463020"/>
              <a:gd name="connsiteX1" fmla="*/ 500063 w 2878932"/>
              <a:gd name="connsiteY1" fmla="*/ 442912 h 463020"/>
              <a:gd name="connsiteX2" fmla="*/ 1064419 w 2878932"/>
              <a:gd name="connsiteY2" fmla="*/ 171450 h 463020"/>
              <a:gd name="connsiteX3" fmla="*/ 1728788 w 2878932"/>
              <a:gd name="connsiteY3" fmla="*/ 0 h 463020"/>
              <a:gd name="connsiteX4" fmla="*/ 2878932 w 2878932"/>
              <a:gd name="connsiteY4" fmla="*/ 200025 h 463020"/>
              <a:gd name="connsiteX0" fmla="*/ 0 w 2878932"/>
              <a:gd name="connsiteY0" fmla="*/ 453464 h 473572"/>
              <a:gd name="connsiteX1" fmla="*/ 500063 w 2878932"/>
              <a:gd name="connsiteY1" fmla="*/ 453464 h 473572"/>
              <a:gd name="connsiteX2" fmla="*/ 1064419 w 2878932"/>
              <a:gd name="connsiteY2" fmla="*/ 182002 h 473572"/>
              <a:gd name="connsiteX3" fmla="*/ 1728788 w 2878932"/>
              <a:gd name="connsiteY3" fmla="*/ 10552 h 473572"/>
              <a:gd name="connsiteX4" fmla="*/ 2878932 w 2878932"/>
              <a:gd name="connsiteY4" fmla="*/ 210577 h 473572"/>
              <a:gd name="connsiteX0" fmla="*/ 0 w 2878932"/>
              <a:gd name="connsiteY0" fmla="*/ 453464 h 473572"/>
              <a:gd name="connsiteX1" fmla="*/ 500063 w 2878932"/>
              <a:gd name="connsiteY1" fmla="*/ 453464 h 473572"/>
              <a:gd name="connsiteX2" fmla="*/ 1064419 w 2878932"/>
              <a:gd name="connsiteY2" fmla="*/ 182002 h 473572"/>
              <a:gd name="connsiteX3" fmla="*/ 1728788 w 2878932"/>
              <a:gd name="connsiteY3" fmla="*/ 10552 h 473572"/>
              <a:gd name="connsiteX4" fmla="*/ 2878932 w 2878932"/>
              <a:gd name="connsiteY4" fmla="*/ 210577 h 473572"/>
              <a:gd name="connsiteX0" fmla="*/ 0 w 2878932"/>
              <a:gd name="connsiteY0" fmla="*/ 453464 h 486272"/>
              <a:gd name="connsiteX1" fmla="*/ 500063 w 2878932"/>
              <a:gd name="connsiteY1" fmla="*/ 453464 h 486272"/>
              <a:gd name="connsiteX2" fmla="*/ 1728788 w 2878932"/>
              <a:gd name="connsiteY2" fmla="*/ 10552 h 486272"/>
              <a:gd name="connsiteX3" fmla="*/ 2878932 w 2878932"/>
              <a:gd name="connsiteY3" fmla="*/ 210577 h 486272"/>
              <a:gd name="connsiteX0" fmla="*/ 0 w 2878932"/>
              <a:gd name="connsiteY0" fmla="*/ 267983 h 280683"/>
              <a:gd name="connsiteX1" fmla="*/ 500063 w 2878932"/>
              <a:gd name="connsiteY1" fmla="*/ 267983 h 280683"/>
              <a:gd name="connsiteX2" fmla="*/ 1750219 w 2878932"/>
              <a:gd name="connsiteY2" fmla="*/ 96533 h 280683"/>
              <a:gd name="connsiteX3" fmla="*/ 2878932 w 2878932"/>
              <a:gd name="connsiteY3" fmla="*/ 25096 h 280683"/>
              <a:gd name="connsiteX0" fmla="*/ 0 w 2878932"/>
              <a:gd name="connsiteY0" fmla="*/ 242887 h 255587"/>
              <a:gd name="connsiteX1" fmla="*/ 500063 w 2878932"/>
              <a:gd name="connsiteY1" fmla="*/ 242887 h 255587"/>
              <a:gd name="connsiteX2" fmla="*/ 1750219 w 2878932"/>
              <a:gd name="connsiteY2" fmla="*/ 71437 h 255587"/>
              <a:gd name="connsiteX3" fmla="*/ 2878932 w 2878932"/>
              <a:gd name="connsiteY3" fmla="*/ 0 h 255587"/>
              <a:gd name="connsiteX0" fmla="*/ 0 w 2878932"/>
              <a:gd name="connsiteY0" fmla="*/ 242887 h 317240"/>
              <a:gd name="connsiteX1" fmla="*/ 500063 w 2878932"/>
              <a:gd name="connsiteY1" fmla="*/ 242887 h 317240"/>
              <a:gd name="connsiteX2" fmla="*/ 1757362 w 2878932"/>
              <a:gd name="connsiteY2" fmla="*/ 307181 h 317240"/>
              <a:gd name="connsiteX3" fmla="*/ 2878932 w 2878932"/>
              <a:gd name="connsiteY3" fmla="*/ 0 h 317240"/>
              <a:gd name="connsiteX0" fmla="*/ 0 w 2714626"/>
              <a:gd name="connsiteY0" fmla="*/ 342899 h 423484"/>
              <a:gd name="connsiteX1" fmla="*/ 500063 w 2714626"/>
              <a:gd name="connsiteY1" fmla="*/ 342899 h 423484"/>
              <a:gd name="connsiteX2" fmla="*/ 1757362 w 2714626"/>
              <a:gd name="connsiteY2" fmla="*/ 407193 h 423484"/>
              <a:gd name="connsiteX3" fmla="*/ 2714626 w 2714626"/>
              <a:gd name="connsiteY3" fmla="*/ 0 h 423484"/>
              <a:gd name="connsiteX0" fmla="*/ 0 w 2828926"/>
              <a:gd name="connsiteY0" fmla="*/ 200024 h 426165"/>
              <a:gd name="connsiteX1" fmla="*/ 614363 w 2828926"/>
              <a:gd name="connsiteY1" fmla="*/ 342899 h 426165"/>
              <a:gd name="connsiteX2" fmla="*/ 1871662 w 2828926"/>
              <a:gd name="connsiteY2" fmla="*/ 407193 h 426165"/>
              <a:gd name="connsiteX3" fmla="*/ 2828926 w 2828926"/>
              <a:gd name="connsiteY3" fmla="*/ 0 h 426165"/>
              <a:gd name="connsiteX0" fmla="*/ 0 w 2828926"/>
              <a:gd name="connsiteY0" fmla="*/ 200024 h 411967"/>
              <a:gd name="connsiteX1" fmla="*/ 364331 w 2828926"/>
              <a:gd name="connsiteY1" fmla="*/ 221455 h 411967"/>
              <a:gd name="connsiteX2" fmla="*/ 1871662 w 2828926"/>
              <a:gd name="connsiteY2" fmla="*/ 407193 h 411967"/>
              <a:gd name="connsiteX3" fmla="*/ 2828926 w 2828926"/>
              <a:gd name="connsiteY3" fmla="*/ 0 h 411967"/>
              <a:gd name="connsiteX0" fmla="*/ 0 w 2828926"/>
              <a:gd name="connsiteY0" fmla="*/ 200024 h 308228"/>
              <a:gd name="connsiteX1" fmla="*/ 364331 w 2828926"/>
              <a:gd name="connsiteY1" fmla="*/ 221455 h 308228"/>
              <a:gd name="connsiteX2" fmla="*/ 1400175 w 2828926"/>
              <a:gd name="connsiteY2" fmla="*/ 300037 h 308228"/>
              <a:gd name="connsiteX3" fmla="*/ 2828926 w 2828926"/>
              <a:gd name="connsiteY3" fmla="*/ 0 h 308228"/>
              <a:gd name="connsiteX0" fmla="*/ 0 w 2828926"/>
              <a:gd name="connsiteY0" fmla="*/ 200024 h 300042"/>
              <a:gd name="connsiteX1" fmla="*/ 364331 w 2828926"/>
              <a:gd name="connsiteY1" fmla="*/ 221455 h 300042"/>
              <a:gd name="connsiteX2" fmla="*/ 1400175 w 2828926"/>
              <a:gd name="connsiteY2" fmla="*/ 300037 h 300042"/>
              <a:gd name="connsiteX3" fmla="*/ 2155032 w 2828926"/>
              <a:gd name="connsiteY3" fmla="*/ 217235 h 300042"/>
              <a:gd name="connsiteX4" fmla="*/ 2828926 w 2828926"/>
              <a:gd name="connsiteY4" fmla="*/ 0 h 300042"/>
              <a:gd name="connsiteX0" fmla="*/ 0 w 2828926"/>
              <a:gd name="connsiteY0" fmla="*/ 200024 h 428275"/>
              <a:gd name="connsiteX1" fmla="*/ 364331 w 2828926"/>
              <a:gd name="connsiteY1" fmla="*/ 221455 h 428275"/>
              <a:gd name="connsiteX2" fmla="*/ 1400175 w 2828926"/>
              <a:gd name="connsiteY2" fmla="*/ 300037 h 428275"/>
              <a:gd name="connsiteX3" fmla="*/ 2219325 w 2828926"/>
              <a:gd name="connsiteY3" fmla="*/ 417260 h 428275"/>
              <a:gd name="connsiteX4" fmla="*/ 2828926 w 2828926"/>
              <a:gd name="connsiteY4" fmla="*/ 0 h 428275"/>
              <a:gd name="connsiteX0" fmla="*/ 0 w 2821782"/>
              <a:gd name="connsiteY0" fmla="*/ 228599 h 456850"/>
              <a:gd name="connsiteX1" fmla="*/ 364331 w 2821782"/>
              <a:gd name="connsiteY1" fmla="*/ 250030 h 456850"/>
              <a:gd name="connsiteX2" fmla="*/ 1400175 w 2821782"/>
              <a:gd name="connsiteY2" fmla="*/ 328612 h 456850"/>
              <a:gd name="connsiteX3" fmla="*/ 2219325 w 2821782"/>
              <a:gd name="connsiteY3" fmla="*/ 445835 h 456850"/>
              <a:gd name="connsiteX4" fmla="*/ 2821782 w 2821782"/>
              <a:gd name="connsiteY4" fmla="*/ 0 h 456850"/>
              <a:gd name="connsiteX0" fmla="*/ 0 w 2821782"/>
              <a:gd name="connsiteY0" fmla="*/ 228599 h 455854"/>
              <a:gd name="connsiteX1" fmla="*/ 343044 w 2821782"/>
              <a:gd name="connsiteY1" fmla="*/ 358609 h 455854"/>
              <a:gd name="connsiteX2" fmla="*/ 1400175 w 2821782"/>
              <a:gd name="connsiteY2" fmla="*/ 328612 h 455854"/>
              <a:gd name="connsiteX3" fmla="*/ 2219325 w 2821782"/>
              <a:gd name="connsiteY3" fmla="*/ 445835 h 455854"/>
              <a:gd name="connsiteX4" fmla="*/ 2821782 w 2821782"/>
              <a:gd name="connsiteY4" fmla="*/ 0 h 455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21782" h="455854">
                <a:moveTo>
                  <a:pt x="0" y="228599"/>
                </a:moveTo>
                <a:cubicBezTo>
                  <a:pt x="166688" y="228599"/>
                  <a:pt x="109682" y="341940"/>
                  <a:pt x="343044" y="358609"/>
                </a:cubicBezTo>
                <a:cubicBezTo>
                  <a:pt x="576407" y="375278"/>
                  <a:pt x="1087462" y="314074"/>
                  <a:pt x="1400175" y="328612"/>
                </a:cubicBezTo>
                <a:cubicBezTo>
                  <a:pt x="1712888" y="343150"/>
                  <a:pt x="1981200" y="495841"/>
                  <a:pt x="2219325" y="445835"/>
                </a:cubicBezTo>
                <a:cubicBezTo>
                  <a:pt x="2457450" y="395829"/>
                  <a:pt x="2709466" y="36206"/>
                  <a:pt x="2821782" y="0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7E30D232-5EA7-8241-8172-39DC6FF44A51}"/>
              </a:ext>
            </a:extLst>
          </p:cNvPr>
          <p:cNvCxnSpPr>
            <a:cxnSpLocks/>
          </p:cNvCxnSpPr>
          <p:nvPr/>
        </p:nvCxnSpPr>
        <p:spPr bwMode="auto">
          <a:xfrm>
            <a:off x="4114800" y="2195283"/>
            <a:ext cx="345281" cy="89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841EC16C-4280-7E4A-A3F4-5D9F9E545E2C}"/>
              </a:ext>
            </a:extLst>
          </p:cNvPr>
          <p:cNvCxnSpPr/>
          <p:nvPr/>
        </p:nvCxnSpPr>
        <p:spPr bwMode="auto">
          <a:xfrm>
            <a:off x="7264948" y="1953969"/>
            <a:ext cx="345281" cy="89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ED09E3E7-09BE-C549-8BAA-C4F419DA2D7B}"/>
              </a:ext>
            </a:extLst>
          </p:cNvPr>
          <p:cNvSpPr txBox="1"/>
          <p:nvPr/>
        </p:nvSpPr>
        <p:spPr>
          <a:xfrm>
            <a:off x="7159129" y="2004999"/>
            <a:ext cx="881216" cy="461665"/>
          </a:xfrm>
          <a:prstGeom prst="rect">
            <a:avLst/>
          </a:prstGeom>
          <a:noFill/>
          <a:ln w="9525"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800" dirty="0"/>
              <a:t>TID 1</a:t>
            </a:r>
          </a:p>
          <a:p>
            <a:pPr algn="ctr"/>
            <a:r>
              <a:rPr lang="en-US" sz="800" dirty="0"/>
              <a:t>(split between</a:t>
            </a:r>
          </a:p>
          <a:p>
            <a:pPr algn="ctr"/>
            <a:r>
              <a:rPr lang="en-US" sz="800" dirty="0"/>
              <a:t>two links)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1FBF7DC0-B9EB-9F44-AA82-916D582DA3ED}"/>
              </a:ext>
            </a:extLst>
          </p:cNvPr>
          <p:cNvSpPr/>
          <p:nvPr/>
        </p:nvSpPr>
        <p:spPr bwMode="auto">
          <a:xfrm>
            <a:off x="5215517" y="3408020"/>
            <a:ext cx="537882" cy="53788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MLD</a:t>
            </a:r>
          </a:p>
        </p:txBody>
      </p: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F7A83938-07A4-B943-A4AC-C4C650CA8C5F}"/>
              </a:ext>
            </a:extLst>
          </p:cNvPr>
          <p:cNvCxnSpPr/>
          <p:nvPr/>
        </p:nvCxnSpPr>
        <p:spPr bwMode="auto">
          <a:xfrm>
            <a:off x="5753400" y="3569384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A23BE13E-41F5-5C45-A462-868081148439}"/>
              </a:ext>
            </a:extLst>
          </p:cNvPr>
          <p:cNvCxnSpPr/>
          <p:nvPr/>
        </p:nvCxnSpPr>
        <p:spPr bwMode="auto">
          <a:xfrm>
            <a:off x="5753400" y="3461808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311FCE22-4976-6145-9670-C889C526E0F7}"/>
              </a:ext>
            </a:extLst>
          </p:cNvPr>
          <p:cNvCxnSpPr/>
          <p:nvPr/>
        </p:nvCxnSpPr>
        <p:spPr bwMode="auto">
          <a:xfrm>
            <a:off x="5753400" y="3784537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98749AA7-512D-6F4A-84F3-3B7E0A6F0F62}"/>
              </a:ext>
            </a:extLst>
          </p:cNvPr>
          <p:cNvCxnSpPr/>
          <p:nvPr/>
        </p:nvCxnSpPr>
        <p:spPr bwMode="auto">
          <a:xfrm>
            <a:off x="5753400" y="3892113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4" name="Rectangle 123">
            <a:extLst>
              <a:ext uri="{FF2B5EF4-FFF2-40B4-BE49-F238E27FC236}">
                <a16:creationId xmlns:a16="http://schemas.microsoft.com/office/drawing/2014/main" id="{EF41C1FA-32C3-2C4B-9ED0-077B14C073D9}"/>
              </a:ext>
            </a:extLst>
          </p:cNvPr>
          <p:cNvSpPr/>
          <p:nvPr/>
        </p:nvSpPr>
        <p:spPr bwMode="auto">
          <a:xfrm>
            <a:off x="6506435" y="3407179"/>
            <a:ext cx="537882" cy="53788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ea typeface="MS Gothic" charset="-128"/>
              </a:rPr>
              <a:t>MLD</a:t>
            </a:r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1B227F53-1845-5C41-AFD5-C7CE4C587C01}"/>
              </a:ext>
            </a:extLst>
          </p:cNvPr>
          <p:cNvCxnSpPr/>
          <p:nvPr/>
        </p:nvCxnSpPr>
        <p:spPr bwMode="auto">
          <a:xfrm>
            <a:off x="6371964" y="3678081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1FE22330-41F0-C649-A0A6-F8FD0D872E58}"/>
              </a:ext>
            </a:extLst>
          </p:cNvPr>
          <p:cNvCxnSpPr/>
          <p:nvPr/>
        </p:nvCxnSpPr>
        <p:spPr bwMode="auto">
          <a:xfrm>
            <a:off x="6371964" y="3461808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FAA7FA6D-A148-D348-BEFC-950F60BA1410}"/>
              </a:ext>
            </a:extLst>
          </p:cNvPr>
          <p:cNvCxnSpPr/>
          <p:nvPr/>
        </p:nvCxnSpPr>
        <p:spPr bwMode="auto">
          <a:xfrm>
            <a:off x="6371964" y="3892113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82298548-229F-DE4B-884D-EE171CC770AD}"/>
              </a:ext>
            </a:extLst>
          </p:cNvPr>
          <p:cNvCxnSpPr/>
          <p:nvPr/>
        </p:nvCxnSpPr>
        <p:spPr bwMode="auto">
          <a:xfrm>
            <a:off x="5753400" y="3676961"/>
            <a:ext cx="134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3CDA87FE-0572-F345-A761-826D3F0AE790}"/>
              </a:ext>
            </a:extLst>
          </p:cNvPr>
          <p:cNvCxnSpPr>
            <a:cxnSpLocks/>
          </p:cNvCxnSpPr>
          <p:nvPr/>
        </p:nvCxnSpPr>
        <p:spPr bwMode="auto">
          <a:xfrm>
            <a:off x="5886937" y="3461808"/>
            <a:ext cx="48502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sm" len="sm"/>
            <a:tailEnd type="oval" w="sm" len="sm"/>
          </a:ln>
          <a:effectLst/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818D2E35-FBB4-214F-ACF3-C08D50EF00AB}"/>
              </a:ext>
            </a:extLst>
          </p:cNvPr>
          <p:cNvCxnSpPr>
            <a:cxnSpLocks/>
          </p:cNvCxnSpPr>
          <p:nvPr/>
        </p:nvCxnSpPr>
        <p:spPr bwMode="auto">
          <a:xfrm>
            <a:off x="5886937" y="3784818"/>
            <a:ext cx="493992" cy="1052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oval" w="sm" len="sm"/>
            <a:tailEnd type="oval" w="sm" len="sm"/>
          </a:ln>
          <a:effectLst/>
        </p:spPr>
      </p:cxnSp>
      <p:sp>
        <p:nvSpPr>
          <p:cNvPr id="133" name="TextBox 132">
            <a:extLst>
              <a:ext uri="{FF2B5EF4-FFF2-40B4-BE49-F238E27FC236}">
                <a16:creationId xmlns:a16="http://schemas.microsoft.com/office/drawing/2014/main" id="{F531DF3F-B41B-5B4F-9311-3FFF50321160}"/>
              </a:ext>
            </a:extLst>
          </p:cNvPr>
          <p:cNvSpPr txBox="1"/>
          <p:nvPr/>
        </p:nvSpPr>
        <p:spPr>
          <a:xfrm>
            <a:off x="4480560" y="4049009"/>
            <a:ext cx="3291840" cy="276999"/>
          </a:xfrm>
          <a:prstGeom prst="rect">
            <a:avLst/>
          </a:prstGeom>
          <a:noFill/>
          <a:ln w="9525"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200" b="1" dirty="0"/>
              <a:t>Channel switch (link-to-channel mapping)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A153E44-EB1F-1445-B393-9D2362DC98FA}"/>
              </a:ext>
            </a:extLst>
          </p:cNvPr>
          <p:cNvSpPr txBox="1"/>
          <p:nvPr/>
        </p:nvSpPr>
        <p:spPr>
          <a:xfrm>
            <a:off x="5056816" y="4320390"/>
            <a:ext cx="2146421" cy="338554"/>
          </a:xfrm>
          <a:prstGeom prst="rect">
            <a:avLst/>
          </a:prstGeom>
          <a:noFill/>
          <a:ln w="9525">
            <a:noFill/>
          </a:ln>
        </p:spPr>
        <p:txBody>
          <a:bodyPr wrap="none" lIns="0" rIns="0" rtlCol="0">
            <a:spAutoFit/>
          </a:bodyPr>
          <a:lstStyle/>
          <a:p>
            <a:pPr algn="ctr"/>
            <a:r>
              <a:rPr lang="en-US" sz="800" dirty="0"/>
              <a:t>No change from MLO perspective;</a:t>
            </a:r>
          </a:p>
          <a:p>
            <a:pPr algn="ctr"/>
            <a:r>
              <a:rPr lang="en-US" sz="800" dirty="0"/>
              <a:t>same link (Link ID) operating on a different channel</a:t>
            </a:r>
          </a:p>
        </p:txBody>
      </p:sp>
      <p:sp>
        <p:nvSpPr>
          <p:cNvPr id="107" name="Content Placeholder 1">
            <a:extLst>
              <a:ext uri="{FF2B5EF4-FFF2-40B4-BE49-F238E27FC236}">
                <a16:creationId xmlns:a16="http://schemas.microsoft.com/office/drawing/2014/main" id="{9953EA29-3CC4-6342-B8A4-D91E4D415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619" y="4766760"/>
            <a:ext cx="3475644" cy="10058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These scenarios do not seem to have been addressed by current MLO framework</a:t>
            </a:r>
          </a:p>
          <a:p>
            <a:pPr marL="0" indent="0">
              <a:buNone/>
            </a:pPr>
            <a:r>
              <a:rPr lang="en-US" b="0" dirty="0"/>
              <a:t>[19/1943], [20/0741]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8" name="Down Arrow 107">
            <a:extLst>
              <a:ext uri="{FF2B5EF4-FFF2-40B4-BE49-F238E27FC236}">
                <a16:creationId xmlns:a16="http://schemas.microsoft.com/office/drawing/2014/main" id="{4AB4DB54-A367-EB4A-BB3B-F4BB8B1CC3C5}"/>
              </a:ext>
            </a:extLst>
          </p:cNvPr>
          <p:cNvSpPr/>
          <p:nvPr/>
        </p:nvSpPr>
        <p:spPr bwMode="auto">
          <a:xfrm rot="8304820">
            <a:off x="3948075" y="4583648"/>
            <a:ext cx="365760" cy="548640"/>
          </a:xfrm>
          <a:prstGeom prst="down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D527AD2C-E987-FB4E-8F2E-2B36C1B412C4}"/>
              </a:ext>
            </a:extLst>
          </p:cNvPr>
          <p:cNvSpPr txBox="1"/>
          <p:nvPr/>
        </p:nvSpPr>
        <p:spPr>
          <a:xfrm>
            <a:off x="677553" y="1865759"/>
            <a:ext cx="8383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/>
              <a:t>Similar to</a:t>
            </a:r>
          </a:p>
          <a:p>
            <a:pPr algn="ctr"/>
            <a:r>
              <a:rPr lang="en-US" sz="800" i="1" dirty="0"/>
              <a:t>BSS Transition Management</a:t>
            </a:r>
          </a:p>
          <a:p>
            <a:pPr algn="ctr"/>
            <a:r>
              <a:rPr lang="en-US" sz="800" i="1" dirty="0"/>
              <a:t>(BTM)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619C43D-FEE1-EE4D-B99F-1A0236DCC6A0}"/>
              </a:ext>
            </a:extLst>
          </p:cNvPr>
          <p:cNvSpPr txBox="1"/>
          <p:nvPr/>
        </p:nvSpPr>
        <p:spPr>
          <a:xfrm>
            <a:off x="678100" y="3505200"/>
            <a:ext cx="8383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/>
              <a:t>No</a:t>
            </a:r>
          </a:p>
          <a:p>
            <a:pPr algn="ctr"/>
            <a:r>
              <a:rPr lang="en-US" sz="800" i="1" dirty="0"/>
              <a:t>equivalent</a:t>
            </a:r>
          </a:p>
        </p:txBody>
      </p:sp>
    </p:spTree>
    <p:extLst>
      <p:ext uri="{BB962C8B-B14F-4D97-AF65-F5344CB8AC3E}">
        <p14:creationId xmlns:p14="http://schemas.microsoft.com/office/powerpoint/2010/main" val="2971337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E5B9AF5-B12D-5F41-8034-6E8FD0217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cases for non-AP connecting to a new AP or an AP connecting to a new non-AP within MLDs</a:t>
            </a:r>
          </a:p>
          <a:p>
            <a:r>
              <a:rPr lang="en-US" dirty="0"/>
              <a:t>Non-AP connecting to a new AP can be performed through a mechanism similar to BSS Transition Management (BTM)</a:t>
            </a:r>
          </a:p>
          <a:p>
            <a:r>
              <a:rPr lang="en-US" dirty="0"/>
              <a:t>AP connecting to a new non-AP can be performed through a generalized symmetric mechanism defined for both AP and non-AP, or through a different mechanism</a:t>
            </a:r>
          </a:p>
          <a:p>
            <a:pPr lvl="1"/>
            <a:r>
              <a:rPr lang="en-US" dirty="0"/>
              <a:t>In the context of link management, and given that an MLO link represents a 1:1 AP to non-AP connection, there may be little difference between an AP and non-AP STA in terms of authority to initiate a link switch</a:t>
            </a:r>
          </a:p>
          <a:p>
            <a:r>
              <a:rPr lang="en-US" dirty="0"/>
              <a:t>Traffic loss as a result of switching alone should be minimal</a:t>
            </a:r>
          </a:p>
          <a:p>
            <a:pPr lvl="1"/>
            <a:r>
              <a:rPr lang="en-US" dirty="0"/>
              <a:t>For example, a non-AP connecting to a new AP in an MLO framework should result in lower traffic loss compared to classic BSS Transition Management (BTM)</a:t>
            </a:r>
          </a:p>
          <a:p>
            <a:r>
              <a:rPr lang="en-US" dirty="0"/>
              <a:t>Design elements from BTM, Fast Session Transfer (FST) can be borrowed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C1251AF-DDA6-4342-8162-FC4E74CC0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87E10B-3BB6-4B49-8BED-77E7529B247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DD7C4A-AE2F-744C-8A00-C41CF8D735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2CC012-8114-394D-9804-E637C5087654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167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D6734A3-C8EC-44D4-B269-007DEACD2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defining a mechanism for an AP STA affiliated with an AP MLD to recommend or request an associated non-AP STA in a non-AP MLD to associate with a different AP STA in the AP MLD?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1800" dirty="0"/>
              <a:t>Yes</a:t>
            </a:r>
          </a:p>
          <a:p>
            <a:pPr lvl="1"/>
            <a:r>
              <a:rPr lang="en-US" sz="1800" dirty="0"/>
              <a:t>No</a:t>
            </a:r>
          </a:p>
          <a:p>
            <a:pPr lvl="1"/>
            <a:r>
              <a:rPr lang="en-US" sz="1800" dirty="0"/>
              <a:t>Abstain</a:t>
            </a:r>
          </a:p>
          <a:p>
            <a:pPr lvl="1"/>
            <a:endParaRPr lang="en-US" sz="1800" dirty="0"/>
          </a:p>
          <a:p>
            <a:pPr marL="342900" lvl="1" indent="0">
              <a:buNone/>
            </a:pPr>
            <a:r>
              <a:rPr lang="en-US" sz="1800" i="1" dirty="0"/>
              <a:t>Note: This mechanism is separate from MLD-level BSS Transition Management, where a non-AP MLD is recommended or forced to transition to a different AP MLD [20/0669].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D672F96-2EDF-4C37-BD67-FA3DB1AB6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3010A1-1E2F-493A-B337-8FF3B3CBD23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8D1186-3656-4123-A245-B198E975FC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F6B2F05-A9C9-44CE-937A-3E76BD0B6544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</p:spPr>
        <p:txBody>
          <a:bodyPr/>
          <a:lstStyle/>
          <a:p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929920"/>
      </p:ext>
    </p:extLst>
  </p:cSld>
  <p:clrMapOvr>
    <a:masterClrMapping/>
  </p:clrMapOvr>
</p:sld>
</file>

<file path=ppt/theme/theme1.xml><?xml version="1.0" encoding="utf-8"?>
<a:theme xmlns:a="http://schemas.openxmlformats.org/drawingml/2006/main" name="iee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" id="{C6B0AF35-4A93-B445-96F5-0B751B41F27C}" vid="{ED04804B-1694-8442-95DB-4C07514B8E0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33329</TotalTime>
  <Words>1782</Words>
  <Application>Microsoft Macintosh PowerPoint</Application>
  <PresentationFormat>On-screen Show (4:3)</PresentationFormat>
  <Paragraphs>287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Courier New</vt:lpstr>
      <vt:lpstr>Times New Roman</vt:lpstr>
      <vt:lpstr>Wingdings</vt:lpstr>
      <vt:lpstr>ieee</vt:lpstr>
      <vt:lpstr>MLD Link Transition Management</vt:lpstr>
      <vt:lpstr>Introduction</vt:lpstr>
      <vt:lpstr>MLD link level management scenarios Association time</vt:lpstr>
      <vt:lpstr>MLD link level management scenarios Load balancing | Link loss – MLD constraints (1)</vt:lpstr>
      <vt:lpstr>MLD link level management scenarios Load balancing | Link loss – MLD constraints (2)</vt:lpstr>
      <vt:lpstr>MLD link level management scenarios Other scenarios</vt:lpstr>
      <vt:lpstr>Summary | Switching scenarios</vt:lpstr>
      <vt:lpstr>Discussion</vt:lpstr>
      <vt:lpstr>Straw Poll 1</vt:lpstr>
      <vt:lpstr>Straw Poll 2</vt:lpstr>
      <vt:lpstr>References</vt:lpstr>
      <vt:lpstr>Backup slides</vt:lpstr>
      <vt:lpstr>Existing relevant mechanisms BSS Transition Management (BTM) overview</vt:lpstr>
      <vt:lpstr>Existing relevant mechanisms (3) Fast Session Transfer (FST) overview</vt:lpstr>
      <vt:lpstr>Existing relevant mechanisms (4) FST session transfer protocol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Payam Torab</cp:lastModifiedBy>
  <cp:revision>3103</cp:revision>
  <cp:lastPrinted>1998-02-10T13:28:06Z</cp:lastPrinted>
  <dcterms:created xsi:type="dcterms:W3CDTF">2007-05-21T21:00:37Z</dcterms:created>
  <dcterms:modified xsi:type="dcterms:W3CDTF">2020-08-24T14:07:15Z</dcterms:modified>
  <cp:category>Submission</cp:category>
</cp:coreProperties>
</file>