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39"/>
  </p:notesMasterIdLst>
  <p:handoutMasterIdLst>
    <p:handoutMasterId r:id="rId40"/>
  </p:handoutMasterIdLst>
  <p:sldIdLst>
    <p:sldId id="269" r:id="rId2"/>
    <p:sldId id="778" r:id="rId3"/>
    <p:sldId id="779" r:id="rId4"/>
    <p:sldId id="788" r:id="rId5"/>
    <p:sldId id="787" r:id="rId6"/>
    <p:sldId id="780" r:id="rId7"/>
    <p:sldId id="781" r:id="rId8"/>
    <p:sldId id="783" r:id="rId9"/>
    <p:sldId id="782" r:id="rId10"/>
    <p:sldId id="784" r:id="rId11"/>
    <p:sldId id="785" r:id="rId12"/>
    <p:sldId id="786" r:id="rId13"/>
    <p:sldId id="789" r:id="rId14"/>
    <p:sldId id="790" r:id="rId15"/>
    <p:sldId id="791" r:id="rId16"/>
    <p:sldId id="798" r:id="rId17"/>
    <p:sldId id="803" r:id="rId18"/>
    <p:sldId id="804" r:id="rId19"/>
    <p:sldId id="802" r:id="rId20"/>
    <p:sldId id="807" r:id="rId21"/>
    <p:sldId id="808" r:id="rId22"/>
    <p:sldId id="809" r:id="rId23"/>
    <p:sldId id="811" r:id="rId24"/>
    <p:sldId id="813" r:id="rId25"/>
    <p:sldId id="814" r:id="rId26"/>
    <p:sldId id="815" r:id="rId27"/>
    <p:sldId id="816" r:id="rId28"/>
    <p:sldId id="793" r:id="rId29"/>
    <p:sldId id="817" r:id="rId30"/>
    <p:sldId id="819" r:id="rId31"/>
    <p:sldId id="794" r:id="rId32"/>
    <p:sldId id="796" r:id="rId33"/>
    <p:sldId id="795" r:id="rId34"/>
    <p:sldId id="812" r:id="rId35"/>
    <p:sldId id="818" r:id="rId36"/>
    <p:sldId id="820" r:id="rId37"/>
    <p:sldId id="806" r:id="rId38"/>
  </p:sldIdLst>
  <p:sldSz cx="9144000" cy="6858000" type="screen4x3"/>
  <p:notesSz cx="6934200" cy="9280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wen Chu" initials="LC" lastIdx="1" clrIdx="0"/>
  <p:cmAuthor id="2" name="Payam Torab" initials="P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FF"/>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30" autoAdjust="0"/>
    <p:restoredTop sz="95687" autoAdjust="0"/>
  </p:normalViewPr>
  <p:slideViewPr>
    <p:cSldViewPr>
      <p:cViewPr varScale="1">
        <p:scale>
          <a:sx n="154" d="100"/>
          <a:sy n="154" d="100"/>
        </p:scale>
        <p:origin x="172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1" d="100"/>
          <a:sy n="121" d="100"/>
        </p:scale>
        <p:origin x="4110" y="9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54FC8498-AE10-421F-B781-01383D44C511}" type="datetime1">
              <a:rPr lang="en-US" smtClean="0"/>
              <a:t>8/22/2020</a:t>
            </a:fld>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7E1DC613-42C4-4D36-B629-AC5F41D37B7C}" type="datetime1">
              <a:rPr lang="en-US" smtClean="0"/>
              <a:t>8/22/2020</a:t>
            </a:fld>
            <a:endParaRPr lang="en-US"/>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85880" y="95706"/>
            <a:ext cx="2195858" cy="215444"/>
          </a:xfrm>
        </p:spPr>
        <p:txBody>
          <a:bodyPr/>
          <a:lstStyle/>
          <a:p>
            <a:pPr>
              <a:defRPr/>
            </a:pPr>
            <a:r>
              <a:rPr lang="en-US"/>
              <a:t>doc.: IEEE 802.11-yy/xxxxr0</a:t>
            </a:r>
            <a:endParaRPr lang="en-US" dirty="0"/>
          </a:p>
        </p:txBody>
      </p:sp>
      <p:sp>
        <p:nvSpPr>
          <p:cNvPr id="11267" name="Rectangle 3"/>
          <p:cNvSpPr>
            <a:spLocks noGrp="1" noChangeArrowheads="1"/>
          </p:cNvSpPr>
          <p:nvPr>
            <p:ph type="dt" sz="quarter" idx="1"/>
          </p:nvPr>
        </p:nvSpPr>
        <p:spPr/>
        <p:txBody>
          <a:bodyPr/>
          <a:lstStyle/>
          <a:p>
            <a:pPr>
              <a:defRPr/>
            </a:pPr>
            <a:fld id="{EDDA7ACF-C384-4012-86B9-CF154C7E3316}" type="datetime1">
              <a:rPr lang="en-US" smtClean="0"/>
              <a:t>8/22/2020</a:t>
            </a:fld>
            <a:endParaRPr lang="en-US"/>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13317" name="Rectangle 7"/>
          <p:cNvSpPr>
            <a:spLocks noGrp="1" noChangeArrowheads="1"/>
          </p:cNvSpPr>
          <p:nvPr>
            <p:ph type="sldNum" sz="quarter" idx="5"/>
          </p:nvPr>
        </p:nvSpPr>
        <p:spPr>
          <a:noFill/>
        </p:spPr>
        <p:txBody>
          <a:bodyPr/>
          <a:lstStyle/>
          <a:p>
            <a:r>
              <a:rPr lang="en-US">
                <a:cs typeface="Arial" charset="0"/>
              </a:rPr>
              <a:t>Page </a:t>
            </a:r>
            <a:fld id="{B376B859-F927-4FFC-938A-1E85F81B0C78}" type="slidenum">
              <a:rPr lang="en-US" smtClean="0">
                <a:cs typeface="Arial" charset="0"/>
              </a:rPr>
              <a:pPr/>
              <a:t>1</a:t>
            </a:fld>
            <a:endParaRPr lang="en-US">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707748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err="1"/>
              <a:t>viso</a:t>
            </a:r>
            <a:r>
              <a:rPr lang="en-US" dirty="0"/>
              <a:t> software</a:t>
            </a:r>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C2F068F4-AC18-4AB1-8EDA-A075B7173F01}" type="datetime1">
              <a:rPr lang="en-US" smtClean="0"/>
              <a:t>8/22/2020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37</a:t>
            </a:fld>
            <a:endParaRPr lang="en-US"/>
          </a:p>
        </p:txBody>
      </p:sp>
    </p:spTree>
    <p:extLst>
      <p:ext uri="{BB962C8B-B14F-4D97-AF65-F5344CB8AC3E}">
        <p14:creationId xmlns:p14="http://schemas.microsoft.com/office/powerpoint/2010/main" val="316180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Comment: concern on beacon bloating.</a:t>
            </a:r>
          </a:p>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98EA5FE3-E07F-4798-8903-1FE0A6FDD878}" type="datetime1">
              <a:rPr lang="en-US" smtClean="0"/>
              <a:t>8/22/2020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7</a:t>
            </a:fld>
            <a:endParaRPr lang="en-US"/>
          </a:p>
        </p:txBody>
      </p:sp>
    </p:spTree>
    <p:extLst>
      <p:ext uri="{BB962C8B-B14F-4D97-AF65-F5344CB8AC3E}">
        <p14:creationId xmlns:p14="http://schemas.microsoft.com/office/powerpoint/2010/main" val="709693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1) From a P-STA perspective</a:t>
            </a:r>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3F21990A-16DC-4EB0-B54C-FAD6AD421960}" type="datetime1">
              <a:rPr lang="en-US" smtClean="0"/>
              <a:t>8/22/2020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8</a:t>
            </a:fld>
            <a:endParaRPr lang="en-US"/>
          </a:p>
        </p:txBody>
      </p:sp>
    </p:spTree>
    <p:extLst>
      <p:ext uri="{BB962C8B-B14F-4D97-AF65-F5344CB8AC3E}">
        <p14:creationId xmlns:p14="http://schemas.microsoft.com/office/powerpoint/2010/main" val="102280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a:p>
            <a:r>
              <a:rPr lang="en-US" dirty="0"/>
              <a:t>Special configuration keys:</a:t>
            </a:r>
          </a:p>
          <a:p>
            <a:pPr marL="228600" indent="-228600">
              <a:buAutoNum type="arabicParenR"/>
            </a:pPr>
            <a:r>
              <a:rPr lang="en-US" dirty="0"/>
              <a:t>Disable EDCA</a:t>
            </a:r>
          </a:p>
          <a:p>
            <a:pPr marL="228600" indent="-228600">
              <a:buAutoNum type="arabicParenR"/>
            </a:pPr>
            <a:r>
              <a:rPr lang="en-US" dirty="0"/>
              <a:t>Boundary handling</a:t>
            </a:r>
          </a:p>
          <a:p>
            <a:pPr marL="228600" indent="-228600">
              <a:buAutoNum type="arabicParenR"/>
            </a:pPr>
            <a:r>
              <a:rPr lang="en-US" dirty="0"/>
              <a:t>One timer with A-AIFS change during P-slots</a:t>
            </a:r>
          </a:p>
          <a:p>
            <a:pPr marL="228600" indent="-228600">
              <a:buAutoNum type="arabicParenR"/>
            </a:pPr>
            <a:r>
              <a:rPr lang="en-US" dirty="0"/>
              <a:t>(trigger-only?)</a:t>
            </a:r>
          </a:p>
          <a:p>
            <a:pPr marL="228600" indent="-228600">
              <a:buAutoNum type="arabicParenR"/>
            </a:pPr>
            <a:r>
              <a:rPr lang="en-US" dirty="0"/>
              <a:t>Time slot structure</a:t>
            </a:r>
          </a:p>
          <a:p>
            <a:pPr marL="228600" indent="-228600">
              <a:buAutoNum type="arabicParenR"/>
            </a:pPr>
            <a:endParaRPr lang="en-US" dirty="0"/>
          </a:p>
          <a:p>
            <a:pPr marL="228600" indent="-228600">
              <a:buAutoNum type="arabicParenR"/>
            </a:pPr>
            <a:endParaRPr lang="en-US" dirty="0"/>
          </a:p>
          <a:p>
            <a:pPr marL="228600" indent="-228600">
              <a:buAutoNum type="arabicParenR"/>
            </a:pPr>
            <a:r>
              <a:rPr lang="en-US" dirty="0"/>
              <a:t>Protected / boundary</a:t>
            </a:r>
          </a:p>
          <a:p>
            <a:pPr marL="228600" indent="-228600">
              <a:buAutoNum type="arabicParenR"/>
            </a:pPr>
            <a:r>
              <a:rPr lang="en-US" dirty="0"/>
              <a:t>If it’s triggered only is </a:t>
            </a:r>
            <a:r>
              <a:rPr lang="en-US" dirty="0" err="1"/>
              <a:t>secdonary</a:t>
            </a:r>
            <a:endParaRPr lang="en-US" dirty="0"/>
          </a:p>
          <a:p>
            <a:pPr marL="228600" indent="-228600">
              <a:buAutoNum type="arabicParenR"/>
            </a:pPr>
            <a:endParaRPr lang="en-US" dirty="0"/>
          </a:p>
          <a:p>
            <a:pPr marL="228600" indent="-228600">
              <a:buAutoNum type="arabicParenR"/>
            </a:pPr>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676BC957-990F-4D0B-91E5-3E563AF35528}" type="datetime1">
              <a:rPr lang="en-US" smtClean="0"/>
              <a:t>8/22/2020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14</a:t>
            </a:fld>
            <a:endParaRPr lang="en-US"/>
          </a:p>
        </p:txBody>
      </p:sp>
    </p:spTree>
    <p:extLst>
      <p:ext uri="{BB962C8B-B14F-4D97-AF65-F5344CB8AC3E}">
        <p14:creationId xmlns:p14="http://schemas.microsoft.com/office/powerpoint/2010/main" val="2597932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24BD579B-735D-4399-9B4C-5EC138E02D35}" type="datetime1">
              <a:rPr lang="en-US" smtClean="0"/>
              <a:t>8/22/2020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15</a:t>
            </a:fld>
            <a:endParaRPr lang="en-US"/>
          </a:p>
        </p:txBody>
      </p:sp>
    </p:spTree>
    <p:extLst>
      <p:ext uri="{BB962C8B-B14F-4D97-AF65-F5344CB8AC3E}">
        <p14:creationId xmlns:p14="http://schemas.microsoft.com/office/powerpoint/2010/main" val="348599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253C9005-6D43-490B-B9B2-C0A00E429071}" type="datetime1">
              <a:rPr lang="en-US" smtClean="0"/>
              <a:t>8/22/2020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16</a:t>
            </a:fld>
            <a:endParaRPr lang="en-US"/>
          </a:p>
        </p:txBody>
      </p:sp>
    </p:spTree>
    <p:extLst>
      <p:ext uri="{BB962C8B-B14F-4D97-AF65-F5344CB8AC3E}">
        <p14:creationId xmlns:p14="http://schemas.microsoft.com/office/powerpoint/2010/main" val="1227538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8/22/2020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17</a:t>
            </a:fld>
            <a:endParaRPr lang="en-US"/>
          </a:p>
        </p:txBody>
      </p:sp>
    </p:spTree>
    <p:extLst>
      <p:ext uri="{BB962C8B-B14F-4D97-AF65-F5344CB8AC3E}">
        <p14:creationId xmlns:p14="http://schemas.microsoft.com/office/powerpoint/2010/main" val="4030477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(some notes are in backup slide)</a:t>
            </a:r>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81E09462-48A5-4545-9660-384054E92745}" type="datetime1">
              <a:rPr lang="en-US" smtClean="0"/>
              <a:t>8/22/2020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18</a:t>
            </a:fld>
            <a:endParaRPr lang="en-US"/>
          </a:p>
        </p:txBody>
      </p:sp>
    </p:spTree>
    <p:extLst>
      <p:ext uri="{BB962C8B-B14F-4D97-AF65-F5344CB8AC3E}">
        <p14:creationId xmlns:p14="http://schemas.microsoft.com/office/powerpoint/2010/main" val="4149475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62B6248-C9FD-4C86-8A50-BD01D87BF28F}" type="datetime1">
              <a:rPr lang="en-US" smtClean="0"/>
              <a:t>8/22/2020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19</a:t>
            </a:fld>
            <a:endParaRPr lang="en-US"/>
          </a:p>
        </p:txBody>
      </p:sp>
    </p:spTree>
    <p:extLst>
      <p:ext uri="{BB962C8B-B14F-4D97-AF65-F5344CB8AC3E}">
        <p14:creationId xmlns:p14="http://schemas.microsoft.com/office/powerpoint/2010/main" val="2798800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3BCF1BB2-C288-8E40-BC88-8F74C5696B21}"/>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97251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idx="11"/>
          </p:nvPr>
        </p:nvSpPr>
        <p:spPr>
          <a:xfrm>
            <a:off x="5349240" y="6537960"/>
            <a:ext cx="3223260" cy="228600"/>
          </a:xfrm>
          <a:prstGeom prst="rect">
            <a:avLst/>
          </a:prstGeom>
        </p:spPr>
        <p:txBody>
          <a:bodyPr/>
          <a:lstStyle>
            <a:lvl1pPr>
              <a:defRPr i="0"/>
            </a:lvl1pPr>
          </a:lstStyle>
          <a:p>
            <a:pPr>
              <a:defRPr/>
            </a:pPr>
            <a:r>
              <a:rPr lang="en-US" dirty="0"/>
              <a:t>Chunyu Hu</a:t>
            </a:r>
          </a:p>
        </p:txBody>
      </p:sp>
      <p:sp>
        <p:nvSpPr>
          <p:cNvPr id="10" name="Slide Number Placeholder 9"/>
          <p:cNvSpPr>
            <a:spLocks noGrp="1"/>
          </p:cNvSpPr>
          <p:nvPr>
            <p:ph type="sldNum" idx="12"/>
          </p:nvPr>
        </p:nvSpPr>
        <p:spPr>
          <a:xfrm>
            <a:off x="4283968" y="6537960"/>
            <a:ext cx="548640" cy="228600"/>
          </a:xfrm>
          <a:prstGeom prst="rect">
            <a:avLst/>
          </a:prstGeom>
        </p:spPr>
        <p:txBody>
          <a:bodyPr/>
          <a:lstStyle/>
          <a:p>
            <a:pPr>
              <a:defRPr/>
            </a:pPr>
            <a:r>
              <a:rPr lang="en-US"/>
              <a:t>Slide </a:t>
            </a:r>
            <a:fld id="{C1789BC7-C074-42CC-ADF8-5107DF6BD1C1}" type="slidenum">
              <a:rPr lang="en-US" smtClean="0"/>
              <a:pPr>
                <a:defRPr/>
              </a:pPr>
              <a:t>‹#›</a:t>
            </a:fld>
            <a:endParaRPr lang="en-US"/>
          </a:p>
        </p:txBody>
      </p:sp>
      <p:sp>
        <p:nvSpPr>
          <p:cNvPr id="7" name="Date Placeholder 3">
            <a:extLst>
              <a:ext uri="{FF2B5EF4-FFF2-40B4-BE49-F238E27FC236}">
                <a16:creationId xmlns:a16="http://schemas.microsoft.com/office/drawing/2014/main" id="{59B3B72B-49CF-A740-AE67-2D338BB4AB48}"/>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122798942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5" name="Footer Placeholder 4"/>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a:t>Chunyu Hu</a:t>
            </a:r>
            <a:endParaRPr lang="en-US" dirty="0"/>
          </a:p>
        </p:txBody>
      </p:sp>
      <p:sp>
        <p:nvSpPr>
          <p:cNvPr id="6" name="Slide Number Placeholder 5"/>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F652A146-6F07-41EF-8958-F5CF356A0B78}" type="slidenum">
              <a:rPr lang="en-US" smtClean="0"/>
              <a:pPr>
                <a:defRPr/>
              </a:pPr>
              <a:t>‹#›</a:t>
            </a:fld>
            <a:endParaRPr lang="en-US" dirty="0"/>
          </a:p>
        </p:txBody>
      </p:sp>
      <p:sp>
        <p:nvSpPr>
          <p:cNvPr id="7" name="Date Placeholder 3">
            <a:extLst>
              <a:ext uri="{FF2B5EF4-FFF2-40B4-BE49-F238E27FC236}">
                <a16:creationId xmlns:a16="http://schemas.microsoft.com/office/drawing/2014/main" id="{6835AE86-D5F8-EE46-B530-046079477657}"/>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3244933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1" y="1508759"/>
            <a:ext cx="3808413" cy="5029200"/>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6613" y="1508759"/>
            <a:ext cx="3810000" cy="5029200"/>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a:t>Chunyu Hu</a:t>
            </a:r>
            <a:endParaRPr lang="en-US" dirty="0"/>
          </a:p>
        </p:txBody>
      </p:sp>
      <p:sp>
        <p:nvSpPr>
          <p:cNvPr id="7" name="Slide Number Placeholder 6"/>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9B3AFDE4-E638-42C0-A68B-50C601C7C88B}" type="slidenum">
              <a:rPr lang="en-US" smtClean="0"/>
              <a:pPr>
                <a:defRPr/>
              </a:pPr>
              <a:t>‹#›</a:t>
            </a:fld>
            <a:endParaRPr lang="en-US"/>
          </a:p>
        </p:txBody>
      </p:sp>
      <p:sp>
        <p:nvSpPr>
          <p:cNvPr id="8" name="Date Placeholder 3">
            <a:extLst>
              <a:ext uri="{FF2B5EF4-FFF2-40B4-BE49-F238E27FC236}">
                <a16:creationId xmlns:a16="http://schemas.microsoft.com/office/drawing/2014/main" id="{E1EFA9E1-901F-8A4F-AE2F-8206E0469E86}"/>
              </a:ext>
            </a:extLst>
          </p:cNvPr>
          <p:cNvSpPr>
            <a:spLocks noGrp="1"/>
          </p:cNvSpPr>
          <p:nvPr>
            <p:ph type="dt" idx="13"/>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391499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3">
            <a:extLst>
              <a:ext uri="{FF2B5EF4-FFF2-40B4-BE49-F238E27FC236}">
                <a16:creationId xmlns:a16="http://schemas.microsoft.com/office/drawing/2014/main" id="{BBB3C93B-1A5E-684D-A603-0432B37D9A2A}"/>
              </a:ext>
            </a:extLst>
          </p:cNvPr>
          <p:cNvSpPr>
            <a:spLocks noGrp="1"/>
          </p:cNvSpPr>
          <p:nvPr>
            <p:ph type="dt" idx="13"/>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
        <p:nvSpPr>
          <p:cNvPr id="11" name="Rectangle 5">
            <a:extLst>
              <a:ext uri="{FF2B5EF4-FFF2-40B4-BE49-F238E27FC236}">
                <a16:creationId xmlns:a16="http://schemas.microsoft.com/office/drawing/2014/main" id="{DFF71C7E-BB34-1E41-982C-63CEF188F5CC}"/>
              </a:ext>
            </a:extLst>
          </p:cNvPr>
          <p:cNvSpPr>
            <a:spLocks noGrp="1" noChangeArrowheads="1"/>
          </p:cNvSpPr>
          <p:nvPr>
            <p:ph type="sldNum" idx="14"/>
          </p:nvPr>
        </p:nvSpPr>
        <p:spPr bwMode="auto">
          <a:xfrm>
            <a:off x="4283968" y="6537960"/>
            <a:ext cx="548640" cy="2286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pPr>
              <a:defRPr/>
            </a:pPr>
            <a:r>
              <a:rPr lang="en-US" dirty="0"/>
              <a:t>Slide </a:t>
            </a:r>
            <a:fld id="{7614916F-BBEF-4684-B6F5-1E636F42BA02}" type="slidenum">
              <a:rPr lang="en-US" smtClean="0"/>
              <a:pPr>
                <a:defRPr/>
              </a:pPr>
              <a:t>‹#›</a:t>
            </a:fld>
            <a:endParaRPr lang="en-US" dirty="0"/>
          </a:p>
        </p:txBody>
      </p:sp>
      <p:sp>
        <p:nvSpPr>
          <p:cNvPr id="12" name="Footer Placeholder 2">
            <a:extLst>
              <a:ext uri="{FF2B5EF4-FFF2-40B4-BE49-F238E27FC236}">
                <a16:creationId xmlns:a16="http://schemas.microsoft.com/office/drawing/2014/main" id="{11B8D9AA-495D-0443-9F90-F1BD7FAA3FEF}"/>
              </a:ext>
            </a:extLst>
          </p:cNvPr>
          <p:cNvSpPr>
            <a:spLocks noGrp="1"/>
          </p:cNvSpPr>
          <p:nvPr>
            <p:ph type="ftr" sz="quarter" idx="15"/>
          </p:nvPr>
        </p:nvSpPr>
        <p:spPr>
          <a:xfrm>
            <a:off x="5394960" y="6537961"/>
            <a:ext cx="3200400" cy="228600"/>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r>
              <a:rPr lang="en-US"/>
              <a:t>Chunyu Hu</a:t>
            </a:r>
            <a:endParaRPr lang="en-US" dirty="0"/>
          </a:p>
        </p:txBody>
      </p:sp>
    </p:spTree>
    <p:extLst>
      <p:ext uri="{BB962C8B-B14F-4D97-AF65-F5344CB8AC3E}">
        <p14:creationId xmlns:p14="http://schemas.microsoft.com/office/powerpoint/2010/main" val="179407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dirty="0"/>
              <a:t>Chunyu Hu</a:t>
            </a:r>
          </a:p>
        </p:txBody>
      </p:sp>
      <p:sp>
        <p:nvSpPr>
          <p:cNvPr id="5" name="Slide Number Placeholder 4"/>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C69D9E18-8FC9-4D6F-9D47-7F236DA35C33}" type="slidenum">
              <a:rPr lang="en-US" smtClean="0"/>
              <a:pPr>
                <a:defRPr/>
              </a:pPr>
              <a:t>‹#›</a:t>
            </a:fld>
            <a:endParaRPr lang="en-US"/>
          </a:p>
        </p:txBody>
      </p:sp>
      <p:sp>
        <p:nvSpPr>
          <p:cNvPr id="6" name="Date Placeholder 3">
            <a:extLst>
              <a:ext uri="{FF2B5EF4-FFF2-40B4-BE49-F238E27FC236}">
                <a16:creationId xmlns:a16="http://schemas.microsoft.com/office/drawing/2014/main" id="{B9DA8455-179A-3E4C-B4A8-A2DA81D15D88}"/>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165600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a:t>Chunyu Hu</a:t>
            </a:r>
            <a:endParaRPr lang="en-US" dirty="0"/>
          </a:p>
        </p:txBody>
      </p:sp>
      <p:sp>
        <p:nvSpPr>
          <p:cNvPr id="4" name="Slide Number Placeholder 3"/>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4A8CB34A-F2D3-4F3B-AD27-33B98B268C82}" type="slidenum">
              <a:rPr lang="en-US" smtClean="0"/>
              <a:pPr>
                <a:defRPr/>
              </a:pPr>
              <a:t>‹#›</a:t>
            </a:fld>
            <a:endParaRPr lang="en-US"/>
          </a:p>
        </p:txBody>
      </p:sp>
      <p:sp>
        <p:nvSpPr>
          <p:cNvPr id="5" name="Date Placeholder 3">
            <a:extLst>
              <a:ext uri="{FF2B5EF4-FFF2-40B4-BE49-F238E27FC236}">
                <a16:creationId xmlns:a16="http://schemas.microsoft.com/office/drawing/2014/main" id="{290FEB86-2D24-A44F-971D-5B32DFFDD2E0}"/>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158940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a:t>Chunyu Hu</a:t>
            </a:r>
            <a:endParaRPr lang="en-US" dirty="0"/>
          </a:p>
        </p:txBody>
      </p:sp>
      <p:sp>
        <p:nvSpPr>
          <p:cNvPr id="6" name="Slide Number Placeholder 5"/>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CDC9B8F1-287D-4B8B-8904-2261870F7D4F}" type="slidenum">
              <a:rPr lang="en-US" smtClean="0"/>
              <a:pPr>
                <a:defRPr/>
              </a:pPr>
              <a:t>‹#›</a:t>
            </a:fld>
            <a:endParaRPr lang="en-US"/>
          </a:p>
        </p:txBody>
      </p:sp>
      <p:sp>
        <p:nvSpPr>
          <p:cNvPr id="7" name="Date Placeholder 3">
            <a:extLst>
              <a:ext uri="{FF2B5EF4-FFF2-40B4-BE49-F238E27FC236}">
                <a16:creationId xmlns:a16="http://schemas.microsoft.com/office/drawing/2014/main" id="{0CF99466-7356-0C41-9339-0A465D438646}"/>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13819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85802"/>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2"/>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a:t>Chunyu Hu</a:t>
            </a:r>
            <a:endParaRPr lang="en-US" dirty="0"/>
          </a:p>
        </p:txBody>
      </p:sp>
      <p:sp>
        <p:nvSpPr>
          <p:cNvPr id="6" name="Slide Number Placeholder 5"/>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86E05228-1FDB-49BC-8BC4-A91A7D762AB2}" type="slidenum">
              <a:rPr lang="en-US" smtClean="0"/>
              <a:pPr>
                <a:defRPr/>
              </a:pPr>
              <a:t>‹#›</a:t>
            </a:fld>
            <a:endParaRPr lang="en-US"/>
          </a:p>
        </p:txBody>
      </p:sp>
      <p:sp>
        <p:nvSpPr>
          <p:cNvPr id="7" name="Date Placeholder 3">
            <a:extLst>
              <a:ext uri="{FF2B5EF4-FFF2-40B4-BE49-F238E27FC236}">
                <a16:creationId xmlns:a16="http://schemas.microsoft.com/office/drawing/2014/main" id="{6A8B3328-45B1-7440-A84F-0771E0244507}"/>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343685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1" y="594360"/>
            <a:ext cx="7909560" cy="9144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 name="Date Placeholder 3"/>
          <p:cNvSpPr txBox="1">
            <a:spLocks/>
          </p:cNvSpPr>
          <p:nvPr/>
        </p:nvSpPr>
        <p:spPr bwMode="auto">
          <a:xfrm>
            <a:off x="5829300" y="365760"/>
            <a:ext cx="2743200" cy="2286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336947"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endParaRPr kumimoji="0" lang="en-GB" sz="135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1026" name="Rectangle 2"/>
          <p:cNvSpPr>
            <a:spLocks noGrp="1" noChangeArrowheads="1"/>
          </p:cNvSpPr>
          <p:nvPr>
            <p:ph type="body" idx="1"/>
          </p:nvPr>
        </p:nvSpPr>
        <p:spPr bwMode="auto">
          <a:xfrm>
            <a:off x="685800" y="1600200"/>
            <a:ext cx="7909560" cy="493776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30" name="Line 6"/>
          <p:cNvSpPr>
            <a:spLocks noChangeShapeType="1"/>
          </p:cNvSpPr>
          <p:nvPr/>
        </p:nvSpPr>
        <p:spPr bwMode="auto">
          <a:xfrm>
            <a:off x="685797" y="594360"/>
            <a:ext cx="7909560" cy="1588"/>
          </a:xfrm>
          <a:prstGeom prst="line">
            <a:avLst/>
          </a:prstGeom>
          <a:noFill/>
          <a:ln w="12600">
            <a:solidFill>
              <a:srgbClr val="000000"/>
            </a:solidFill>
            <a:miter lim="800000"/>
            <a:headEnd/>
            <a:tailEnd/>
          </a:ln>
          <a:effectLst/>
        </p:spPr>
        <p:txBody>
          <a:bodyPr/>
          <a:lstStyle/>
          <a:p>
            <a:endParaRPr lang="en-GB" sz="1350" dirty="0"/>
          </a:p>
        </p:txBody>
      </p:sp>
      <p:sp>
        <p:nvSpPr>
          <p:cNvPr id="1031" name="Rectangle 7"/>
          <p:cNvSpPr>
            <a:spLocks noChangeArrowheads="1"/>
          </p:cNvSpPr>
          <p:nvPr userDrawn="1"/>
        </p:nvSpPr>
        <p:spPr bwMode="auto">
          <a:xfrm>
            <a:off x="684213" y="6537960"/>
            <a:ext cx="548640" cy="228600"/>
          </a:xfrm>
          <a:prstGeom prst="rect">
            <a:avLst/>
          </a:prstGeom>
          <a:noFill/>
          <a:ln w="9525">
            <a:noFill/>
            <a:round/>
            <a:headEnd/>
            <a:tailEnd/>
          </a:ln>
          <a:effectLst/>
        </p:spPr>
        <p:txBody>
          <a:bodyPr wrap="none" lIns="0" tIns="0" rIns="0" bIns="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900" dirty="0">
                <a:solidFill>
                  <a:srgbClr val="000000"/>
                </a:solidFill>
              </a:rPr>
              <a:t>Submission</a:t>
            </a:r>
          </a:p>
        </p:txBody>
      </p:sp>
      <p:sp>
        <p:nvSpPr>
          <p:cNvPr id="1032" name="Line 8"/>
          <p:cNvSpPr>
            <a:spLocks noChangeShapeType="1"/>
          </p:cNvSpPr>
          <p:nvPr/>
        </p:nvSpPr>
        <p:spPr bwMode="auto">
          <a:xfrm>
            <a:off x="685800" y="6537960"/>
            <a:ext cx="7886700" cy="1588"/>
          </a:xfrm>
          <a:prstGeom prst="line">
            <a:avLst/>
          </a:prstGeom>
          <a:noFill/>
          <a:ln w="12600">
            <a:solidFill>
              <a:srgbClr val="000000"/>
            </a:solidFill>
            <a:miter lim="800000"/>
            <a:headEnd/>
            <a:tailEnd/>
          </a:ln>
          <a:effectLst/>
        </p:spPr>
        <p:txBody>
          <a:bodyPr/>
          <a:lstStyle/>
          <a:p>
            <a:endParaRPr lang="en-GB" sz="1350" dirty="0"/>
          </a:p>
        </p:txBody>
      </p:sp>
      <p:sp>
        <p:nvSpPr>
          <p:cNvPr id="11" name="Date Placeholder 3">
            <a:extLst>
              <a:ext uri="{FF2B5EF4-FFF2-40B4-BE49-F238E27FC236}">
                <a16:creationId xmlns:a16="http://schemas.microsoft.com/office/drawing/2014/main" id="{D30722E2-09F1-A440-9C67-1062A586F7ED}"/>
              </a:ext>
            </a:extLst>
          </p:cNvPr>
          <p:cNvSpPr>
            <a:spLocks noGrp="1"/>
          </p:cNvSpPr>
          <p:nvPr>
            <p:ph type="dt" idx="2"/>
          </p:nvPr>
        </p:nvSpPr>
        <p:spPr>
          <a:xfrm>
            <a:off x="684214" y="320040"/>
            <a:ext cx="2743200" cy="228600"/>
          </a:xfrm>
          <a:prstGeom prst="rect">
            <a:avLst/>
          </a:prstGeom>
        </p:spPr>
        <p:txBody>
          <a:bodyPr lIns="0" tIns="0" rIns="0" bIns="0"/>
          <a:lstStyle>
            <a:lvl1pPr>
              <a:defRPr b="1"/>
            </a:lvl1pPr>
          </a:lstStyle>
          <a:p>
            <a:pPr>
              <a:defRPr/>
            </a:pPr>
            <a:r>
              <a:rPr lang="en-US"/>
              <a:t>July 2020</a:t>
            </a:r>
            <a:endParaRPr lang="en-US" dirty="0"/>
          </a:p>
        </p:txBody>
      </p:sp>
      <p:sp>
        <p:nvSpPr>
          <p:cNvPr id="12" name="Rectangle 7">
            <a:extLst>
              <a:ext uri="{FF2B5EF4-FFF2-40B4-BE49-F238E27FC236}">
                <a16:creationId xmlns:a16="http://schemas.microsoft.com/office/drawing/2014/main" id="{E89F20AF-BCB3-D24B-B0BA-4D3884E116FE}"/>
              </a:ext>
            </a:extLst>
          </p:cNvPr>
          <p:cNvSpPr>
            <a:spLocks noChangeArrowheads="1"/>
          </p:cNvSpPr>
          <p:nvPr/>
        </p:nvSpPr>
        <p:spPr bwMode="auto">
          <a:xfrm>
            <a:off x="6537960" y="320040"/>
            <a:ext cx="2057400" cy="228600"/>
          </a:xfrm>
          <a:prstGeom prst="rect">
            <a:avLst/>
          </a:prstGeom>
          <a:noFill/>
          <a:ln w="9525">
            <a:noFill/>
            <a:round/>
            <a:headEnd/>
            <a:tailEnd/>
          </a:ln>
          <a:effectLst/>
        </p:spPr>
        <p:txBody>
          <a:bodyPr wrap="none" lIns="0" tIns="0" rIns="0" bIns="0">
            <a:noAutofit/>
          </a:bodyPr>
          <a:lstStyle/>
          <a:p>
            <a: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350" b="1" dirty="0">
                <a:solidFill>
                  <a:srgbClr val="000000"/>
                </a:solidFill>
              </a:rPr>
              <a:t>IEEE 802.11-20/1045r2</a:t>
            </a:r>
          </a:p>
        </p:txBody>
      </p:sp>
      <p:sp>
        <p:nvSpPr>
          <p:cNvPr id="13" name="Rectangle 5">
            <a:extLst>
              <a:ext uri="{FF2B5EF4-FFF2-40B4-BE49-F238E27FC236}">
                <a16:creationId xmlns:a16="http://schemas.microsoft.com/office/drawing/2014/main" id="{4674C1EC-8F9C-3147-B768-BF181B2A0708}"/>
              </a:ext>
            </a:extLst>
          </p:cNvPr>
          <p:cNvSpPr>
            <a:spLocks noGrp="1" noChangeArrowheads="1"/>
          </p:cNvSpPr>
          <p:nvPr>
            <p:ph type="sldNum" idx="4"/>
          </p:nvPr>
        </p:nvSpPr>
        <p:spPr bwMode="auto">
          <a:xfrm>
            <a:off x="4283968" y="6537960"/>
            <a:ext cx="548640" cy="2286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pPr>
              <a:defRPr/>
            </a:pPr>
            <a:r>
              <a:rPr lang="en-US" dirty="0"/>
              <a:t>Slide </a:t>
            </a:r>
            <a:fld id="{7614916F-BBEF-4684-B6F5-1E636F42BA02}" type="slidenum">
              <a:rPr lang="en-US" smtClean="0"/>
              <a:pPr>
                <a:defRPr/>
              </a:pPr>
              <a:t>‹#›</a:t>
            </a:fld>
            <a:endParaRPr lang="en-US" dirty="0"/>
          </a:p>
        </p:txBody>
      </p:sp>
      <p:sp>
        <p:nvSpPr>
          <p:cNvPr id="14" name="Footer Placeholder 2">
            <a:extLst>
              <a:ext uri="{FF2B5EF4-FFF2-40B4-BE49-F238E27FC236}">
                <a16:creationId xmlns:a16="http://schemas.microsoft.com/office/drawing/2014/main" id="{060FBA31-6A64-BB49-9D04-A82D54341592}"/>
              </a:ext>
            </a:extLst>
          </p:cNvPr>
          <p:cNvSpPr>
            <a:spLocks noGrp="1"/>
          </p:cNvSpPr>
          <p:nvPr>
            <p:ph type="ftr" sz="quarter" idx="3"/>
          </p:nvPr>
        </p:nvSpPr>
        <p:spPr>
          <a:xfrm>
            <a:off x="5394960" y="6537961"/>
            <a:ext cx="3200400" cy="228600"/>
          </a:xfrm>
          <a:prstGeom prst="rect">
            <a:avLst/>
          </a:prstGeom>
        </p:spPr>
        <p:txBody>
          <a:bodyPr vert="horz" lIns="91440" tIns="45720" rIns="91440" bIns="45720" rtlCol="0" anchor="ctr"/>
          <a:lstStyle>
            <a:lvl1pPr algn="r">
              <a:defRPr sz="900" i="0">
                <a:solidFill>
                  <a:schemeClr val="tx1">
                    <a:tint val="75000"/>
                  </a:schemeClr>
                </a:solidFill>
              </a:defRPr>
            </a:lvl1pPr>
          </a:lstStyle>
          <a:p>
            <a:pPr>
              <a:defRPr/>
            </a:pPr>
            <a:r>
              <a:rPr lang="en-US"/>
              <a:t>Chunyu Hu</a:t>
            </a:r>
            <a:endParaRPr lang="en-US" dirty="0"/>
          </a:p>
        </p:txBody>
      </p:sp>
    </p:spTree>
    <p:extLst>
      <p:ext uri="{BB962C8B-B14F-4D97-AF65-F5344CB8AC3E}">
        <p14:creationId xmlns:p14="http://schemas.microsoft.com/office/powerpoint/2010/main" val="17976433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p:txStyles>
    <p:titleStyle>
      <a:lvl1pPr algn="ctr" defTabSz="336947" rtl="0" eaLnBrk="1" fontAlgn="base" hangingPunct="1">
        <a:spcBef>
          <a:spcPct val="0"/>
        </a:spcBef>
        <a:spcAft>
          <a:spcPct val="0"/>
        </a:spcAft>
        <a:buClr>
          <a:srgbClr val="000000"/>
        </a:buClr>
        <a:buSzPct val="100000"/>
        <a:buFont typeface="Times New Roman" pitchFamily="16" charset="0"/>
        <a:defRPr sz="2800" b="1">
          <a:solidFill>
            <a:srgbClr val="000000"/>
          </a:solidFill>
          <a:latin typeface="+mj-lt"/>
          <a:ea typeface="+mj-ea"/>
          <a:cs typeface="+mj-cs"/>
        </a:defRPr>
      </a:lvl1pPr>
      <a:lvl2pPr marL="557213" indent="-214313"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2pPr>
      <a:lvl3pPr marL="8572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3pPr>
      <a:lvl4pPr marL="12001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4pPr>
      <a:lvl5pPr marL="15430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5pPr>
      <a:lvl6pPr marL="18859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6pPr>
      <a:lvl7pPr marL="22288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7pPr>
      <a:lvl8pPr marL="25717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8pPr>
      <a:lvl9pPr marL="29146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9pPr>
    </p:titleStyle>
    <p:bodyStyle>
      <a:lvl1pPr marL="257175" indent="-257175" algn="l" defTabSz="336947" rtl="0" eaLnBrk="1" fontAlgn="base" hangingPunct="1">
        <a:spcBef>
          <a:spcPts val="450"/>
        </a:spcBef>
        <a:spcAft>
          <a:spcPct val="0"/>
        </a:spcAft>
        <a:buClr>
          <a:srgbClr val="000000"/>
        </a:buClr>
        <a:buSzPct val="100000"/>
        <a:buFont typeface="Arial" charset="0"/>
        <a:buChar char="•"/>
        <a:defRPr sz="1800" b="1">
          <a:solidFill>
            <a:srgbClr val="000000"/>
          </a:solidFill>
          <a:latin typeface="+mn-lt"/>
          <a:ea typeface="+mn-ea"/>
          <a:cs typeface="+mn-cs"/>
        </a:defRPr>
      </a:lvl1pPr>
      <a:lvl2pPr marL="600075" indent="-257175" algn="l" defTabSz="336947" rtl="0" eaLnBrk="1" fontAlgn="base" hangingPunct="1">
        <a:spcBef>
          <a:spcPts val="375"/>
        </a:spcBef>
        <a:spcAft>
          <a:spcPct val="0"/>
        </a:spcAft>
        <a:buClr>
          <a:srgbClr val="000000"/>
        </a:buClr>
        <a:buSzPct val="100000"/>
        <a:buFont typeface="Courier New" charset="0"/>
        <a:buChar char="o"/>
        <a:defRPr sz="1600">
          <a:solidFill>
            <a:srgbClr val="000000"/>
          </a:solidFill>
          <a:latin typeface="+mn-lt"/>
          <a:ea typeface="+mn-ea"/>
        </a:defRPr>
      </a:lvl2pPr>
      <a:lvl3pPr marL="900113" indent="-214313" algn="l" defTabSz="336947" rtl="0" eaLnBrk="1" fontAlgn="base" hangingPunct="1">
        <a:spcBef>
          <a:spcPts val="338"/>
        </a:spcBef>
        <a:spcAft>
          <a:spcPct val="0"/>
        </a:spcAft>
        <a:buClr>
          <a:srgbClr val="000000"/>
        </a:buClr>
        <a:buSzPct val="100000"/>
        <a:buFont typeface="Arial" charset="0"/>
        <a:buChar char="•"/>
        <a:defRPr sz="1400">
          <a:solidFill>
            <a:srgbClr val="000000"/>
          </a:solidFill>
          <a:latin typeface="+mn-lt"/>
          <a:ea typeface="+mn-ea"/>
        </a:defRPr>
      </a:lvl3pPr>
      <a:lvl4pPr marL="1243013" indent="-214313" algn="l" defTabSz="336947" rtl="0" eaLnBrk="1" fontAlgn="base" hangingPunct="1">
        <a:spcBef>
          <a:spcPts val="300"/>
        </a:spcBef>
        <a:spcAft>
          <a:spcPct val="0"/>
        </a:spcAft>
        <a:buClr>
          <a:srgbClr val="000000"/>
        </a:buClr>
        <a:buSzPct val="100000"/>
        <a:buFont typeface="Wingdings" charset="2"/>
        <a:buChar char="§"/>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0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unyuhu@fb.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torab@ieee.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Grp="1" noChangeArrowheads="1"/>
          </p:cNvSpPr>
          <p:nvPr>
            <p:ph idx="1"/>
          </p:nvPr>
        </p:nvSpPr>
        <p:spPr>
          <a:xfrm>
            <a:off x="685800" y="1752600"/>
            <a:ext cx="7772400" cy="381000"/>
          </a:xfrm>
        </p:spPr>
        <p:txBody>
          <a:bodyPr/>
          <a:lstStyle/>
          <a:p>
            <a:pPr algn="ctr">
              <a:buFontTx/>
              <a:buNone/>
            </a:pPr>
            <a:r>
              <a:rPr lang="en-US" sz="2000" dirty="0"/>
              <a:t>Date:</a:t>
            </a:r>
            <a:r>
              <a:rPr lang="en-US" sz="2000" b="0" dirty="0"/>
              <a:t> 2020-07-29</a:t>
            </a:r>
          </a:p>
        </p:txBody>
      </p:sp>
      <p:sp>
        <p:nvSpPr>
          <p:cNvPr id="1029" name="Rectangle 2"/>
          <p:cNvSpPr>
            <a:spLocks noGrp="1" noChangeArrowheads="1"/>
          </p:cNvSpPr>
          <p:nvPr>
            <p:ph type="title"/>
          </p:nvPr>
        </p:nvSpPr>
        <p:spPr>
          <a:xfrm>
            <a:off x="381000" y="685800"/>
            <a:ext cx="8305800" cy="1066800"/>
          </a:xfrm>
        </p:spPr>
        <p:txBody>
          <a:bodyPr/>
          <a:lstStyle/>
          <a:p>
            <a:r>
              <a:rPr lang="en-GB" dirty="0"/>
              <a:t>Prioritized EDCA Channel Access</a:t>
            </a:r>
            <a:endParaRPr lang="en-US" dirty="0"/>
          </a:p>
        </p:txBody>
      </p:sp>
      <p:sp>
        <p:nvSpPr>
          <p:cNvPr id="3" name="Slide Number Placeholder 2"/>
          <p:cNvSpPr>
            <a:spLocks noGrp="1"/>
          </p:cNvSpPr>
          <p:nvPr>
            <p:ph type="sldNum" idx="12"/>
          </p:nvPr>
        </p:nvSpPr>
        <p:spPr/>
        <p:txBody>
          <a:bodyPr/>
          <a:lstStyle/>
          <a:p>
            <a:pPr>
              <a:defRPr/>
            </a:pPr>
            <a:r>
              <a:rPr lang="en-US"/>
              <a:t>Slide </a:t>
            </a:r>
            <a:fld id="{C1789BC7-C074-42CC-ADF8-5107DF6BD1C1}" type="slidenum">
              <a:rPr lang="en-US" smtClean="0"/>
              <a:pPr>
                <a:defRPr/>
              </a:pPr>
              <a:t>1</a:t>
            </a:fld>
            <a:endParaRPr lang="en-US"/>
          </a:p>
        </p:txBody>
      </p:sp>
      <p:sp>
        <p:nvSpPr>
          <p:cNvPr id="4" name="Date Placeholder 3"/>
          <p:cNvSpPr>
            <a:spLocks noGrp="1"/>
          </p:cNvSpPr>
          <p:nvPr>
            <p:ph type="dt" idx="2"/>
          </p:nvPr>
        </p:nvSpPr>
        <p:spPr>
          <a:xfrm>
            <a:off x="696912" y="304800"/>
            <a:ext cx="1284287" cy="228600"/>
          </a:xfrm>
        </p:spPr>
        <p:txBody>
          <a:bodyPr/>
          <a:lstStyle/>
          <a:p>
            <a:pPr>
              <a:defRPr/>
            </a:pPr>
            <a:r>
              <a:rPr lang="en-US"/>
              <a:t>July 2020</a:t>
            </a:r>
            <a:endParaRPr lang="en-US" dirty="0"/>
          </a:p>
        </p:txBody>
      </p:sp>
      <p:sp>
        <p:nvSpPr>
          <p:cNvPr id="1031" name="Rectangle 12"/>
          <p:cNvSpPr>
            <a:spLocks noChangeArrowheads="1"/>
          </p:cNvSpPr>
          <p:nvPr/>
        </p:nvSpPr>
        <p:spPr bwMode="auto">
          <a:xfrm>
            <a:off x="533400" y="2438400"/>
            <a:ext cx="7772400" cy="1828800"/>
          </a:xfrm>
          <a:prstGeom prst="rect">
            <a:avLst/>
          </a:prstGeom>
          <a:noFill/>
          <a:ln w="9525">
            <a:noFill/>
            <a:miter lim="800000"/>
            <a:headEnd/>
            <a:tailEnd/>
          </a:ln>
        </p:spPr>
        <p:txBody>
          <a:bodyPr lIns="92075" tIns="46038" rIns="92075" bIns="46038"/>
          <a:lstStyle/>
          <a:p>
            <a:pPr marL="342900" indent="-342900" eaLnBrk="0" hangingPunct="0">
              <a:spcBef>
                <a:spcPct val="20000"/>
              </a:spcBef>
            </a:pPr>
            <a:endParaRPr lang="en-US" sz="2000" dirty="0"/>
          </a:p>
        </p:txBody>
      </p:sp>
      <p:sp>
        <p:nvSpPr>
          <p:cNvPr id="11" name="Footer Placeholder 4">
            <a:extLst>
              <a:ext uri="{FF2B5EF4-FFF2-40B4-BE49-F238E27FC236}">
                <a16:creationId xmlns:a16="http://schemas.microsoft.com/office/drawing/2014/main" id="{74E1A0C1-411E-0348-8C0C-50807DC70ECB}"/>
              </a:ext>
            </a:extLst>
          </p:cNvPr>
          <p:cNvSpPr>
            <a:spLocks noGrp="1"/>
          </p:cNvSpPr>
          <p:nvPr>
            <p:ph type="ftr" idx="11"/>
          </p:nvPr>
        </p:nvSpPr>
        <p:spPr>
          <a:xfrm>
            <a:off x="5349240" y="6537960"/>
            <a:ext cx="3223260" cy="228600"/>
          </a:xfrm>
        </p:spPr>
        <p:txBody>
          <a:bodyPr/>
          <a:lstStyle/>
          <a:p>
            <a:pPr>
              <a:defRPr/>
            </a:pPr>
            <a:r>
              <a:rPr lang="en-US"/>
              <a:t>Chunyu Hu</a:t>
            </a:r>
            <a:endParaRPr lang="en-US" dirty="0"/>
          </a:p>
        </p:txBody>
      </p:sp>
      <p:graphicFrame>
        <p:nvGraphicFramePr>
          <p:cNvPr id="8" name="Table 7">
            <a:extLst>
              <a:ext uri="{FF2B5EF4-FFF2-40B4-BE49-F238E27FC236}">
                <a16:creationId xmlns:a16="http://schemas.microsoft.com/office/drawing/2014/main" id="{B5AC8495-8654-4E47-88FE-EC3C89E8400D}"/>
              </a:ext>
            </a:extLst>
          </p:cNvPr>
          <p:cNvGraphicFramePr>
            <a:graphicFrameLocks noGrp="1"/>
          </p:cNvGraphicFramePr>
          <p:nvPr>
            <p:extLst>
              <p:ext uri="{D42A27DB-BD31-4B8C-83A1-F6EECF244321}">
                <p14:modId xmlns:p14="http://schemas.microsoft.com/office/powerpoint/2010/main" val="1732449784"/>
              </p:ext>
            </p:extLst>
          </p:nvPr>
        </p:nvGraphicFramePr>
        <p:xfrm>
          <a:off x="685800" y="2824688"/>
          <a:ext cx="7772401" cy="1944110"/>
        </p:xfrm>
        <a:graphic>
          <a:graphicData uri="http://schemas.openxmlformats.org/drawingml/2006/table">
            <a:tbl>
              <a:tblPr/>
              <a:tblGrid>
                <a:gridCol w="1801416">
                  <a:extLst>
                    <a:ext uri="{9D8B030D-6E8A-4147-A177-3AD203B41FA5}">
                      <a16:colId xmlns:a16="http://schemas.microsoft.com/office/drawing/2014/main" val="20000"/>
                    </a:ext>
                  </a:extLst>
                </a:gridCol>
                <a:gridCol w="1265039">
                  <a:extLst>
                    <a:ext uri="{9D8B030D-6E8A-4147-A177-3AD203B41FA5}">
                      <a16:colId xmlns:a16="http://schemas.microsoft.com/office/drawing/2014/main" val="20001"/>
                    </a:ext>
                  </a:extLst>
                </a:gridCol>
                <a:gridCol w="1810345">
                  <a:extLst>
                    <a:ext uri="{9D8B030D-6E8A-4147-A177-3AD203B41FA5}">
                      <a16:colId xmlns:a16="http://schemas.microsoft.com/office/drawing/2014/main" val="20002"/>
                    </a:ext>
                  </a:extLst>
                </a:gridCol>
                <a:gridCol w="871538">
                  <a:extLst>
                    <a:ext uri="{9D8B030D-6E8A-4147-A177-3AD203B41FA5}">
                      <a16:colId xmlns:a16="http://schemas.microsoft.com/office/drawing/2014/main" val="20003"/>
                    </a:ext>
                  </a:extLst>
                </a:gridCol>
                <a:gridCol w="2024063">
                  <a:extLst>
                    <a:ext uri="{9D8B030D-6E8A-4147-A177-3AD203B41FA5}">
                      <a16:colId xmlns:a16="http://schemas.microsoft.com/office/drawing/2014/main" val="20004"/>
                    </a:ext>
                  </a:extLst>
                </a:gridCol>
              </a:tblGrid>
              <a:tr h="303478">
                <a:tc>
                  <a:txBody>
                    <a:bodyPr/>
                    <a:lstStyle/>
                    <a:p>
                      <a:pPr marL="0" marR="0" algn="ctr">
                        <a:spcBef>
                          <a:spcPts val="0"/>
                        </a:spcBef>
                        <a:spcAft>
                          <a:spcPts val="0"/>
                        </a:spcAft>
                      </a:pPr>
                      <a:r>
                        <a:rPr lang="en-US" sz="1600" b="1" kern="0" dirty="0">
                          <a:effectLst/>
                          <a:latin typeface="Times New Roman"/>
                        </a:rPr>
                        <a:t>Name</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Affiliations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Address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Phone</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email</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Chunyu Hu</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1400" dirty="0">
                          <a:effectLst/>
                          <a:latin typeface="Times New Roman"/>
                          <a:ea typeface="Times New Roman"/>
                        </a:rPr>
                        <a:t>Facebook Inc.</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1400" dirty="0">
                          <a:effectLst/>
                          <a:latin typeface="Times New Roman"/>
                          <a:ea typeface="Times New Roman"/>
                        </a:rPr>
                        <a:t>1 Hacker way</a:t>
                      </a:r>
                    </a:p>
                    <a:p>
                      <a:pPr marL="0" marR="0" algn="ctr">
                        <a:spcBef>
                          <a:spcPts val="0"/>
                        </a:spcBef>
                        <a:spcAft>
                          <a:spcPts val="0"/>
                        </a:spcAft>
                      </a:pPr>
                      <a:r>
                        <a:rPr lang="en-US" sz="1400" dirty="0">
                          <a:effectLst/>
                          <a:latin typeface="Times New Roman"/>
                          <a:ea typeface="Times New Roman"/>
                        </a:rPr>
                        <a:t> Menlo Park, CA</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Times New Roman"/>
                          <a:cs typeface="Times New Roman" panose="02020603050405020304" pitchFamily="18" charset="0"/>
                          <a:hlinkClick r:id="rId3"/>
                        </a:rPr>
                        <a:t>chunyuhu@fb.com</a:t>
                      </a: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Payam Torab</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ea typeface="Times New Roman"/>
                          <a:cs typeface="Times New Roman" panose="02020603050405020304" pitchFamily="18" charset="0"/>
                          <a:hlinkClick r:id="rId4"/>
                        </a:rPr>
                        <a:t>torab@ieee.org</a:t>
                      </a: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121663"/>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Muhammad Kumail Haider</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ea typeface="Times New Roman"/>
                          <a:cs typeface="Times New Roman" panose="02020603050405020304" pitchFamily="18" charset="0"/>
                          <a:hlinkClick r:id="rId4"/>
                        </a:rPr>
                        <a:t>haiderkumail@fb.com</a:t>
                      </a: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942402"/>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7578"/>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871747"/>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3F7633-E85D-4719-9D76-FE556492147D}"/>
              </a:ext>
            </a:extLst>
          </p:cNvPr>
          <p:cNvSpPr>
            <a:spLocks noGrp="1"/>
          </p:cNvSpPr>
          <p:nvPr>
            <p:ph idx="1"/>
          </p:nvPr>
        </p:nvSpPr>
        <p:spPr>
          <a:xfrm>
            <a:off x="685800" y="1524000"/>
            <a:ext cx="7909560" cy="4937760"/>
          </a:xfrm>
        </p:spPr>
        <p:txBody>
          <a:bodyPr/>
          <a:lstStyle/>
          <a:p>
            <a:r>
              <a:rPr lang="en-US" sz="1600" dirty="0"/>
              <a:t>Medium access to MP-slots</a:t>
            </a:r>
          </a:p>
          <a:p>
            <a:pPr lvl="1"/>
            <a:r>
              <a:rPr lang="en-US" sz="1400" dirty="0"/>
              <a:t>In general, timer-2 is not run and is suspended out of MP-slots. When MP slots start, timer-2 resumes (or reset CW to </a:t>
            </a:r>
            <a:r>
              <a:rPr lang="en-US" sz="1400" dirty="0" err="1"/>
              <a:t>CWmin</a:t>
            </a:r>
            <a:r>
              <a:rPr lang="en-US" sz="1400" dirty="0"/>
              <a:t>, and generate a new </a:t>
            </a:r>
            <a:r>
              <a:rPr lang="en-US" sz="1400" dirty="0" err="1"/>
              <a:t>backoff</a:t>
            </a:r>
            <a:r>
              <a:rPr lang="en-US" sz="1400" dirty="0"/>
              <a:t> value from current CW. TBD).</a:t>
            </a:r>
          </a:p>
          <a:p>
            <a:pPr lvl="1"/>
            <a:r>
              <a:rPr lang="en-US" sz="1400" dirty="0"/>
              <a:t>Packets from P-traffic are transmitted using timer-2 during MP slots. If the STA doesn’t have any packets from P-traffic any more, it can use timer-1 to contend medium access for its regular traffic as described in previous sections.</a:t>
            </a:r>
          </a:p>
          <a:p>
            <a:pPr lvl="1"/>
            <a:r>
              <a:rPr lang="en-US" sz="1400" dirty="0"/>
              <a:t>If the P-traffic for the current interval didn’t complete when MP-slots end, the STA may still transmit them, but follows the medium access rule for regular traffic.</a:t>
            </a:r>
          </a:p>
          <a:p>
            <a:pPr>
              <a:spcBef>
                <a:spcPts val="600"/>
              </a:spcBef>
            </a:pPr>
            <a:r>
              <a:rPr lang="en-US" altLang="zh-CN" sz="1600" dirty="0"/>
              <a:t>Medium contention among STAs sharing the same SP / MP-slots</a:t>
            </a:r>
          </a:p>
          <a:p>
            <a:pPr lvl="1"/>
            <a:r>
              <a:rPr lang="en-US" sz="1400" dirty="0"/>
              <a:t>The slot(s) can be assigned to</a:t>
            </a:r>
          </a:p>
          <a:p>
            <a:pPr marL="914400" lvl="2" indent="-228600">
              <a:buFont typeface="+mj-lt"/>
              <a:buAutoNum type="alphaLcParenR"/>
            </a:pPr>
            <a:r>
              <a:rPr lang="en-US" sz="1200" dirty="0"/>
              <a:t>a non-AP STA for its DL and/or UL traffic,</a:t>
            </a:r>
          </a:p>
          <a:p>
            <a:pPr marL="914400" lvl="2" indent="-228600">
              <a:buFont typeface="+mj-lt"/>
              <a:buAutoNum type="alphaLcParenR"/>
            </a:pPr>
            <a:r>
              <a:rPr lang="en-US" sz="1200" dirty="0"/>
              <a:t>multiple non-AP STAs for their DL and/or UL traffic, or</a:t>
            </a:r>
          </a:p>
          <a:p>
            <a:pPr marL="914400" lvl="2" indent="-228600">
              <a:buFont typeface="+mj-lt"/>
              <a:buAutoNum type="alphaLcParenR"/>
            </a:pPr>
            <a:r>
              <a:rPr lang="en-US" sz="1200" dirty="0"/>
              <a:t>peer-to-peer transmissions.</a:t>
            </a:r>
          </a:p>
          <a:p>
            <a:pPr lvl="1"/>
            <a:r>
              <a:rPr lang="en-US" sz="1400" dirty="0"/>
              <a:t>STAs that have registered the slots’ membership contend medium access among themselves. To further mitigate the contention and reduce collision, the STAs can use any applicable mechanisms. For example, AP can use trigger frames to manage both DL and UL transmissions if the non-AP STA supports it. For another example, AP can use triggered P2P transmission procedure [11-20/813r6] to coordinate the peer-to-peer communication.</a:t>
            </a:r>
          </a:p>
        </p:txBody>
      </p:sp>
      <p:sp>
        <p:nvSpPr>
          <p:cNvPr id="3" name="Title 2">
            <a:extLst>
              <a:ext uri="{FF2B5EF4-FFF2-40B4-BE49-F238E27FC236}">
                <a16:creationId xmlns:a16="http://schemas.microsoft.com/office/drawing/2014/main" id="{8A4F5720-BF15-4B51-A015-BEEF94B60AFD}"/>
              </a:ext>
            </a:extLst>
          </p:cNvPr>
          <p:cNvSpPr>
            <a:spLocks noGrp="1"/>
          </p:cNvSpPr>
          <p:nvPr>
            <p:ph type="title"/>
          </p:nvPr>
        </p:nvSpPr>
        <p:spPr/>
        <p:txBody>
          <a:bodyPr/>
          <a:lstStyle/>
          <a:p>
            <a:r>
              <a:rPr lang="en-US" dirty="0" err="1"/>
              <a:t>Backoff</a:t>
            </a:r>
            <a:r>
              <a:rPr lang="en-US" dirty="0"/>
              <a:t> Behavior for Prioritized Traffic</a:t>
            </a:r>
          </a:p>
        </p:txBody>
      </p:sp>
      <p:sp>
        <p:nvSpPr>
          <p:cNvPr id="4" name="Footer Placeholder 3">
            <a:extLst>
              <a:ext uri="{FF2B5EF4-FFF2-40B4-BE49-F238E27FC236}">
                <a16:creationId xmlns:a16="http://schemas.microsoft.com/office/drawing/2014/main" id="{9FA8A075-130B-4827-BC47-281E6291B402}"/>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8A1BDCC7-EAE8-420B-BA72-A3B8A1C63954}"/>
              </a:ext>
            </a:extLst>
          </p:cNvPr>
          <p:cNvSpPr>
            <a:spLocks noGrp="1"/>
          </p:cNvSpPr>
          <p:nvPr>
            <p:ph type="sldNum" idx="12"/>
          </p:nvPr>
        </p:nvSpPr>
        <p:spPr/>
        <p:txBody>
          <a:bodyPr/>
          <a:lstStyle/>
          <a:p>
            <a:pPr>
              <a:defRPr/>
            </a:pPr>
            <a:r>
              <a:rPr lang="en-US"/>
              <a:t>Slide </a:t>
            </a:r>
            <a:fld id="{C1789BC7-C074-42CC-ADF8-5107DF6BD1C1}" type="slidenum">
              <a:rPr lang="en-US" smtClean="0"/>
              <a:pPr>
                <a:defRPr/>
              </a:pPr>
              <a:t>10</a:t>
            </a:fld>
            <a:endParaRPr lang="en-US"/>
          </a:p>
        </p:txBody>
      </p:sp>
      <p:sp>
        <p:nvSpPr>
          <p:cNvPr id="6" name="Date Placeholder 5">
            <a:extLst>
              <a:ext uri="{FF2B5EF4-FFF2-40B4-BE49-F238E27FC236}">
                <a16:creationId xmlns:a16="http://schemas.microsoft.com/office/drawing/2014/main" id="{86D34BF0-31BB-4F1B-92CD-0D77DA0ED5B7}"/>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2584497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3644D0-B949-4CAC-932A-DE9217BCFE73}"/>
              </a:ext>
            </a:extLst>
          </p:cNvPr>
          <p:cNvSpPr>
            <a:spLocks noGrp="1"/>
          </p:cNvSpPr>
          <p:nvPr>
            <p:ph idx="1"/>
          </p:nvPr>
        </p:nvSpPr>
        <p:spPr/>
        <p:txBody>
          <a:bodyPr/>
          <a:lstStyle/>
          <a:p>
            <a:r>
              <a:rPr lang="en-US" dirty="0"/>
              <a:t>For regular traffic:</a:t>
            </a:r>
          </a:p>
          <a:p>
            <a:pPr lvl="1"/>
            <a:r>
              <a:rPr lang="en-US" dirty="0"/>
              <a:t>Regular traffic shall stop at a slot boundary when a slot transits from R-slot to P-slot.</a:t>
            </a:r>
          </a:p>
          <a:p>
            <a:pPr lvl="1"/>
            <a:r>
              <a:rPr lang="en-US" dirty="0"/>
              <a:t>If the regular traffic wins the medium access during P-slots, its </a:t>
            </a:r>
            <a:r>
              <a:rPr lang="en-US" dirty="0" err="1"/>
              <a:t>txop</a:t>
            </a:r>
            <a:r>
              <a:rPr lang="en-US" dirty="0"/>
              <a:t> shall stop at the slot boundary, unless it knows the next slot belongs to the same STA(s) as the current P-slot. AP provides additional slot bitmap info for this purpose.</a:t>
            </a:r>
          </a:p>
          <a:p>
            <a:endParaRPr lang="en-US" dirty="0"/>
          </a:p>
        </p:txBody>
      </p:sp>
      <p:sp>
        <p:nvSpPr>
          <p:cNvPr id="3" name="Title 2">
            <a:extLst>
              <a:ext uri="{FF2B5EF4-FFF2-40B4-BE49-F238E27FC236}">
                <a16:creationId xmlns:a16="http://schemas.microsoft.com/office/drawing/2014/main" id="{979A3678-328D-417C-BAE3-3DE0F06E9019}"/>
              </a:ext>
            </a:extLst>
          </p:cNvPr>
          <p:cNvSpPr>
            <a:spLocks noGrp="1"/>
          </p:cNvSpPr>
          <p:nvPr>
            <p:ph type="title"/>
          </p:nvPr>
        </p:nvSpPr>
        <p:spPr/>
        <p:txBody>
          <a:bodyPr/>
          <a:lstStyle/>
          <a:p>
            <a:r>
              <a:rPr lang="en-US" dirty="0"/>
              <a:t>Slot Boundary (1)</a:t>
            </a:r>
          </a:p>
        </p:txBody>
      </p:sp>
      <p:sp>
        <p:nvSpPr>
          <p:cNvPr id="4" name="Footer Placeholder 3">
            <a:extLst>
              <a:ext uri="{FF2B5EF4-FFF2-40B4-BE49-F238E27FC236}">
                <a16:creationId xmlns:a16="http://schemas.microsoft.com/office/drawing/2014/main" id="{E75C8E77-BDEF-4279-A92F-1B665DD13778}"/>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6222FEF7-C591-4255-848D-084F57D816D4}"/>
              </a:ext>
            </a:extLst>
          </p:cNvPr>
          <p:cNvSpPr>
            <a:spLocks noGrp="1"/>
          </p:cNvSpPr>
          <p:nvPr>
            <p:ph type="sldNum" idx="12"/>
          </p:nvPr>
        </p:nvSpPr>
        <p:spPr/>
        <p:txBody>
          <a:bodyPr/>
          <a:lstStyle/>
          <a:p>
            <a:pPr>
              <a:defRPr/>
            </a:pPr>
            <a:r>
              <a:rPr lang="en-US"/>
              <a:t>Slide </a:t>
            </a:r>
            <a:fld id="{C1789BC7-C074-42CC-ADF8-5107DF6BD1C1}" type="slidenum">
              <a:rPr lang="en-US" smtClean="0"/>
              <a:pPr>
                <a:defRPr/>
              </a:pPr>
              <a:t>11</a:t>
            </a:fld>
            <a:endParaRPr lang="en-US"/>
          </a:p>
        </p:txBody>
      </p:sp>
      <p:sp>
        <p:nvSpPr>
          <p:cNvPr id="6" name="Date Placeholder 5">
            <a:extLst>
              <a:ext uri="{FF2B5EF4-FFF2-40B4-BE49-F238E27FC236}">
                <a16:creationId xmlns:a16="http://schemas.microsoft.com/office/drawing/2014/main" id="{C17AE70F-4DA7-451A-9AF0-0476CDDE7715}"/>
              </a:ext>
            </a:extLst>
          </p:cNvPr>
          <p:cNvSpPr>
            <a:spLocks noGrp="1"/>
          </p:cNvSpPr>
          <p:nvPr>
            <p:ph type="dt" idx="2"/>
          </p:nvPr>
        </p:nvSpPr>
        <p:spPr/>
        <p:txBody>
          <a:bodyPr/>
          <a:lstStyle/>
          <a:p>
            <a:pPr>
              <a:defRPr/>
            </a:pPr>
            <a:r>
              <a:rPr lang="en-US"/>
              <a:t>July 2020</a:t>
            </a:r>
            <a:endParaRPr lang="en-US" dirty="0"/>
          </a:p>
        </p:txBody>
      </p:sp>
      <p:pic>
        <p:nvPicPr>
          <p:cNvPr id="10" name="Picture 9">
            <a:extLst>
              <a:ext uri="{FF2B5EF4-FFF2-40B4-BE49-F238E27FC236}">
                <a16:creationId xmlns:a16="http://schemas.microsoft.com/office/drawing/2014/main" id="{68E1B823-ED83-4155-AB39-86E63E683A4D}"/>
              </a:ext>
            </a:extLst>
          </p:cNvPr>
          <p:cNvPicPr>
            <a:picLocks noChangeAspect="1"/>
          </p:cNvPicPr>
          <p:nvPr/>
        </p:nvPicPr>
        <p:blipFill>
          <a:blip r:embed="rId2"/>
          <a:stretch>
            <a:fillRect/>
          </a:stretch>
        </p:blipFill>
        <p:spPr>
          <a:xfrm>
            <a:off x="1216342" y="3952875"/>
            <a:ext cx="6848475" cy="1533525"/>
          </a:xfrm>
          <a:prstGeom prst="rect">
            <a:avLst/>
          </a:prstGeom>
        </p:spPr>
      </p:pic>
    </p:spTree>
    <p:extLst>
      <p:ext uri="{BB962C8B-B14F-4D97-AF65-F5344CB8AC3E}">
        <p14:creationId xmlns:p14="http://schemas.microsoft.com/office/powerpoint/2010/main" val="1077566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9C5876-3C05-4703-BC05-9526197853D5}"/>
              </a:ext>
            </a:extLst>
          </p:cNvPr>
          <p:cNvSpPr>
            <a:spLocks noGrp="1"/>
          </p:cNvSpPr>
          <p:nvPr>
            <p:ph idx="1"/>
          </p:nvPr>
        </p:nvSpPr>
        <p:spPr/>
        <p:txBody>
          <a:bodyPr/>
          <a:lstStyle/>
          <a:p>
            <a:r>
              <a:rPr lang="en-US" dirty="0"/>
              <a:t>For P-traffic:</a:t>
            </a:r>
          </a:p>
          <a:p>
            <a:pPr lvl="1"/>
            <a:r>
              <a:rPr lang="en-US" dirty="0"/>
              <a:t>When transmitted during the MP-slots, the current </a:t>
            </a:r>
            <a:r>
              <a:rPr lang="en-US" dirty="0" err="1"/>
              <a:t>txop</a:t>
            </a:r>
            <a:r>
              <a:rPr lang="en-US" dirty="0"/>
              <a:t> shall end at the boundary of MP</a:t>
            </a:r>
            <a:r>
              <a:rPr lang="en-US" dirty="0">
                <a:sym typeface="Wingdings" panose="05000000000000000000" pitchFamily="2" charset="2"/>
              </a:rPr>
              <a:t>  </a:t>
            </a:r>
            <a:r>
              <a:rPr lang="en-US" dirty="0"/>
              <a:t>OP slot.</a:t>
            </a:r>
          </a:p>
          <a:p>
            <a:pPr lvl="1"/>
            <a:r>
              <a:rPr lang="en-US" dirty="0"/>
              <a:t>When transmitted during the MP-slots, the current </a:t>
            </a:r>
            <a:r>
              <a:rPr lang="en-US" dirty="0" err="1"/>
              <a:t>txop</a:t>
            </a:r>
            <a:r>
              <a:rPr lang="en-US" dirty="0"/>
              <a:t> should end at the boundary of MP</a:t>
            </a:r>
            <a:r>
              <a:rPr lang="en-US" dirty="0">
                <a:sym typeface="Wingdings" panose="05000000000000000000" pitchFamily="2" charset="2"/>
              </a:rPr>
              <a:t>  </a:t>
            </a:r>
            <a:r>
              <a:rPr lang="en-US" dirty="0"/>
              <a:t>R slot, but is allowed to extend to next slot (but not beyond.)</a:t>
            </a:r>
          </a:p>
          <a:p>
            <a:pPr lvl="1"/>
            <a:r>
              <a:rPr lang="en-US" dirty="0"/>
              <a:t>When transmitted during R-slots, follow the regular traffic rule.</a:t>
            </a:r>
          </a:p>
          <a:p>
            <a:endParaRPr lang="en-US" dirty="0"/>
          </a:p>
        </p:txBody>
      </p:sp>
      <p:sp>
        <p:nvSpPr>
          <p:cNvPr id="3" name="Title 2">
            <a:extLst>
              <a:ext uri="{FF2B5EF4-FFF2-40B4-BE49-F238E27FC236}">
                <a16:creationId xmlns:a16="http://schemas.microsoft.com/office/drawing/2014/main" id="{663ED53E-55F2-446A-A2AD-1E7B92A5BC51}"/>
              </a:ext>
            </a:extLst>
          </p:cNvPr>
          <p:cNvSpPr>
            <a:spLocks noGrp="1"/>
          </p:cNvSpPr>
          <p:nvPr>
            <p:ph type="title"/>
          </p:nvPr>
        </p:nvSpPr>
        <p:spPr/>
        <p:txBody>
          <a:bodyPr/>
          <a:lstStyle/>
          <a:p>
            <a:r>
              <a:rPr lang="en-US" dirty="0"/>
              <a:t>Slot Boundary (2)</a:t>
            </a:r>
          </a:p>
        </p:txBody>
      </p:sp>
      <p:sp>
        <p:nvSpPr>
          <p:cNvPr id="4" name="Footer Placeholder 3">
            <a:extLst>
              <a:ext uri="{FF2B5EF4-FFF2-40B4-BE49-F238E27FC236}">
                <a16:creationId xmlns:a16="http://schemas.microsoft.com/office/drawing/2014/main" id="{22AAD650-146E-4036-A5AB-CFA2B61632DC}"/>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621AD5E-DB40-4889-8182-7E9CCEC7DB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12</a:t>
            </a:fld>
            <a:endParaRPr lang="en-US"/>
          </a:p>
        </p:txBody>
      </p:sp>
      <p:sp>
        <p:nvSpPr>
          <p:cNvPr id="6" name="Date Placeholder 5">
            <a:extLst>
              <a:ext uri="{FF2B5EF4-FFF2-40B4-BE49-F238E27FC236}">
                <a16:creationId xmlns:a16="http://schemas.microsoft.com/office/drawing/2014/main" id="{85C3A80B-09FC-4353-B029-6D3D2FB15D67}"/>
              </a:ext>
            </a:extLst>
          </p:cNvPr>
          <p:cNvSpPr>
            <a:spLocks noGrp="1"/>
          </p:cNvSpPr>
          <p:nvPr>
            <p:ph type="dt" idx="2"/>
          </p:nvPr>
        </p:nvSpPr>
        <p:spPr/>
        <p:txBody>
          <a:bodyPr/>
          <a:lstStyle/>
          <a:p>
            <a:pPr>
              <a:defRPr/>
            </a:pPr>
            <a:r>
              <a:rPr lang="en-US"/>
              <a:t>July 2020</a:t>
            </a:r>
            <a:endParaRPr lang="en-US" dirty="0"/>
          </a:p>
        </p:txBody>
      </p:sp>
      <p:pic>
        <p:nvPicPr>
          <p:cNvPr id="8" name="Picture 7">
            <a:extLst>
              <a:ext uri="{FF2B5EF4-FFF2-40B4-BE49-F238E27FC236}">
                <a16:creationId xmlns:a16="http://schemas.microsoft.com/office/drawing/2014/main" id="{6664D6BF-1F9F-4603-9972-16450D764775}"/>
              </a:ext>
            </a:extLst>
          </p:cNvPr>
          <p:cNvPicPr>
            <a:picLocks noChangeAspect="1"/>
          </p:cNvPicPr>
          <p:nvPr/>
        </p:nvPicPr>
        <p:blipFill>
          <a:blip r:embed="rId2"/>
          <a:stretch>
            <a:fillRect/>
          </a:stretch>
        </p:blipFill>
        <p:spPr>
          <a:xfrm>
            <a:off x="1217930" y="3962400"/>
            <a:ext cx="6845300" cy="1428750"/>
          </a:xfrm>
          <a:prstGeom prst="rect">
            <a:avLst/>
          </a:prstGeom>
        </p:spPr>
      </p:pic>
    </p:spTree>
    <p:extLst>
      <p:ext uri="{BB962C8B-B14F-4D97-AF65-F5344CB8AC3E}">
        <p14:creationId xmlns:p14="http://schemas.microsoft.com/office/powerpoint/2010/main" val="214384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00B4FF-F689-4CDA-911B-4F6189C41FFB}"/>
              </a:ext>
            </a:extLst>
          </p:cNvPr>
          <p:cNvSpPr>
            <a:spLocks noGrp="1"/>
          </p:cNvSpPr>
          <p:nvPr>
            <p:ph idx="1"/>
          </p:nvPr>
        </p:nvSpPr>
        <p:spPr/>
        <p:txBody>
          <a:bodyPr/>
          <a:lstStyle/>
          <a:p>
            <a:r>
              <a:rPr lang="en-US" dirty="0"/>
              <a:t>The Peer-to-Peer communication can be prioritized as well</a:t>
            </a:r>
          </a:p>
          <a:p>
            <a:r>
              <a:rPr lang="en-US" dirty="0"/>
              <a:t>Some examples of peer-to-peer links:</a:t>
            </a:r>
          </a:p>
          <a:p>
            <a:pPr lvl="1"/>
            <a:r>
              <a:rPr lang="en-US" dirty="0"/>
              <a:t>TDLS: either non-AP STA can request slot membership for their P-traffic, and follow corresponding channel access rules</a:t>
            </a:r>
          </a:p>
          <a:p>
            <a:pPr lvl="1"/>
            <a:r>
              <a:rPr lang="en-US" dirty="0"/>
              <a:t>Tethered link using P2P (GO/GC): GO as non-AP STA associated with the AP, and request slot membership for the P-traffic carried over the p2p link</a:t>
            </a:r>
          </a:p>
          <a:p>
            <a:pPr lvl="1"/>
            <a:r>
              <a:rPr lang="en-US" dirty="0"/>
              <a:t>Tethered link using </a:t>
            </a:r>
            <a:r>
              <a:rPr lang="en-US" dirty="0" err="1"/>
              <a:t>SoftAP</a:t>
            </a:r>
            <a:r>
              <a:rPr lang="en-US" dirty="0"/>
              <a:t>: similar to above</a:t>
            </a:r>
          </a:p>
          <a:p>
            <a:r>
              <a:rPr lang="en-US" dirty="0"/>
              <a:t>Additional tools that can be used to mitigate contention and improve efficiency:</a:t>
            </a:r>
          </a:p>
          <a:p>
            <a:pPr lvl="1"/>
            <a:r>
              <a:rPr lang="en-US" dirty="0"/>
              <a:t>Trigger based access if </a:t>
            </a:r>
            <a:r>
              <a:rPr lang="en-US" dirty="0" err="1"/>
              <a:t>SoftAP</a:t>
            </a:r>
            <a:r>
              <a:rPr lang="en-US" dirty="0"/>
              <a:t>/GO supports it</a:t>
            </a:r>
          </a:p>
          <a:p>
            <a:pPr lvl="1"/>
            <a:r>
              <a:rPr lang="en-US" dirty="0"/>
              <a:t>Triggered P2P communication [11-20/813r6]</a:t>
            </a:r>
          </a:p>
          <a:p>
            <a:r>
              <a:rPr lang="en-US" dirty="0"/>
              <a:t>Note: the slot assigned to the peer-to-peer communication, depending on supported frame sequence, may have to be limited to be exclusive to the peer-to-peer communication (not shared with other peer-to-peer links)</a:t>
            </a:r>
          </a:p>
          <a:p>
            <a:pPr lvl="1"/>
            <a:endParaRPr lang="en-US" dirty="0"/>
          </a:p>
        </p:txBody>
      </p:sp>
      <p:sp>
        <p:nvSpPr>
          <p:cNvPr id="3" name="Title 2">
            <a:extLst>
              <a:ext uri="{FF2B5EF4-FFF2-40B4-BE49-F238E27FC236}">
                <a16:creationId xmlns:a16="http://schemas.microsoft.com/office/drawing/2014/main" id="{E20BBD4E-4964-4682-9C19-920F640180AD}"/>
              </a:ext>
            </a:extLst>
          </p:cNvPr>
          <p:cNvSpPr>
            <a:spLocks noGrp="1"/>
          </p:cNvSpPr>
          <p:nvPr>
            <p:ph type="title"/>
          </p:nvPr>
        </p:nvSpPr>
        <p:spPr/>
        <p:txBody>
          <a:bodyPr/>
          <a:lstStyle/>
          <a:p>
            <a:r>
              <a:rPr lang="en-US" dirty="0"/>
              <a:t>Support of Peer-to-Peer Communication</a:t>
            </a:r>
          </a:p>
        </p:txBody>
      </p:sp>
      <p:sp>
        <p:nvSpPr>
          <p:cNvPr id="4" name="Footer Placeholder 3">
            <a:extLst>
              <a:ext uri="{FF2B5EF4-FFF2-40B4-BE49-F238E27FC236}">
                <a16:creationId xmlns:a16="http://schemas.microsoft.com/office/drawing/2014/main" id="{545E6C3E-9A78-4A05-BF64-DCBA40E84123}"/>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175724CB-E90A-41D2-B3B3-CC2C3D0323D0}"/>
              </a:ext>
            </a:extLst>
          </p:cNvPr>
          <p:cNvSpPr>
            <a:spLocks noGrp="1"/>
          </p:cNvSpPr>
          <p:nvPr>
            <p:ph type="sldNum" idx="12"/>
          </p:nvPr>
        </p:nvSpPr>
        <p:spPr/>
        <p:txBody>
          <a:bodyPr/>
          <a:lstStyle/>
          <a:p>
            <a:pPr>
              <a:defRPr/>
            </a:pPr>
            <a:r>
              <a:rPr lang="en-US"/>
              <a:t>Slide </a:t>
            </a:r>
            <a:fld id="{C1789BC7-C074-42CC-ADF8-5107DF6BD1C1}" type="slidenum">
              <a:rPr lang="en-US" smtClean="0"/>
              <a:pPr>
                <a:defRPr/>
              </a:pPr>
              <a:t>13</a:t>
            </a:fld>
            <a:endParaRPr lang="en-US"/>
          </a:p>
        </p:txBody>
      </p:sp>
      <p:sp>
        <p:nvSpPr>
          <p:cNvPr id="6" name="Date Placeholder 5">
            <a:extLst>
              <a:ext uri="{FF2B5EF4-FFF2-40B4-BE49-F238E27FC236}">
                <a16:creationId xmlns:a16="http://schemas.microsoft.com/office/drawing/2014/main" id="{AE832D1A-F3A8-4C5C-928B-9BB3978B839A}"/>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2674031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0FDF97-C216-4FA7-9883-F42E0BDF254C}"/>
              </a:ext>
            </a:extLst>
          </p:cNvPr>
          <p:cNvSpPr>
            <a:spLocks noGrp="1"/>
          </p:cNvSpPr>
          <p:nvPr>
            <p:ph idx="1"/>
          </p:nvPr>
        </p:nvSpPr>
        <p:spPr>
          <a:xfrm>
            <a:off x="685800" y="1447800"/>
            <a:ext cx="7909560" cy="5090160"/>
          </a:xfrm>
        </p:spPr>
        <p:txBody>
          <a:bodyPr/>
          <a:lstStyle/>
          <a:p>
            <a:r>
              <a:rPr lang="en-US" dirty="0"/>
              <a:t>If all prioritized traffic falls into the following cases, then we can disable EDCA for regular traffic during P-slots completely and uses A-AIFS sensing to resume regular traffic after prioritized traffic completes. This simplifies design but sacrifices flexibility.</a:t>
            </a:r>
          </a:p>
          <a:p>
            <a:pPr lvl="1"/>
            <a:r>
              <a:rPr lang="en-US" dirty="0"/>
              <a:t>DL: AP transmits to associated non-AP STA</a:t>
            </a:r>
          </a:p>
          <a:p>
            <a:pPr lvl="1"/>
            <a:r>
              <a:rPr lang="en-US" dirty="0"/>
              <a:t>UL: AP uses trigger frame to poll UL packets</a:t>
            </a:r>
          </a:p>
          <a:p>
            <a:pPr lvl="1"/>
            <a:r>
              <a:rPr lang="en-US" dirty="0"/>
              <a:t>Peer-to-peer:</a:t>
            </a:r>
          </a:p>
          <a:p>
            <a:pPr lvl="2"/>
            <a:r>
              <a:rPr lang="en-US" dirty="0"/>
              <a:t>“DL”: </a:t>
            </a:r>
            <a:r>
              <a:rPr lang="en-US" dirty="0" err="1"/>
              <a:t>softAP</a:t>
            </a:r>
            <a:r>
              <a:rPr lang="en-US" dirty="0"/>
              <a:t>/GO </a:t>
            </a:r>
            <a:r>
              <a:rPr lang="en-US" dirty="0">
                <a:sym typeface="Wingdings" panose="05000000000000000000" pitchFamily="2" charset="2"/>
              </a:rPr>
              <a:t> its associated STA(s)</a:t>
            </a:r>
            <a:endParaRPr lang="en-US" dirty="0"/>
          </a:p>
          <a:p>
            <a:pPr lvl="2"/>
            <a:r>
              <a:rPr lang="en-US" dirty="0"/>
              <a:t>“UL”: </a:t>
            </a:r>
            <a:r>
              <a:rPr lang="en-US" dirty="0" err="1"/>
              <a:t>SoftAP</a:t>
            </a:r>
            <a:r>
              <a:rPr lang="en-US" dirty="0"/>
              <a:t>/GO uses trigger based for its UL traffic</a:t>
            </a:r>
          </a:p>
          <a:p>
            <a:pPr lvl="2"/>
            <a:r>
              <a:rPr lang="en-US" dirty="0"/>
              <a:t>Use the newly defined trigger based P2P frame sequence</a:t>
            </a:r>
          </a:p>
          <a:p>
            <a:r>
              <a:rPr lang="en-US" dirty="0"/>
              <a:t>Configuration:</a:t>
            </a:r>
          </a:p>
          <a:p>
            <a:pPr lvl="1"/>
            <a:r>
              <a:rPr lang="en-US" dirty="0"/>
              <a:t>Don’t need a second set of EDCA parameters since all transmissions are initiated only by one designated STA.</a:t>
            </a:r>
          </a:p>
          <a:p>
            <a:pPr lvl="1"/>
            <a:r>
              <a:rPr lang="en-US" dirty="0"/>
              <a:t>A-AIFS: STAs with regular traffic use A-AIFS to determine if the prioritized access has completed early.</a:t>
            </a:r>
          </a:p>
          <a:p>
            <a:pPr lvl="1"/>
            <a:r>
              <a:rPr lang="en-US" dirty="0"/>
              <a:t>Only need existing </a:t>
            </a:r>
            <a:r>
              <a:rPr lang="en-US" dirty="0" err="1"/>
              <a:t>backoff</a:t>
            </a:r>
            <a:r>
              <a:rPr lang="en-US" dirty="0"/>
              <a:t> timer</a:t>
            </a:r>
          </a:p>
          <a:p>
            <a:endParaRPr lang="en-US" dirty="0"/>
          </a:p>
        </p:txBody>
      </p:sp>
      <p:sp>
        <p:nvSpPr>
          <p:cNvPr id="3" name="Title 2">
            <a:extLst>
              <a:ext uri="{FF2B5EF4-FFF2-40B4-BE49-F238E27FC236}">
                <a16:creationId xmlns:a16="http://schemas.microsoft.com/office/drawing/2014/main" id="{E20AAE3F-0DF7-4C4C-B381-3E0A469BE433}"/>
              </a:ext>
            </a:extLst>
          </p:cNvPr>
          <p:cNvSpPr>
            <a:spLocks noGrp="1"/>
          </p:cNvSpPr>
          <p:nvPr>
            <p:ph type="title"/>
          </p:nvPr>
        </p:nvSpPr>
        <p:spPr/>
        <p:txBody>
          <a:bodyPr/>
          <a:lstStyle/>
          <a:p>
            <a:r>
              <a:rPr lang="en-US" dirty="0"/>
              <a:t>A Special, Simplified Configuration</a:t>
            </a:r>
          </a:p>
        </p:txBody>
      </p:sp>
      <p:sp>
        <p:nvSpPr>
          <p:cNvPr id="4" name="Footer Placeholder 3">
            <a:extLst>
              <a:ext uri="{FF2B5EF4-FFF2-40B4-BE49-F238E27FC236}">
                <a16:creationId xmlns:a16="http://schemas.microsoft.com/office/drawing/2014/main" id="{75DFE6C8-0BF6-4F94-91BC-B20869FAD1D4}"/>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B6306074-00EB-4AD0-AFA7-57C2F8B4B02A}"/>
              </a:ext>
            </a:extLst>
          </p:cNvPr>
          <p:cNvSpPr>
            <a:spLocks noGrp="1"/>
          </p:cNvSpPr>
          <p:nvPr>
            <p:ph type="sldNum" idx="12"/>
          </p:nvPr>
        </p:nvSpPr>
        <p:spPr/>
        <p:txBody>
          <a:bodyPr/>
          <a:lstStyle/>
          <a:p>
            <a:pPr>
              <a:defRPr/>
            </a:pPr>
            <a:r>
              <a:rPr lang="en-US"/>
              <a:t>Slide </a:t>
            </a:r>
            <a:fld id="{C1789BC7-C074-42CC-ADF8-5107DF6BD1C1}" type="slidenum">
              <a:rPr lang="en-US" smtClean="0"/>
              <a:pPr>
                <a:defRPr/>
              </a:pPr>
              <a:t>14</a:t>
            </a:fld>
            <a:endParaRPr lang="en-US"/>
          </a:p>
        </p:txBody>
      </p:sp>
      <p:sp>
        <p:nvSpPr>
          <p:cNvPr id="6" name="Date Placeholder 5">
            <a:extLst>
              <a:ext uri="{FF2B5EF4-FFF2-40B4-BE49-F238E27FC236}">
                <a16:creationId xmlns:a16="http://schemas.microsoft.com/office/drawing/2014/main" id="{DECA3D2E-3045-42EC-B3B6-A940381C00AE}"/>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3822782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p:txBody>
          <a:bodyPr/>
          <a:lstStyle/>
          <a:p>
            <a:r>
              <a:rPr lang="en-US" dirty="0"/>
              <a:t>BSS and traffic configuration:</a:t>
            </a:r>
          </a:p>
          <a:p>
            <a:pPr lvl="1"/>
            <a:r>
              <a:rPr lang="en-US" dirty="0"/>
              <a:t>1AP and a number non-AP STAs</a:t>
            </a:r>
          </a:p>
          <a:p>
            <a:pPr lvl="1"/>
            <a:r>
              <a:rPr lang="en-US" dirty="0"/>
              <a:t>4 non-AP STAs with P-traffic: period 16 TUs, DL 80Mbps, UL 20Mbps UL</a:t>
            </a:r>
          </a:p>
          <a:p>
            <a:pPr lvl="1"/>
            <a:r>
              <a:rPr lang="en-US" dirty="0"/>
              <a:t>Varying number of non-AP STAs with DL full buffer regular traffic: from 0 to 8</a:t>
            </a:r>
          </a:p>
          <a:p>
            <a:r>
              <a:rPr lang="en-US" dirty="0"/>
              <a:t>MAC/PHY Parameters</a:t>
            </a:r>
          </a:p>
          <a:p>
            <a:pPr lvl="1"/>
            <a:r>
              <a:rPr lang="en-US" dirty="0"/>
              <a:t>BW 80MHz, P-traffic nss2 mcs9, regular traffic nss2 mcs1</a:t>
            </a:r>
          </a:p>
          <a:p>
            <a:pPr lvl="1"/>
            <a:r>
              <a:rPr lang="en-US" dirty="0"/>
              <a:t>Use </a:t>
            </a:r>
            <a:r>
              <a:rPr lang="en-US" dirty="0" err="1"/>
              <a:t>rts</a:t>
            </a:r>
            <a:r>
              <a:rPr lang="en-US" dirty="0"/>
              <a:t>/</a:t>
            </a:r>
            <a:r>
              <a:rPr lang="en-US" dirty="0" err="1"/>
              <a:t>cts</a:t>
            </a:r>
            <a:r>
              <a:rPr lang="en-US" dirty="0"/>
              <a:t>, BA win 64, </a:t>
            </a:r>
            <a:r>
              <a:rPr lang="en-US" dirty="0" err="1"/>
              <a:t>amsdu</a:t>
            </a:r>
            <a:r>
              <a:rPr lang="en-US" dirty="0"/>
              <a:t>: 2 </a:t>
            </a:r>
            <a:r>
              <a:rPr lang="en-US" dirty="0" err="1"/>
              <a:t>msdus</a:t>
            </a:r>
            <a:r>
              <a:rPr lang="en-US" dirty="0"/>
              <a:t> per A-MSDU</a:t>
            </a:r>
          </a:p>
          <a:p>
            <a:r>
              <a:rPr lang="en-US" dirty="0"/>
              <a:t>P-EDCA Parameters</a:t>
            </a:r>
          </a:p>
          <a:p>
            <a:pPr lvl="1"/>
            <a:r>
              <a:rPr lang="en-US" dirty="0"/>
              <a:t>Slot duration S = 1 TU, X=50 </a:t>
            </a:r>
            <a:r>
              <a:rPr lang="en-US" dirty="0" err="1"/>
              <a:t>usec</a:t>
            </a:r>
            <a:r>
              <a:rPr lang="en-US" dirty="0"/>
              <a:t>, Y= 100 </a:t>
            </a:r>
            <a:r>
              <a:rPr lang="en-US" dirty="0" err="1"/>
              <a:t>usec</a:t>
            </a:r>
            <a:r>
              <a:rPr lang="en-US" dirty="0"/>
              <a:t>, A-AIFSN=9</a:t>
            </a:r>
          </a:p>
          <a:p>
            <a:pPr lvl="1"/>
            <a:r>
              <a:rPr lang="en-US" dirty="0"/>
              <a:t>Schedule:</a:t>
            </a:r>
          </a:p>
          <a:p>
            <a:pPr marL="0" indent="0">
              <a:buNone/>
            </a:pPr>
            <a:endParaRPr lang="en-US"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Simulation</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15</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a:t>July 2020</a:t>
            </a:r>
            <a:endParaRPr lang="en-US" dirty="0"/>
          </a:p>
        </p:txBody>
      </p:sp>
      <p:pic>
        <p:nvPicPr>
          <p:cNvPr id="12" name="Picture 11">
            <a:extLst>
              <a:ext uri="{FF2B5EF4-FFF2-40B4-BE49-F238E27FC236}">
                <a16:creationId xmlns:a16="http://schemas.microsoft.com/office/drawing/2014/main" id="{E188FCBA-E314-4468-A281-14D89761B53E}"/>
              </a:ext>
            </a:extLst>
          </p:cNvPr>
          <p:cNvPicPr>
            <a:picLocks noChangeAspect="1"/>
          </p:cNvPicPr>
          <p:nvPr/>
        </p:nvPicPr>
        <p:blipFill>
          <a:blip r:embed="rId3"/>
          <a:stretch>
            <a:fillRect/>
          </a:stretch>
        </p:blipFill>
        <p:spPr>
          <a:xfrm>
            <a:off x="1143000" y="4906326"/>
            <a:ext cx="7240329" cy="1160147"/>
          </a:xfrm>
          <a:prstGeom prst="rect">
            <a:avLst/>
          </a:prstGeom>
        </p:spPr>
      </p:pic>
    </p:spTree>
    <p:extLst>
      <p:ext uri="{BB962C8B-B14F-4D97-AF65-F5344CB8AC3E}">
        <p14:creationId xmlns:p14="http://schemas.microsoft.com/office/powerpoint/2010/main" val="306479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4214" y="1600200"/>
            <a:ext cx="7909560" cy="4937760"/>
          </a:xfrm>
        </p:spPr>
        <p:txBody>
          <a:bodyPr/>
          <a:lstStyle/>
          <a:p>
            <a:r>
              <a:rPr lang="en-US" sz="2000" dirty="0"/>
              <a:t>Methodology: Compare throughput/delay of three schemes:</a:t>
            </a:r>
          </a:p>
          <a:p>
            <a:pPr lvl="1"/>
            <a:r>
              <a:rPr lang="en-US" sz="1800" dirty="0"/>
              <a:t>Default (AC-BE): default EDCA with all traffic using AC-BE</a:t>
            </a:r>
          </a:p>
          <a:p>
            <a:pPr lvl="1"/>
            <a:r>
              <a:rPr lang="en-US" sz="1800" dirty="0"/>
              <a:t>Default (AC-VO): default EDCA with P-traffic using AC-VO and R-traffic using AC-BE</a:t>
            </a:r>
          </a:p>
          <a:p>
            <a:pPr lvl="1"/>
            <a:r>
              <a:rPr lang="en-US" sz="1800" dirty="0"/>
              <a:t>P-EDCA: P-traffic uses AC-VO in assigned slots, R-traffic uses AC-BE</a:t>
            </a:r>
          </a:p>
          <a:p>
            <a:endParaRPr lang="en-US" sz="2000" dirty="0"/>
          </a:p>
          <a:p>
            <a:r>
              <a:rPr lang="en-US" sz="2000" dirty="0"/>
              <a:t>Increase number of non-AP STAs with full buffer traffic</a:t>
            </a:r>
          </a:p>
          <a:p>
            <a:r>
              <a:rPr lang="en-US" sz="2000" dirty="0"/>
              <a:t>Metrics: P-traffic delay, throughput</a:t>
            </a:r>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Compare Three Schemes</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16</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169427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1371600"/>
            <a:ext cx="7909560" cy="5166360"/>
          </a:xfrm>
        </p:spPr>
        <p:txBody>
          <a:bodyPr/>
          <a:lstStyle/>
          <a:p>
            <a:r>
              <a:rPr lang="en-US" sz="1600" dirty="0"/>
              <a:t>Delay (queueing + medium access) comparison for DL/UL P-traffic</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a:p>
            <a:r>
              <a:rPr lang="en-US" sz="1600" dirty="0"/>
              <a:t>Observations:</a:t>
            </a:r>
          </a:p>
          <a:p>
            <a:pPr lvl="1"/>
            <a:r>
              <a:rPr lang="en-US" sz="1400" dirty="0"/>
              <a:t>P-EDCA reduces mean latency in DL by ~4ms and UL by ~5ms</a:t>
            </a:r>
          </a:p>
          <a:p>
            <a:pPr lvl="1"/>
            <a:r>
              <a:rPr lang="en-US" sz="1400" dirty="0"/>
              <a:t>Latency for default EDCA using VO increases as full buffer traffic stream increases, while for P-EDCA delay remains nearly unaffected</a:t>
            </a:r>
          </a:p>
          <a:p>
            <a:pPr lvl="1"/>
            <a:r>
              <a:rPr lang="en-US" sz="1400" dirty="0"/>
              <a:t>Full buffer traffic slightly increases UL latency as P-traffic uplink stream may collide with DL full buffer traffic. </a:t>
            </a:r>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Simulation Results</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17</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a:t>July 2020</a:t>
            </a:r>
            <a:endParaRPr lang="en-US" dirty="0"/>
          </a:p>
        </p:txBody>
      </p:sp>
      <p:pic>
        <p:nvPicPr>
          <p:cNvPr id="12" name="Picture 11" descr="A close up of a map&#10;&#10;Description automatically generated">
            <a:extLst>
              <a:ext uri="{FF2B5EF4-FFF2-40B4-BE49-F238E27FC236}">
                <a16:creationId xmlns:a16="http://schemas.microsoft.com/office/drawing/2014/main" id="{32B04182-26C2-2643-8328-AE52CF7EB9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71" t="575" r="8929" b="762"/>
          <a:stretch/>
        </p:blipFill>
        <p:spPr>
          <a:xfrm>
            <a:off x="4724400" y="2107997"/>
            <a:ext cx="4114800" cy="2616403"/>
          </a:xfrm>
          <a:prstGeom prst="rect">
            <a:avLst/>
          </a:prstGeom>
        </p:spPr>
      </p:pic>
      <p:pic>
        <p:nvPicPr>
          <p:cNvPr id="14" name="Picture 13" descr="A close up of a map&#10;&#10;Description automatically generated">
            <a:extLst>
              <a:ext uri="{FF2B5EF4-FFF2-40B4-BE49-F238E27FC236}">
                <a16:creationId xmlns:a16="http://schemas.microsoft.com/office/drawing/2014/main" id="{722BC938-72C2-D54A-8DA6-8AE0A3A0B6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33" t="668" r="8333" b="668"/>
          <a:stretch/>
        </p:blipFill>
        <p:spPr>
          <a:xfrm>
            <a:off x="228600" y="2107997"/>
            <a:ext cx="4343400" cy="2616403"/>
          </a:xfrm>
          <a:prstGeom prst="rect">
            <a:avLst/>
          </a:prstGeom>
        </p:spPr>
      </p:pic>
    </p:spTree>
    <p:extLst>
      <p:ext uri="{BB962C8B-B14F-4D97-AF65-F5344CB8AC3E}">
        <p14:creationId xmlns:p14="http://schemas.microsoft.com/office/powerpoint/2010/main" val="1169209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p:txBody>
          <a:bodyPr/>
          <a:lstStyle/>
          <a:p>
            <a:r>
              <a:rPr lang="en-US" dirty="0"/>
              <a:t>Delay CDFs for P-traffic (6 full buffer non-APSTAs case)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Main observation:</a:t>
            </a:r>
          </a:p>
          <a:p>
            <a:pPr lvl="1"/>
            <a:r>
              <a:rPr lang="en-US" dirty="0"/>
              <a:t>P-EDCA improves worst case of UL/DL delay compares to default EDCA AC-VO very effectively, showing the criticalness of distributing and protected prioritized access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Results</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18</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a:t>July 2020</a:t>
            </a:r>
            <a:endParaRPr lang="en-US" dirty="0"/>
          </a:p>
        </p:txBody>
      </p:sp>
      <p:pic>
        <p:nvPicPr>
          <p:cNvPr id="8" name="Picture 7" descr="A close up of a map&#10;&#10;Description automatically generated">
            <a:extLst>
              <a:ext uri="{FF2B5EF4-FFF2-40B4-BE49-F238E27FC236}">
                <a16:creationId xmlns:a16="http://schemas.microsoft.com/office/drawing/2014/main" id="{E12D013F-5225-E94C-AE97-D3DE53D1FE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99" t="668" r="7501" b="668"/>
          <a:stretch/>
        </p:blipFill>
        <p:spPr>
          <a:xfrm>
            <a:off x="34426" y="2255520"/>
            <a:ext cx="4500263" cy="2514598"/>
          </a:xfrm>
          <a:prstGeom prst="rect">
            <a:avLst/>
          </a:prstGeom>
        </p:spPr>
      </p:pic>
      <p:pic>
        <p:nvPicPr>
          <p:cNvPr id="14" name="Picture 13" descr="A close up of a map&#10;&#10;Description automatically generated">
            <a:extLst>
              <a:ext uri="{FF2B5EF4-FFF2-40B4-BE49-F238E27FC236}">
                <a16:creationId xmlns:a16="http://schemas.microsoft.com/office/drawing/2014/main" id="{37B89CF3-87DA-C248-B1CB-7FE7BA6877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99" t="668" r="7501" b="-1032"/>
          <a:stretch/>
        </p:blipFill>
        <p:spPr>
          <a:xfrm>
            <a:off x="4524179" y="2284423"/>
            <a:ext cx="4500263" cy="2557953"/>
          </a:xfrm>
          <a:prstGeom prst="rect">
            <a:avLst/>
          </a:prstGeom>
        </p:spPr>
      </p:pic>
    </p:spTree>
    <p:extLst>
      <p:ext uri="{BB962C8B-B14F-4D97-AF65-F5344CB8AC3E}">
        <p14:creationId xmlns:p14="http://schemas.microsoft.com/office/powerpoint/2010/main" val="3218751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p:txBody>
          <a:bodyPr/>
          <a:lstStyle/>
          <a:p>
            <a:r>
              <a:rPr lang="en-US" sz="1600" dirty="0"/>
              <a:t>Average DL throughput: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Observations:</a:t>
            </a:r>
          </a:p>
          <a:p>
            <a:pPr lvl="1"/>
            <a:r>
              <a:rPr lang="en-US" sz="1400" dirty="0"/>
              <a:t>For P-traffic (left), both Default (AC-VO) and P-EDCA get 80Mbps. Default (AC-BE) cannot meet the throughput requirement as downlink access is shared equally between R and P traffic</a:t>
            </a:r>
          </a:p>
          <a:p>
            <a:pPr lvl="1"/>
            <a:r>
              <a:rPr lang="en-US" sz="1400" dirty="0"/>
              <a:t>For R-traffic, P-EDCA gets some penalty due to slot boundaries and A-AIFS. However, the gap between Default (AC-VO) and P-EDCA closes as the full buffer traffic increases</a:t>
            </a:r>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Results</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19</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a:t>July 2020</a:t>
            </a:r>
            <a:endParaRPr lang="en-US" dirty="0"/>
          </a:p>
        </p:txBody>
      </p:sp>
      <p:pic>
        <p:nvPicPr>
          <p:cNvPr id="8" name="Picture 7" descr="A close up of a map&#10;&#10;Description automatically generated">
            <a:extLst>
              <a:ext uri="{FF2B5EF4-FFF2-40B4-BE49-F238E27FC236}">
                <a16:creationId xmlns:a16="http://schemas.microsoft.com/office/drawing/2014/main" id="{141FD829-8463-B24B-A6EC-8AC7B1A501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43" t="996" r="8257"/>
          <a:stretch/>
        </p:blipFill>
        <p:spPr>
          <a:xfrm>
            <a:off x="4572000" y="2133599"/>
            <a:ext cx="4540579" cy="2590801"/>
          </a:xfrm>
          <a:prstGeom prst="rect">
            <a:avLst/>
          </a:prstGeom>
        </p:spPr>
      </p:pic>
      <p:pic>
        <p:nvPicPr>
          <p:cNvPr id="11" name="Picture 10" descr="A close up of a map&#10;&#10;Description automatically generated">
            <a:extLst>
              <a:ext uri="{FF2B5EF4-FFF2-40B4-BE49-F238E27FC236}">
                <a16:creationId xmlns:a16="http://schemas.microsoft.com/office/drawing/2014/main" id="{EC945D04-6079-0949-BE3A-CAD3D03F07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00" t="668" r="8334" b="668"/>
          <a:stretch/>
        </p:blipFill>
        <p:spPr>
          <a:xfrm>
            <a:off x="0" y="2099441"/>
            <a:ext cx="4591972" cy="2590801"/>
          </a:xfrm>
          <a:prstGeom prst="rect">
            <a:avLst/>
          </a:prstGeom>
        </p:spPr>
      </p:pic>
    </p:spTree>
    <p:extLst>
      <p:ext uri="{BB962C8B-B14F-4D97-AF65-F5344CB8AC3E}">
        <p14:creationId xmlns:p14="http://schemas.microsoft.com/office/powerpoint/2010/main" val="100343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D564AA-1BDD-484A-8FB5-16A5AFC2A69B}"/>
              </a:ext>
            </a:extLst>
          </p:cNvPr>
          <p:cNvSpPr>
            <a:spLocks noGrp="1"/>
          </p:cNvSpPr>
          <p:nvPr>
            <p:ph idx="1"/>
          </p:nvPr>
        </p:nvSpPr>
        <p:spPr/>
        <p:txBody>
          <a:bodyPr/>
          <a:lstStyle/>
          <a:p>
            <a:r>
              <a:rPr lang="en-US" sz="2400" dirty="0"/>
              <a:t>Background: new medium access method to provide more predictable, and prioritized channel access (11-20/408r6)</a:t>
            </a:r>
          </a:p>
          <a:p>
            <a:r>
              <a:rPr lang="en-US" sz="2400" dirty="0"/>
              <a:t>This contribution provides more details on channel access design, and associated signaling.</a:t>
            </a:r>
          </a:p>
        </p:txBody>
      </p:sp>
      <p:sp>
        <p:nvSpPr>
          <p:cNvPr id="3" name="Title 2">
            <a:extLst>
              <a:ext uri="{FF2B5EF4-FFF2-40B4-BE49-F238E27FC236}">
                <a16:creationId xmlns:a16="http://schemas.microsoft.com/office/drawing/2014/main" id="{1ADCF611-A6AC-174C-830A-DE5BD870CB43}"/>
              </a:ext>
            </a:extLst>
          </p:cNvPr>
          <p:cNvSpPr>
            <a:spLocks noGrp="1"/>
          </p:cNvSpPr>
          <p:nvPr>
            <p:ph type="title"/>
          </p:nvPr>
        </p:nvSpPr>
        <p:spPr/>
        <p:txBody>
          <a:bodyPr/>
          <a:lstStyle/>
          <a:p>
            <a:r>
              <a:rPr lang="en-US" dirty="0"/>
              <a:t>Abstract</a:t>
            </a:r>
          </a:p>
        </p:txBody>
      </p:sp>
      <p:sp>
        <p:nvSpPr>
          <p:cNvPr id="4" name="Footer Placeholder 3">
            <a:extLst>
              <a:ext uri="{FF2B5EF4-FFF2-40B4-BE49-F238E27FC236}">
                <a16:creationId xmlns:a16="http://schemas.microsoft.com/office/drawing/2014/main" id="{37DE074D-D0C0-6F4D-99BC-E66FC246E3AA}"/>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10A033F6-69C5-C040-91AA-F1EBCC11686F}"/>
              </a:ext>
            </a:extLst>
          </p:cNvPr>
          <p:cNvSpPr>
            <a:spLocks noGrp="1"/>
          </p:cNvSpPr>
          <p:nvPr>
            <p:ph type="sldNum" idx="12"/>
          </p:nvPr>
        </p:nvSpPr>
        <p:spPr/>
        <p:txBody>
          <a:bodyPr/>
          <a:lstStyle/>
          <a:p>
            <a:pPr>
              <a:defRPr/>
            </a:pPr>
            <a:r>
              <a:rPr lang="en-US"/>
              <a:t>Slide </a:t>
            </a:r>
            <a:fld id="{C1789BC7-C074-42CC-ADF8-5107DF6BD1C1}" type="slidenum">
              <a:rPr lang="en-US" smtClean="0"/>
              <a:pPr>
                <a:defRPr/>
              </a:pPr>
              <a:t>2</a:t>
            </a:fld>
            <a:endParaRPr lang="en-US"/>
          </a:p>
        </p:txBody>
      </p:sp>
      <p:sp>
        <p:nvSpPr>
          <p:cNvPr id="6" name="Date Placeholder 5">
            <a:extLst>
              <a:ext uri="{FF2B5EF4-FFF2-40B4-BE49-F238E27FC236}">
                <a16:creationId xmlns:a16="http://schemas.microsoft.com/office/drawing/2014/main" id="{A4503CCD-5AC5-504E-AC1A-66C5EA4A3FDE}"/>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3655262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7E02-E632-4F1B-BBAB-9025452E9B30}"/>
              </a:ext>
            </a:extLst>
          </p:cNvPr>
          <p:cNvSpPr>
            <a:spLocks noGrp="1"/>
          </p:cNvSpPr>
          <p:nvPr>
            <p:ph type="title"/>
          </p:nvPr>
        </p:nvSpPr>
        <p:spPr>
          <a:xfrm>
            <a:off x="800100" y="2514600"/>
            <a:ext cx="7772400" cy="1362075"/>
          </a:xfrm>
        </p:spPr>
        <p:txBody>
          <a:bodyPr/>
          <a:lstStyle/>
          <a:p>
            <a:pPr algn="ctr"/>
            <a:r>
              <a:rPr lang="en-US" sz="2800" cap="none" dirty="0"/>
              <a:t>Slot Assignment To Traffic Stream</a:t>
            </a:r>
          </a:p>
        </p:txBody>
      </p:sp>
      <p:sp>
        <p:nvSpPr>
          <p:cNvPr id="4" name="Footer Placeholder 3">
            <a:extLst>
              <a:ext uri="{FF2B5EF4-FFF2-40B4-BE49-F238E27FC236}">
                <a16:creationId xmlns:a16="http://schemas.microsoft.com/office/drawing/2014/main" id="{1A0C472F-BB4F-4F21-9421-28B1C64EE047}"/>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E8FB0C1F-EC02-49EE-8615-F91DBE4BA84B}"/>
              </a:ext>
            </a:extLst>
          </p:cNvPr>
          <p:cNvSpPr>
            <a:spLocks noGrp="1"/>
          </p:cNvSpPr>
          <p:nvPr>
            <p:ph type="sldNum" idx="12"/>
          </p:nvPr>
        </p:nvSpPr>
        <p:spPr/>
        <p:txBody>
          <a:bodyPr/>
          <a:lstStyle/>
          <a:p>
            <a:pPr>
              <a:defRPr/>
            </a:pPr>
            <a:r>
              <a:rPr lang="en-US"/>
              <a:t>Slide </a:t>
            </a:r>
            <a:fld id="{F652A146-6F07-41EF-8958-F5CF356A0B78}" type="slidenum">
              <a:rPr lang="en-US" smtClean="0"/>
              <a:pPr>
                <a:defRPr/>
              </a:pPr>
              <a:t>20</a:t>
            </a:fld>
            <a:endParaRPr lang="en-US" dirty="0"/>
          </a:p>
        </p:txBody>
      </p:sp>
      <p:sp>
        <p:nvSpPr>
          <p:cNvPr id="6" name="Date Placeholder 5">
            <a:extLst>
              <a:ext uri="{FF2B5EF4-FFF2-40B4-BE49-F238E27FC236}">
                <a16:creationId xmlns:a16="http://schemas.microsoft.com/office/drawing/2014/main" id="{EB624903-9588-47C9-A76F-56D297896C54}"/>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136967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9F51F-1403-47E7-BBA0-BA93B1712CF5}"/>
              </a:ext>
            </a:extLst>
          </p:cNvPr>
          <p:cNvSpPr>
            <a:spLocks noGrp="1"/>
          </p:cNvSpPr>
          <p:nvPr>
            <p:ph idx="1"/>
          </p:nvPr>
        </p:nvSpPr>
        <p:spPr/>
        <p:txBody>
          <a:bodyPr/>
          <a:lstStyle/>
          <a:p>
            <a:r>
              <a:rPr lang="en-US" dirty="0"/>
              <a:t>At top level a traffic stream is classified per (RA, TA/DST)</a:t>
            </a:r>
          </a:p>
          <a:p>
            <a:pPr lvl="1"/>
            <a:r>
              <a:rPr lang="en-US" dirty="0">
                <a:sym typeface="Wingdings" panose="05000000000000000000" pitchFamily="2" charset="2"/>
              </a:rPr>
              <a:t> slots can be assigned to a STA’s DL/UL/P2P traffic</a:t>
            </a:r>
            <a:endParaRPr lang="en-US" dirty="0"/>
          </a:p>
          <a:p>
            <a:pPr lvl="1"/>
            <a:r>
              <a:rPr lang="en-US" dirty="0"/>
              <a:t>A STA may have mixed regular and latency sensitive traffic to/from it. See below.</a:t>
            </a:r>
          </a:p>
          <a:p>
            <a:r>
              <a:rPr lang="en-US" dirty="0"/>
              <a:t>Wearable devices: a device is designed to run latency sensitive applications</a:t>
            </a:r>
          </a:p>
          <a:p>
            <a:pPr lvl="1"/>
            <a:r>
              <a:rPr lang="en-US" dirty="0">
                <a:sym typeface="Wingdings" panose="05000000000000000000" pitchFamily="2" charset="2"/>
              </a:rPr>
              <a:t> all traffic originated from/to this STA are desired to be prioritized</a:t>
            </a:r>
          </a:p>
          <a:p>
            <a:pPr lvl="2"/>
            <a:r>
              <a:rPr lang="en-US" dirty="0">
                <a:sym typeface="Wingdings" panose="05000000000000000000" pitchFamily="2" charset="2"/>
              </a:rPr>
              <a:t>(there can be some small portion of application </a:t>
            </a:r>
            <a:r>
              <a:rPr lang="en-US" dirty="0" err="1">
                <a:sym typeface="Wingdings" panose="05000000000000000000" pitchFamily="2" charset="2"/>
              </a:rPr>
              <a:t>mgmt</a:t>
            </a:r>
            <a:r>
              <a:rPr lang="en-US" dirty="0">
                <a:sym typeface="Wingdings" panose="05000000000000000000" pitchFamily="2" charset="2"/>
              </a:rPr>
              <a:t>/control traffic)</a:t>
            </a:r>
          </a:p>
          <a:p>
            <a:r>
              <a:rPr lang="en-US" dirty="0"/>
              <a:t>A general computing device is running two types of traffic that falls into two categories: e.g. use BE/BK for regular traffic, and VI/VO for latency sensitive traffic; and they do not overlap</a:t>
            </a:r>
          </a:p>
          <a:p>
            <a:pPr lvl="1"/>
            <a:r>
              <a:rPr lang="en-US" dirty="0">
                <a:sym typeface="Wingdings" panose="05000000000000000000" pitchFamily="2" charset="2"/>
              </a:rPr>
              <a:t> In this case, traffic can be differentiated based on AC</a:t>
            </a:r>
          </a:p>
          <a:p>
            <a:r>
              <a:rPr lang="en-US" dirty="0">
                <a:sym typeface="Wingdings" panose="05000000000000000000" pitchFamily="2" charset="2"/>
              </a:rPr>
              <a:t>A general computing device is running multiple applications. Two of them are using the same VI, but one is latency sensitive (real-time interactive traffic, e.g. AR/VR), and one is regular (video subscription, e.g. Netflix)</a:t>
            </a:r>
          </a:p>
          <a:p>
            <a:pPr lvl="1"/>
            <a:r>
              <a:rPr lang="en-US" dirty="0">
                <a:sym typeface="Wingdings" panose="05000000000000000000" pitchFamily="2" charset="2"/>
              </a:rPr>
              <a:t> (RA, TID1/AC) and (RA, TID2/AC) differentiate the access service provided to each of these flows, provided they map to different access priority</a:t>
            </a:r>
            <a:endParaRPr lang="en-US" dirty="0"/>
          </a:p>
        </p:txBody>
      </p:sp>
      <p:sp>
        <p:nvSpPr>
          <p:cNvPr id="3" name="Title 2">
            <a:extLst>
              <a:ext uri="{FF2B5EF4-FFF2-40B4-BE49-F238E27FC236}">
                <a16:creationId xmlns:a16="http://schemas.microsoft.com/office/drawing/2014/main" id="{FFE46324-2F4D-4C88-96BC-7216C705E5AA}"/>
              </a:ext>
            </a:extLst>
          </p:cNvPr>
          <p:cNvSpPr>
            <a:spLocks noGrp="1"/>
          </p:cNvSpPr>
          <p:nvPr>
            <p:ph type="title"/>
          </p:nvPr>
        </p:nvSpPr>
        <p:spPr/>
        <p:txBody>
          <a:bodyPr/>
          <a:lstStyle/>
          <a:p>
            <a:r>
              <a:rPr lang="en-US" dirty="0"/>
              <a:t>Various Scenarios at STAs</a:t>
            </a:r>
          </a:p>
        </p:txBody>
      </p:sp>
      <p:sp>
        <p:nvSpPr>
          <p:cNvPr id="4" name="Footer Placeholder 3">
            <a:extLst>
              <a:ext uri="{FF2B5EF4-FFF2-40B4-BE49-F238E27FC236}">
                <a16:creationId xmlns:a16="http://schemas.microsoft.com/office/drawing/2014/main" id="{B025825A-C6C0-4334-A4BA-CD4C36A28C13}"/>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4C8214A7-32E1-42CB-A52C-FB807C745B05}"/>
              </a:ext>
            </a:extLst>
          </p:cNvPr>
          <p:cNvSpPr>
            <a:spLocks noGrp="1"/>
          </p:cNvSpPr>
          <p:nvPr>
            <p:ph type="sldNum" idx="12"/>
          </p:nvPr>
        </p:nvSpPr>
        <p:spPr/>
        <p:txBody>
          <a:bodyPr/>
          <a:lstStyle/>
          <a:p>
            <a:pPr>
              <a:defRPr/>
            </a:pPr>
            <a:r>
              <a:rPr lang="en-US"/>
              <a:t>Slide </a:t>
            </a:r>
            <a:fld id="{C1789BC7-C074-42CC-ADF8-5107DF6BD1C1}" type="slidenum">
              <a:rPr lang="en-US" smtClean="0"/>
              <a:pPr>
                <a:defRPr/>
              </a:pPr>
              <a:t>21</a:t>
            </a:fld>
            <a:endParaRPr lang="en-US"/>
          </a:p>
        </p:txBody>
      </p:sp>
      <p:sp>
        <p:nvSpPr>
          <p:cNvPr id="6" name="Date Placeholder 5">
            <a:extLst>
              <a:ext uri="{FF2B5EF4-FFF2-40B4-BE49-F238E27FC236}">
                <a16:creationId xmlns:a16="http://schemas.microsoft.com/office/drawing/2014/main" id="{226C50FD-B21E-4B3E-AB68-397BC38502A3}"/>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891250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23A249-C569-4406-9D93-2C6E523CC649}"/>
              </a:ext>
            </a:extLst>
          </p:cNvPr>
          <p:cNvSpPr>
            <a:spLocks noGrp="1"/>
          </p:cNvSpPr>
          <p:nvPr>
            <p:ph idx="1"/>
          </p:nvPr>
        </p:nvSpPr>
        <p:spPr/>
        <p:txBody>
          <a:bodyPr/>
          <a:lstStyle/>
          <a:p>
            <a:r>
              <a:rPr lang="en-US" dirty="0"/>
              <a:t>Associate each traffic stream classified per (source/destination, TID) with an attribute: L-marker</a:t>
            </a:r>
          </a:p>
          <a:p>
            <a:pPr lvl="1"/>
            <a:r>
              <a:rPr lang="en-US" dirty="0"/>
              <a:t>L-marker = 1: latency sensitive traffic, associated with whatever mechanism AP/network enables to differentiate from regular traffic</a:t>
            </a:r>
          </a:p>
          <a:p>
            <a:pPr lvl="1"/>
            <a:r>
              <a:rPr lang="en-US" dirty="0"/>
              <a:t>L-marker = 0: regular traffic</a:t>
            </a:r>
          </a:p>
          <a:p>
            <a:r>
              <a:rPr lang="en-US" dirty="0"/>
              <a:t>Options for signaling:</a:t>
            </a:r>
          </a:p>
          <a:p>
            <a:pPr marL="685800" lvl="1" indent="-342900">
              <a:buFont typeface="+mj-lt"/>
              <a:buAutoNum type="arabicPeriod"/>
            </a:pPr>
            <a:r>
              <a:rPr lang="en-US" dirty="0"/>
              <a:t>When establishing BA session, indicate if the associated TID is desired to be served as latency sensitive traffic</a:t>
            </a:r>
          </a:p>
          <a:p>
            <a:pPr marL="985838" lvl="2" indent="-342900"/>
            <a:r>
              <a:rPr lang="en-US" dirty="0"/>
              <a:t>Cons: may still want to transfer without a BA session. If don’t mind this limitation, could be a good option</a:t>
            </a:r>
          </a:p>
          <a:p>
            <a:pPr marL="685800" lvl="1" indent="-342900">
              <a:buFont typeface="+mj-lt"/>
              <a:buAutoNum type="arabicPeriod"/>
            </a:pPr>
            <a:r>
              <a:rPr lang="en-US" dirty="0"/>
              <a:t>Use a new IE containing a bitmap:</a:t>
            </a:r>
          </a:p>
          <a:p>
            <a:pPr marL="985838" lvl="2" indent="-342900"/>
            <a:r>
              <a:rPr lang="en-US" dirty="0"/>
              <a:t>Each bit, if set, indicates being mapped/requested to use prioritized service over regular traffic</a:t>
            </a:r>
          </a:p>
          <a:p>
            <a:pPr marL="685800" lvl="1" indent="-342900">
              <a:buFont typeface="+mj-lt"/>
              <a:buAutoNum type="arabicPeriod"/>
            </a:pPr>
            <a:r>
              <a:rPr lang="en-US" dirty="0"/>
              <a:t>Use a field as part of slot request/response handshake frames</a:t>
            </a:r>
          </a:p>
        </p:txBody>
      </p:sp>
      <p:sp>
        <p:nvSpPr>
          <p:cNvPr id="3" name="Title 2">
            <a:extLst>
              <a:ext uri="{FF2B5EF4-FFF2-40B4-BE49-F238E27FC236}">
                <a16:creationId xmlns:a16="http://schemas.microsoft.com/office/drawing/2014/main" id="{98D005B9-C5C8-43BC-8F57-69E2796D0E8B}"/>
              </a:ext>
            </a:extLst>
          </p:cNvPr>
          <p:cNvSpPr>
            <a:spLocks noGrp="1"/>
          </p:cNvSpPr>
          <p:nvPr>
            <p:ph type="title"/>
          </p:nvPr>
        </p:nvSpPr>
        <p:spPr/>
        <p:txBody>
          <a:bodyPr/>
          <a:lstStyle/>
          <a:p>
            <a:r>
              <a:rPr lang="en-US" dirty="0"/>
              <a:t>Proposal</a:t>
            </a:r>
          </a:p>
        </p:txBody>
      </p:sp>
      <p:sp>
        <p:nvSpPr>
          <p:cNvPr id="4" name="Footer Placeholder 3">
            <a:extLst>
              <a:ext uri="{FF2B5EF4-FFF2-40B4-BE49-F238E27FC236}">
                <a16:creationId xmlns:a16="http://schemas.microsoft.com/office/drawing/2014/main" id="{04077E4F-22DD-4F2C-9CCE-DCDE0D328733}"/>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9BD5F92C-7767-4108-BFB7-9F4F5506D0E3}"/>
              </a:ext>
            </a:extLst>
          </p:cNvPr>
          <p:cNvSpPr>
            <a:spLocks noGrp="1"/>
          </p:cNvSpPr>
          <p:nvPr>
            <p:ph type="sldNum" idx="12"/>
          </p:nvPr>
        </p:nvSpPr>
        <p:spPr/>
        <p:txBody>
          <a:bodyPr/>
          <a:lstStyle/>
          <a:p>
            <a:pPr>
              <a:defRPr/>
            </a:pPr>
            <a:r>
              <a:rPr lang="en-US"/>
              <a:t>Slide </a:t>
            </a:r>
            <a:fld id="{C1789BC7-C074-42CC-ADF8-5107DF6BD1C1}" type="slidenum">
              <a:rPr lang="en-US" smtClean="0"/>
              <a:pPr>
                <a:defRPr/>
              </a:pPr>
              <a:t>22</a:t>
            </a:fld>
            <a:endParaRPr lang="en-US"/>
          </a:p>
        </p:txBody>
      </p:sp>
      <p:sp>
        <p:nvSpPr>
          <p:cNvPr id="6" name="Date Placeholder 5">
            <a:extLst>
              <a:ext uri="{FF2B5EF4-FFF2-40B4-BE49-F238E27FC236}">
                <a16:creationId xmlns:a16="http://schemas.microsoft.com/office/drawing/2014/main" id="{BD940464-4F04-4CC1-BB36-6C7C74C7BC62}"/>
              </a:ext>
            </a:extLst>
          </p:cNvPr>
          <p:cNvSpPr>
            <a:spLocks noGrp="1"/>
          </p:cNvSpPr>
          <p:nvPr>
            <p:ph type="dt" idx="2"/>
          </p:nvPr>
        </p:nvSpPr>
        <p:spPr/>
        <p:txBody>
          <a:bodyPr/>
          <a:lstStyle/>
          <a:p>
            <a:pPr>
              <a:defRPr/>
            </a:pPr>
            <a:r>
              <a:rPr lang="en-US"/>
              <a:t>July 2020</a:t>
            </a:r>
            <a:endParaRPr lang="en-US" dirty="0"/>
          </a:p>
        </p:txBody>
      </p:sp>
      <p:pic>
        <p:nvPicPr>
          <p:cNvPr id="8" name="Picture 7">
            <a:extLst>
              <a:ext uri="{FF2B5EF4-FFF2-40B4-BE49-F238E27FC236}">
                <a16:creationId xmlns:a16="http://schemas.microsoft.com/office/drawing/2014/main" id="{606A801E-90A3-44B2-B190-1670C50BBC5A}"/>
              </a:ext>
            </a:extLst>
          </p:cNvPr>
          <p:cNvPicPr>
            <a:picLocks noChangeAspect="1"/>
          </p:cNvPicPr>
          <p:nvPr/>
        </p:nvPicPr>
        <p:blipFill>
          <a:blip r:embed="rId2"/>
          <a:stretch>
            <a:fillRect/>
          </a:stretch>
        </p:blipFill>
        <p:spPr>
          <a:xfrm>
            <a:off x="2362200" y="5334000"/>
            <a:ext cx="3600450" cy="962025"/>
          </a:xfrm>
          <a:prstGeom prst="rect">
            <a:avLst/>
          </a:prstGeom>
        </p:spPr>
      </p:pic>
    </p:spTree>
    <p:extLst>
      <p:ext uri="{BB962C8B-B14F-4D97-AF65-F5344CB8AC3E}">
        <p14:creationId xmlns:p14="http://schemas.microsoft.com/office/powerpoint/2010/main" val="2784356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C1C9C62-DF0B-47FE-9F1E-C6FF9C980559}"/>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3C628FA7-EC19-4917-9206-4612EA622D7D}"/>
              </a:ext>
            </a:extLst>
          </p:cNvPr>
          <p:cNvSpPr>
            <a:spLocks noGrp="1"/>
          </p:cNvSpPr>
          <p:nvPr>
            <p:ph type="sldNum" idx="12"/>
          </p:nvPr>
        </p:nvSpPr>
        <p:spPr/>
        <p:txBody>
          <a:bodyPr/>
          <a:lstStyle/>
          <a:p>
            <a:pPr>
              <a:defRPr/>
            </a:pPr>
            <a:r>
              <a:rPr lang="en-US"/>
              <a:t>Slide </a:t>
            </a:r>
            <a:fld id="{C1789BC7-C074-42CC-ADF8-5107DF6BD1C1}" type="slidenum">
              <a:rPr lang="en-US" smtClean="0"/>
              <a:pPr>
                <a:defRPr/>
              </a:pPr>
              <a:t>23</a:t>
            </a:fld>
            <a:endParaRPr lang="en-US"/>
          </a:p>
        </p:txBody>
      </p:sp>
      <p:sp>
        <p:nvSpPr>
          <p:cNvPr id="6" name="Date Placeholder 5">
            <a:extLst>
              <a:ext uri="{FF2B5EF4-FFF2-40B4-BE49-F238E27FC236}">
                <a16:creationId xmlns:a16="http://schemas.microsoft.com/office/drawing/2014/main" id="{35B917E9-FA86-4797-B082-6D284635C875}"/>
              </a:ext>
            </a:extLst>
          </p:cNvPr>
          <p:cNvSpPr>
            <a:spLocks noGrp="1"/>
          </p:cNvSpPr>
          <p:nvPr>
            <p:ph type="dt" idx="2"/>
          </p:nvPr>
        </p:nvSpPr>
        <p:spPr/>
        <p:txBody>
          <a:bodyPr/>
          <a:lstStyle/>
          <a:p>
            <a:pPr>
              <a:defRPr/>
            </a:pPr>
            <a:r>
              <a:rPr lang="en-US"/>
              <a:t>July 2020</a:t>
            </a:r>
            <a:endParaRPr lang="en-US" dirty="0"/>
          </a:p>
        </p:txBody>
      </p:sp>
      <p:pic>
        <p:nvPicPr>
          <p:cNvPr id="10" name="Picture 9">
            <a:extLst>
              <a:ext uri="{FF2B5EF4-FFF2-40B4-BE49-F238E27FC236}">
                <a16:creationId xmlns:a16="http://schemas.microsoft.com/office/drawing/2014/main" id="{BDDF2AD1-CE66-4546-A4DB-3EB9D52632D9}"/>
              </a:ext>
            </a:extLst>
          </p:cNvPr>
          <p:cNvPicPr>
            <a:picLocks noChangeAspect="1"/>
          </p:cNvPicPr>
          <p:nvPr/>
        </p:nvPicPr>
        <p:blipFill>
          <a:blip r:embed="rId2"/>
          <a:stretch>
            <a:fillRect/>
          </a:stretch>
        </p:blipFill>
        <p:spPr>
          <a:xfrm>
            <a:off x="1114425" y="914400"/>
            <a:ext cx="6915150" cy="3619500"/>
          </a:xfrm>
          <a:prstGeom prst="rect">
            <a:avLst/>
          </a:prstGeom>
        </p:spPr>
      </p:pic>
      <p:pic>
        <p:nvPicPr>
          <p:cNvPr id="12" name="Picture 11">
            <a:extLst>
              <a:ext uri="{FF2B5EF4-FFF2-40B4-BE49-F238E27FC236}">
                <a16:creationId xmlns:a16="http://schemas.microsoft.com/office/drawing/2014/main" id="{8F666983-C2B9-4006-96EC-C96A5A79EEA2}"/>
              </a:ext>
            </a:extLst>
          </p:cNvPr>
          <p:cNvPicPr>
            <a:picLocks noChangeAspect="1"/>
          </p:cNvPicPr>
          <p:nvPr/>
        </p:nvPicPr>
        <p:blipFill>
          <a:blip r:embed="rId3"/>
          <a:stretch>
            <a:fillRect/>
          </a:stretch>
        </p:blipFill>
        <p:spPr>
          <a:xfrm>
            <a:off x="2333146" y="5181600"/>
            <a:ext cx="4477708" cy="1208172"/>
          </a:xfrm>
          <a:prstGeom prst="rect">
            <a:avLst/>
          </a:prstGeom>
        </p:spPr>
      </p:pic>
      <p:sp>
        <p:nvSpPr>
          <p:cNvPr id="13" name="TextBox 12">
            <a:extLst>
              <a:ext uri="{FF2B5EF4-FFF2-40B4-BE49-F238E27FC236}">
                <a16:creationId xmlns:a16="http://schemas.microsoft.com/office/drawing/2014/main" id="{897AF7A6-B074-4DB7-B062-8296BE3F6444}"/>
              </a:ext>
            </a:extLst>
          </p:cNvPr>
          <p:cNvSpPr txBox="1"/>
          <p:nvPr/>
        </p:nvSpPr>
        <p:spPr>
          <a:xfrm>
            <a:off x="604237" y="685800"/>
            <a:ext cx="1487971" cy="646331"/>
          </a:xfrm>
          <a:prstGeom prst="rect">
            <a:avLst/>
          </a:prstGeom>
          <a:noFill/>
        </p:spPr>
        <p:txBody>
          <a:bodyPr wrap="none" rtlCol="0">
            <a:spAutoFit/>
          </a:bodyPr>
          <a:lstStyle/>
          <a:p>
            <a:r>
              <a:rPr lang="en-US" dirty="0"/>
              <a:t>Example: </a:t>
            </a:r>
            <a:br>
              <a:rPr lang="en-US" dirty="0"/>
            </a:br>
            <a:r>
              <a:rPr lang="en-US" dirty="0"/>
              <a:t>Queues @ AP</a:t>
            </a:r>
          </a:p>
        </p:txBody>
      </p:sp>
    </p:spTree>
    <p:extLst>
      <p:ext uri="{BB962C8B-B14F-4D97-AF65-F5344CB8AC3E}">
        <p14:creationId xmlns:p14="http://schemas.microsoft.com/office/powerpoint/2010/main" val="3343267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6D7D-ADF1-47BA-9B81-D1ECE5C976EC}"/>
              </a:ext>
            </a:extLst>
          </p:cNvPr>
          <p:cNvSpPr>
            <a:spLocks noGrp="1"/>
          </p:cNvSpPr>
          <p:nvPr>
            <p:ph type="title"/>
          </p:nvPr>
        </p:nvSpPr>
        <p:spPr>
          <a:xfrm>
            <a:off x="778969" y="2747962"/>
            <a:ext cx="7772400" cy="1362075"/>
          </a:xfrm>
        </p:spPr>
        <p:txBody>
          <a:bodyPr/>
          <a:lstStyle/>
          <a:p>
            <a:pPr algn="ctr"/>
            <a:r>
              <a:rPr lang="en-US" sz="2800" cap="none" dirty="0"/>
              <a:t>Slot Information Description</a:t>
            </a:r>
          </a:p>
        </p:txBody>
      </p:sp>
      <p:sp>
        <p:nvSpPr>
          <p:cNvPr id="4" name="Footer Placeholder 3">
            <a:extLst>
              <a:ext uri="{FF2B5EF4-FFF2-40B4-BE49-F238E27FC236}">
                <a16:creationId xmlns:a16="http://schemas.microsoft.com/office/drawing/2014/main" id="{F2B038C3-43F6-4777-A7CE-125B96EFA708}"/>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2EF946A5-356A-4BB7-BA6F-CA241F96549C}"/>
              </a:ext>
            </a:extLst>
          </p:cNvPr>
          <p:cNvSpPr>
            <a:spLocks noGrp="1"/>
          </p:cNvSpPr>
          <p:nvPr>
            <p:ph type="sldNum" idx="12"/>
          </p:nvPr>
        </p:nvSpPr>
        <p:spPr/>
        <p:txBody>
          <a:bodyPr/>
          <a:lstStyle/>
          <a:p>
            <a:pPr>
              <a:defRPr/>
            </a:pPr>
            <a:r>
              <a:rPr lang="en-US"/>
              <a:t>Slide </a:t>
            </a:r>
            <a:fld id="{F652A146-6F07-41EF-8958-F5CF356A0B78}" type="slidenum">
              <a:rPr lang="en-US" smtClean="0"/>
              <a:pPr>
                <a:defRPr/>
              </a:pPr>
              <a:t>24</a:t>
            </a:fld>
            <a:endParaRPr lang="en-US" dirty="0"/>
          </a:p>
        </p:txBody>
      </p:sp>
      <p:sp>
        <p:nvSpPr>
          <p:cNvPr id="6" name="Date Placeholder 5">
            <a:extLst>
              <a:ext uri="{FF2B5EF4-FFF2-40B4-BE49-F238E27FC236}">
                <a16:creationId xmlns:a16="http://schemas.microsoft.com/office/drawing/2014/main" id="{D8CA9B5B-E9E5-4E6C-9F1D-3824F0F3209E}"/>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750368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B70333-3DC4-4285-AA5F-065F3F73266F}"/>
              </a:ext>
            </a:extLst>
          </p:cNvPr>
          <p:cNvSpPr>
            <a:spLocks noGrp="1"/>
          </p:cNvSpPr>
          <p:nvPr>
            <p:ph idx="1"/>
          </p:nvPr>
        </p:nvSpPr>
        <p:spPr/>
        <p:txBody>
          <a:bodyPr/>
          <a:lstStyle/>
          <a:p>
            <a:r>
              <a:rPr lang="en-US" dirty="0"/>
              <a:t>A slot bitmap in slot request/grant/reporting frames</a:t>
            </a:r>
          </a:p>
          <a:p>
            <a:pPr lvl="1"/>
            <a:r>
              <a:rPr lang="en-US" dirty="0"/>
              <a:t>Share schedule info</a:t>
            </a:r>
          </a:p>
          <a:p>
            <a:pPr lvl="1"/>
            <a:r>
              <a:rPr lang="en-US" dirty="0"/>
              <a:t>Let non-AP STA know the available slots to sign up</a:t>
            </a:r>
          </a:p>
          <a:p>
            <a:pPr lvl="1"/>
            <a:r>
              <a:rPr lang="en-US" dirty="0"/>
              <a:t>Share with OBSS STAs</a:t>
            </a:r>
          </a:p>
          <a:p>
            <a:r>
              <a:rPr lang="en-US" dirty="0"/>
              <a:t>Slot duration: can be ½, 1, 2, 3, 4, 5, 6 …, TUs. Can use coded/calculated value (TBD).</a:t>
            </a:r>
          </a:p>
          <a:p>
            <a:r>
              <a:rPr lang="en-US" dirty="0"/>
              <a:t>Period: indicate period in number of slots. = 0: non-periodic. </a:t>
            </a:r>
          </a:p>
          <a:p>
            <a:r>
              <a:rPr lang="en-US" dirty="0"/>
              <a:t>Persistency: </a:t>
            </a:r>
          </a:p>
          <a:p>
            <a:r>
              <a:rPr lang="en-US" dirty="0"/>
              <a:t>Two types of bitmaps:</a:t>
            </a:r>
          </a:p>
          <a:p>
            <a:pPr lvl="1"/>
            <a:r>
              <a:rPr lang="en-US" dirty="0"/>
              <a:t>Status bitmap: indicate occupancy, request or assignment: 1 bit per slot.</a:t>
            </a:r>
          </a:p>
          <a:p>
            <a:pPr lvl="1"/>
            <a:r>
              <a:rPr lang="en-US" dirty="0"/>
              <a:t>Information bitmap: 4 bits per slot – [ p2p | OBSS | trigger-only | Full ]</a:t>
            </a:r>
          </a:p>
          <a:p>
            <a:pPr lvl="2"/>
            <a:r>
              <a:rPr lang="en-US" dirty="0"/>
              <a:t>Full: the slot doesn’t accept any new member.</a:t>
            </a:r>
          </a:p>
          <a:p>
            <a:pPr lvl="2"/>
            <a:r>
              <a:rPr lang="en-US" dirty="0"/>
              <a:t>Trigger-only: this slot uses trigger-only frame sequence</a:t>
            </a:r>
          </a:p>
          <a:p>
            <a:pPr lvl="2"/>
            <a:r>
              <a:rPr lang="en-US" dirty="0"/>
              <a:t>OBSS: this slot is occupied by OBSS traffic</a:t>
            </a:r>
          </a:p>
          <a:p>
            <a:pPr lvl="2"/>
            <a:r>
              <a:rPr lang="en-US" dirty="0"/>
              <a:t>P2p: this slot is assigned to p2p traffic</a:t>
            </a:r>
          </a:p>
        </p:txBody>
      </p:sp>
      <p:sp>
        <p:nvSpPr>
          <p:cNvPr id="3" name="Title 2">
            <a:extLst>
              <a:ext uri="{FF2B5EF4-FFF2-40B4-BE49-F238E27FC236}">
                <a16:creationId xmlns:a16="http://schemas.microsoft.com/office/drawing/2014/main" id="{25AE3080-57BD-4D51-8493-86F9A4D0E65D}"/>
              </a:ext>
            </a:extLst>
          </p:cNvPr>
          <p:cNvSpPr>
            <a:spLocks noGrp="1"/>
          </p:cNvSpPr>
          <p:nvPr>
            <p:ph type="title"/>
          </p:nvPr>
        </p:nvSpPr>
        <p:spPr/>
        <p:txBody>
          <a:bodyPr/>
          <a:lstStyle/>
          <a:p>
            <a:r>
              <a:rPr lang="en-US" dirty="0"/>
              <a:t>Slot Information</a:t>
            </a:r>
          </a:p>
        </p:txBody>
      </p:sp>
      <p:sp>
        <p:nvSpPr>
          <p:cNvPr id="4" name="Footer Placeholder 3">
            <a:extLst>
              <a:ext uri="{FF2B5EF4-FFF2-40B4-BE49-F238E27FC236}">
                <a16:creationId xmlns:a16="http://schemas.microsoft.com/office/drawing/2014/main" id="{FA512FB5-5B13-4A88-A3CD-544584B820CC}"/>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15471F9-52C4-4799-A362-4AE07F2C7943}"/>
              </a:ext>
            </a:extLst>
          </p:cNvPr>
          <p:cNvSpPr>
            <a:spLocks noGrp="1"/>
          </p:cNvSpPr>
          <p:nvPr>
            <p:ph type="sldNum" idx="12"/>
          </p:nvPr>
        </p:nvSpPr>
        <p:spPr/>
        <p:txBody>
          <a:bodyPr/>
          <a:lstStyle/>
          <a:p>
            <a:pPr>
              <a:defRPr/>
            </a:pPr>
            <a:r>
              <a:rPr lang="en-US"/>
              <a:t>Slide </a:t>
            </a:r>
            <a:fld id="{C1789BC7-C074-42CC-ADF8-5107DF6BD1C1}" type="slidenum">
              <a:rPr lang="en-US" smtClean="0"/>
              <a:pPr>
                <a:defRPr/>
              </a:pPr>
              <a:t>25</a:t>
            </a:fld>
            <a:endParaRPr lang="en-US"/>
          </a:p>
        </p:txBody>
      </p:sp>
      <p:sp>
        <p:nvSpPr>
          <p:cNvPr id="6" name="Date Placeholder 5">
            <a:extLst>
              <a:ext uri="{FF2B5EF4-FFF2-40B4-BE49-F238E27FC236}">
                <a16:creationId xmlns:a16="http://schemas.microsoft.com/office/drawing/2014/main" id="{951AFFFD-88A6-4AFE-9BCC-256BAA3362D3}"/>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2859593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2EC1B5-9B0F-47B4-80DF-F66A38A9E032}"/>
              </a:ext>
            </a:extLst>
          </p:cNvPr>
          <p:cNvSpPr>
            <a:spLocks noGrp="1"/>
          </p:cNvSpPr>
          <p:nvPr>
            <p:ph idx="1"/>
          </p:nvPr>
        </p:nvSpPr>
        <p:spPr>
          <a:xfrm>
            <a:off x="685800" y="2667000"/>
            <a:ext cx="7909560" cy="3718560"/>
          </a:xfrm>
        </p:spPr>
        <p:txBody>
          <a:bodyPr/>
          <a:lstStyle/>
          <a:p>
            <a:r>
              <a:rPr lang="en-US" dirty="0"/>
              <a:t>Slot Dur (value a): </a:t>
            </a:r>
            <a:r>
              <a:rPr lang="en-US" sz="1800" b="0" i="0" u="none" strike="noStrike" baseline="0" dirty="0">
                <a:solidFill>
                  <a:srgbClr val="000000"/>
                </a:solidFill>
                <a:latin typeface="Calibri" panose="020F0502020204030204" pitchFamily="34" charset="0"/>
              </a:rPr>
              <a:t>Duration is calculated as (value + 1) * ½ TUs.  Another option: 2 ^ (a-1) TUs.</a:t>
            </a:r>
          </a:p>
          <a:p>
            <a:r>
              <a:rPr lang="en-US" dirty="0">
                <a:latin typeface="Calibri" panose="020F0502020204030204" pitchFamily="34" charset="0"/>
              </a:rPr>
              <a:t>Bitmap Len (value c): </a:t>
            </a:r>
            <a:r>
              <a:rPr lang="en-US" sz="1800" b="0" i="0" u="none" strike="noStrike" baseline="0" dirty="0">
                <a:solidFill>
                  <a:srgbClr val="000000"/>
                </a:solidFill>
                <a:latin typeface="Calibri" panose="020F0502020204030204" pitchFamily="34" charset="0"/>
              </a:rPr>
              <a:t># of slots included in the bitmap. The status bitmap has ceil(c/8) octets.</a:t>
            </a:r>
          </a:p>
          <a:p>
            <a:r>
              <a:rPr lang="en-US" dirty="0">
                <a:latin typeface="Calibri" panose="020F0502020204030204" pitchFamily="34" charset="0"/>
              </a:rPr>
              <a:t>Information Bitmap Present</a:t>
            </a:r>
            <a:r>
              <a:rPr lang="en-US" b="0" dirty="0">
                <a:latin typeface="Calibri" panose="020F0502020204030204" pitchFamily="34" charset="0"/>
              </a:rPr>
              <a:t>: indicates if &lt;Information Bitmap&gt; is present.</a:t>
            </a:r>
          </a:p>
          <a:p>
            <a:pPr marR="0" algn="l" rtl="0"/>
            <a:r>
              <a:rPr lang="en-US" dirty="0">
                <a:latin typeface="Calibri" panose="020F0502020204030204" pitchFamily="34" charset="0"/>
              </a:rPr>
              <a:t>Period (value b): </a:t>
            </a:r>
            <a:r>
              <a:rPr lang="en-US" sz="1800" b="0" i="0" u="none" strike="noStrike" baseline="0" dirty="0">
                <a:solidFill>
                  <a:srgbClr val="000000"/>
                </a:solidFill>
                <a:latin typeface="Calibri" panose="020F0502020204030204" pitchFamily="34" charset="0"/>
              </a:rPr>
              <a:t>= 0 : non-periodic; &gt; 0 : periodic with b slots as period</a:t>
            </a:r>
          </a:p>
          <a:p>
            <a:pPr marR="0" algn="l" rtl="0"/>
            <a:r>
              <a:rPr lang="en-US" dirty="0">
                <a:latin typeface="Calibri" panose="020F0502020204030204" pitchFamily="34" charset="0"/>
              </a:rPr>
              <a:t>Persistence</a:t>
            </a:r>
            <a:r>
              <a:rPr lang="en-US" b="0" dirty="0">
                <a:latin typeface="Calibri" panose="020F0502020204030204" pitchFamily="34" charset="0"/>
              </a:rPr>
              <a:t>: indicate number of TBTTs during which the indicated info is valid</a:t>
            </a:r>
            <a:endParaRPr lang="en-US" sz="1800" b="0" i="0" u="none" strike="noStrike" baseline="0" dirty="0">
              <a:solidFill>
                <a:srgbClr val="000000"/>
              </a:solidFill>
              <a:latin typeface="Calibri" panose="020F0502020204030204" pitchFamily="34" charset="0"/>
            </a:endParaRPr>
          </a:p>
          <a:p>
            <a:pPr marR="0" algn="l" rtl="0"/>
            <a:r>
              <a:rPr lang="en-US" dirty="0">
                <a:latin typeface="Calibri" panose="020F0502020204030204" pitchFamily="34" charset="0"/>
              </a:rPr>
              <a:t>Status Bitmap</a:t>
            </a:r>
            <a:r>
              <a:rPr lang="en-US" b="0" dirty="0">
                <a:latin typeface="Calibri" panose="020F0502020204030204" pitchFamily="34" charset="0"/>
              </a:rPr>
              <a:t>: has ceil (c / 8) octets. The padding bits are set to 0. Each bit indicates the status of the slot: occupied or requested or assigned.</a:t>
            </a:r>
          </a:p>
          <a:p>
            <a:pPr marR="0" algn="l" rtl="0"/>
            <a:r>
              <a:rPr lang="en-US" dirty="0">
                <a:latin typeface="Calibri" panose="020F0502020204030204" pitchFamily="34" charset="0"/>
              </a:rPr>
              <a:t>Information Bitmap</a:t>
            </a:r>
            <a:r>
              <a:rPr lang="en-US" b="0" dirty="0">
                <a:latin typeface="Calibri" panose="020F0502020204030204" pitchFamily="34" charset="0"/>
              </a:rPr>
              <a:t>: has ceil (c / 2) octets. Every four bits for a slot:</a:t>
            </a:r>
          </a:p>
          <a:p>
            <a:pPr lvl="1"/>
            <a:r>
              <a:rPr lang="en-US" dirty="0">
                <a:latin typeface="Calibri" panose="020F0502020204030204" pitchFamily="34" charset="0"/>
              </a:rPr>
              <a:t>Bits 3-0 :  p2p | OBSS | triggered-only | full</a:t>
            </a:r>
            <a:endParaRPr lang="en-US" dirty="0"/>
          </a:p>
        </p:txBody>
      </p:sp>
      <p:sp>
        <p:nvSpPr>
          <p:cNvPr id="3" name="Title 2">
            <a:extLst>
              <a:ext uri="{FF2B5EF4-FFF2-40B4-BE49-F238E27FC236}">
                <a16:creationId xmlns:a16="http://schemas.microsoft.com/office/drawing/2014/main" id="{7DE1A45E-F743-4FD7-96B5-213EE12EB4FD}"/>
              </a:ext>
            </a:extLst>
          </p:cNvPr>
          <p:cNvSpPr>
            <a:spLocks noGrp="1"/>
          </p:cNvSpPr>
          <p:nvPr>
            <p:ph type="title"/>
          </p:nvPr>
        </p:nvSpPr>
        <p:spPr/>
        <p:txBody>
          <a:bodyPr/>
          <a:lstStyle/>
          <a:p>
            <a:r>
              <a:rPr lang="en-US" dirty="0"/>
              <a:t>An Example Format Design</a:t>
            </a:r>
          </a:p>
        </p:txBody>
      </p:sp>
      <p:sp>
        <p:nvSpPr>
          <p:cNvPr id="4" name="Footer Placeholder 3">
            <a:extLst>
              <a:ext uri="{FF2B5EF4-FFF2-40B4-BE49-F238E27FC236}">
                <a16:creationId xmlns:a16="http://schemas.microsoft.com/office/drawing/2014/main" id="{B4D95862-8C15-45CD-85A6-E4806E894EEA}"/>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2715E1CC-60ED-431D-BF68-546527468748}"/>
              </a:ext>
            </a:extLst>
          </p:cNvPr>
          <p:cNvSpPr>
            <a:spLocks noGrp="1"/>
          </p:cNvSpPr>
          <p:nvPr>
            <p:ph type="sldNum" idx="12"/>
          </p:nvPr>
        </p:nvSpPr>
        <p:spPr/>
        <p:txBody>
          <a:bodyPr/>
          <a:lstStyle/>
          <a:p>
            <a:pPr>
              <a:defRPr/>
            </a:pPr>
            <a:r>
              <a:rPr lang="en-US"/>
              <a:t>Slide </a:t>
            </a:r>
            <a:fld id="{C1789BC7-C074-42CC-ADF8-5107DF6BD1C1}" type="slidenum">
              <a:rPr lang="en-US" smtClean="0"/>
              <a:pPr>
                <a:defRPr/>
              </a:pPr>
              <a:t>26</a:t>
            </a:fld>
            <a:endParaRPr lang="en-US"/>
          </a:p>
        </p:txBody>
      </p:sp>
      <p:sp>
        <p:nvSpPr>
          <p:cNvPr id="6" name="Date Placeholder 5">
            <a:extLst>
              <a:ext uri="{FF2B5EF4-FFF2-40B4-BE49-F238E27FC236}">
                <a16:creationId xmlns:a16="http://schemas.microsoft.com/office/drawing/2014/main" id="{EEA5B4C0-8531-4CCF-96D6-1E55352E7E60}"/>
              </a:ext>
            </a:extLst>
          </p:cNvPr>
          <p:cNvSpPr>
            <a:spLocks noGrp="1"/>
          </p:cNvSpPr>
          <p:nvPr>
            <p:ph type="dt" idx="2"/>
          </p:nvPr>
        </p:nvSpPr>
        <p:spPr/>
        <p:txBody>
          <a:bodyPr/>
          <a:lstStyle/>
          <a:p>
            <a:pPr>
              <a:defRPr/>
            </a:pPr>
            <a:r>
              <a:rPr lang="en-US"/>
              <a:t>July 2020</a:t>
            </a:r>
            <a:endParaRPr lang="en-US" dirty="0"/>
          </a:p>
        </p:txBody>
      </p:sp>
      <p:pic>
        <p:nvPicPr>
          <p:cNvPr id="8" name="Picture 7">
            <a:extLst>
              <a:ext uri="{FF2B5EF4-FFF2-40B4-BE49-F238E27FC236}">
                <a16:creationId xmlns:a16="http://schemas.microsoft.com/office/drawing/2014/main" id="{9EFF177F-11C9-49A4-88F6-D5D4D500B80C}"/>
              </a:ext>
            </a:extLst>
          </p:cNvPr>
          <p:cNvPicPr>
            <a:picLocks noChangeAspect="1"/>
          </p:cNvPicPr>
          <p:nvPr/>
        </p:nvPicPr>
        <p:blipFill>
          <a:blip r:embed="rId2"/>
          <a:stretch>
            <a:fillRect/>
          </a:stretch>
        </p:blipFill>
        <p:spPr>
          <a:xfrm>
            <a:off x="609600" y="1579880"/>
            <a:ext cx="8191500" cy="971550"/>
          </a:xfrm>
          <a:prstGeom prst="rect">
            <a:avLst/>
          </a:prstGeom>
        </p:spPr>
      </p:pic>
    </p:spTree>
    <p:extLst>
      <p:ext uri="{BB962C8B-B14F-4D97-AF65-F5344CB8AC3E}">
        <p14:creationId xmlns:p14="http://schemas.microsoft.com/office/powerpoint/2010/main" val="581447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53AFA2-B123-4A62-8A94-2291EFBA1276}"/>
              </a:ext>
            </a:extLst>
          </p:cNvPr>
          <p:cNvSpPr>
            <a:spLocks noGrp="1"/>
          </p:cNvSpPr>
          <p:nvPr>
            <p:ph idx="1"/>
          </p:nvPr>
        </p:nvSpPr>
        <p:spPr/>
        <p:txBody>
          <a:bodyPr/>
          <a:lstStyle/>
          <a:p>
            <a:r>
              <a:rPr lang="en-US" sz="2000" dirty="0"/>
              <a:t>Reporting frames:</a:t>
            </a:r>
          </a:p>
          <a:p>
            <a:pPr lvl="1"/>
            <a:r>
              <a:rPr lang="en-US" sz="1800" dirty="0"/>
              <a:t>Beacon, probe response or any applicable reporting frame(s): AP advertise slot configuration (dur, period), status and information bitmaps.</a:t>
            </a:r>
          </a:p>
          <a:p>
            <a:pPr lvl="1"/>
            <a:r>
              <a:rPr lang="en-US" sz="1800" dirty="0"/>
              <a:t>Create slot info IE</a:t>
            </a:r>
          </a:p>
          <a:p>
            <a:r>
              <a:rPr lang="en-US" sz="2000" dirty="0"/>
              <a:t>Slot request/response frames:</a:t>
            </a:r>
          </a:p>
          <a:p>
            <a:pPr lvl="1"/>
            <a:r>
              <a:rPr lang="en-US" sz="1800" dirty="0"/>
              <a:t>Create new action frames for handshake</a:t>
            </a:r>
          </a:p>
          <a:p>
            <a:pPr lvl="1"/>
            <a:r>
              <a:rPr lang="en-US" sz="1800" dirty="0"/>
              <a:t>Can be carried in TWT frames to request TWT schedule and slot access</a:t>
            </a:r>
          </a:p>
          <a:p>
            <a:pPr lvl="1"/>
            <a:r>
              <a:rPr lang="en-US" sz="1800" dirty="0"/>
              <a:t>In addition to slot information, has additional request/assignment info</a:t>
            </a:r>
          </a:p>
          <a:p>
            <a:r>
              <a:rPr lang="en-US" sz="2000" dirty="0"/>
              <a:t>Slot termination frame or field</a:t>
            </a:r>
          </a:p>
          <a:p>
            <a:r>
              <a:rPr lang="en-US" sz="2000" dirty="0"/>
              <a:t>Any applicable / TBD frames to conduct inter-BSS access coordination</a:t>
            </a:r>
          </a:p>
        </p:txBody>
      </p:sp>
      <p:sp>
        <p:nvSpPr>
          <p:cNvPr id="3" name="Title 2">
            <a:extLst>
              <a:ext uri="{FF2B5EF4-FFF2-40B4-BE49-F238E27FC236}">
                <a16:creationId xmlns:a16="http://schemas.microsoft.com/office/drawing/2014/main" id="{EB6DDACB-9A96-4199-A494-804CAAAB3608}"/>
              </a:ext>
            </a:extLst>
          </p:cNvPr>
          <p:cNvSpPr>
            <a:spLocks noGrp="1"/>
          </p:cNvSpPr>
          <p:nvPr>
            <p:ph type="title"/>
          </p:nvPr>
        </p:nvSpPr>
        <p:spPr/>
        <p:txBody>
          <a:bodyPr/>
          <a:lstStyle/>
          <a:p>
            <a:r>
              <a:rPr lang="en-US" dirty="0"/>
              <a:t>Carrying Frames</a:t>
            </a:r>
          </a:p>
        </p:txBody>
      </p:sp>
      <p:sp>
        <p:nvSpPr>
          <p:cNvPr id="4" name="Footer Placeholder 3">
            <a:extLst>
              <a:ext uri="{FF2B5EF4-FFF2-40B4-BE49-F238E27FC236}">
                <a16:creationId xmlns:a16="http://schemas.microsoft.com/office/drawing/2014/main" id="{D97A2B90-4593-43B8-9D24-7FC859482C45}"/>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46544AD9-CA5A-4024-B6E3-9DF911FC90E4}"/>
              </a:ext>
            </a:extLst>
          </p:cNvPr>
          <p:cNvSpPr>
            <a:spLocks noGrp="1"/>
          </p:cNvSpPr>
          <p:nvPr>
            <p:ph type="sldNum" idx="12"/>
          </p:nvPr>
        </p:nvSpPr>
        <p:spPr/>
        <p:txBody>
          <a:bodyPr/>
          <a:lstStyle/>
          <a:p>
            <a:pPr>
              <a:defRPr/>
            </a:pPr>
            <a:r>
              <a:rPr lang="en-US"/>
              <a:t>Slide </a:t>
            </a:r>
            <a:fld id="{C1789BC7-C074-42CC-ADF8-5107DF6BD1C1}" type="slidenum">
              <a:rPr lang="en-US" smtClean="0"/>
              <a:pPr>
                <a:defRPr/>
              </a:pPr>
              <a:t>27</a:t>
            </a:fld>
            <a:endParaRPr lang="en-US"/>
          </a:p>
        </p:txBody>
      </p:sp>
      <p:sp>
        <p:nvSpPr>
          <p:cNvPr id="6" name="Date Placeholder 5">
            <a:extLst>
              <a:ext uri="{FF2B5EF4-FFF2-40B4-BE49-F238E27FC236}">
                <a16:creationId xmlns:a16="http://schemas.microsoft.com/office/drawing/2014/main" id="{59E7B5AC-7D43-4A7A-B058-30CC23849EB3}"/>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3935205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53AFA2-B123-4A62-8A94-2291EFBA1276}"/>
              </a:ext>
            </a:extLst>
          </p:cNvPr>
          <p:cNvSpPr>
            <a:spLocks noGrp="1"/>
          </p:cNvSpPr>
          <p:nvPr>
            <p:ph idx="1"/>
          </p:nvPr>
        </p:nvSpPr>
        <p:spPr>
          <a:xfrm>
            <a:off x="685800" y="1524000"/>
            <a:ext cx="7909560" cy="4937760"/>
          </a:xfrm>
        </p:spPr>
        <p:txBody>
          <a:bodyPr/>
          <a:lstStyle/>
          <a:p>
            <a:r>
              <a:rPr lang="en-US" sz="2000" dirty="0"/>
              <a:t>&lt;Slot Information&gt; field setting:</a:t>
            </a:r>
          </a:p>
          <a:p>
            <a:pPr lvl="1"/>
            <a:r>
              <a:rPr lang="en-US" sz="1800" dirty="0"/>
              <a:t>Slot duration: shall set to same as AP’s</a:t>
            </a:r>
          </a:p>
          <a:p>
            <a:pPr lvl="1"/>
            <a:r>
              <a:rPr lang="en-US" sz="1800" dirty="0"/>
              <a:t>Period: indicate period. = 0: once.</a:t>
            </a:r>
          </a:p>
          <a:p>
            <a:pPr lvl="1"/>
            <a:r>
              <a:rPr lang="en-US" sz="1800" dirty="0"/>
              <a:t>Status bitmap: indicates requested slots</a:t>
            </a:r>
          </a:p>
          <a:p>
            <a:pPr lvl="1"/>
            <a:r>
              <a:rPr lang="en-US" sz="1800" dirty="0"/>
              <a:t>Information bitmap: set &lt;p2p&gt; bit to 1 if requesting for tethered link</a:t>
            </a:r>
          </a:p>
          <a:p>
            <a:r>
              <a:rPr lang="en-US" sz="2000" dirty="0"/>
              <a:t>&lt;Slot Control&gt; field:</a:t>
            </a:r>
          </a:p>
          <a:p>
            <a:pPr lvl="1"/>
            <a:r>
              <a:rPr lang="en-US" sz="1800" dirty="0"/>
              <a:t>Request type:</a:t>
            </a:r>
          </a:p>
          <a:p>
            <a:pPr lvl="2"/>
            <a:r>
              <a:rPr lang="en-US" sz="1600" dirty="0"/>
              <a:t>New or change: replace existing schedule associated with this STA</a:t>
            </a:r>
          </a:p>
          <a:p>
            <a:pPr lvl="2"/>
            <a:r>
              <a:rPr lang="en-US" sz="1600" dirty="0"/>
              <a:t>Add: additional slot request (existing ones remain)</a:t>
            </a:r>
          </a:p>
          <a:p>
            <a:pPr lvl="1"/>
            <a:r>
              <a:rPr lang="en-US" sz="1800" dirty="0"/>
              <a:t>Flexible slot offset indicator:</a:t>
            </a:r>
          </a:p>
          <a:p>
            <a:pPr lvl="1"/>
            <a:r>
              <a:rPr lang="en-US" sz="1800" dirty="0"/>
              <a:t>Exclusive indicator: indicate if okay to share slots with other STA(s)</a:t>
            </a:r>
          </a:p>
          <a:p>
            <a:pPr lvl="1"/>
            <a:r>
              <a:rPr lang="en-US" sz="1800" dirty="0"/>
              <a:t>&lt;</a:t>
            </a:r>
            <a:r>
              <a:rPr lang="en-US" sz="1800" dirty="0" err="1"/>
              <a:t>minSlots</a:t>
            </a:r>
            <a:r>
              <a:rPr lang="en-US" sz="1800" dirty="0"/>
              <a:t>, </a:t>
            </a:r>
            <a:r>
              <a:rPr lang="en-US" sz="1800" dirty="0" err="1"/>
              <a:t>minRU</a:t>
            </a:r>
            <a:r>
              <a:rPr lang="en-US" sz="1800" dirty="0"/>
              <a:t>, </a:t>
            </a:r>
            <a:r>
              <a:rPr lang="en-US" sz="1800" dirty="0" err="1"/>
              <a:t>minNSS</a:t>
            </a:r>
            <a:r>
              <a:rPr lang="en-US" sz="1800" dirty="0"/>
              <a:t>&gt;:</a:t>
            </a:r>
          </a:p>
          <a:p>
            <a:pPr lvl="2"/>
            <a:r>
              <a:rPr lang="en-US" sz="1600" dirty="0" err="1"/>
              <a:t>minSlots</a:t>
            </a:r>
            <a:r>
              <a:rPr lang="en-US" sz="1600" dirty="0"/>
              <a:t>: minimum number of slots requested assuming &lt;</a:t>
            </a:r>
            <a:r>
              <a:rPr lang="en-US" sz="1600" dirty="0" err="1"/>
              <a:t>minRU</a:t>
            </a:r>
            <a:r>
              <a:rPr lang="en-US" sz="1600" dirty="0"/>
              <a:t>&gt; and &lt;</a:t>
            </a:r>
            <a:r>
              <a:rPr lang="en-US" sz="1600" dirty="0" err="1"/>
              <a:t>minNSS</a:t>
            </a:r>
            <a:r>
              <a:rPr lang="en-US" sz="1600" dirty="0"/>
              <a:t>&gt;</a:t>
            </a:r>
          </a:p>
          <a:p>
            <a:pPr lvl="2"/>
            <a:r>
              <a:rPr lang="en-US" sz="1600" dirty="0" err="1"/>
              <a:t>MinRU</a:t>
            </a:r>
            <a:r>
              <a:rPr lang="en-US" sz="1600" dirty="0"/>
              <a:t>: minimum RU needed, in case OFDMA is in use</a:t>
            </a:r>
          </a:p>
          <a:p>
            <a:pPr lvl="2"/>
            <a:r>
              <a:rPr lang="en-US" sz="1600" dirty="0" err="1"/>
              <a:t>MinNSS</a:t>
            </a:r>
            <a:r>
              <a:rPr lang="en-US" sz="1600" dirty="0"/>
              <a:t>: minimum NSS needed, in case MU-MIMO is in use</a:t>
            </a:r>
          </a:p>
          <a:p>
            <a:pPr lvl="1"/>
            <a:endParaRPr lang="en-US" sz="1800" dirty="0"/>
          </a:p>
        </p:txBody>
      </p:sp>
      <p:sp>
        <p:nvSpPr>
          <p:cNvPr id="3" name="Title 2">
            <a:extLst>
              <a:ext uri="{FF2B5EF4-FFF2-40B4-BE49-F238E27FC236}">
                <a16:creationId xmlns:a16="http://schemas.microsoft.com/office/drawing/2014/main" id="{EB6DDACB-9A96-4199-A494-804CAAAB3608}"/>
              </a:ext>
            </a:extLst>
          </p:cNvPr>
          <p:cNvSpPr>
            <a:spLocks noGrp="1"/>
          </p:cNvSpPr>
          <p:nvPr>
            <p:ph type="title"/>
          </p:nvPr>
        </p:nvSpPr>
        <p:spPr/>
        <p:txBody>
          <a:bodyPr/>
          <a:lstStyle/>
          <a:p>
            <a:r>
              <a:rPr lang="en-US" dirty="0"/>
              <a:t>Slot Requesting Frames</a:t>
            </a:r>
          </a:p>
        </p:txBody>
      </p:sp>
      <p:sp>
        <p:nvSpPr>
          <p:cNvPr id="4" name="Footer Placeholder 3">
            <a:extLst>
              <a:ext uri="{FF2B5EF4-FFF2-40B4-BE49-F238E27FC236}">
                <a16:creationId xmlns:a16="http://schemas.microsoft.com/office/drawing/2014/main" id="{D97A2B90-4593-43B8-9D24-7FC859482C45}"/>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46544AD9-CA5A-4024-B6E3-9DF911FC90E4}"/>
              </a:ext>
            </a:extLst>
          </p:cNvPr>
          <p:cNvSpPr>
            <a:spLocks noGrp="1"/>
          </p:cNvSpPr>
          <p:nvPr>
            <p:ph type="sldNum" idx="12"/>
          </p:nvPr>
        </p:nvSpPr>
        <p:spPr/>
        <p:txBody>
          <a:bodyPr/>
          <a:lstStyle/>
          <a:p>
            <a:pPr>
              <a:defRPr/>
            </a:pPr>
            <a:r>
              <a:rPr lang="en-US"/>
              <a:t>Slide </a:t>
            </a:r>
            <a:fld id="{C1789BC7-C074-42CC-ADF8-5107DF6BD1C1}" type="slidenum">
              <a:rPr lang="en-US" smtClean="0"/>
              <a:pPr>
                <a:defRPr/>
              </a:pPr>
              <a:t>28</a:t>
            </a:fld>
            <a:endParaRPr lang="en-US"/>
          </a:p>
        </p:txBody>
      </p:sp>
      <p:sp>
        <p:nvSpPr>
          <p:cNvPr id="6" name="Date Placeholder 5">
            <a:extLst>
              <a:ext uri="{FF2B5EF4-FFF2-40B4-BE49-F238E27FC236}">
                <a16:creationId xmlns:a16="http://schemas.microsoft.com/office/drawing/2014/main" id="{59E7B5AC-7D43-4A7A-B058-30CC23849EB3}"/>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681151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792917-DE58-467F-A9DB-F93DF4DFC058}"/>
              </a:ext>
            </a:extLst>
          </p:cNvPr>
          <p:cNvSpPr>
            <a:spLocks noGrp="1"/>
          </p:cNvSpPr>
          <p:nvPr>
            <p:ph idx="1"/>
          </p:nvPr>
        </p:nvSpPr>
        <p:spPr/>
        <p:txBody>
          <a:bodyPr/>
          <a:lstStyle/>
          <a:p>
            <a:r>
              <a:rPr lang="en-US" sz="2400" dirty="0"/>
              <a:t>AP monitors the utilization of slots, and may force release or change assignments</a:t>
            </a:r>
          </a:p>
          <a:p>
            <a:endParaRPr lang="en-US" dirty="0"/>
          </a:p>
        </p:txBody>
      </p:sp>
      <p:sp>
        <p:nvSpPr>
          <p:cNvPr id="3" name="Title 2">
            <a:extLst>
              <a:ext uri="{FF2B5EF4-FFF2-40B4-BE49-F238E27FC236}">
                <a16:creationId xmlns:a16="http://schemas.microsoft.com/office/drawing/2014/main" id="{350FB8A1-E957-4D92-A276-F7B98FE6E460}"/>
              </a:ext>
            </a:extLst>
          </p:cNvPr>
          <p:cNvSpPr>
            <a:spLocks noGrp="1"/>
          </p:cNvSpPr>
          <p:nvPr>
            <p:ph type="title"/>
          </p:nvPr>
        </p:nvSpPr>
        <p:spPr/>
        <p:txBody>
          <a:bodyPr/>
          <a:lstStyle/>
          <a:p>
            <a:r>
              <a:rPr lang="en-US" dirty="0"/>
              <a:t>Slot Utilization Monitoring</a:t>
            </a:r>
          </a:p>
        </p:txBody>
      </p:sp>
      <p:sp>
        <p:nvSpPr>
          <p:cNvPr id="4" name="Footer Placeholder 3">
            <a:extLst>
              <a:ext uri="{FF2B5EF4-FFF2-40B4-BE49-F238E27FC236}">
                <a16:creationId xmlns:a16="http://schemas.microsoft.com/office/drawing/2014/main" id="{79BA6503-FB93-49A9-8734-4BEC36BE23A0}"/>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D374C138-F3F4-4EA3-919E-BC1715102466}"/>
              </a:ext>
            </a:extLst>
          </p:cNvPr>
          <p:cNvSpPr>
            <a:spLocks noGrp="1"/>
          </p:cNvSpPr>
          <p:nvPr>
            <p:ph type="sldNum" idx="12"/>
          </p:nvPr>
        </p:nvSpPr>
        <p:spPr/>
        <p:txBody>
          <a:bodyPr/>
          <a:lstStyle/>
          <a:p>
            <a:pPr>
              <a:defRPr/>
            </a:pPr>
            <a:r>
              <a:rPr lang="en-US"/>
              <a:t>Slide </a:t>
            </a:r>
            <a:fld id="{C1789BC7-C074-42CC-ADF8-5107DF6BD1C1}" type="slidenum">
              <a:rPr lang="en-US" smtClean="0"/>
              <a:pPr>
                <a:defRPr/>
              </a:pPr>
              <a:t>29</a:t>
            </a:fld>
            <a:endParaRPr lang="en-US"/>
          </a:p>
        </p:txBody>
      </p:sp>
      <p:sp>
        <p:nvSpPr>
          <p:cNvPr id="6" name="Date Placeholder 5">
            <a:extLst>
              <a:ext uri="{FF2B5EF4-FFF2-40B4-BE49-F238E27FC236}">
                <a16:creationId xmlns:a16="http://schemas.microsoft.com/office/drawing/2014/main" id="{1F16F8ED-EBB0-4D33-8E1D-1C692B00C959}"/>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142227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1442D5-9C40-46D1-955E-D2C682A18C35}"/>
              </a:ext>
            </a:extLst>
          </p:cNvPr>
          <p:cNvSpPr>
            <a:spLocks noGrp="1"/>
          </p:cNvSpPr>
          <p:nvPr>
            <p:ph idx="1"/>
          </p:nvPr>
        </p:nvSpPr>
        <p:spPr>
          <a:xfrm>
            <a:off x="685800" y="1447800"/>
            <a:ext cx="7909560" cy="4937760"/>
          </a:xfrm>
        </p:spPr>
        <p:txBody>
          <a:bodyPr/>
          <a:lstStyle/>
          <a:p>
            <a:r>
              <a:rPr lang="en-US" sz="2000" dirty="0"/>
              <a:t>The time is divided into slots of fixed, and configurable duration Ts</a:t>
            </a:r>
          </a:p>
          <a:p>
            <a:pPr lvl="1"/>
            <a:r>
              <a:rPr lang="en-US" sz="1800" dirty="0">
                <a:sym typeface="Wingdings" panose="05000000000000000000" pitchFamily="2" charset="2"/>
              </a:rPr>
              <a:t>The duration Ts is intended to be at </a:t>
            </a:r>
            <a:r>
              <a:rPr lang="en-US" sz="1800" dirty="0" err="1">
                <a:sym typeface="Wingdings" panose="05000000000000000000" pitchFamily="2" charset="2"/>
              </a:rPr>
              <a:t>txop</a:t>
            </a:r>
            <a:r>
              <a:rPr lang="en-US" sz="1800" dirty="0">
                <a:sym typeface="Wingdings" panose="05000000000000000000" pitchFamily="2" charset="2"/>
              </a:rPr>
              <a:t> level of granularity, long enough to hold one or more data frame exchange: </a:t>
            </a:r>
            <a:r>
              <a:rPr lang="en-US" sz="1800" dirty="0" err="1">
                <a:sym typeface="Wingdings" panose="05000000000000000000" pitchFamily="2" charset="2"/>
              </a:rPr>
              <a:t>rts</a:t>
            </a:r>
            <a:r>
              <a:rPr lang="en-US" sz="1800" dirty="0">
                <a:sym typeface="Wingdings" panose="05000000000000000000" pitchFamily="2" charset="2"/>
              </a:rPr>
              <a:t>/</a:t>
            </a:r>
            <a:r>
              <a:rPr lang="en-US" sz="1800" dirty="0" err="1">
                <a:sym typeface="Wingdings" panose="05000000000000000000" pitchFamily="2" charset="2"/>
              </a:rPr>
              <a:t>cts</a:t>
            </a:r>
            <a:r>
              <a:rPr lang="en-US" sz="1800" dirty="0">
                <a:sym typeface="Wingdings" panose="05000000000000000000" pitchFamily="2" charset="2"/>
              </a:rPr>
              <a:t>/a-</a:t>
            </a:r>
            <a:r>
              <a:rPr lang="en-US" sz="1800" dirty="0" err="1">
                <a:sym typeface="Wingdings" panose="05000000000000000000" pitchFamily="2" charset="2"/>
              </a:rPr>
              <a:t>mpdu</a:t>
            </a:r>
            <a:r>
              <a:rPr lang="en-US" sz="1800" dirty="0">
                <a:sym typeface="Wingdings" panose="05000000000000000000" pitchFamily="2" charset="2"/>
              </a:rPr>
              <a:t>/</a:t>
            </a:r>
            <a:r>
              <a:rPr lang="en-US" sz="1800" dirty="0" err="1">
                <a:sym typeface="Wingdings" panose="05000000000000000000" pitchFamily="2" charset="2"/>
              </a:rPr>
              <a:t>ba</a:t>
            </a:r>
            <a:r>
              <a:rPr lang="en-US" sz="1800" dirty="0">
                <a:sym typeface="Wingdings" panose="05000000000000000000" pitchFamily="2" charset="2"/>
              </a:rPr>
              <a:t>.</a:t>
            </a:r>
          </a:p>
          <a:p>
            <a:pPr lvl="1"/>
            <a:r>
              <a:rPr lang="en-US" sz="1800" dirty="0"/>
              <a:t>Slot boundary is at time Ts, 2*Ts, …., (time satisfying (TSF % Ts) == 0)</a:t>
            </a:r>
          </a:p>
          <a:p>
            <a:pPr lvl="1"/>
            <a:r>
              <a:rPr lang="en-US" sz="1800" dirty="0">
                <a:sym typeface="Wingdings" panose="05000000000000000000" pitchFamily="2" charset="2"/>
              </a:rPr>
              <a:t>This provides a scalable way to represent medium/schedule status and can be conveniently described using a bitmap format</a:t>
            </a:r>
            <a:endParaRPr lang="en-US" sz="1600" dirty="0">
              <a:sym typeface="Wingdings" panose="05000000000000000000" pitchFamily="2" charset="2"/>
            </a:endParaRPr>
          </a:p>
          <a:p>
            <a:pPr lvl="2"/>
            <a:r>
              <a:rPr lang="en-US" sz="1600" dirty="0">
                <a:sym typeface="Wingdings" panose="05000000000000000000" pitchFamily="2" charset="2"/>
              </a:rPr>
              <a:t>E.g. a service period (SP) can be represented by a consecutive number of slots</a:t>
            </a:r>
          </a:p>
          <a:p>
            <a:pPr lvl="2"/>
            <a:r>
              <a:rPr lang="en-US" sz="1600" dirty="0">
                <a:sym typeface="Wingdings" panose="05000000000000000000" pitchFamily="2" charset="2"/>
              </a:rPr>
              <a:t>AP can share medium status or schedule info in slot bitmap format</a:t>
            </a:r>
          </a:p>
          <a:p>
            <a:pPr lvl="3"/>
            <a:r>
              <a:rPr lang="en-US" sz="1400" dirty="0">
                <a:sym typeface="Wingdings" panose="05000000000000000000" pitchFamily="2" charset="2"/>
              </a:rPr>
              <a:t>Good for both intra-BSS and inter-BSS coordination</a:t>
            </a:r>
            <a:endParaRPr lang="en-US" sz="1400" dirty="0"/>
          </a:p>
          <a:p>
            <a:endParaRPr lang="en-US" sz="2000" dirty="0">
              <a:sym typeface="Wingdings" panose="05000000000000000000" pitchFamily="2" charset="2"/>
            </a:endParaRPr>
          </a:p>
          <a:p>
            <a:endParaRPr lang="en-US" sz="2000" dirty="0">
              <a:sym typeface="Wingdings" panose="05000000000000000000" pitchFamily="2" charset="2"/>
            </a:endParaRPr>
          </a:p>
          <a:p>
            <a:endParaRPr lang="en-US" sz="2000" dirty="0">
              <a:sym typeface="Wingdings" panose="05000000000000000000" pitchFamily="2" charset="2"/>
            </a:endParaRPr>
          </a:p>
          <a:p>
            <a:endParaRPr lang="en-US" sz="2000" dirty="0">
              <a:sym typeface="Wingdings" panose="05000000000000000000" pitchFamily="2" charset="2"/>
            </a:endParaRPr>
          </a:p>
        </p:txBody>
      </p:sp>
      <p:sp>
        <p:nvSpPr>
          <p:cNvPr id="3" name="Title 2">
            <a:extLst>
              <a:ext uri="{FF2B5EF4-FFF2-40B4-BE49-F238E27FC236}">
                <a16:creationId xmlns:a16="http://schemas.microsoft.com/office/drawing/2014/main" id="{6C784E7A-1E2E-4B54-9B4F-402852347C91}"/>
              </a:ext>
            </a:extLst>
          </p:cNvPr>
          <p:cNvSpPr>
            <a:spLocks noGrp="1"/>
          </p:cNvSpPr>
          <p:nvPr>
            <p:ph type="title"/>
          </p:nvPr>
        </p:nvSpPr>
        <p:spPr/>
        <p:txBody>
          <a:bodyPr/>
          <a:lstStyle/>
          <a:p>
            <a:r>
              <a:rPr lang="en-US" dirty="0"/>
              <a:t>Time Slot Structure</a:t>
            </a:r>
          </a:p>
        </p:txBody>
      </p:sp>
      <p:sp>
        <p:nvSpPr>
          <p:cNvPr id="4" name="Footer Placeholder 3">
            <a:extLst>
              <a:ext uri="{FF2B5EF4-FFF2-40B4-BE49-F238E27FC236}">
                <a16:creationId xmlns:a16="http://schemas.microsoft.com/office/drawing/2014/main" id="{AF24DBDE-DAB2-41A7-A6BC-31FE23ABE5BC}"/>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92DF63E4-5E9E-4AB6-B5FF-E7701FB9D6AB}"/>
              </a:ext>
            </a:extLst>
          </p:cNvPr>
          <p:cNvSpPr>
            <a:spLocks noGrp="1"/>
          </p:cNvSpPr>
          <p:nvPr>
            <p:ph type="sldNum" idx="12"/>
          </p:nvPr>
        </p:nvSpPr>
        <p:spPr/>
        <p:txBody>
          <a:bodyPr/>
          <a:lstStyle/>
          <a:p>
            <a:pPr>
              <a:defRPr/>
            </a:pPr>
            <a:r>
              <a:rPr lang="en-US"/>
              <a:t>Slide </a:t>
            </a:r>
            <a:fld id="{C1789BC7-C074-42CC-ADF8-5107DF6BD1C1}" type="slidenum">
              <a:rPr lang="en-US" smtClean="0"/>
              <a:pPr>
                <a:defRPr/>
              </a:pPr>
              <a:t>3</a:t>
            </a:fld>
            <a:endParaRPr lang="en-US"/>
          </a:p>
        </p:txBody>
      </p:sp>
      <p:sp>
        <p:nvSpPr>
          <p:cNvPr id="6" name="Date Placeholder 5">
            <a:extLst>
              <a:ext uri="{FF2B5EF4-FFF2-40B4-BE49-F238E27FC236}">
                <a16:creationId xmlns:a16="http://schemas.microsoft.com/office/drawing/2014/main" id="{F232153C-28B1-498B-BEB8-4873238E8AE2}"/>
              </a:ext>
            </a:extLst>
          </p:cNvPr>
          <p:cNvSpPr>
            <a:spLocks noGrp="1"/>
          </p:cNvSpPr>
          <p:nvPr>
            <p:ph type="dt" idx="2"/>
          </p:nvPr>
        </p:nvSpPr>
        <p:spPr/>
        <p:txBody>
          <a:bodyPr/>
          <a:lstStyle/>
          <a:p>
            <a:pPr>
              <a:defRPr/>
            </a:pPr>
            <a:r>
              <a:rPr lang="en-US"/>
              <a:t>July 2020</a:t>
            </a:r>
            <a:endParaRPr lang="en-US" dirty="0"/>
          </a:p>
        </p:txBody>
      </p:sp>
      <p:pic>
        <p:nvPicPr>
          <p:cNvPr id="16" name="Picture 15">
            <a:extLst>
              <a:ext uri="{FF2B5EF4-FFF2-40B4-BE49-F238E27FC236}">
                <a16:creationId xmlns:a16="http://schemas.microsoft.com/office/drawing/2014/main" id="{033B03E9-92C9-4155-A1D9-482B4E8AAA22}"/>
              </a:ext>
            </a:extLst>
          </p:cNvPr>
          <p:cNvPicPr>
            <a:picLocks noChangeAspect="1"/>
          </p:cNvPicPr>
          <p:nvPr/>
        </p:nvPicPr>
        <p:blipFill>
          <a:blip r:embed="rId2"/>
          <a:stretch>
            <a:fillRect/>
          </a:stretch>
        </p:blipFill>
        <p:spPr>
          <a:xfrm>
            <a:off x="1676400" y="4495800"/>
            <a:ext cx="6540500" cy="1504950"/>
          </a:xfrm>
          <a:prstGeom prst="rect">
            <a:avLst/>
          </a:prstGeom>
        </p:spPr>
      </p:pic>
    </p:spTree>
    <p:extLst>
      <p:ext uri="{BB962C8B-B14F-4D97-AF65-F5344CB8AC3E}">
        <p14:creationId xmlns:p14="http://schemas.microsoft.com/office/powerpoint/2010/main" val="751191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2F9C2E-4F08-45EE-B684-A935805B46B8}"/>
              </a:ext>
            </a:extLst>
          </p:cNvPr>
          <p:cNvSpPr>
            <a:spLocks noGrp="1"/>
          </p:cNvSpPr>
          <p:nvPr>
            <p:ph idx="1"/>
          </p:nvPr>
        </p:nvSpPr>
        <p:spPr>
          <a:xfrm>
            <a:off x="685800" y="1447800"/>
            <a:ext cx="7909560" cy="1973238"/>
          </a:xfrm>
        </p:spPr>
        <p:txBody>
          <a:bodyPr/>
          <a:lstStyle/>
          <a:p>
            <a:r>
              <a:rPr lang="en-US" dirty="0"/>
              <a:t>Proposed a general channel access method and associated signaling to provide a more predictable latency / throughput performance</a:t>
            </a:r>
          </a:p>
          <a:p>
            <a:pPr lvl="1"/>
            <a:r>
              <a:rPr lang="en-US" dirty="0"/>
              <a:t>Operate on a time slot structure and support periodic traffic</a:t>
            </a:r>
          </a:p>
          <a:p>
            <a:pPr lvl="1"/>
            <a:r>
              <a:rPr lang="en-US" dirty="0"/>
              <a:t>Scalable approach for both intra-BSS and inter-BSS schedule coordination</a:t>
            </a:r>
          </a:p>
          <a:p>
            <a:r>
              <a:rPr lang="en-US" dirty="0"/>
              <a:t>Can be used in combination with other power saving mechanisms such as TWT and U-APSD for example.</a:t>
            </a:r>
          </a:p>
        </p:txBody>
      </p:sp>
      <p:sp>
        <p:nvSpPr>
          <p:cNvPr id="3" name="Title 2">
            <a:extLst>
              <a:ext uri="{FF2B5EF4-FFF2-40B4-BE49-F238E27FC236}">
                <a16:creationId xmlns:a16="http://schemas.microsoft.com/office/drawing/2014/main" id="{BB8F5D5B-EFF9-4259-AB09-5E53FBC9EB76}"/>
              </a:ext>
            </a:extLst>
          </p:cNvPr>
          <p:cNvSpPr>
            <a:spLocks noGrp="1"/>
          </p:cNvSpPr>
          <p:nvPr>
            <p:ph type="title"/>
          </p:nvPr>
        </p:nvSpPr>
        <p:spPr/>
        <p:txBody>
          <a:bodyPr/>
          <a:lstStyle/>
          <a:p>
            <a:r>
              <a:rPr lang="en-US" dirty="0"/>
              <a:t>Summary</a:t>
            </a:r>
          </a:p>
        </p:txBody>
      </p:sp>
      <p:sp>
        <p:nvSpPr>
          <p:cNvPr id="4" name="Footer Placeholder 3">
            <a:extLst>
              <a:ext uri="{FF2B5EF4-FFF2-40B4-BE49-F238E27FC236}">
                <a16:creationId xmlns:a16="http://schemas.microsoft.com/office/drawing/2014/main" id="{87D7FA69-8F3F-43D1-9B78-AA9683729F5D}"/>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85E624FE-48CC-45CF-A5E3-B96A935CFD48}"/>
              </a:ext>
            </a:extLst>
          </p:cNvPr>
          <p:cNvSpPr>
            <a:spLocks noGrp="1"/>
          </p:cNvSpPr>
          <p:nvPr>
            <p:ph type="sldNum" idx="12"/>
          </p:nvPr>
        </p:nvSpPr>
        <p:spPr/>
        <p:txBody>
          <a:bodyPr/>
          <a:lstStyle/>
          <a:p>
            <a:pPr>
              <a:defRPr/>
            </a:pPr>
            <a:r>
              <a:rPr lang="en-US"/>
              <a:t>Slide </a:t>
            </a:r>
            <a:fld id="{C1789BC7-C074-42CC-ADF8-5107DF6BD1C1}" type="slidenum">
              <a:rPr lang="en-US" smtClean="0"/>
              <a:pPr>
                <a:defRPr/>
              </a:pPr>
              <a:t>30</a:t>
            </a:fld>
            <a:endParaRPr lang="en-US"/>
          </a:p>
        </p:txBody>
      </p:sp>
      <p:sp>
        <p:nvSpPr>
          <p:cNvPr id="6" name="Date Placeholder 5">
            <a:extLst>
              <a:ext uri="{FF2B5EF4-FFF2-40B4-BE49-F238E27FC236}">
                <a16:creationId xmlns:a16="http://schemas.microsoft.com/office/drawing/2014/main" id="{2F977DC5-A75E-4059-8602-30029A97BD02}"/>
              </a:ext>
            </a:extLst>
          </p:cNvPr>
          <p:cNvSpPr>
            <a:spLocks noGrp="1"/>
          </p:cNvSpPr>
          <p:nvPr>
            <p:ph type="dt" idx="2"/>
          </p:nvPr>
        </p:nvSpPr>
        <p:spPr/>
        <p:txBody>
          <a:bodyPr/>
          <a:lstStyle/>
          <a:p>
            <a:pPr>
              <a:defRPr/>
            </a:pPr>
            <a:r>
              <a:rPr lang="en-US"/>
              <a:t>July 2020</a:t>
            </a:r>
            <a:endParaRPr lang="en-US" dirty="0"/>
          </a:p>
        </p:txBody>
      </p:sp>
      <p:pic>
        <p:nvPicPr>
          <p:cNvPr id="8" name="Picture 7">
            <a:extLst>
              <a:ext uri="{FF2B5EF4-FFF2-40B4-BE49-F238E27FC236}">
                <a16:creationId xmlns:a16="http://schemas.microsoft.com/office/drawing/2014/main" id="{4C33BE13-BF81-425B-88CC-0FEB000C86E8}"/>
              </a:ext>
            </a:extLst>
          </p:cNvPr>
          <p:cNvPicPr>
            <a:picLocks noChangeAspect="1"/>
          </p:cNvPicPr>
          <p:nvPr/>
        </p:nvPicPr>
        <p:blipFill>
          <a:blip r:embed="rId2"/>
          <a:stretch>
            <a:fillRect/>
          </a:stretch>
        </p:blipFill>
        <p:spPr>
          <a:xfrm>
            <a:off x="3482231" y="5191680"/>
            <a:ext cx="3887786" cy="1252368"/>
          </a:xfrm>
          <a:prstGeom prst="rect">
            <a:avLst/>
          </a:prstGeom>
        </p:spPr>
      </p:pic>
      <p:grpSp>
        <p:nvGrpSpPr>
          <p:cNvPr id="38" name="Group 37">
            <a:extLst>
              <a:ext uri="{FF2B5EF4-FFF2-40B4-BE49-F238E27FC236}">
                <a16:creationId xmlns:a16="http://schemas.microsoft.com/office/drawing/2014/main" id="{523980B5-8F56-42F6-90D3-3C1421E93CDD}"/>
              </a:ext>
            </a:extLst>
          </p:cNvPr>
          <p:cNvGrpSpPr/>
          <p:nvPr/>
        </p:nvGrpSpPr>
        <p:grpSpPr>
          <a:xfrm>
            <a:off x="909418" y="3539127"/>
            <a:ext cx="1899063" cy="1544302"/>
            <a:chOff x="909418" y="3539127"/>
            <a:chExt cx="1899063" cy="1544302"/>
          </a:xfrm>
        </p:grpSpPr>
        <p:sp>
          <p:nvSpPr>
            <p:cNvPr id="15" name="Rectangle 14">
              <a:extLst>
                <a:ext uri="{FF2B5EF4-FFF2-40B4-BE49-F238E27FC236}">
                  <a16:creationId xmlns:a16="http://schemas.microsoft.com/office/drawing/2014/main" id="{CB7AC29C-54C2-44CD-86A0-FFF21CB5CF41}"/>
                </a:ext>
              </a:extLst>
            </p:cNvPr>
            <p:cNvSpPr/>
            <p:nvPr/>
          </p:nvSpPr>
          <p:spPr>
            <a:xfrm>
              <a:off x="957197" y="4682127"/>
              <a:ext cx="1762592" cy="28481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Time</a:t>
              </a:r>
            </a:p>
          </p:txBody>
        </p:sp>
        <p:sp>
          <p:nvSpPr>
            <p:cNvPr id="16" name="Rectangle 15">
              <a:extLst>
                <a:ext uri="{FF2B5EF4-FFF2-40B4-BE49-F238E27FC236}">
                  <a16:creationId xmlns:a16="http://schemas.microsoft.com/office/drawing/2014/main" id="{51EE5203-B1E9-4A0F-B533-698291B1575D}"/>
                </a:ext>
              </a:extLst>
            </p:cNvPr>
            <p:cNvSpPr/>
            <p:nvPr/>
          </p:nvSpPr>
          <p:spPr>
            <a:xfrm>
              <a:off x="977654" y="4030782"/>
              <a:ext cx="1762592" cy="514549"/>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BCAST/Individual TWT</a:t>
              </a:r>
            </a:p>
          </p:txBody>
        </p:sp>
        <p:sp>
          <p:nvSpPr>
            <p:cNvPr id="17" name="Rectangle 16">
              <a:extLst>
                <a:ext uri="{FF2B5EF4-FFF2-40B4-BE49-F238E27FC236}">
                  <a16:creationId xmlns:a16="http://schemas.microsoft.com/office/drawing/2014/main" id="{1AAFC4AA-0B22-4CBE-81B8-968DF8CA2F57}"/>
                </a:ext>
              </a:extLst>
            </p:cNvPr>
            <p:cNvSpPr/>
            <p:nvPr/>
          </p:nvSpPr>
          <p:spPr>
            <a:xfrm>
              <a:off x="909419" y="3539127"/>
              <a:ext cx="1899062" cy="1544302"/>
            </a:xfrm>
            <a:prstGeom prst="rect">
              <a:avLst/>
            </a:prstGeom>
            <a:no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17E28FB-C01B-4256-ABAB-94CBC71CCDC2}"/>
                </a:ext>
              </a:extLst>
            </p:cNvPr>
            <p:cNvSpPr txBox="1"/>
            <p:nvPr/>
          </p:nvSpPr>
          <p:spPr>
            <a:xfrm>
              <a:off x="909418" y="3558957"/>
              <a:ext cx="1018227" cy="369332"/>
            </a:xfrm>
            <a:prstGeom prst="rect">
              <a:avLst/>
            </a:prstGeom>
            <a:noFill/>
          </p:spPr>
          <p:txBody>
            <a:bodyPr wrap="none" rtlCol="0">
              <a:spAutoFit/>
            </a:bodyPr>
            <a:lstStyle/>
            <a:p>
              <a:r>
                <a:rPr lang="en-US" dirty="0"/>
                <a:t>Existing:</a:t>
              </a:r>
            </a:p>
          </p:txBody>
        </p:sp>
      </p:grpSp>
      <p:grpSp>
        <p:nvGrpSpPr>
          <p:cNvPr id="39" name="Group 38">
            <a:extLst>
              <a:ext uri="{FF2B5EF4-FFF2-40B4-BE49-F238E27FC236}">
                <a16:creationId xmlns:a16="http://schemas.microsoft.com/office/drawing/2014/main" id="{81C0FCB0-4AC0-40DA-8796-78256424C572}"/>
              </a:ext>
            </a:extLst>
          </p:cNvPr>
          <p:cNvGrpSpPr/>
          <p:nvPr/>
        </p:nvGrpSpPr>
        <p:grpSpPr>
          <a:xfrm>
            <a:off x="3810000" y="3502484"/>
            <a:ext cx="3267855" cy="1543987"/>
            <a:chOff x="4343400" y="3539442"/>
            <a:chExt cx="3267855" cy="1543987"/>
          </a:xfrm>
        </p:grpSpPr>
        <p:sp>
          <p:nvSpPr>
            <p:cNvPr id="28" name="Rectangle 27">
              <a:extLst>
                <a:ext uri="{FF2B5EF4-FFF2-40B4-BE49-F238E27FC236}">
                  <a16:creationId xmlns:a16="http://schemas.microsoft.com/office/drawing/2014/main" id="{DE4F236D-46EC-4D9C-B872-D96C8372460B}"/>
                </a:ext>
              </a:extLst>
            </p:cNvPr>
            <p:cNvSpPr/>
            <p:nvPr/>
          </p:nvSpPr>
          <p:spPr>
            <a:xfrm>
              <a:off x="4438962" y="4658632"/>
              <a:ext cx="3041125" cy="28481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Time Slot structure</a:t>
              </a:r>
            </a:p>
          </p:txBody>
        </p:sp>
        <p:sp>
          <p:nvSpPr>
            <p:cNvPr id="29" name="Rectangle 28">
              <a:extLst>
                <a:ext uri="{FF2B5EF4-FFF2-40B4-BE49-F238E27FC236}">
                  <a16:creationId xmlns:a16="http://schemas.microsoft.com/office/drawing/2014/main" id="{1DE4A54F-6F1B-4EF5-AF0A-F37E4723B0A1}"/>
                </a:ext>
              </a:extLst>
            </p:cNvPr>
            <p:cNvSpPr/>
            <p:nvPr/>
          </p:nvSpPr>
          <p:spPr>
            <a:xfrm>
              <a:off x="4438962" y="4121168"/>
              <a:ext cx="1361607" cy="28481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pEDCA</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6A00C42-97E4-4CEB-B0F8-2B86264A27A3}"/>
                </a:ext>
              </a:extLst>
            </p:cNvPr>
            <p:cNvSpPr/>
            <p:nvPr/>
          </p:nvSpPr>
          <p:spPr>
            <a:xfrm>
              <a:off x="6118485" y="4105087"/>
              <a:ext cx="1361607" cy="28481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TWT</a:t>
              </a:r>
            </a:p>
          </p:txBody>
        </p:sp>
        <p:cxnSp>
          <p:nvCxnSpPr>
            <p:cNvPr id="31" name="Straight Connector 30">
              <a:extLst>
                <a:ext uri="{FF2B5EF4-FFF2-40B4-BE49-F238E27FC236}">
                  <a16:creationId xmlns:a16="http://schemas.microsoft.com/office/drawing/2014/main" id="{F255DADD-2EC3-49E0-81E3-4E24756D1305}"/>
                </a:ext>
              </a:extLst>
            </p:cNvPr>
            <p:cNvCxnSpPr/>
            <p:nvPr/>
          </p:nvCxnSpPr>
          <p:spPr>
            <a:xfrm>
              <a:off x="5585710" y="4405981"/>
              <a:ext cx="0" cy="252651"/>
            </a:xfrm>
            <a:prstGeom prst="line">
              <a:avLst/>
            </a:prstGeom>
            <a:noFill/>
            <a:ln w="6350" cap="flat" cmpd="sng" algn="ctr">
              <a:solidFill>
                <a:srgbClr val="4472C4"/>
              </a:solidFill>
              <a:prstDash val="solid"/>
              <a:miter lim="800000"/>
            </a:ln>
            <a:effectLst/>
          </p:spPr>
        </p:cxnSp>
        <p:cxnSp>
          <p:nvCxnSpPr>
            <p:cNvPr id="32" name="Straight Connector 31">
              <a:extLst>
                <a:ext uri="{FF2B5EF4-FFF2-40B4-BE49-F238E27FC236}">
                  <a16:creationId xmlns:a16="http://schemas.microsoft.com/office/drawing/2014/main" id="{84F91083-C631-4909-9790-DFC138805AD4}"/>
                </a:ext>
              </a:extLst>
            </p:cNvPr>
            <p:cNvCxnSpPr/>
            <p:nvPr/>
          </p:nvCxnSpPr>
          <p:spPr>
            <a:xfrm>
              <a:off x="6240281" y="4397395"/>
              <a:ext cx="0" cy="252651"/>
            </a:xfrm>
            <a:prstGeom prst="line">
              <a:avLst/>
            </a:prstGeom>
            <a:noFill/>
            <a:ln w="6350" cap="flat" cmpd="sng" algn="ctr">
              <a:solidFill>
                <a:srgbClr val="4472C4"/>
              </a:solidFill>
              <a:prstDash val="solid"/>
              <a:miter lim="800000"/>
            </a:ln>
            <a:effectLst/>
          </p:spPr>
        </p:cxnSp>
        <p:sp>
          <p:nvSpPr>
            <p:cNvPr id="33" name="TextBox 32">
              <a:extLst>
                <a:ext uri="{FF2B5EF4-FFF2-40B4-BE49-F238E27FC236}">
                  <a16:creationId xmlns:a16="http://schemas.microsoft.com/office/drawing/2014/main" id="{106702F7-8FC1-4921-832F-4480FB760770}"/>
                </a:ext>
              </a:extLst>
            </p:cNvPr>
            <p:cNvSpPr txBox="1"/>
            <p:nvPr/>
          </p:nvSpPr>
          <p:spPr>
            <a:xfrm>
              <a:off x="5830861" y="4059556"/>
              <a:ext cx="322289" cy="369332"/>
            </a:xfrm>
            <a:prstGeom prst="rect">
              <a:avLst/>
            </a:prstGeom>
            <a:noFill/>
          </p:spPr>
          <p:txBody>
            <a:bodyPr wrap="square" rtlCol="0">
              <a:spAutoFit/>
            </a:bodyPr>
            <a:lstStyle/>
            <a:p>
              <a:r>
                <a:rPr lang="en-US" dirty="0">
                  <a:solidFill>
                    <a:prstClr val="black"/>
                  </a:solidFill>
                  <a:latin typeface="Calibri" panose="020F0502020204030204"/>
                </a:rPr>
                <a:t>+</a:t>
              </a:r>
            </a:p>
          </p:txBody>
        </p:sp>
        <p:sp>
          <p:nvSpPr>
            <p:cNvPr id="34" name="Rectangle 33">
              <a:extLst>
                <a:ext uri="{FF2B5EF4-FFF2-40B4-BE49-F238E27FC236}">
                  <a16:creationId xmlns:a16="http://schemas.microsoft.com/office/drawing/2014/main" id="{5B9D7275-4863-4CDE-AC3A-8E0AEE69CD4B}"/>
                </a:ext>
              </a:extLst>
            </p:cNvPr>
            <p:cNvSpPr/>
            <p:nvPr/>
          </p:nvSpPr>
          <p:spPr>
            <a:xfrm>
              <a:off x="6118485" y="3643703"/>
              <a:ext cx="1361607" cy="284813"/>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U-APSD </a:t>
              </a: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e.g.</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AE99BE88-2534-48A2-BA2F-498358D9BAD8}"/>
                </a:ext>
              </a:extLst>
            </p:cNvPr>
            <p:cNvSpPr txBox="1"/>
            <p:nvPr/>
          </p:nvSpPr>
          <p:spPr>
            <a:xfrm>
              <a:off x="5791200" y="3597609"/>
              <a:ext cx="322289" cy="369332"/>
            </a:xfrm>
            <a:prstGeom prst="rect">
              <a:avLst/>
            </a:prstGeom>
            <a:noFill/>
          </p:spPr>
          <p:txBody>
            <a:bodyPr wrap="square" rtlCol="0">
              <a:spAutoFit/>
            </a:bodyPr>
            <a:lstStyle/>
            <a:p>
              <a:r>
                <a:rPr lang="en-US" dirty="0">
                  <a:solidFill>
                    <a:prstClr val="black"/>
                  </a:solidFill>
                  <a:latin typeface="Calibri" panose="020F0502020204030204"/>
                </a:rPr>
                <a:t>+</a:t>
              </a:r>
            </a:p>
          </p:txBody>
        </p:sp>
        <p:sp>
          <p:nvSpPr>
            <p:cNvPr id="36" name="Rectangle 35">
              <a:extLst>
                <a:ext uri="{FF2B5EF4-FFF2-40B4-BE49-F238E27FC236}">
                  <a16:creationId xmlns:a16="http://schemas.microsoft.com/office/drawing/2014/main" id="{24936A1D-0C3F-4C6F-97F9-9CF1EB78B74D}"/>
                </a:ext>
              </a:extLst>
            </p:cNvPr>
            <p:cNvSpPr/>
            <p:nvPr/>
          </p:nvSpPr>
          <p:spPr>
            <a:xfrm>
              <a:off x="4343400" y="3539442"/>
              <a:ext cx="3267855" cy="1543987"/>
            </a:xfrm>
            <a:prstGeom prst="rect">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98A8E916-5776-4EF9-9660-B63FD143296E}"/>
                </a:ext>
              </a:extLst>
            </p:cNvPr>
            <p:cNvSpPr txBox="1"/>
            <p:nvPr/>
          </p:nvSpPr>
          <p:spPr>
            <a:xfrm>
              <a:off x="4438962" y="3597609"/>
              <a:ext cx="1184940" cy="369332"/>
            </a:xfrm>
            <a:prstGeom prst="rect">
              <a:avLst/>
            </a:prstGeom>
            <a:noFill/>
          </p:spPr>
          <p:txBody>
            <a:bodyPr wrap="none" rtlCol="0">
              <a:spAutoFit/>
            </a:bodyPr>
            <a:lstStyle/>
            <a:p>
              <a:r>
                <a:rPr lang="en-US" dirty="0"/>
                <a:t>Proposing:</a:t>
              </a:r>
            </a:p>
          </p:txBody>
        </p:sp>
      </p:grpSp>
      <p:sp>
        <p:nvSpPr>
          <p:cNvPr id="40" name="Arrow: Right 39">
            <a:extLst>
              <a:ext uri="{FF2B5EF4-FFF2-40B4-BE49-F238E27FC236}">
                <a16:creationId xmlns:a16="http://schemas.microsoft.com/office/drawing/2014/main" id="{7EC58BA0-40AE-4227-B8FB-420A67C226F2}"/>
              </a:ext>
            </a:extLst>
          </p:cNvPr>
          <p:cNvSpPr/>
          <p:nvPr/>
        </p:nvSpPr>
        <p:spPr bwMode="auto">
          <a:xfrm>
            <a:off x="2971800" y="3928289"/>
            <a:ext cx="751069" cy="346189"/>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4187310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AF0986-0B25-F944-B6B3-1E84399304E4}"/>
              </a:ext>
            </a:extLst>
          </p:cNvPr>
          <p:cNvSpPr>
            <a:spLocks noGrp="1"/>
          </p:cNvSpPr>
          <p:nvPr>
            <p:ph idx="1"/>
          </p:nvPr>
        </p:nvSpPr>
        <p:spPr/>
        <p:txBody>
          <a:bodyPr/>
          <a:lstStyle/>
          <a:p>
            <a:r>
              <a:rPr lang="en-US" dirty="0"/>
              <a:t>Do you support that the TGbe SFD shall include (in R1):</a:t>
            </a:r>
          </a:p>
          <a:p>
            <a:pPr lvl="1"/>
            <a:r>
              <a:rPr lang="en-US" dirty="0"/>
              <a:t>An optional mechanism of dividing medium time into slots of duration TBD during which prioritized EDCA access operates for specifically allowed STAs</a:t>
            </a:r>
          </a:p>
          <a:p>
            <a:pPr lvl="1"/>
            <a:endParaRPr lang="en-US" dirty="0"/>
          </a:p>
        </p:txBody>
      </p:sp>
      <p:sp>
        <p:nvSpPr>
          <p:cNvPr id="3" name="Title 2">
            <a:extLst>
              <a:ext uri="{FF2B5EF4-FFF2-40B4-BE49-F238E27FC236}">
                <a16:creationId xmlns:a16="http://schemas.microsoft.com/office/drawing/2014/main" id="{A004BE64-4DD7-A34D-8508-CF001BB36229}"/>
              </a:ext>
            </a:extLst>
          </p:cNvPr>
          <p:cNvSpPr>
            <a:spLocks noGrp="1"/>
          </p:cNvSpPr>
          <p:nvPr>
            <p:ph type="title"/>
          </p:nvPr>
        </p:nvSpPr>
        <p:spPr/>
        <p:txBody>
          <a:bodyPr/>
          <a:lstStyle/>
          <a:p>
            <a:r>
              <a:rPr lang="en-US" dirty="0"/>
              <a:t>SP #1</a:t>
            </a:r>
          </a:p>
        </p:txBody>
      </p:sp>
      <p:sp>
        <p:nvSpPr>
          <p:cNvPr id="4" name="Footer Placeholder 3">
            <a:extLst>
              <a:ext uri="{FF2B5EF4-FFF2-40B4-BE49-F238E27FC236}">
                <a16:creationId xmlns:a16="http://schemas.microsoft.com/office/drawing/2014/main" id="{6C682612-A572-8E49-B794-DCC72175DDB1}"/>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81592DED-3E2A-A840-9A87-10B413F81E1C}"/>
              </a:ext>
            </a:extLst>
          </p:cNvPr>
          <p:cNvSpPr>
            <a:spLocks noGrp="1"/>
          </p:cNvSpPr>
          <p:nvPr>
            <p:ph type="sldNum" idx="12"/>
          </p:nvPr>
        </p:nvSpPr>
        <p:spPr/>
        <p:txBody>
          <a:bodyPr/>
          <a:lstStyle/>
          <a:p>
            <a:pPr>
              <a:defRPr/>
            </a:pPr>
            <a:r>
              <a:rPr lang="en-US"/>
              <a:t>Slide </a:t>
            </a:r>
            <a:fld id="{C1789BC7-C074-42CC-ADF8-5107DF6BD1C1}" type="slidenum">
              <a:rPr lang="en-US" smtClean="0"/>
              <a:pPr>
                <a:defRPr/>
              </a:pPr>
              <a:t>31</a:t>
            </a:fld>
            <a:endParaRPr lang="en-US"/>
          </a:p>
        </p:txBody>
      </p:sp>
      <p:sp>
        <p:nvSpPr>
          <p:cNvPr id="6" name="Date Placeholder 5">
            <a:extLst>
              <a:ext uri="{FF2B5EF4-FFF2-40B4-BE49-F238E27FC236}">
                <a16:creationId xmlns:a16="http://schemas.microsoft.com/office/drawing/2014/main" id="{2949BCB8-D495-AE40-9C32-4A33CBEB954A}"/>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1130149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AF0986-0B25-F944-B6B3-1E84399304E4}"/>
              </a:ext>
            </a:extLst>
          </p:cNvPr>
          <p:cNvSpPr>
            <a:spLocks noGrp="1"/>
          </p:cNvSpPr>
          <p:nvPr>
            <p:ph idx="1"/>
          </p:nvPr>
        </p:nvSpPr>
        <p:spPr/>
        <p:txBody>
          <a:bodyPr/>
          <a:lstStyle/>
          <a:p>
            <a:r>
              <a:rPr lang="en-US" dirty="0"/>
              <a:t>Do you support that the TGbe SFD shall include (in R2):</a:t>
            </a:r>
          </a:p>
          <a:p>
            <a:pPr lvl="1"/>
            <a:r>
              <a:rPr lang="en-US" dirty="0"/>
              <a:t>An optional mechanism of dividing medium time into slots of duration TBD during which prioritized EDCA access operates for specifically allowed STAs</a:t>
            </a:r>
          </a:p>
          <a:p>
            <a:pPr lvl="1"/>
            <a:endParaRPr lang="en-US" dirty="0"/>
          </a:p>
        </p:txBody>
      </p:sp>
      <p:sp>
        <p:nvSpPr>
          <p:cNvPr id="3" name="Title 2">
            <a:extLst>
              <a:ext uri="{FF2B5EF4-FFF2-40B4-BE49-F238E27FC236}">
                <a16:creationId xmlns:a16="http://schemas.microsoft.com/office/drawing/2014/main" id="{A004BE64-4DD7-A34D-8508-CF001BB36229}"/>
              </a:ext>
            </a:extLst>
          </p:cNvPr>
          <p:cNvSpPr>
            <a:spLocks noGrp="1"/>
          </p:cNvSpPr>
          <p:nvPr>
            <p:ph type="title"/>
          </p:nvPr>
        </p:nvSpPr>
        <p:spPr/>
        <p:txBody>
          <a:bodyPr/>
          <a:lstStyle/>
          <a:p>
            <a:r>
              <a:rPr lang="en-US" dirty="0"/>
              <a:t>SP #2</a:t>
            </a:r>
          </a:p>
        </p:txBody>
      </p:sp>
      <p:sp>
        <p:nvSpPr>
          <p:cNvPr id="4" name="Footer Placeholder 3">
            <a:extLst>
              <a:ext uri="{FF2B5EF4-FFF2-40B4-BE49-F238E27FC236}">
                <a16:creationId xmlns:a16="http://schemas.microsoft.com/office/drawing/2014/main" id="{6C682612-A572-8E49-B794-DCC72175DDB1}"/>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81592DED-3E2A-A840-9A87-10B413F81E1C}"/>
              </a:ext>
            </a:extLst>
          </p:cNvPr>
          <p:cNvSpPr>
            <a:spLocks noGrp="1"/>
          </p:cNvSpPr>
          <p:nvPr>
            <p:ph type="sldNum" idx="12"/>
          </p:nvPr>
        </p:nvSpPr>
        <p:spPr/>
        <p:txBody>
          <a:bodyPr/>
          <a:lstStyle/>
          <a:p>
            <a:pPr>
              <a:defRPr/>
            </a:pPr>
            <a:r>
              <a:rPr lang="en-US"/>
              <a:t>Slide </a:t>
            </a:r>
            <a:fld id="{C1789BC7-C074-42CC-ADF8-5107DF6BD1C1}" type="slidenum">
              <a:rPr lang="en-US" smtClean="0"/>
              <a:pPr>
                <a:defRPr/>
              </a:pPr>
              <a:t>32</a:t>
            </a:fld>
            <a:endParaRPr lang="en-US"/>
          </a:p>
        </p:txBody>
      </p:sp>
      <p:sp>
        <p:nvSpPr>
          <p:cNvPr id="6" name="Date Placeholder 5">
            <a:extLst>
              <a:ext uri="{FF2B5EF4-FFF2-40B4-BE49-F238E27FC236}">
                <a16:creationId xmlns:a16="http://schemas.microsoft.com/office/drawing/2014/main" id="{2949BCB8-D495-AE40-9C32-4A33CBEB954A}"/>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4421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C3133B-5E86-4346-8C3C-44E2359A6D51}"/>
              </a:ext>
            </a:extLst>
          </p:cNvPr>
          <p:cNvSpPr>
            <a:spLocks noGrp="1"/>
          </p:cNvSpPr>
          <p:nvPr>
            <p:ph idx="1"/>
          </p:nvPr>
        </p:nvSpPr>
        <p:spPr>
          <a:xfrm>
            <a:off x="685800" y="1600200"/>
            <a:ext cx="7909560" cy="4663440"/>
          </a:xfrm>
        </p:spPr>
        <p:txBody>
          <a:bodyPr/>
          <a:lstStyle/>
          <a:p>
            <a:r>
              <a:rPr lang="en-US" dirty="0"/>
              <a:t>Do you support that the TGbe SFD shall include (in R1) a channel access enhancement that provides a more predictable latency performance in R1:</a:t>
            </a:r>
          </a:p>
          <a:p>
            <a:pPr lvl="1"/>
            <a:r>
              <a:rPr lang="en-US" dirty="0"/>
              <a:t>Define prioritized access time period assigned for specifically allowed STA(s)</a:t>
            </a:r>
          </a:p>
          <a:p>
            <a:pPr lvl="1"/>
            <a:r>
              <a:rPr lang="en-US" dirty="0"/>
              <a:t>AP advertises and share all such prioritized access time period in a TBD resolution</a:t>
            </a:r>
          </a:p>
          <a:p>
            <a:pPr lvl="1"/>
            <a:r>
              <a:rPr lang="en-US" dirty="0"/>
              <a:t>TXOP shall end before start of any prioritized access time period</a:t>
            </a:r>
          </a:p>
          <a:p>
            <a:pPr lvl="1"/>
            <a:endParaRPr lang="en-US" dirty="0"/>
          </a:p>
        </p:txBody>
      </p:sp>
      <p:sp>
        <p:nvSpPr>
          <p:cNvPr id="3" name="Title 2">
            <a:extLst>
              <a:ext uri="{FF2B5EF4-FFF2-40B4-BE49-F238E27FC236}">
                <a16:creationId xmlns:a16="http://schemas.microsoft.com/office/drawing/2014/main" id="{DBB387B2-AF15-E64D-BF76-49A60BA6A82D}"/>
              </a:ext>
            </a:extLst>
          </p:cNvPr>
          <p:cNvSpPr>
            <a:spLocks noGrp="1"/>
          </p:cNvSpPr>
          <p:nvPr>
            <p:ph type="title"/>
          </p:nvPr>
        </p:nvSpPr>
        <p:spPr/>
        <p:txBody>
          <a:bodyPr/>
          <a:lstStyle/>
          <a:p>
            <a:r>
              <a:rPr lang="en-US" dirty="0"/>
              <a:t>SP #3</a:t>
            </a:r>
          </a:p>
        </p:txBody>
      </p:sp>
      <p:sp>
        <p:nvSpPr>
          <p:cNvPr id="4" name="Footer Placeholder 3">
            <a:extLst>
              <a:ext uri="{FF2B5EF4-FFF2-40B4-BE49-F238E27FC236}">
                <a16:creationId xmlns:a16="http://schemas.microsoft.com/office/drawing/2014/main" id="{6EFA7E56-CC71-EE49-BE19-46D62C8C430C}"/>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697B0BB4-FBB1-D14C-96ED-12797B87C1B6}"/>
              </a:ext>
            </a:extLst>
          </p:cNvPr>
          <p:cNvSpPr>
            <a:spLocks noGrp="1"/>
          </p:cNvSpPr>
          <p:nvPr>
            <p:ph type="sldNum" idx="12"/>
          </p:nvPr>
        </p:nvSpPr>
        <p:spPr/>
        <p:txBody>
          <a:bodyPr/>
          <a:lstStyle/>
          <a:p>
            <a:pPr>
              <a:defRPr/>
            </a:pPr>
            <a:r>
              <a:rPr lang="en-US"/>
              <a:t>Slide </a:t>
            </a:r>
            <a:fld id="{C1789BC7-C074-42CC-ADF8-5107DF6BD1C1}" type="slidenum">
              <a:rPr lang="en-US" smtClean="0"/>
              <a:pPr>
                <a:defRPr/>
              </a:pPr>
              <a:t>33</a:t>
            </a:fld>
            <a:endParaRPr lang="en-US"/>
          </a:p>
        </p:txBody>
      </p:sp>
      <p:sp>
        <p:nvSpPr>
          <p:cNvPr id="6" name="Date Placeholder 5">
            <a:extLst>
              <a:ext uri="{FF2B5EF4-FFF2-40B4-BE49-F238E27FC236}">
                <a16:creationId xmlns:a16="http://schemas.microsoft.com/office/drawing/2014/main" id="{73D4E7F5-2C06-054D-BF2E-8288B3C6E9C1}"/>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2375169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870D99-D156-499F-8680-EAB321F60B78}"/>
              </a:ext>
            </a:extLst>
          </p:cNvPr>
          <p:cNvSpPr>
            <a:spLocks noGrp="1"/>
          </p:cNvSpPr>
          <p:nvPr>
            <p:ph idx="1"/>
          </p:nvPr>
        </p:nvSpPr>
        <p:spPr/>
        <p:txBody>
          <a:bodyPr/>
          <a:lstStyle/>
          <a:p>
            <a:r>
              <a:rPr lang="en-US" dirty="0"/>
              <a:t>Do you support that the TGbe SFD shall support (in R1):</a:t>
            </a:r>
          </a:p>
          <a:p>
            <a:pPr lvl="1"/>
            <a:r>
              <a:rPr lang="en-US" dirty="0"/>
              <a:t>A TBD signaling procedure that indicates a traffic stream classified per (source, destination, TID) carries latency sensitive traffic</a:t>
            </a:r>
          </a:p>
        </p:txBody>
      </p:sp>
      <p:sp>
        <p:nvSpPr>
          <p:cNvPr id="3" name="Title 2">
            <a:extLst>
              <a:ext uri="{FF2B5EF4-FFF2-40B4-BE49-F238E27FC236}">
                <a16:creationId xmlns:a16="http://schemas.microsoft.com/office/drawing/2014/main" id="{B883A346-9C49-4EB1-91F1-BF7434E2A1A5}"/>
              </a:ext>
            </a:extLst>
          </p:cNvPr>
          <p:cNvSpPr>
            <a:spLocks noGrp="1"/>
          </p:cNvSpPr>
          <p:nvPr>
            <p:ph type="title"/>
          </p:nvPr>
        </p:nvSpPr>
        <p:spPr/>
        <p:txBody>
          <a:bodyPr/>
          <a:lstStyle/>
          <a:p>
            <a:r>
              <a:rPr lang="en-US" dirty="0"/>
              <a:t>SP #4</a:t>
            </a:r>
          </a:p>
        </p:txBody>
      </p:sp>
      <p:sp>
        <p:nvSpPr>
          <p:cNvPr id="4" name="Footer Placeholder 3">
            <a:extLst>
              <a:ext uri="{FF2B5EF4-FFF2-40B4-BE49-F238E27FC236}">
                <a16:creationId xmlns:a16="http://schemas.microsoft.com/office/drawing/2014/main" id="{22B28EDA-1B1D-4C3A-B1ED-0E726B2CA958}"/>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4B717A9-9B23-4AA7-9244-613F80C980CB}"/>
              </a:ext>
            </a:extLst>
          </p:cNvPr>
          <p:cNvSpPr>
            <a:spLocks noGrp="1"/>
          </p:cNvSpPr>
          <p:nvPr>
            <p:ph type="sldNum" idx="12"/>
          </p:nvPr>
        </p:nvSpPr>
        <p:spPr/>
        <p:txBody>
          <a:bodyPr/>
          <a:lstStyle/>
          <a:p>
            <a:pPr>
              <a:defRPr/>
            </a:pPr>
            <a:r>
              <a:rPr lang="en-US"/>
              <a:t>Slide </a:t>
            </a:r>
            <a:fld id="{C1789BC7-C074-42CC-ADF8-5107DF6BD1C1}" type="slidenum">
              <a:rPr lang="en-US" smtClean="0"/>
              <a:pPr>
                <a:defRPr/>
              </a:pPr>
              <a:t>34</a:t>
            </a:fld>
            <a:endParaRPr lang="en-US"/>
          </a:p>
        </p:txBody>
      </p:sp>
      <p:sp>
        <p:nvSpPr>
          <p:cNvPr id="6" name="Date Placeholder 5">
            <a:extLst>
              <a:ext uri="{FF2B5EF4-FFF2-40B4-BE49-F238E27FC236}">
                <a16:creationId xmlns:a16="http://schemas.microsoft.com/office/drawing/2014/main" id="{5AD2E416-5290-4D3E-A126-AC355D6892E1}"/>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1958021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96585E-AAE5-4037-885D-CEB9D8514C2D}"/>
              </a:ext>
            </a:extLst>
          </p:cNvPr>
          <p:cNvSpPr>
            <a:spLocks noGrp="1"/>
          </p:cNvSpPr>
          <p:nvPr>
            <p:ph idx="1"/>
          </p:nvPr>
        </p:nvSpPr>
        <p:spPr/>
        <p:txBody>
          <a:bodyPr/>
          <a:lstStyle/>
          <a:p>
            <a:r>
              <a:rPr lang="en-US" dirty="0"/>
              <a:t>Do you support that the TGbe SFD shall support (in R1):</a:t>
            </a:r>
          </a:p>
          <a:p>
            <a:pPr lvl="1"/>
            <a:r>
              <a:rPr lang="en-US" dirty="0"/>
              <a:t>AP advertises prioritized channel time periods in TBD format that provides the utilization status as well as more detailed information.</a:t>
            </a:r>
          </a:p>
          <a:p>
            <a:pPr lvl="1"/>
            <a:r>
              <a:rPr lang="en-US" dirty="0"/>
              <a:t>A signaling procedure for AP to assign certain time period to requesting STA(s)</a:t>
            </a:r>
          </a:p>
          <a:p>
            <a:pPr lvl="1"/>
            <a:r>
              <a:rPr lang="en-US" dirty="0"/>
              <a:t>The time period is described using a TBD time slot bitmap format assuming the medium time is divided in TBD slot duration.</a:t>
            </a:r>
          </a:p>
          <a:p>
            <a:pPr lvl="1"/>
            <a:endParaRPr lang="en-US" dirty="0"/>
          </a:p>
          <a:p>
            <a:endParaRPr lang="en-US" dirty="0"/>
          </a:p>
        </p:txBody>
      </p:sp>
      <p:sp>
        <p:nvSpPr>
          <p:cNvPr id="3" name="Title 2">
            <a:extLst>
              <a:ext uri="{FF2B5EF4-FFF2-40B4-BE49-F238E27FC236}">
                <a16:creationId xmlns:a16="http://schemas.microsoft.com/office/drawing/2014/main" id="{BF905CEC-0EF6-4CA0-B2A5-78DAA1970DCB}"/>
              </a:ext>
            </a:extLst>
          </p:cNvPr>
          <p:cNvSpPr>
            <a:spLocks noGrp="1"/>
          </p:cNvSpPr>
          <p:nvPr>
            <p:ph type="title"/>
          </p:nvPr>
        </p:nvSpPr>
        <p:spPr/>
        <p:txBody>
          <a:bodyPr/>
          <a:lstStyle/>
          <a:p>
            <a:r>
              <a:rPr lang="en-US" dirty="0"/>
              <a:t>SP #5</a:t>
            </a:r>
          </a:p>
        </p:txBody>
      </p:sp>
      <p:sp>
        <p:nvSpPr>
          <p:cNvPr id="4" name="Footer Placeholder 3">
            <a:extLst>
              <a:ext uri="{FF2B5EF4-FFF2-40B4-BE49-F238E27FC236}">
                <a16:creationId xmlns:a16="http://schemas.microsoft.com/office/drawing/2014/main" id="{9DE91298-3FA4-4D0C-8397-7A4F3757A7A3}"/>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37E9979B-DA83-487D-9B8B-5B18858A17BA}"/>
              </a:ext>
            </a:extLst>
          </p:cNvPr>
          <p:cNvSpPr>
            <a:spLocks noGrp="1"/>
          </p:cNvSpPr>
          <p:nvPr>
            <p:ph type="sldNum" idx="12"/>
          </p:nvPr>
        </p:nvSpPr>
        <p:spPr/>
        <p:txBody>
          <a:bodyPr/>
          <a:lstStyle/>
          <a:p>
            <a:pPr>
              <a:defRPr/>
            </a:pPr>
            <a:r>
              <a:rPr lang="en-US"/>
              <a:t>Slide </a:t>
            </a:r>
            <a:fld id="{C1789BC7-C074-42CC-ADF8-5107DF6BD1C1}" type="slidenum">
              <a:rPr lang="en-US" smtClean="0"/>
              <a:pPr>
                <a:defRPr/>
              </a:pPr>
              <a:t>35</a:t>
            </a:fld>
            <a:endParaRPr lang="en-US"/>
          </a:p>
        </p:txBody>
      </p:sp>
      <p:sp>
        <p:nvSpPr>
          <p:cNvPr id="6" name="Date Placeholder 5">
            <a:extLst>
              <a:ext uri="{FF2B5EF4-FFF2-40B4-BE49-F238E27FC236}">
                <a16:creationId xmlns:a16="http://schemas.microsoft.com/office/drawing/2014/main" id="{1E38ACD5-0D79-4D00-8D98-4B9C0112D91A}"/>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3792392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7E02-E632-4F1B-BBAB-9025452E9B30}"/>
              </a:ext>
            </a:extLst>
          </p:cNvPr>
          <p:cNvSpPr>
            <a:spLocks noGrp="1"/>
          </p:cNvSpPr>
          <p:nvPr>
            <p:ph type="title"/>
          </p:nvPr>
        </p:nvSpPr>
        <p:spPr>
          <a:xfrm>
            <a:off x="800100" y="2514600"/>
            <a:ext cx="7772400" cy="1362075"/>
          </a:xfrm>
        </p:spPr>
        <p:txBody>
          <a:bodyPr/>
          <a:lstStyle/>
          <a:p>
            <a:pPr algn="ctr"/>
            <a:r>
              <a:rPr lang="en-US" sz="2800" cap="none" dirty="0"/>
              <a:t>Backup Slides</a:t>
            </a:r>
          </a:p>
        </p:txBody>
      </p:sp>
      <p:sp>
        <p:nvSpPr>
          <p:cNvPr id="4" name="Footer Placeholder 3">
            <a:extLst>
              <a:ext uri="{FF2B5EF4-FFF2-40B4-BE49-F238E27FC236}">
                <a16:creationId xmlns:a16="http://schemas.microsoft.com/office/drawing/2014/main" id="{1A0C472F-BB4F-4F21-9421-28B1C64EE047}"/>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E8FB0C1F-EC02-49EE-8615-F91DBE4BA84B}"/>
              </a:ext>
            </a:extLst>
          </p:cNvPr>
          <p:cNvSpPr>
            <a:spLocks noGrp="1"/>
          </p:cNvSpPr>
          <p:nvPr>
            <p:ph type="sldNum" idx="12"/>
          </p:nvPr>
        </p:nvSpPr>
        <p:spPr/>
        <p:txBody>
          <a:bodyPr/>
          <a:lstStyle/>
          <a:p>
            <a:pPr>
              <a:defRPr/>
            </a:pPr>
            <a:r>
              <a:rPr lang="en-US"/>
              <a:t>Slide </a:t>
            </a:r>
            <a:fld id="{F652A146-6F07-41EF-8958-F5CF356A0B78}" type="slidenum">
              <a:rPr lang="en-US" smtClean="0"/>
              <a:pPr>
                <a:defRPr/>
              </a:pPr>
              <a:t>36</a:t>
            </a:fld>
            <a:endParaRPr lang="en-US" dirty="0"/>
          </a:p>
        </p:txBody>
      </p:sp>
      <p:sp>
        <p:nvSpPr>
          <p:cNvPr id="6" name="Date Placeholder 5">
            <a:extLst>
              <a:ext uri="{FF2B5EF4-FFF2-40B4-BE49-F238E27FC236}">
                <a16:creationId xmlns:a16="http://schemas.microsoft.com/office/drawing/2014/main" id="{EB624903-9588-47C9-A76F-56D297896C54}"/>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732357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p:txBody>
          <a:bodyPr/>
          <a:lstStyle/>
          <a:p>
            <a:r>
              <a:rPr lang="en-US" dirty="0"/>
              <a:t>Delay CDFs for P-traffic (6 full buffer non-APSTAs case)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Explanation of some seemingly ‘odds’:</a:t>
            </a:r>
          </a:p>
          <a:p>
            <a:pPr lvl="1"/>
            <a:r>
              <a:rPr lang="en-US" dirty="0"/>
              <a:t>P-EDCA UL has lower medium access delay due to lower aggregation, resulting in lower mean latency. </a:t>
            </a:r>
          </a:p>
          <a:p>
            <a:pPr lvl="1"/>
            <a:r>
              <a:rPr lang="en-US" dirty="0"/>
              <a:t>In some cases, delay for Default (AC-VO) can be lower than P-EDCA due to smaller AMPDU length.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Results</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37</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a:t>July 2020</a:t>
            </a:r>
            <a:endParaRPr lang="en-US" dirty="0"/>
          </a:p>
        </p:txBody>
      </p:sp>
      <p:pic>
        <p:nvPicPr>
          <p:cNvPr id="8" name="Picture 7" descr="A close up of a map&#10;&#10;Description automatically generated">
            <a:extLst>
              <a:ext uri="{FF2B5EF4-FFF2-40B4-BE49-F238E27FC236}">
                <a16:creationId xmlns:a16="http://schemas.microsoft.com/office/drawing/2014/main" id="{E12D013F-5225-E94C-AE97-D3DE53D1FE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99" t="668" r="7501" b="668"/>
          <a:stretch/>
        </p:blipFill>
        <p:spPr>
          <a:xfrm>
            <a:off x="34426" y="2255520"/>
            <a:ext cx="4500263" cy="2514598"/>
          </a:xfrm>
          <a:prstGeom prst="rect">
            <a:avLst/>
          </a:prstGeom>
        </p:spPr>
      </p:pic>
      <p:pic>
        <p:nvPicPr>
          <p:cNvPr id="14" name="Picture 13" descr="A close up of a map&#10;&#10;Description automatically generated">
            <a:extLst>
              <a:ext uri="{FF2B5EF4-FFF2-40B4-BE49-F238E27FC236}">
                <a16:creationId xmlns:a16="http://schemas.microsoft.com/office/drawing/2014/main" id="{37B89CF3-87DA-C248-B1CB-7FE7BA6877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99" t="668" r="7501" b="-1032"/>
          <a:stretch/>
        </p:blipFill>
        <p:spPr>
          <a:xfrm>
            <a:off x="4524179" y="2284423"/>
            <a:ext cx="4500263" cy="2557953"/>
          </a:xfrm>
          <a:prstGeom prst="rect">
            <a:avLst/>
          </a:prstGeom>
        </p:spPr>
      </p:pic>
      <p:sp>
        <p:nvSpPr>
          <p:cNvPr id="15" name="Oval 14">
            <a:extLst>
              <a:ext uri="{FF2B5EF4-FFF2-40B4-BE49-F238E27FC236}">
                <a16:creationId xmlns:a16="http://schemas.microsoft.com/office/drawing/2014/main" id="{B1201B24-47D2-0542-BA77-0E1801C0883D}"/>
              </a:ext>
            </a:extLst>
          </p:cNvPr>
          <p:cNvSpPr/>
          <p:nvPr/>
        </p:nvSpPr>
        <p:spPr bwMode="auto">
          <a:xfrm>
            <a:off x="4953000" y="3429000"/>
            <a:ext cx="304800" cy="228600"/>
          </a:xfrm>
          <a:prstGeom prst="ellipse">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Oval 15">
            <a:extLst>
              <a:ext uri="{FF2B5EF4-FFF2-40B4-BE49-F238E27FC236}">
                <a16:creationId xmlns:a16="http://schemas.microsoft.com/office/drawing/2014/main" id="{26ACE1E9-8206-424B-8CC6-5DE79C296487}"/>
              </a:ext>
            </a:extLst>
          </p:cNvPr>
          <p:cNvSpPr/>
          <p:nvPr/>
        </p:nvSpPr>
        <p:spPr bwMode="auto">
          <a:xfrm>
            <a:off x="631137" y="3334799"/>
            <a:ext cx="304800" cy="228600"/>
          </a:xfrm>
          <a:prstGeom prst="ellipse">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 name="TextBox 16">
            <a:extLst>
              <a:ext uri="{FF2B5EF4-FFF2-40B4-BE49-F238E27FC236}">
                <a16:creationId xmlns:a16="http://schemas.microsoft.com/office/drawing/2014/main" id="{949997B8-73F8-E04B-9376-D426A6E741DA}"/>
              </a:ext>
            </a:extLst>
          </p:cNvPr>
          <p:cNvSpPr txBox="1"/>
          <p:nvPr/>
        </p:nvSpPr>
        <p:spPr>
          <a:xfrm>
            <a:off x="5349240" y="3776692"/>
            <a:ext cx="3352800" cy="584775"/>
          </a:xfrm>
          <a:prstGeom prst="rect">
            <a:avLst/>
          </a:prstGeom>
          <a:noFill/>
        </p:spPr>
        <p:txBody>
          <a:bodyPr wrap="square" rtlCol="0">
            <a:spAutoFit/>
          </a:bodyPr>
          <a:lstStyle/>
          <a:p>
            <a:r>
              <a:rPr lang="en-US" sz="1600" dirty="0">
                <a:solidFill>
                  <a:srgbClr val="0070C0"/>
                </a:solidFill>
              </a:rPr>
              <a:t>This difference is due to larger </a:t>
            </a:r>
            <a:r>
              <a:rPr lang="en-US" sz="1600" dirty="0" err="1">
                <a:solidFill>
                  <a:srgbClr val="0070C0"/>
                </a:solidFill>
              </a:rPr>
              <a:t>agg</a:t>
            </a:r>
            <a:r>
              <a:rPr lang="en-US" sz="1600" dirty="0">
                <a:solidFill>
                  <a:srgbClr val="0070C0"/>
                </a:solidFill>
              </a:rPr>
              <a:t> size in DL vs UL</a:t>
            </a:r>
          </a:p>
        </p:txBody>
      </p:sp>
      <p:cxnSp>
        <p:nvCxnSpPr>
          <p:cNvPr id="19" name="Straight Arrow Connector 18">
            <a:extLst>
              <a:ext uri="{FF2B5EF4-FFF2-40B4-BE49-F238E27FC236}">
                <a16:creationId xmlns:a16="http://schemas.microsoft.com/office/drawing/2014/main" id="{A0E22F1A-1EFF-E84C-BA8D-EF925DD17A22}"/>
              </a:ext>
            </a:extLst>
          </p:cNvPr>
          <p:cNvCxnSpPr>
            <a:stCxn id="16" idx="6"/>
          </p:cNvCxnSpPr>
          <p:nvPr/>
        </p:nvCxnSpPr>
        <p:spPr bwMode="auto">
          <a:xfrm>
            <a:off x="935937" y="3449099"/>
            <a:ext cx="4413303" cy="741901"/>
          </a:xfrm>
          <a:prstGeom prst="straightConnector1">
            <a:avLst/>
          </a:prstGeom>
          <a:solidFill>
            <a:srgbClr val="00B8FF"/>
          </a:solidFill>
          <a:ln w="9525" cap="flat" cmpd="sng" algn="ctr">
            <a:solidFill>
              <a:srgbClr val="0070C0"/>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FE7104CF-BF75-1A41-871A-82F796142906}"/>
              </a:ext>
            </a:extLst>
          </p:cNvPr>
          <p:cNvCxnSpPr>
            <a:cxnSpLocks/>
          </p:cNvCxnSpPr>
          <p:nvPr/>
        </p:nvCxnSpPr>
        <p:spPr bwMode="auto">
          <a:xfrm>
            <a:off x="5247816" y="3590230"/>
            <a:ext cx="428295" cy="229819"/>
          </a:xfrm>
          <a:prstGeom prst="straightConnector1">
            <a:avLst/>
          </a:prstGeom>
          <a:solidFill>
            <a:srgbClr val="00B8FF"/>
          </a:solidFill>
          <a:ln w="9525"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232439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1442D5-9C40-46D1-955E-D2C682A18C35}"/>
              </a:ext>
            </a:extLst>
          </p:cNvPr>
          <p:cNvSpPr>
            <a:spLocks noGrp="1"/>
          </p:cNvSpPr>
          <p:nvPr>
            <p:ph idx="1"/>
          </p:nvPr>
        </p:nvSpPr>
        <p:spPr>
          <a:xfrm>
            <a:off x="76200" y="1371600"/>
            <a:ext cx="8991600" cy="5257800"/>
          </a:xfrm>
        </p:spPr>
        <p:txBody>
          <a:bodyPr/>
          <a:lstStyle/>
          <a:p>
            <a:r>
              <a:rPr lang="en-US" dirty="0"/>
              <a:t>The link may be able to share a common, periodic interval T, composed of fixed, and configurable number of slots. </a:t>
            </a:r>
            <a:r>
              <a:rPr lang="en-US" dirty="0">
                <a:sym typeface="Wingdings" panose="05000000000000000000" pitchFamily="2" charset="2"/>
              </a:rPr>
              <a:t>Interval boundary is at (TSF % T == 0).</a:t>
            </a:r>
            <a:endParaRPr lang="en-US" dirty="0"/>
          </a:p>
          <a:p>
            <a:pPr lvl="1"/>
            <a:r>
              <a:rPr lang="en-US" sz="1800" dirty="0">
                <a:sym typeface="Wingdings" panose="05000000000000000000" pitchFamily="2" charset="2"/>
              </a:rPr>
              <a:t>Example: two periodic streams with respective intervals: 16 TUs and 14 TUs  AP can use an interval of 112 TUs</a:t>
            </a:r>
          </a:p>
          <a:p>
            <a:pPr lvl="1"/>
            <a:r>
              <a:rPr lang="en-US" sz="1800" dirty="0">
                <a:sym typeface="Wingdings" panose="05000000000000000000" pitchFamily="2" charset="2"/>
              </a:rPr>
              <a:t>Pros:</a:t>
            </a:r>
          </a:p>
          <a:p>
            <a:pPr lvl="2"/>
            <a:r>
              <a:rPr lang="en-US" sz="1600" dirty="0">
                <a:sym typeface="Wingdings" panose="05000000000000000000" pitchFamily="2" charset="2"/>
              </a:rPr>
              <a:t>Help non-AP STA to predict slot occupancy without receiving the beacon before contending for the medium</a:t>
            </a:r>
          </a:p>
          <a:p>
            <a:pPr lvl="2"/>
            <a:r>
              <a:rPr lang="en-US" sz="1600" dirty="0">
                <a:sym typeface="Wingdings" panose="05000000000000000000" pitchFamily="2" charset="2"/>
              </a:rPr>
              <a:t>Simplify the checking overlap / over-subscribing the utilization of a slot</a:t>
            </a:r>
          </a:p>
          <a:p>
            <a:pPr lvl="2"/>
            <a:r>
              <a:rPr lang="en-US" sz="1600" dirty="0">
                <a:sym typeface="Wingdings" panose="05000000000000000000" pitchFamily="2" charset="2"/>
              </a:rPr>
              <a:t>Beneficial for applications of similar characteristics</a:t>
            </a:r>
          </a:p>
          <a:p>
            <a:pPr lvl="1"/>
            <a:r>
              <a:rPr lang="en-US" sz="1800" dirty="0">
                <a:sym typeface="Wingdings" panose="05000000000000000000" pitchFamily="2" charset="2"/>
              </a:rPr>
              <a:t>Con: not realistic/practical all the time – it may require a very long bitmap. E.g. T1 = 200 TUs, T2 = 300 TUs and Ts = 1TUs.</a:t>
            </a:r>
          </a:p>
          <a:p>
            <a:pPr lvl="2"/>
            <a:r>
              <a:rPr lang="en-US" sz="1600" dirty="0">
                <a:sym typeface="Wingdings" panose="05000000000000000000" pitchFamily="2" charset="2"/>
              </a:rPr>
              <a:t>Usually it’s difficult to do so if one stream has small interval and the other has large interval – high/low bandwidth traffic</a:t>
            </a:r>
          </a:p>
          <a:p>
            <a:r>
              <a:rPr lang="en-US" dirty="0">
                <a:sym typeface="Wingdings" panose="05000000000000000000" pitchFamily="2" charset="2"/>
              </a:rPr>
              <a:t>Propose: define maximum slot bitmap size, e.g. 256 bits. If possible to derive a common period T = N * Ts with N limited to maximum size, then AP can indicate if the schedule/slot bitmap info is repetitive/persistent</a:t>
            </a:r>
          </a:p>
        </p:txBody>
      </p:sp>
      <p:sp>
        <p:nvSpPr>
          <p:cNvPr id="3" name="Title 2">
            <a:extLst>
              <a:ext uri="{FF2B5EF4-FFF2-40B4-BE49-F238E27FC236}">
                <a16:creationId xmlns:a16="http://schemas.microsoft.com/office/drawing/2014/main" id="{6C784E7A-1E2E-4B54-9B4F-402852347C91}"/>
              </a:ext>
            </a:extLst>
          </p:cNvPr>
          <p:cNvSpPr>
            <a:spLocks noGrp="1"/>
          </p:cNvSpPr>
          <p:nvPr>
            <p:ph type="title"/>
          </p:nvPr>
        </p:nvSpPr>
        <p:spPr>
          <a:xfrm>
            <a:off x="685801" y="594360"/>
            <a:ext cx="7909560" cy="624840"/>
          </a:xfrm>
        </p:spPr>
        <p:txBody>
          <a:bodyPr/>
          <a:lstStyle/>
          <a:p>
            <a:r>
              <a:rPr lang="en-US" dirty="0"/>
              <a:t>Periodicity </a:t>
            </a:r>
          </a:p>
        </p:txBody>
      </p:sp>
      <p:sp>
        <p:nvSpPr>
          <p:cNvPr id="4" name="Footer Placeholder 3">
            <a:extLst>
              <a:ext uri="{FF2B5EF4-FFF2-40B4-BE49-F238E27FC236}">
                <a16:creationId xmlns:a16="http://schemas.microsoft.com/office/drawing/2014/main" id="{AF24DBDE-DAB2-41A7-A6BC-31FE23ABE5BC}"/>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92DF63E4-5E9E-4AB6-B5FF-E7701FB9D6AB}"/>
              </a:ext>
            </a:extLst>
          </p:cNvPr>
          <p:cNvSpPr>
            <a:spLocks noGrp="1"/>
          </p:cNvSpPr>
          <p:nvPr>
            <p:ph type="sldNum" idx="12"/>
          </p:nvPr>
        </p:nvSpPr>
        <p:spPr/>
        <p:txBody>
          <a:bodyPr/>
          <a:lstStyle/>
          <a:p>
            <a:pPr>
              <a:defRPr/>
            </a:pPr>
            <a:r>
              <a:rPr lang="en-US"/>
              <a:t>Slide </a:t>
            </a:r>
            <a:fld id="{C1789BC7-C074-42CC-ADF8-5107DF6BD1C1}" type="slidenum">
              <a:rPr lang="en-US" smtClean="0"/>
              <a:pPr>
                <a:defRPr/>
              </a:pPr>
              <a:t>4</a:t>
            </a:fld>
            <a:endParaRPr lang="en-US"/>
          </a:p>
        </p:txBody>
      </p:sp>
      <p:sp>
        <p:nvSpPr>
          <p:cNvPr id="6" name="Date Placeholder 5">
            <a:extLst>
              <a:ext uri="{FF2B5EF4-FFF2-40B4-BE49-F238E27FC236}">
                <a16:creationId xmlns:a16="http://schemas.microsoft.com/office/drawing/2014/main" id="{F232153C-28B1-498B-BEB8-4873238E8AE2}"/>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1040233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1442D5-9C40-46D1-955E-D2C682A18C35}"/>
              </a:ext>
            </a:extLst>
          </p:cNvPr>
          <p:cNvSpPr>
            <a:spLocks noGrp="1"/>
          </p:cNvSpPr>
          <p:nvPr>
            <p:ph idx="1"/>
          </p:nvPr>
        </p:nvSpPr>
        <p:spPr>
          <a:xfrm>
            <a:off x="685800" y="2438400"/>
            <a:ext cx="7909560" cy="3947160"/>
          </a:xfrm>
        </p:spPr>
        <p:txBody>
          <a:bodyPr/>
          <a:lstStyle/>
          <a:p>
            <a:pPr marL="342900" lvl="1" indent="0">
              <a:buNone/>
            </a:pPr>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pPr marL="342900" lvl="1" indent="0">
              <a:buNone/>
            </a:pPr>
            <a:endParaRPr lang="en-US" dirty="0">
              <a:sym typeface="Wingdings" panose="05000000000000000000" pitchFamily="2" charset="2"/>
            </a:endParaRPr>
          </a:p>
          <a:p>
            <a:pPr marL="0" indent="0">
              <a:buNone/>
            </a:pPr>
            <a:r>
              <a:rPr lang="en-US" dirty="0">
                <a:sym typeface="Wingdings" panose="05000000000000000000" pitchFamily="2" charset="2"/>
              </a:rPr>
              <a:t>Terms:</a:t>
            </a:r>
          </a:p>
          <a:p>
            <a:pPr lvl="1"/>
            <a:r>
              <a:rPr lang="en-US" b="1" dirty="0">
                <a:sym typeface="Wingdings" panose="05000000000000000000" pitchFamily="2" charset="2"/>
              </a:rPr>
              <a:t>P-slot</a:t>
            </a:r>
            <a:r>
              <a:rPr lang="en-US" dirty="0">
                <a:sym typeface="Wingdings" panose="05000000000000000000" pitchFamily="2" charset="2"/>
              </a:rPr>
              <a:t>: a slot is called P-slot if any STA has requested AP to assign the slot for prioritized access.</a:t>
            </a:r>
          </a:p>
          <a:p>
            <a:pPr lvl="1"/>
            <a:r>
              <a:rPr lang="en-US" b="1" dirty="0">
                <a:sym typeface="Wingdings" panose="05000000000000000000" pitchFamily="2" charset="2"/>
              </a:rPr>
              <a:t>R-slot</a:t>
            </a:r>
            <a:r>
              <a:rPr lang="en-US" dirty="0">
                <a:sym typeface="Wingdings" panose="05000000000000000000" pitchFamily="2" charset="2"/>
              </a:rPr>
              <a:t>: A slot is called R-slot if none of STA has requested this slot.</a:t>
            </a:r>
          </a:p>
          <a:p>
            <a:pPr lvl="1"/>
            <a:r>
              <a:rPr lang="en-US" b="1" dirty="0">
                <a:sym typeface="Wingdings" panose="05000000000000000000" pitchFamily="2" charset="2"/>
              </a:rPr>
              <a:t>MP-slot</a:t>
            </a:r>
            <a:r>
              <a:rPr lang="en-US" dirty="0">
                <a:sym typeface="Wingdings" panose="05000000000000000000" pitchFamily="2" charset="2"/>
              </a:rPr>
              <a:t>: from a STA’s perspective, if the slot has been assigned to this STA (there can be multiple STAs assigned to the same slot however.)</a:t>
            </a:r>
          </a:p>
          <a:p>
            <a:pPr lvl="1"/>
            <a:r>
              <a:rPr lang="en-US" b="1" dirty="0">
                <a:sym typeface="Wingdings" panose="05000000000000000000" pitchFamily="2" charset="2"/>
              </a:rPr>
              <a:t>OP-slot</a:t>
            </a:r>
            <a:r>
              <a:rPr lang="en-US" dirty="0">
                <a:sym typeface="Wingdings" panose="05000000000000000000" pitchFamily="2" charset="2"/>
              </a:rPr>
              <a:t>: from a STA’s perspective, it is not registered for this P-slot’s membership.</a:t>
            </a:r>
          </a:p>
        </p:txBody>
      </p:sp>
      <p:sp>
        <p:nvSpPr>
          <p:cNvPr id="3" name="Title 2">
            <a:extLst>
              <a:ext uri="{FF2B5EF4-FFF2-40B4-BE49-F238E27FC236}">
                <a16:creationId xmlns:a16="http://schemas.microsoft.com/office/drawing/2014/main" id="{6C784E7A-1E2E-4B54-9B4F-402852347C91}"/>
              </a:ext>
            </a:extLst>
          </p:cNvPr>
          <p:cNvSpPr>
            <a:spLocks noGrp="1"/>
          </p:cNvSpPr>
          <p:nvPr>
            <p:ph type="title"/>
          </p:nvPr>
        </p:nvSpPr>
        <p:spPr/>
        <p:txBody>
          <a:bodyPr/>
          <a:lstStyle/>
          <a:p>
            <a:r>
              <a:rPr lang="en-US" dirty="0"/>
              <a:t>Definitions</a:t>
            </a:r>
          </a:p>
        </p:txBody>
      </p:sp>
      <p:sp>
        <p:nvSpPr>
          <p:cNvPr id="4" name="Footer Placeholder 3">
            <a:extLst>
              <a:ext uri="{FF2B5EF4-FFF2-40B4-BE49-F238E27FC236}">
                <a16:creationId xmlns:a16="http://schemas.microsoft.com/office/drawing/2014/main" id="{AF24DBDE-DAB2-41A7-A6BC-31FE23ABE5BC}"/>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92DF63E4-5E9E-4AB6-B5FF-E7701FB9D6AB}"/>
              </a:ext>
            </a:extLst>
          </p:cNvPr>
          <p:cNvSpPr>
            <a:spLocks noGrp="1"/>
          </p:cNvSpPr>
          <p:nvPr>
            <p:ph type="sldNum" idx="12"/>
          </p:nvPr>
        </p:nvSpPr>
        <p:spPr/>
        <p:txBody>
          <a:bodyPr/>
          <a:lstStyle/>
          <a:p>
            <a:pPr>
              <a:defRPr/>
            </a:pPr>
            <a:r>
              <a:rPr lang="en-US"/>
              <a:t>Slide </a:t>
            </a:r>
            <a:fld id="{C1789BC7-C074-42CC-ADF8-5107DF6BD1C1}" type="slidenum">
              <a:rPr lang="en-US" smtClean="0"/>
              <a:pPr>
                <a:defRPr/>
              </a:pPr>
              <a:t>5</a:t>
            </a:fld>
            <a:endParaRPr lang="en-US"/>
          </a:p>
        </p:txBody>
      </p:sp>
      <p:sp>
        <p:nvSpPr>
          <p:cNvPr id="6" name="Date Placeholder 5">
            <a:extLst>
              <a:ext uri="{FF2B5EF4-FFF2-40B4-BE49-F238E27FC236}">
                <a16:creationId xmlns:a16="http://schemas.microsoft.com/office/drawing/2014/main" id="{F232153C-28B1-498B-BEB8-4873238E8AE2}"/>
              </a:ext>
            </a:extLst>
          </p:cNvPr>
          <p:cNvSpPr>
            <a:spLocks noGrp="1"/>
          </p:cNvSpPr>
          <p:nvPr>
            <p:ph type="dt" idx="2"/>
          </p:nvPr>
        </p:nvSpPr>
        <p:spPr/>
        <p:txBody>
          <a:bodyPr/>
          <a:lstStyle/>
          <a:p>
            <a:pPr>
              <a:defRPr/>
            </a:pPr>
            <a:r>
              <a:rPr lang="en-US"/>
              <a:t>July 2020</a:t>
            </a:r>
            <a:endParaRPr lang="en-US" dirty="0"/>
          </a:p>
        </p:txBody>
      </p:sp>
      <p:pic>
        <p:nvPicPr>
          <p:cNvPr id="1026" name="Picture 2">
            <a:extLst>
              <a:ext uri="{FF2B5EF4-FFF2-40B4-BE49-F238E27FC236}">
                <a16:creationId xmlns:a16="http://schemas.microsoft.com/office/drawing/2014/main" id="{31C2B251-EA64-46A3-AD3E-E5F4E7CED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135" y="2077749"/>
            <a:ext cx="5943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DD5B1EE-983F-4D63-8A54-5536786F842B}"/>
              </a:ext>
            </a:extLst>
          </p:cNvPr>
          <p:cNvSpPr txBox="1"/>
          <p:nvPr/>
        </p:nvSpPr>
        <p:spPr>
          <a:xfrm>
            <a:off x="719636" y="1500079"/>
            <a:ext cx="7084772" cy="369332"/>
          </a:xfrm>
          <a:prstGeom prst="rect">
            <a:avLst/>
          </a:prstGeom>
          <a:noFill/>
        </p:spPr>
        <p:txBody>
          <a:bodyPr wrap="square" rtlCol="0">
            <a:spAutoFit/>
          </a:bodyPr>
          <a:lstStyle/>
          <a:p>
            <a:r>
              <a:rPr lang="en-US" dirty="0"/>
              <a:t>Example where a period T is assumed: three non-AP STAs and one AP.</a:t>
            </a:r>
          </a:p>
        </p:txBody>
      </p:sp>
    </p:spTree>
    <p:extLst>
      <p:ext uri="{BB962C8B-B14F-4D97-AF65-F5344CB8AC3E}">
        <p14:creationId xmlns:p14="http://schemas.microsoft.com/office/powerpoint/2010/main" val="149689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CEDADC-550D-439A-9ECD-A2E689E1CD5E}"/>
              </a:ext>
            </a:extLst>
          </p:cNvPr>
          <p:cNvSpPr>
            <a:spLocks noGrp="1"/>
          </p:cNvSpPr>
          <p:nvPr>
            <p:ph idx="1"/>
          </p:nvPr>
        </p:nvSpPr>
        <p:spPr/>
        <p:txBody>
          <a:bodyPr/>
          <a:lstStyle/>
          <a:p>
            <a:pPr rtl="0">
              <a:spcBef>
                <a:spcPts val="0"/>
              </a:spcBef>
              <a:spcAft>
                <a:spcPts val="0"/>
              </a:spcAft>
            </a:pPr>
            <a:r>
              <a:rPr lang="en-US" sz="1800" b="0" i="0" u="none" strike="noStrike" dirty="0">
                <a:solidFill>
                  <a:srgbClr val="000000"/>
                </a:solidFill>
                <a:effectLst/>
              </a:rPr>
              <a:t>Default EDCA parameters: used by regular traffic for channel access.</a:t>
            </a:r>
            <a:endParaRPr lang="en-US" dirty="0">
              <a:effectLst/>
            </a:endParaRPr>
          </a:p>
          <a:p>
            <a:pPr rtl="0">
              <a:spcBef>
                <a:spcPts val="0"/>
              </a:spcBef>
              <a:spcAft>
                <a:spcPts val="0"/>
              </a:spcAft>
            </a:pPr>
            <a:r>
              <a:rPr lang="en-US" sz="1800" b="0" i="0" u="none" strike="noStrike" dirty="0">
                <a:solidFill>
                  <a:srgbClr val="000000"/>
                </a:solidFill>
                <a:effectLst/>
              </a:rPr>
              <a:t>A second set of EDCA parameters: used by P-traffic to access P-slots. Called </a:t>
            </a:r>
            <a:r>
              <a:rPr lang="en-US" sz="1800" i="0" u="none" strike="noStrike" dirty="0">
                <a:solidFill>
                  <a:srgbClr val="000000"/>
                </a:solidFill>
                <a:effectLst/>
              </a:rPr>
              <a:t>P-EDCA params</a:t>
            </a:r>
            <a:r>
              <a:rPr lang="en-US" sz="1800" b="0" i="0" u="none" strike="noStrike" dirty="0">
                <a:solidFill>
                  <a:srgbClr val="000000"/>
                </a:solidFill>
                <a:effectLst/>
              </a:rPr>
              <a:t>.</a:t>
            </a:r>
          </a:p>
          <a:p>
            <a:pPr rtl="0">
              <a:spcBef>
                <a:spcPts val="0"/>
              </a:spcBef>
              <a:spcAft>
                <a:spcPts val="0"/>
              </a:spcAft>
            </a:pPr>
            <a:r>
              <a:rPr lang="en-US" sz="1800" b="0" i="0" u="none" strike="noStrike" dirty="0">
                <a:solidFill>
                  <a:srgbClr val="000000"/>
                </a:solidFill>
                <a:effectLst/>
              </a:rPr>
              <a:t>Regular traffic (</a:t>
            </a:r>
            <a:r>
              <a:rPr lang="en-US" sz="1800" i="0" u="none" strike="noStrike" dirty="0">
                <a:solidFill>
                  <a:srgbClr val="000000"/>
                </a:solidFill>
                <a:effectLst/>
              </a:rPr>
              <a:t>R-traffic</a:t>
            </a:r>
            <a:r>
              <a:rPr lang="en-US" sz="1800" b="0" i="0" u="none" strike="noStrike" dirty="0">
                <a:solidFill>
                  <a:srgbClr val="000000"/>
                </a:solidFill>
                <a:effectLst/>
              </a:rPr>
              <a:t>) uses a </a:t>
            </a:r>
            <a:r>
              <a:rPr lang="en-US" sz="1800" b="0" i="0" u="none" strike="noStrike" dirty="0" err="1">
                <a:solidFill>
                  <a:srgbClr val="000000"/>
                </a:solidFill>
                <a:effectLst/>
              </a:rPr>
              <a:t>backoff</a:t>
            </a:r>
            <a:r>
              <a:rPr lang="en-US" sz="1800" b="0" i="0" u="none" strike="noStrike" dirty="0">
                <a:solidFill>
                  <a:srgbClr val="000000"/>
                </a:solidFill>
                <a:effectLst/>
              </a:rPr>
              <a:t> timer, </a:t>
            </a:r>
            <a:r>
              <a:rPr lang="en-US" sz="1800" b="0" i="1" u="none" strike="noStrike" dirty="0">
                <a:solidFill>
                  <a:srgbClr val="000000"/>
                </a:solidFill>
                <a:effectLst/>
              </a:rPr>
              <a:t>timer-1</a:t>
            </a:r>
            <a:r>
              <a:rPr lang="en-US" sz="1800" b="0" i="0" u="none" strike="noStrike" dirty="0">
                <a:solidFill>
                  <a:srgbClr val="000000"/>
                </a:solidFill>
                <a:effectLst/>
              </a:rPr>
              <a:t>, to access the channel.</a:t>
            </a:r>
            <a:endParaRPr lang="en-US" dirty="0">
              <a:effectLst/>
            </a:endParaRPr>
          </a:p>
          <a:p>
            <a:r>
              <a:rPr lang="en-US" sz="1800" b="0" i="0" u="none" strike="noStrike" dirty="0">
                <a:solidFill>
                  <a:srgbClr val="000000"/>
                </a:solidFill>
                <a:effectLst/>
              </a:rPr>
              <a:t>Prioritized traffic (</a:t>
            </a:r>
            <a:r>
              <a:rPr lang="en-US" sz="1800" i="0" u="none" strike="noStrike" dirty="0">
                <a:solidFill>
                  <a:srgbClr val="000000"/>
                </a:solidFill>
                <a:effectLst/>
              </a:rPr>
              <a:t>P-traffic</a:t>
            </a:r>
            <a:r>
              <a:rPr lang="en-US" sz="1800" b="0" i="0" u="none" strike="noStrike" dirty="0">
                <a:solidFill>
                  <a:srgbClr val="000000"/>
                </a:solidFill>
                <a:effectLst/>
              </a:rPr>
              <a:t>) uses a second </a:t>
            </a:r>
            <a:r>
              <a:rPr lang="en-US" sz="1800" b="0" i="0" u="none" strike="noStrike" dirty="0" err="1">
                <a:solidFill>
                  <a:srgbClr val="000000"/>
                </a:solidFill>
                <a:effectLst/>
              </a:rPr>
              <a:t>backoff</a:t>
            </a:r>
            <a:r>
              <a:rPr lang="en-US" sz="1800" b="0" i="0" u="none" strike="noStrike" dirty="0">
                <a:solidFill>
                  <a:srgbClr val="000000"/>
                </a:solidFill>
                <a:effectLst/>
              </a:rPr>
              <a:t> timer, </a:t>
            </a:r>
            <a:r>
              <a:rPr lang="en-US" sz="1800" b="0" i="1" u="none" strike="noStrike" dirty="0">
                <a:solidFill>
                  <a:srgbClr val="000000"/>
                </a:solidFill>
                <a:effectLst/>
              </a:rPr>
              <a:t>timer-2</a:t>
            </a:r>
            <a:r>
              <a:rPr lang="en-US" sz="1800" b="0" i="0" u="none" strike="noStrike" dirty="0">
                <a:solidFill>
                  <a:srgbClr val="000000"/>
                </a:solidFill>
                <a:effectLst/>
              </a:rPr>
              <a:t>, to access the channel during P-slots.</a:t>
            </a:r>
          </a:p>
          <a:p>
            <a:r>
              <a:rPr lang="en-US" b="0" dirty="0"/>
              <a:t>Alternative AIFS (</a:t>
            </a:r>
            <a:r>
              <a:rPr lang="en-US" dirty="0"/>
              <a:t>A-AIFS</a:t>
            </a:r>
            <a:r>
              <a:rPr lang="en-US" b="0" dirty="0"/>
              <a:t>): AIFS value used by timer-1 during P-slots to determine if channel has become idle to resume counting down.</a:t>
            </a:r>
            <a:endParaRPr lang="en-US" dirty="0"/>
          </a:p>
          <a:p>
            <a:endParaRPr lang="en-US" sz="1800" b="0" i="0" u="none" strike="noStrike" dirty="0">
              <a:solidFill>
                <a:srgbClr val="000000"/>
              </a:solidFill>
              <a:effectLst/>
            </a:endParaRPr>
          </a:p>
        </p:txBody>
      </p:sp>
      <p:sp>
        <p:nvSpPr>
          <p:cNvPr id="3" name="Title 2">
            <a:extLst>
              <a:ext uri="{FF2B5EF4-FFF2-40B4-BE49-F238E27FC236}">
                <a16:creationId xmlns:a16="http://schemas.microsoft.com/office/drawing/2014/main" id="{CBD025F5-32F3-4D01-8D6A-5A3DE051DB28}"/>
              </a:ext>
            </a:extLst>
          </p:cNvPr>
          <p:cNvSpPr>
            <a:spLocks noGrp="1"/>
          </p:cNvSpPr>
          <p:nvPr>
            <p:ph type="title"/>
          </p:nvPr>
        </p:nvSpPr>
        <p:spPr/>
        <p:txBody>
          <a:bodyPr/>
          <a:lstStyle/>
          <a:p>
            <a:r>
              <a:rPr lang="en-US" dirty="0"/>
              <a:t>EDCA Parameters and Terms</a:t>
            </a:r>
          </a:p>
        </p:txBody>
      </p:sp>
      <p:sp>
        <p:nvSpPr>
          <p:cNvPr id="4" name="Footer Placeholder 3">
            <a:extLst>
              <a:ext uri="{FF2B5EF4-FFF2-40B4-BE49-F238E27FC236}">
                <a16:creationId xmlns:a16="http://schemas.microsoft.com/office/drawing/2014/main" id="{D79DC9B9-3B29-432A-8D12-445FB578F1F7}"/>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6E738439-AD64-44BB-9FBA-4D7E3F70C232}"/>
              </a:ext>
            </a:extLst>
          </p:cNvPr>
          <p:cNvSpPr>
            <a:spLocks noGrp="1"/>
          </p:cNvSpPr>
          <p:nvPr>
            <p:ph type="sldNum" idx="12"/>
          </p:nvPr>
        </p:nvSpPr>
        <p:spPr/>
        <p:txBody>
          <a:bodyPr/>
          <a:lstStyle/>
          <a:p>
            <a:pPr>
              <a:defRPr/>
            </a:pPr>
            <a:r>
              <a:rPr lang="en-US"/>
              <a:t>Slide </a:t>
            </a:r>
            <a:fld id="{C1789BC7-C074-42CC-ADF8-5107DF6BD1C1}" type="slidenum">
              <a:rPr lang="en-US" smtClean="0"/>
              <a:pPr>
                <a:defRPr/>
              </a:pPr>
              <a:t>6</a:t>
            </a:fld>
            <a:endParaRPr lang="en-US"/>
          </a:p>
        </p:txBody>
      </p:sp>
      <p:sp>
        <p:nvSpPr>
          <p:cNvPr id="6" name="Date Placeholder 5">
            <a:extLst>
              <a:ext uri="{FF2B5EF4-FFF2-40B4-BE49-F238E27FC236}">
                <a16:creationId xmlns:a16="http://schemas.microsoft.com/office/drawing/2014/main" id="{C8AEEFC3-A43C-41CE-BE25-B27A4104CBCD}"/>
              </a:ext>
            </a:extLst>
          </p:cNvPr>
          <p:cNvSpPr>
            <a:spLocks noGrp="1"/>
          </p:cNvSpPr>
          <p:nvPr>
            <p:ph type="dt" idx="2"/>
          </p:nvPr>
        </p:nvSpPr>
        <p:spPr/>
        <p:txBody>
          <a:bodyPr/>
          <a:lstStyle/>
          <a:p>
            <a:pPr>
              <a:defRPr/>
            </a:pPr>
            <a:r>
              <a:rPr lang="en-US"/>
              <a:t>July 2020</a:t>
            </a:r>
            <a:endParaRPr lang="en-US" dirty="0"/>
          </a:p>
        </p:txBody>
      </p:sp>
    </p:spTree>
    <p:extLst>
      <p:ext uri="{BB962C8B-B14F-4D97-AF65-F5344CB8AC3E}">
        <p14:creationId xmlns:p14="http://schemas.microsoft.com/office/powerpoint/2010/main" val="3807235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A5FC7D-16DC-487A-9AF2-1CAF42053F00}"/>
              </a:ext>
            </a:extLst>
          </p:cNvPr>
          <p:cNvSpPr>
            <a:spLocks noGrp="1"/>
          </p:cNvSpPr>
          <p:nvPr>
            <p:ph idx="1"/>
          </p:nvPr>
        </p:nvSpPr>
        <p:spPr/>
        <p:txBody>
          <a:bodyPr/>
          <a:lstStyle/>
          <a:p>
            <a:r>
              <a:rPr lang="en-US" dirty="0"/>
              <a:t>AP advertises the following parameters:</a:t>
            </a:r>
          </a:p>
          <a:p>
            <a:pPr lvl="1"/>
            <a:r>
              <a:rPr lang="en-US" dirty="0"/>
              <a:t>Slot duration: S TUs. E.g. ½, 1, 2, 4 TUs</a:t>
            </a:r>
          </a:p>
          <a:p>
            <a:pPr lvl="1"/>
            <a:r>
              <a:rPr lang="en-US" dirty="0"/>
              <a:t>Interval T: T = N slots</a:t>
            </a:r>
          </a:p>
          <a:p>
            <a:pPr lvl="1"/>
            <a:r>
              <a:rPr lang="en-US" dirty="0"/>
              <a:t>P-EDCA params</a:t>
            </a:r>
          </a:p>
          <a:p>
            <a:pPr lvl="1"/>
            <a:r>
              <a:rPr lang="en-US" dirty="0"/>
              <a:t>A-AIFS</a:t>
            </a:r>
          </a:p>
          <a:p>
            <a:pPr lvl="1"/>
            <a:r>
              <a:rPr lang="en-US" dirty="0"/>
              <a:t>Any additional TBD parameters as needed.</a:t>
            </a:r>
          </a:p>
          <a:p>
            <a:r>
              <a:rPr lang="en-US" dirty="0"/>
              <a:t>AP advertises the above info in Beacons, Probe responses and applicable management/action frames. </a:t>
            </a:r>
          </a:p>
          <a:p>
            <a:r>
              <a:rPr lang="en-US" dirty="0"/>
              <a:t>Each STA can request assignment of slots for DL/UL/p2p traffic. The STA can request multiple contiguous number of slots. A slot can be assigned to multiple STAs to conduct MU operation.</a:t>
            </a:r>
          </a:p>
          <a:p>
            <a:pPr lvl="1"/>
            <a:r>
              <a:rPr lang="en-US" dirty="0"/>
              <a:t>A group of contiguous slots forms a service period (SP).</a:t>
            </a:r>
          </a:p>
          <a:p>
            <a:pPr lvl="1"/>
            <a:r>
              <a:rPr lang="en-US" dirty="0"/>
              <a:t>Details of slot management are in a</a:t>
            </a:r>
            <a:r>
              <a:rPr lang="zh-CN" altLang="en-US" dirty="0"/>
              <a:t> </a:t>
            </a:r>
            <a:r>
              <a:rPr lang="en-US" altLang="zh-CN" dirty="0"/>
              <a:t>separate</a:t>
            </a:r>
            <a:r>
              <a:rPr lang="zh-CN" altLang="en-US" dirty="0"/>
              <a:t> </a:t>
            </a:r>
            <a:r>
              <a:rPr lang="en-US" altLang="zh-CN" dirty="0"/>
              <a:t>contribution.</a:t>
            </a:r>
            <a:endParaRPr lang="en-US" dirty="0"/>
          </a:p>
        </p:txBody>
      </p:sp>
      <p:sp>
        <p:nvSpPr>
          <p:cNvPr id="3" name="Title 2">
            <a:extLst>
              <a:ext uri="{FF2B5EF4-FFF2-40B4-BE49-F238E27FC236}">
                <a16:creationId xmlns:a16="http://schemas.microsoft.com/office/drawing/2014/main" id="{23A1AD1B-B562-449A-8B8A-502889B4A2BA}"/>
              </a:ext>
            </a:extLst>
          </p:cNvPr>
          <p:cNvSpPr>
            <a:spLocks noGrp="1"/>
          </p:cNvSpPr>
          <p:nvPr>
            <p:ph type="title"/>
          </p:nvPr>
        </p:nvSpPr>
        <p:spPr/>
        <p:txBody>
          <a:bodyPr/>
          <a:lstStyle/>
          <a:p>
            <a:r>
              <a:rPr lang="en-US" dirty="0"/>
              <a:t>General Descriptions</a:t>
            </a:r>
          </a:p>
        </p:txBody>
      </p:sp>
      <p:sp>
        <p:nvSpPr>
          <p:cNvPr id="4" name="Footer Placeholder 3">
            <a:extLst>
              <a:ext uri="{FF2B5EF4-FFF2-40B4-BE49-F238E27FC236}">
                <a16:creationId xmlns:a16="http://schemas.microsoft.com/office/drawing/2014/main" id="{B7B7E5B7-AFE9-49B1-877D-7909AD32B44D}"/>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88E93FF8-C0A4-4CFD-9AF9-3EA8DCB5154F}"/>
              </a:ext>
            </a:extLst>
          </p:cNvPr>
          <p:cNvSpPr>
            <a:spLocks noGrp="1"/>
          </p:cNvSpPr>
          <p:nvPr>
            <p:ph type="sldNum" idx="12"/>
          </p:nvPr>
        </p:nvSpPr>
        <p:spPr/>
        <p:txBody>
          <a:bodyPr/>
          <a:lstStyle/>
          <a:p>
            <a:pPr>
              <a:defRPr/>
            </a:pPr>
            <a:r>
              <a:rPr lang="en-US"/>
              <a:t>Slide </a:t>
            </a:r>
            <a:fld id="{C1789BC7-C074-42CC-ADF8-5107DF6BD1C1}" type="slidenum">
              <a:rPr lang="en-US" smtClean="0"/>
              <a:pPr>
                <a:defRPr/>
              </a:pPr>
              <a:t>7</a:t>
            </a:fld>
            <a:endParaRPr lang="en-US"/>
          </a:p>
        </p:txBody>
      </p:sp>
      <p:sp>
        <p:nvSpPr>
          <p:cNvPr id="6" name="Date Placeholder 5">
            <a:extLst>
              <a:ext uri="{FF2B5EF4-FFF2-40B4-BE49-F238E27FC236}">
                <a16:creationId xmlns:a16="http://schemas.microsoft.com/office/drawing/2014/main" id="{7E43D575-BB55-431B-9C39-EC58678F95BF}"/>
              </a:ext>
            </a:extLst>
          </p:cNvPr>
          <p:cNvSpPr>
            <a:spLocks noGrp="1"/>
          </p:cNvSpPr>
          <p:nvPr>
            <p:ph type="dt" idx="2"/>
          </p:nvPr>
        </p:nvSpPr>
        <p:spPr/>
        <p:txBody>
          <a:bodyPr/>
          <a:lstStyle/>
          <a:p>
            <a:pPr>
              <a:defRPr/>
            </a:pPr>
            <a:r>
              <a:rPr lang="en-US"/>
              <a:t>July 2020</a:t>
            </a:r>
            <a:endParaRPr lang="en-US" dirty="0"/>
          </a:p>
        </p:txBody>
      </p:sp>
      <p:pic>
        <p:nvPicPr>
          <p:cNvPr id="7" name="Picture 6">
            <a:extLst>
              <a:ext uri="{FF2B5EF4-FFF2-40B4-BE49-F238E27FC236}">
                <a16:creationId xmlns:a16="http://schemas.microsoft.com/office/drawing/2014/main" id="{85691920-E331-4327-B5B2-E4EFAFFFEF9C}"/>
              </a:ext>
            </a:extLst>
          </p:cNvPr>
          <p:cNvPicPr>
            <a:picLocks noChangeAspect="1"/>
          </p:cNvPicPr>
          <p:nvPr/>
        </p:nvPicPr>
        <p:blipFill>
          <a:blip r:embed="rId3"/>
          <a:stretch>
            <a:fillRect/>
          </a:stretch>
        </p:blipFill>
        <p:spPr>
          <a:xfrm>
            <a:off x="5410200" y="1371600"/>
            <a:ext cx="3249846" cy="1976437"/>
          </a:xfrm>
          <a:prstGeom prst="rect">
            <a:avLst/>
          </a:prstGeom>
        </p:spPr>
      </p:pic>
    </p:spTree>
    <p:extLst>
      <p:ext uri="{BB962C8B-B14F-4D97-AF65-F5344CB8AC3E}">
        <p14:creationId xmlns:p14="http://schemas.microsoft.com/office/powerpoint/2010/main" val="773295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DA04E-27BD-417E-9D90-700A9960A7F3}"/>
              </a:ext>
            </a:extLst>
          </p:cNvPr>
          <p:cNvSpPr>
            <a:spLocks noGrp="1"/>
          </p:cNvSpPr>
          <p:nvPr>
            <p:ph idx="1"/>
          </p:nvPr>
        </p:nvSpPr>
        <p:spPr>
          <a:xfrm>
            <a:off x="685800" y="1600200"/>
            <a:ext cx="7909560" cy="4800600"/>
          </a:xfrm>
        </p:spPr>
        <p:txBody>
          <a:bodyPr/>
          <a:lstStyle/>
          <a:p>
            <a:r>
              <a:rPr lang="en-US" dirty="0"/>
              <a:t>Assumed P-traffic pattern:</a:t>
            </a:r>
          </a:p>
          <a:p>
            <a:pPr lvl="1"/>
            <a:r>
              <a:rPr lang="en-US" dirty="0"/>
              <a:t>Periodic</a:t>
            </a:r>
          </a:p>
          <a:p>
            <a:pPr lvl="1"/>
            <a:r>
              <a:rPr lang="en-US" dirty="0"/>
              <a:t>Bursty: have packets ready at beginning of their MP-slots</a:t>
            </a:r>
          </a:p>
          <a:p>
            <a:pPr lvl="1"/>
            <a:r>
              <a:rPr lang="en-US" dirty="0"/>
              <a:t>Traffic amount may vary due to fluctuation in application as channel/rate dynamics</a:t>
            </a:r>
          </a:p>
          <a:p>
            <a:r>
              <a:rPr lang="en-US" dirty="0"/>
              <a:t>Provide P-traffic prioritized access during P-slots</a:t>
            </a:r>
          </a:p>
          <a:p>
            <a:r>
              <a:rPr lang="en-US" dirty="0"/>
              <a:t>Handle certain range of traffic amount variants of P-traffic in each interval</a:t>
            </a:r>
          </a:p>
          <a:p>
            <a:pPr marL="685800" lvl="1" indent="-342900">
              <a:buFont typeface="+mj-lt"/>
              <a:buAutoNum type="arabicPeriod"/>
            </a:pPr>
            <a:r>
              <a:rPr lang="en-US" dirty="0"/>
              <a:t>Protect beginning of a SP: tolerate small variants of time packets being ready</a:t>
            </a:r>
          </a:p>
          <a:p>
            <a:pPr marL="685800" lvl="1" indent="-342900">
              <a:buFont typeface="+mj-lt"/>
              <a:buAutoNum type="arabicPeriod"/>
            </a:pPr>
            <a:r>
              <a:rPr lang="en-US" dirty="0"/>
              <a:t>Protect SP period when bursty P-traffic is undergoing: A-AIFS for R-traffic and default EDCA parameters</a:t>
            </a:r>
          </a:p>
          <a:p>
            <a:pPr marL="685800" lvl="1" indent="-342900">
              <a:buFont typeface="+mj-lt"/>
              <a:buAutoNum type="arabicPeriod"/>
            </a:pPr>
            <a:r>
              <a:rPr lang="en-US" dirty="0"/>
              <a:t>Release SP period automatically when bursty P-traffic completes without requiring explicit signaling</a:t>
            </a:r>
          </a:p>
          <a:p>
            <a:endParaRPr lang="en-US" dirty="0"/>
          </a:p>
        </p:txBody>
      </p:sp>
      <p:sp>
        <p:nvSpPr>
          <p:cNvPr id="3" name="Title 2">
            <a:extLst>
              <a:ext uri="{FF2B5EF4-FFF2-40B4-BE49-F238E27FC236}">
                <a16:creationId xmlns:a16="http://schemas.microsoft.com/office/drawing/2014/main" id="{159A6F28-487B-4992-BE9E-E4483D1EEA32}"/>
              </a:ext>
            </a:extLst>
          </p:cNvPr>
          <p:cNvSpPr>
            <a:spLocks noGrp="1"/>
          </p:cNvSpPr>
          <p:nvPr>
            <p:ph type="title"/>
          </p:nvPr>
        </p:nvSpPr>
        <p:spPr/>
        <p:txBody>
          <a:bodyPr/>
          <a:lstStyle/>
          <a:p>
            <a:r>
              <a:rPr lang="en-US" dirty="0"/>
              <a:t>Channel Access: General Principal</a:t>
            </a:r>
          </a:p>
        </p:txBody>
      </p:sp>
      <p:sp>
        <p:nvSpPr>
          <p:cNvPr id="4" name="Footer Placeholder 3">
            <a:extLst>
              <a:ext uri="{FF2B5EF4-FFF2-40B4-BE49-F238E27FC236}">
                <a16:creationId xmlns:a16="http://schemas.microsoft.com/office/drawing/2014/main" id="{BD3A6827-8CC2-4B55-9479-62875310F971}"/>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2BA107AC-C231-4849-B496-6B1E64E6817F}"/>
              </a:ext>
            </a:extLst>
          </p:cNvPr>
          <p:cNvSpPr>
            <a:spLocks noGrp="1"/>
          </p:cNvSpPr>
          <p:nvPr>
            <p:ph type="sldNum" idx="12"/>
          </p:nvPr>
        </p:nvSpPr>
        <p:spPr/>
        <p:txBody>
          <a:bodyPr/>
          <a:lstStyle/>
          <a:p>
            <a:pPr>
              <a:defRPr/>
            </a:pPr>
            <a:r>
              <a:rPr lang="en-US"/>
              <a:t>Slide </a:t>
            </a:r>
            <a:fld id="{C1789BC7-C074-42CC-ADF8-5107DF6BD1C1}" type="slidenum">
              <a:rPr lang="en-US" smtClean="0"/>
              <a:pPr>
                <a:defRPr/>
              </a:pPr>
              <a:t>8</a:t>
            </a:fld>
            <a:endParaRPr lang="en-US"/>
          </a:p>
        </p:txBody>
      </p:sp>
      <p:sp>
        <p:nvSpPr>
          <p:cNvPr id="6" name="Date Placeholder 5">
            <a:extLst>
              <a:ext uri="{FF2B5EF4-FFF2-40B4-BE49-F238E27FC236}">
                <a16:creationId xmlns:a16="http://schemas.microsoft.com/office/drawing/2014/main" id="{ED8039E4-0815-4553-AFC9-EB4364B27544}"/>
              </a:ext>
            </a:extLst>
          </p:cNvPr>
          <p:cNvSpPr>
            <a:spLocks noGrp="1"/>
          </p:cNvSpPr>
          <p:nvPr>
            <p:ph type="dt" idx="2"/>
          </p:nvPr>
        </p:nvSpPr>
        <p:spPr/>
        <p:txBody>
          <a:bodyPr/>
          <a:lstStyle/>
          <a:p>
            <a:pPr>
              <a:defRPr/>
            </a:pPr>
            <a:r>
              <a:rPr lang="en-US"/>
              <a:t>July 2020</a:t>
            </a:r>
            <a:endParaRPr lang="en-US" dirty="0"/>
          </a:p>
        </p:txBody>
      </p:sp>
      <p:pic>
        <p:nvPicPr>
          <p:cNvPr id="10" name="Picture 9">
            <a:extLst>
              <a:ext uri="{FF2B5EF4-FFF2-40B4-BE49-F238E27FC236}">
                <a16:creationId xmlns:a16="http://schemas.microsoft.com/office/drawing/2014/main" id="{BE086059-7B83-4385-80C1-04DEDDE36E1A}"/>
              </a:ext>
            </a:extLst>
          </p:cNvPr>
          <p:cNvPicPr>
            <a:picLocks noChangeAspect="1"/>
          </p:cNvPicPr>
          <p:nvPr/>
        </p:nvPicPr>
        <p:blipFill>
          <a:blip r:embed="rId3"/>
          <a:stretch>
            <a:fillRect/>
          </a:stretch>
        </p:blipFill>
        <p:spPr>
          <a:xfrm>
            <a:off x="4060530" y="1508760"/>
            <a:ext cx="3556000" cy="733425"/>
          </a:xfrm>
          <a:prstGeom prst="rect">
            <a:avLst/>
          </a:prstGeom>
        </p:spPr>
      </p:pic>
      <p:pic>
        <p:nvPicPr>
          <p:cNvPr id="8" name="Picture 7">
            <a:extLst>
              <a:ext uri="{FF2B5EF4-FFF2-40B4-BE49-F238E27FC236}">
                <a16:creationId xmlns:a16="http://schemas.microsoft.com/office/drawing/2014/main" id="{76F20F0C-AB85-4F98-8318-0BBAEFF5690E}"/>
              </a:ext>
            </a:extLst>
          </p:cNvPr>
          <p:cNvPicPr>
            <a:picLocks noChangeAspect="1"/>
          </p:cNvPicPr>
          <p:nvPr/>
        </p:nvPicPr>
        <p:blipFill>
          <a:blip r:embed="rId4"/>
          <a:stretch>
            <a:fillRect/>
          </a:stretch>
        </p:blipFill>
        <p:spPr>
          <a:xfrm>
            <a:off x="4283968" y="5065658"/>
            <a:ext cx="1695450" cy="1212850"/>
          </a:xfrm>
          <a:prstGeom prst="rect">
            <a:avLst/>
          </a:prstGeom>
        </p:spPr>
      </p:pic>
    </p:spTree>
    <p:extLst>
      <p:ext uri="{BB962C8B-B14F-4D97-AF65-F5344CB8AC3E}">
        <p14:creationId xmlns:p14="http://schemas.microsoft.com/office/powerpoint/2010/main" val="909153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84E1ED-57C8-48CD-B116-AA293457A548}"/>
              </a:ext>
            </a:extLst>
          </p:cNvPr>
          <p:cNvSpPr>
            <a:spLocks noGrp="1"/>
          </p:cNvSpPr>
          <p:nvPr>
            <p:ph idx="1"/>
          </p:nvPr>
        </p:nvSpPr>
        <p:spPr>
          <a:xfrm>
            <a:off x="548639" y="1219200"/>
            <a:ext cx="8046722" cy="5212080"/>
          </a:xfrm>
        </p:spPr>
        <p:txBody>
          <a:bodyPr/>
          <a:lstStyle/>
          <a:p>
            <a:r>
              <a:rPr lang="en-US" sz="1600" dirty="0"/>
              <a:t>When there is no P-slots:</a:t>
            </a:r>
          </a:p>
          <a:p>
            <a:pPr lvl="1"/>
            <a:r>
              <a:rPr lang="en-US" sz="1400" dirty="0"/>
              <a:t>When no STAs register any slot at AP, that is, there is no R-slots, then regular traffic access the channel following default EDCA access using default EDCA parameters. The channel access is </a:t>
            </a:r>
            <a:r>
              <a:rPr lang="en-US" sz="1400" b="1" i="1" dirty="0"/>
              <a:t>not different </a:t>
            </a:r>
            <a:r>
              <a:rPr lang="en-US" sz="1400" dirty="0"/>
              <a:t>from existing EDCA behavior.</a:t>
            </a:r>
          </a:p>
          <a:p>
            <a:r>
              <a:rPr lang="en-US" sz="1600" dirty="0"/>
              <a:t>When there are some P-slots:</a:t>
            </a:r>
          </a:p>
          <a:p>
            <a:pPr lvl="1"/>
            <a:r>
              <a:rPr lang="en-US" sz="1400" b="0" i="0" u="none" strike="noStrike" dirty="0">
                <a:solidFill>
                  <a:srgbClr val="000000"/>
                </a:solidFill>
                <a:effectLst/>
              </a:rPr>
              <a:t>Regular traffic is not allowed to start transmission during a time window X </a:t>
            </a:r>
            <a:r>
              <a:rPr lang="en-US" sz="1400" b="0" i="0" u="none" strike="noStrike" dirty="0" err="1">
                <a:solidFill>
                  <a:srgbClr val="000000"/>
                </a:solidFill>
                <a:effectLst/>
              </a:rPr>
              <a:t>usec</a:t>
            </a:r>
            <a:r>
              <a:rPr lang="en-US" sz="1400" b="0" i="0" u="none" strike="noStrike" dirty="0">
                <a:solidFill>
                  <a:srgbClr val="000000"/>
                </a:solidFill>
                <a:effectLst/>
              </a:rPr>
              <a:t> before entering the P-slot boundary, and Y </a:t>
            </a:r>
            <a:r>
              <a:rPr lang="en-US" sz="1400" b="0" i="0" u="none" strike="noStrike" dirty="0" err="1">
                <a:solidFill>
                  <a:srgbClr val="000000"/>
                </a:solidFill>
                <a:effectLst/>
              </a:rPr>
              <a:t>usec</a:t>
            </a:r>
            <a:r>
              <a:rPr lang="en-US" sz="1400" b="0" i="0" u="none" strike="noStrike" dirty="0">
                <a:solidFill>
                  <a:srgbClr val="000000"/>
                </a:solidFill>
                <a:effectLst/>
              </a:rPr>
              <a:t> after the boundary. X, Y TBD, advertised by AP.</a:t>
            </a:r>
          </a:p>
          <a:p>
            <a:pPr lvl="1"/>
            <a:endParaRPr lang="en-US" sz="1400" b="0" i="0" u="none" strike="noStrike" dirty="0">
              <a:solidFill>
                <a:srgbClr val="000000"/>
              </a:solidFill>
              <a:effectLst/>
            </a:endParaRPr>
          </a:p>
          <a:p>
            <a:pPr lvl="1"/>
            <a:endParaRPr lang="en-US" sz="1400" dirty="0"/>
          </a:p>
          <a:p>
            <a:pPr lvl="1"/>
            <a:endParaRPr lang="en-US" sz="1400" b="0" i="0" u="none" strike="noStrike" dirty="0">
              <a:solidFill>
                <a:srgbClr val="000000"/>
              </a:solidFill>
              <a:effectLst/>
            </a:endParaRPr>
          </a:p>
          <a:p>
            <a:pPr lvl="1"/>
            <a:endParaRPr lang="en-US" sz="1400" b="0" i="0" u="none" strike="noStrike" dirty="0">
              <a:solidFill>
                <a:srgbClr val="000000"/>
              </a:solidFill>
              <a:effectLst/>
            </a:endParaRPr>
          </a:p>
          <a:p>
            <a:pPr lvl="1"/>
            <a:endParaRPr lang="en-US" sz="1400" b="0" i="0" u="none" strike="noStrike" dirty="0">
              <a:solidFill>
                <a:srgbClr val="000000"/>
              </a:solidFill>
              <a:effectLst/>
            </a:endParaRPr>
          </a:p>
          <a:p>
            <a:pPr lvl="1"/>
            <a:r>
              <a:rPr lang="en-US" sz="1400" dirty="0">
                <a:effectLst/>
              </a:rPr>
              <a:t>If timer-1 is running, then suspend timer-1 X </a:t>
            </a:r>
            <a:r>
              <a:rPr lang="en-US" sz="1400" dirty="0" err="1">
                <a:effectLst/>
              </a:rPr>
              <a:t>usec</a:t>
            </a:r>
            <a:r>
              <a:rPr lang="en-US" sz="1400" dirty="0">
                <a:effectLst/>
              </a:rPr>
              <a:t> before the illustrated slot boundary, and can resume Y </a:t>
            </a:r>
            <a:r>
              <a:rPr lang="en-US" sz="1400" dirty="0" err="1">
                <a:effectLst/>
              </a:rPr>
              <a:t>usec</a:t>
            </a:r>
            <a:r>
              <a:rPr lang="en-US" sz="1400" dirty="0">
                <a:effectLst/>
              </a:rPr>
              <a:t> after the slot boundary. If medium is busy not due to its own transmission, then the slot is deemed as occupied (assumingly by its registered member), and the STA shall give priority to it – to that end, until the STA successfully win the medium, it uses a newly defined A-AIFS to decide if medium has become idle and resume timer-1 counting down.</a:t>
            </a:r>
          </a:p>
          <a:p>
            <a:pPr lvl="1"/>
            <a:r>
              <a:rPr lang="en-US" sz="1400" dirty="0"/>
              <a:t>If timer-1 counts to 0 but didn’t have sufficient time for its transmission due to R-&gt;P slot boundary, re-generate </a:t>
            </a:r>
            <a:r>
              <a:rPr lang="en-US" sz="1400" dirty="0" err="1"/>
              <a:t>backoff</a:t>
            </a:r>
            <a:r>
              <a:rPr lang="en-US" sz="1400" dirty="0"/>
              <a:t> from CW.</a:t>
            </a:r>
            <a:endParaRPr lang="en-US" sz="1400" dirty="0">
              <a:effectLst/>
            </a:endParaRPr>
          </a:p>
        </p:txBody>
      </p:sp>
      <p:sp>
        <p:nvSpPr>
          <p:cNvPr id="3" name="Title 2">
            <a:extLst>
              <a:ext uri="{FF2B5EF4-FFF2-40B4-BE49-F238E27FC236}">
                <a16:creationId xmlns:a16="http://schemas.microsoft.com/office/drawing/2014/main" id="{681A6FB6-F92D-4447-A9A9-E9ECA6AECCF8}"/>
              </a:ext>
            </a:extLst>
          </p:cNvPr>
          <p:cNvSpPr>
            <a:spLocks noGrp="1"/>
          </p:cNvSpPr>
          <p:nvPr>
            <p:ph type="title"/>
          </p:nvPr>
        </p:nvSpPr>
        <p:spPr>
          <a:xfrm>
            <a:off x="685801" y="594360"/>
            <a:ext cx="7909560" cy="624840"/>
          </a:xfrm>
        </p:spPr>
        <p:txBody>
          <a:bodyPr/>
          <a:lstStyle/>
          <a:p>
            <a:r>
              <a:rPr lang="en-US" dirty="0" err="1"/>
              <a:t>Backoff</a:t>
            </a:r>
            <a:r>
              <a:rPr lang="en-US" dirty="0"/>
              <a:t> Behavior for R-Traffic</a:t>
            </a:r>
          </a:p>
        </p:txBody>
      </p:sp>
      <p:sp>
        <p:nvSpPr>
          <p:cNvPr id="4" name="Footer Placeholder 3">
            <a:extLst>
              <a:ext uri="{FF2B5EF4-FFF2-40B4-BE49-F238E27FC236}">
                <a16:creationId xmlns:a16="http://schemas.microsoft.com/office/drawing/2014/main" id="{D98DBFE6-8E88-48D7-A664-DC43F89C7FF9}"/>
              </a:ext>
            </a:extLst>
          </p:cNvPr>
          <p:cNvSpPr>
            <a:spLocks noGrp="1"/>
          </p:cNvSpPr>
          <p:nvPr>
            <p:ph type="ftr" idx="11"/>
          </p:nvPr>
        </p:nvSpPr>
        <p:spPr/>
        <p:txBody>
          <a:bodyPr/>
          <a:lstStyle/>
          <a:p>
            <a:pPr>
              <a:defRPr/>
            </a:pPr>
            <a:r>
              <a:rPr lang="en-US"/>
              <a:t>Chunyu Hu</a:t>
            </a:r>
            <a:endParaRPr lang="en-US" dirty="0"/>
          </a:p>
        </p:txBody>
      </p:sp>
      <p:sp>
        <p:nvSpPr>
          <p:cNvPr id="5" name="Slide Number Placeholder 4">
            <a:extLst>
              <a:ext uri="{FF2B5EF4-FFF2-40B4-BE49-F238E27FC236}">
                <a16:creationId xmlns:a16="http://schemas.microsoft.com/office/drawing/2014/main" id="{3D411342-E672-43C7-A64A-3FE42E4A551C}"/>
              </a:ext>
            </a:extLst>
          </p:cNvPr>
          <p:cNvSpPr>
            <a:spLocks noGrp="1"/>
          </p:cNvSpPr>
          <p:nvPr>
            <p:ph type="sldNum" idx="12"/>
          </p:nvPr>
        </p:nvSpPr>
        <p:spPr/>
        <p:txBody>
          <a:bodyPr/>
          <a:lstStyle/>
          <a:p>
            <a:pPr>
              <a:defRPr/>
            </a:pPr>
            <a:r>
              <a:rPr lang="en-US"/>
              <a:t>Slide </a:t>
            </a:r>
            <a:fld id="{C1789BC7-C074-42CC-ADF8-5107DF6BD1C1}" type="slidenum">
              <a:rPr lang="en-US" smtClean="0"/>
              <a:pPr>
                <a:defRPr/>
              </a:pPr>
              <a:t>9</a:t>
            </a:fld>
            <a:endParaRPr lang="en-US"/>
          </a:p>
        </p:txBody>
      </p:sp>
      <p:sp>
        <p:nvSpPr>
          <p:cNvPr id="6" name="Date Placeholder 5">
            <a:extLst>
              <a:ext uri="{FF2B5EF4-FFF2-40B4-BE49-F238E27FC236}">
                <a16:creationId xmlns:a16="http://schemas.microsoft.com/office/drawing/2014/main" id="{F46F699B-9BEC-4EA3-A631-FE3164FBD13D}"/>
              </a:ext>
            </a:extLst>
          </p:cNvPr>
          <p:cNvSpPr>
            <a:spLocks noGrp="1"/>
          </p:cNvSpPr>
          <p:nvPr>
            <p:ph type="dt" idx="2"/>
          </p:nvPr>
        </p:nvSpPr>
        <p:spPr/>
        <p:txBody>
          <a:bodyPr/>
          <a:lstStyle/>
          <a:p>
            <a:pPr>
              <a:defRPr/>
            </a:pPr>
            <a:r>
              <a:rPr lang="en-US"/>
              <a:t>July 2020</a:t>
            </a:r>
            <a:endParaRPr lang="en-US" dirty="0"/>
          </a:p>
        </p:txBody>
      </p:sp>
      <p:pic>
        <p:nvPicPr>
          <p:cNvPr id="8" name="Picture 7">
            <a:extLst>
              <a:ext uri="{FF2B5EF4-FFF2-40B4-BE49-F238E27FC236}">
                <a16:creationId xmlns:a16="http://schemas.microsoft.com/office/drawing/2014/main" id="{4412AB7A-4F32-4316-8D2F-DF4B308AA909}"/>
              </a:ext>
            </a:extLst>
          </p:cNvPr>
          <p:cNvPicPr>
            <a:picLocks noChangeAspect="1"/>
          </p:cNvPicPr>
          <p:nvPr/>
        </p:nvPicPr>
        <p:blipFill>
          <a:blip r:embed="rId2"/>
          <a:stretch>
            <a:fillRect/>
          </a:stretch>
        </p:blipFill>
        <p:spPr>
          <a:xfrm>
            <a:off x="2875281" y="2971800"/>
            <a:ext cx="3530600" cy="1231900"/>
          </a:xfrm>
          <a:prstGeom prst="rect">
            <a:avLst/>
          </a:prstGeom>
        </p:spPr>
      </p:pic>
    </p:spTree>
    <p:extLst>
      <p:ext uri="{BB962C8B-B14F-4D97-AF65-F5344CB8AC3E}">
        <p14:creationId xmlns:p14="http://schemas.microsoft.com/office/powerpoint/2010/main" val="43645762"/>
      </p:ext>
    </p:extLst>
  </p:cSld>
  <p:clrMapOvr>
    <a:masterClrMapping/>
  </p:clrMapOvr>
</p:sld>
</file>

<file path=ppt/theme/theme1.xml><?xml version="1.0" encoding="utf-8"?>
<a:theme xmlns:a="http://schemas.openxmlformats.org/drawingml/2006/main" name="iee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ee" id="{C6B0AF35-4A93-B445-96F5-0B751B41F27C}" vid="{ED04804B-1694-8442-95DB-4C07514B8E0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Template>
  <TotalTime>32825</TotalTime>
  <Words>3813</Words>
  <Application>Microsoft Office PowerPoint</Application>
  <PresentationFormat>On-screen Show (4:3)</PresentationFormat>
  <Paragraphs>502</Paragraphs>
  <Slides>37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Courier New</vt:lpstr>
      <vt:lpstr>Times New Roman</vt:lpstr>
      <vt:lpstr>Wingdings</vt:lpstr>
      <vt:lpstr>ieee</vt:lpstr>
      <vt:lpstr>Prioritized EDCA Channel Access</vt:lpstr>
      <vt:lpstr>Abstract</vt:lpstr>
      <vt:lpstr>Time Slot Structure</vt:lpstr>
      <vt:lpstr>Periodicity </vt:lpstr>
      <vt:lpstr>Definitions</vt:lpstr>
      <vt:lpstr>EDCA Parameters and Terms</vt:lpstr>
      <vt:lpstr>General Descriptions</vt:lpstr>
      <vt:lpstr>Channel Access: General Principal</vt:lpstr>
      <vt:lpstr>Backoff Behavior for R-Traffic</vt:lpstr>
      <vt:lpstr>Backoff Behavior for Prioritized Traffic</vt:lpstr>
      <vt:lpstr>Slot Boundary (1)</vt:lpstr>
      <vt:lpstr>Slot Boundary (2)</vt:lpstr>
      <vt:lpstr>Support of Peer-to-Peer Communication</vt:lpstr>
      <vt:lpstr>A Special, Simplified Configuration</vt:lpstr>
      <vt:lpstr>Simulation</vt:lpstr>
      <vt:lpstr>Compare Three Schemes</vt:lpstr>
      <vt:lpstr>Simulation Results</vt:lpstr>
      <vt:lpstr>Results</vt:lpstr>
      <vt:lpstr>Results</vt:lpstr>
      <vt:lpstr>Slot Assignment To Traffic Stream</vt:lpstr>
      <vt:lpstr>Various Scenarios at STAs</vt:lpstr>
      <vt:lpstr>Proposal</vt:lpstr>
      <vt:lpstr>PowerPoint Presentation</vt:lpstr>
      <vt:lpstr>Slot Information Description</vt:lpstr>
      <vt:lpstr>Slot Information</vt:lpstr>
      <vt:lpstr>An Example Format Design</vt:lpstr>
      <vt:lpstr>Carrying Frames</vt:lpstr>
      <vt:lpstr>Slot Requesting Frames</vt:lpstr>
      <vt:lpstr>Slot Utilization Monitoring</vt:lpstr>
      <vt:lpstr>Summary</vt:lpstr>
      <vt:lpstr>SP #1</vt:lpstr>
      <vt:lpstr>SP #2</vt:lpstr>
      <vt:lpstr>SP #3</vt:lpstr>
      <vt:lpstr>SP #4</vt:lpstr>
      <vt:lpstr>SP #5</vt:lpstr>
      <vt:lpstr>Backup Slides</vt:lpstr>
      <vt:lpstr>Results</vt:lpstr>
    </vt:vector>
  </TitlesOfParts>
  <Manager>Hongyuan Zhang</Manager>
  <Company>Marvell Semiconductor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Ditributed MUMIMO</dc:title>
  <dc:subject/>
  <dc:creator>Hongyuan Zhang</dc:creator>
  <cp:keywords>September 2017</cp:keywords>
  <dc:description/>
  <cp:lastModifiedBy>Chunyu Hu</cp:lastModifiedBy>
  <cp:revision>3429</cp:revision>
  <cp:lastPrinted>1998-02-10T13:28:06Z</cp:lastPrinted>
  <dcterms:created xsi:type="dcterms:W3CDTF">2007-05-21T21:00:37Z</dcterms:created>
  <dcterms:modified xsi:type="dcterms:W3CDTF">2020-08-22T23:28:34Z</dcterms:modified>
  <cp:category>Submission</cp:category>
</cp:coreProperties>
</file>