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1"/>
  </p:notesMasterIdLst>
  <p:handoutMasterIdLst>
    <p:handoutMasterId r:id="rId12"/>
  </p:handoutMasterIdLst>
  <p:sldIdLst>
    <p:sldId id="621" r:id="rId5"/>
    <p:sldId id="767" r:id="rId6"/>
    <p:sldId id="788" r:id="rId7"/>
    <p:sldId id="784" r:id="rId8"/>
    <p:sldId id="789" r:id="rId9"/>
    <p:sldId id="79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CC99"/>
    <a:srgbClr val="CC9900"/>
    <a:srgbClr val="A0B1D0"/>
    <a:srgbClr val="FFCCCC"/>
    <a:srgbClr val="FF0000"/>
    <a:srgbClr val="E9EDF4"/>
    <a:srgbClr val="254061"/>
    <a:srgbClr val="252B9D"/>
    <a:srgbClr val="254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99" d="100"/>
          <a:sy n="99" d="100"/>
        </p:scale>
        <p:origin x="1123" y="7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1044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r1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800094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TID-to-link negotiation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2020-02-26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DCEB3B-DBFF-48A8-94FA-EA1DF184C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687" y="1981199"/>
            <a:ext cx="5152485" cy="440218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TID-to-link feature maps a TID to one or more links</a:t>
            </a:r>
          </a:p>
          <a:p>
            <a:pPr lvl="1"/>
            <a:r>
              <a:rPr lang="en-US" dirty="0"/>
              <a:t>The frames belonging to the TID are sent on the mapped link(s)</a:t>
            </a:r>
          </a:p>
          <a:p>
            <a:endParaRPr lang="en-US" dirty="0"/>
          </a:p>
          <a:p>
            <a:r>
              <a:rPr lang="en-US" dirty="0"/>
              <a:t>Such traffic separation can aid latency sensitive traffic flow</a:t>
            </a:r>
          </a:p>
          <a:p>
            <a:pPr lvl="1"/>
            <a:r>
              <a:rPr lang="en-US" dirty="0"/>
              <a:t>Assign a high-volume, latency tolerant traffic flow to a subset of link while mapping latency sensitive flows to all links</a:t>
            </a:r>
          </a:p>
          <a:p>
            <a:pPr lvl="1"/>
            <a:r>
              <a:rPr lang="en-US" dirty="0"/>
              <a:t>Increases channel access opportunities for a latency sensitive flow</a:t>
            </a:r>
          </a:p>
          <a:p>
            <a:pPr lvl="1"/>
            <a:r>
              <a:rPr lang="en-US" dirty="0"/>
              <a:t>At a system level, reduces contention between latency sensitive and latency tolerant flows</a:t>
            </a:r>
          </a:p>
          <a:p>
            <a:endParaRPr lang="en-US" dirty="0"/>
          </a:p>
          <a:p>
            <a:r>
              <a:rPr lang="en-US" dirty="0"/>
              <a:t>Other use cases include load balancing, co-ex conditions, separating UL/DL flows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541D45-1D85-4423-ADBE-9B08CCCCE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55B13-458C-4D8A-9D45-696B2A730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ABF73A-D8CB-4F36-A9BB-960EF098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4F5EF-84FA-498F-9F2D-7922C663A6AB}"/>
              </a:ext>
            </a:extLst>
          </p:cNvPr>
          <p:cNvSpPr/>
          <p:nvPr/>
        </p:nvSpPr>
        <p:spPr>
          <a:xfrm>
            <a:off x="5978486" y="3376226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1E166A-3D57-4FC0-828B-75F5B6DB76E0}"/>
              </a:ext>
            </a:extLst>
          </p:cNvPr>
          <p:cNvCxnSpPr/>
          <p:nvPr/>
        </p:nvCxnSpPr>
        <p:spPr>
          <a:xfrm>
            <a:off x="7353239" y="5322211"/>
            <a:ext cx="0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3D489A-6DDE-4B74-86A2-ADAAAA81D428}"/>
              </a:ext>
            </a:extLst>
          </p:cNvPr>
          <p:cNvCxnSpPr/>
          <p:nvPr/>
        </p:nvCxnSpPr>
        <p:spPr>
          <a:xfrm>
            <a:off x="7928718" y="532221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D27726-5319-4445-8EE2-889C1153D4E8}"/>
              </a:ext>
            </a:extLst>
          </p:cNvPr>
          <p:cNvCxnSpPr/>
          <p:nvPr/>
        </p:nvCxnSpPr>
        <p:spPr>
          <a:xfrm>
            <a:off x="7353240" y="616837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119257A-219A-4236-863F-53321E9E2067}"/>
              </a:ext>
            </a:extLst>
          </p:cNvPr>
          <p:cNvCxnSpPr/>
          <p:nvPr/>
        </p:nvCxnSpPr>
        <p:spPr>
          <a:xfrm>
            <a:off x="7379367" y="597730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7B2FD5-9926-4053-A7A1-E5CB015BC2F9}"/>
              </a:ext>
            </a:extLst>
          </p:cNvPr>
          <p:cNvCxnSpPr/>
          <p:nvPr/>
        </p:nvCxnSpPr>
        <p:spPr>
          <a:xfrm>
            <a:off x="7379366" y="577486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92F067F-8C6F-48B0-8004-B9B5AC098DFC}"/>
              </a:ext>
            </a:extLst>
          </p:cNvPr>
          <p:cNvCxnSpPr/>
          <p:nvPr/>
        </p:nvCxnSpPr>
        <p:spPr>
          <a:xfrm>
            <a:off x="7379365" y="55701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FFC6F5-2DCF-4DAC-B512-46AC9300C8EE}"/>
              </a:ext>
            </a:extLst>
          </p:cNvPr>
          <p:cNvSpPr txBox="1"/>
          <p:nvPr/>
        </p:nvSpPr>
        <p:spPr>
          <a:xfrm rot="16200000">
            <a:off x="7462157" y="5752783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4B3EBD-2BF5-443F-B81A-9CC318527CFA}"/>
              </a:ext>
            </a:extLst>
          </p:cNvPr>
          <p:cNvCxnSpPr>
            <a:cxnSpLocks/>
          </p:cNvCxnSpPr>
          <p:nvPr/>
        </p:nvCxnSpPr>
        <p:spPr>
          <a:xfrm>
            <a:off x="6358940" y="4998758"/>
            <a:ext cx="21070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BB435C9-78EA-4A0B-A6AD-D095A8D3B38E}"/>
              </a:ext>
            </a:extLst>
          </p:cNvPr>
          <p:cNvCxnSpPr>
            <a:cxnSpLocks/>
            <a:stCxn id="40" idx="0"/>
            <a:endCxn id="7" idx="2"/>
          </p:cNvCxnSpPr>
          <p:nvPr/>
        </p:nvCxnSpPr>
        <p:spPr>
          <a:xfrm flipV="1">
            <a:off x="6355109" y="3702798"/>
            <a:ext cx="1983" cy="579252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4ED16D-80B5-41AB-A5CA-32F82EA68551}"/>
              </a:ext>
            </a:extLst>
          </p:cNvPr>
          <p:cNvCxnSpPr>
            <a:cxnSpLocks/>
          </p:cNvCxnSpPr>
          <p:nvPr/>
        </p:nvCxnSpPr>
        <p:spPr>
          <a:xfrm>
            <a:off x="7629738" y="4998758"/>
            <a:ext cx="0" cy="426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8A6CF64-39FE-4342-BE46-25CA3045D894}"/>
              </a:ext>
            </a:extLst>
          </p:cNvPr>
          <p:cNvSpPr txBox="1"/>
          <p:nvPr/>
        </p:nvSpPr>
        <p:spPr>
          <a:xfrm>
            <a:off x="5881608" y="3828741"/>
            <a:ext cx="52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Link 1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EE13D70-81A6-4D04-97FD-27A1E7503D6A}"/>
              </a:ext>
            </a:extLst>
          </p:cNvPr>
          <p:cNvCxnSpPr>
            <a:cxnSpLocks/>
            <a:stCxn id="41" idx="0"/>
            <a:endCxn id="23" idx="2"/>
          </p:cNvCxnSpPr>
          <p:nvPr/>
        </p:nvCxnSpPr>
        <p:spPr>
          <a:xfrm flipH="1" flipV="1">
            <a:off x="7419349" y="3710876"/>
            <a:ext cx="1507" cy="559016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DD3F5B2-EC4F-4D42-A299-5BD380585D4C}"/>
              </a:ext>
            </a:extLst>
          </p:cNvPr>
          <p:cNvSpPr txBox="1"/>
          <p:nvPr/>
        </p:nvSpPr>
        <p:spPr>
          <a:xfrm>
            <a:off x="6924662" y="3865146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038267-B638-4810-AC0C-21F376D990F0}"/>
              </a:ext>
            </a:extLst>
          </p:cNvPr>
          <p:cNvSpPr/>
          <p:nvPr/>
        </p:nvSpPr>
        <p:spPr>
          <a:xfrm>
            <a:off x="7032437" y="3384304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2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8CEFE0E-5249-45B6-B260-904E46A9E4B1}"/>
              </a:ext>
            </a:extLst>
          </p:cNvPr>
          <p:cNvCxnSpPr/>
          <p:nvPr/>
        </p:nvCxnSpPr>
        <p:spPr>
          <a:xfrm>
            <a:off x="7429170" y="3116332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66D3CF-0A33-42F3-9387-FEAA71265E95}"/>
              </a:ext>
            </a:extLst>
          </p:cNvPr>
          <p:cNvCxnSpPr>
            <a:cxnSpLocks/>
          </p:cNvCxnSpPr>
          <p:nvPr/>
        </p:nvCxnSpPr>
        <p:spPr>
          <a:xfrm>
            <a:off x="6367210" y="3103572"/>
            <a:ext cx="210710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D7C1B95-05A5-4A1D-95F7-B007603B0448}"/>
              </a:ext>
            </a:extLst>
          </p:cNvPr>
          <p:cNvCxnSpPr>
            <a:cxnSpLocks/>
          </p:cNvCxnSpPr>
          <p:nvPr/>
        </p:nvCxnSpPr>
        <p:spPr>
          <a:xfrm flipV="1">
            <a:off x="7691545" y="2660981"/>
            <a:ext cx="0" cy="440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C6411A8-16E3-4130-BF62-36979EC2ED06}"/>
              </a:ext>
            </a:extLst>
          </p:cNvPr>
          <p:cNvCxnSpPr/>
          <p:nvPr/>
        </p:nvCxnSpPr>
        <p:spPr>
          <a:xfrm>
            <a:off x="6367210" y="310357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96B8205-910A-44EA-BAB7-998FF4E5E9BA}"/>
              </a:ext>
            </a:extLst>
          </p:cNvPr>
          <p:cNvSpPr txBox="1"/>
          <p:nvPr/>
        </p:nvSpPr>
        <p:spPr>
          <a:xfrm>
            <a:off x="7450921" y="1445586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/>
              <a:t>TID</a:t>
            </a:r>
            <a:r>
              <a:rPr lang="en-US" sz="1000" baseline="-25000" dirty="0" err="1"/>
              <a:t>vo</a:t>
            </a:r>
            <a:endParaRPr lang="en-US" sz="1000" baseline="-250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3DFC4CF-C425-45CF-94C0-E2CF07D796DE}"/>
              </a:ext>
            </a:extLst>
          </p:cNvPr>
          <p:cNvCxnSpPr/>
          <p:nvPr/>
        </p:nvCxnSpPr>
        <p:spPr>
          <a:xfrm>
            <a:off x="7388943" y="1823569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F6AFCB3-633F-4A3E-AD08-B9C2062A4B61}"/>
              </a:ext>
            </a:extLst>
          </p:cNvPr>
          <p:cNvCxnSpPr/>
          <p:nvPr/>
        </p:nvCxnSpPr>
        <p:spPr>
          <a:xfrm>
            <a:off x="7964426" y="1809863"/>
            <a:ext cx="0" cy="847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BB244F-638D-4A5E-8D5C-8C173D2A33D8}"/>
              </a:ext>
            </a:extLst>
          </p:cNvPr>
          <p:cNvCxnSpPr/>
          <p:nvPr/>
        </p:nvCxnSpPr>
        <p:spPr>
          <a:xfrm>
            <a:off x="7388946" y="2669731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2B121E-951C-4EEC-9EC2-9D08764099D8}"/>
              </a:ext>
            </a:extLst>
          </p:cNvPr>
          <p:cNvCxnSpPr/>
          <p:nvPr/>
        </p:nvCxnSpPr>
        <p:spPr>
          <a:xfrm>
            <a:off x="7388946" y="2478665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B1FEC4-E024-40EF-8F32-F40C599DF6FA}"/>
              </a:ext>
            </a:extLst>
          </p:cNvPr>
          <p:cNvCxnSpPr/>
          <p:nvPr/>
        </p:nvCxnSpPr>
        <p:spPr>
          <a:xfrm>
            <a:off x="7388945" y="2276225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EE21845-C015-4F59-BC0C-B63F89E010B7}"/>
              </a:ext>
            </a:extLst>
          </p:cNvPr>
          <p:cNvCxnSpPr/>
          <p:nvPr/>
        </p:nvCxnSpPr>
        <p:spPr>
          <a:xfrm>
            <a:off x="7388944" y="2071511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808EAD4-B885-4609-9D83-8D6E2B568F4E}"/>
              </a:ext>
            </a:extLst>
          </p:cNvPr>
          <p:cNvCxnSpPr/>
          <p:nvPr/>
        </p:nvCxnSpPr>
        <p:spPr>
          <a:xfrm>
            <a:off x="6995359" y="1652569"/>
            <a:ext cx="0" cy="2958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9125DFE-E839-4192-881A-CE5E6DF934AF}"/>
              </a:ext>
            </a:extLst>
          </p:cNvPr>
          <p:cNvSpPr txBox="1"/>
          <p:nvPr/>
        </p:nvSpPr>
        <p:spPr>
          <a:xfrm rot="16200000">
            <a:off x="7498919" y="2250675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FE93D9F-DB5F-4303-8A86-6F62C9092697}"/>
              </a:ext>
            </a:extLst>
          </p:cNvPr>
          <p:cNvSpPr/>
          <p:nvPr/>
        </p:nvSpPr>
        <p:spPr>
          <a:xfrm>
            <a:off x="5976503" y="4282050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30E4A8F-F17F-4438-A48D-F1CEDB5842A4}"/>
              </a:ext>
            </a:extLst>
          </p:cNvPr>
          <p:cNvSpPr/>
          <p:nvPr/>
        </p:nvSpPr>
        <p:spPr>
          <a:xfrm>
            <a:off x="7033944" y="4269892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F96D1E7-7131-4F97-BC2A-54C742824DDA}"/>
              </a:ext>
            </a:extLst>
          </p:cNvPr>
          <p:cNvCxnSpPr>
            <a:cxnSpLocks/>
          </p:cNvCxnSpPr>
          <p:nvPr/>
        </p:nvCxnSpPr>
        <p:spPr>
          <a:xfrm flipV="1">
            <a:off x="7412944" y="4587720"/>
            <a:ext cx="0" cy="411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3D4831D-9ABA-4151-867D-6740BF0DC80D}"/>
              </a:ext>
            </a:extLst>
          </p:cNvPr>
          <p:cNvCxnSpPr>
            <a:cxnSpLocks/>
          </p:cNvCxnSpPr>
          <p:nvPr/>
        </p:nvCxnSpPr>
        <p:spPr>
          <a:xfrm flipV="1">
            <a:off x="6358940" y="4607453"/>
            <a:ext cx="0" cy="3913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A32A350-0BD6-46AF-A161-2625D4638926}"/>
              </a:ext>
            </a:extLst>
          </p:cNvPr>
          <p:cNvCxnSpPr/>
          <p:nvPr/>
        </p:nvCxnSpPr>
        <p:spPr>
          <a:xfrm>
            <a:off x="7679656" y="1677702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C0AEDF4-334F-48FC-8C4B-30CC4C458783}"/>
              </a:ext>
            </a:extLst>
          </p:cNvPr>
          <p:cNvSpPr/>
          <p:nvPr/>
        </p:nvSpPr>
        <p:spPr>
          <a:xfrm>
            <a:off x="5974501" y="1432347"/>
            <a:ext cx="2692812" cy="137127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7F5AB91-CA1E-42E3-A3DD-D0A7E0BBE8EA}"/>
              </a:ext>
            </a:extLst>
          </p:cNvPr>
          <p:cNvSpPr/>
          <p:nvPr/>
        </p:nvSpPr>
        <p:spPr>
          <a:xfrm>
            <a:off x="5929402" y="4836535"/>
            <a:ext cx="2692812" cy="14575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681D0B2-BDCE-415D-A242-7ACD9D7B74CB}"/>
              </a:ext>
            </a:extLst>
          </p:cNvPr>
          <p:cNvCxnSpPr>
            <a:cxnSpLocks/>
            <a:stCxn id="62" idx="0"/>
            <a:endCxn id="60" idx="2"/>
          </p:cNvCxnSpPr>
          <p:nvPr/>
        </p:nvCxnSpPr>
        <p:spPr>
          <a:xfrm flipH="1" flipV="1">
            <a:off x="8464492" y="3704397"/>
            <a:ext cx="1507" cy="559016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2DF56EC-2D1E-4901-895D-1C57EF950785}"/>
              </a:ext>
            </a:extLst>
          </p:cNvPr>
          <p:cNvSpPr txBox="1"/>
          <p:nvPr/>
        </p:nvSpPr>
        <p:spPr>
          <a:xfrm>
            <a:off x="7969805" y="3858667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F2890BF-02C1-4A2B-95B5-6DAA98183220}"/>
              </a:ext>
            </a:extLst>
          </p:cNvPr>
          <p:cNvSpPr/>
          <p:nvPr/>
        </p:nvSpPr>
        <p:spPr>
          <a:xfrm>
            <a:off x="8077580" y="3377825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3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1354C81-0D43-46CB-8AD3-B9F51D12E775}"/>
              </a:ext>
            </a:extLst>
          </p:cNvPr>
          <p:cNvCxnSpPr/>
          <p:nvPr/>
        </p:nvCxnSpPr>
        <p:spPr>
          <a:xfrm>
            <a:off x="8474313" y="310985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04777EB8-7E4A-4213-9016-DD151BDE530D}"/>
              </a:ext>
            </a:extLst>
          </p:cNvPr>
          <p:cNvSpPr/>
          <p:nvPr/>
        </p:nvSpPr>
        <p:spPr>
          <a:xfrm>
            <a:off x="8079087" y="4263413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3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E95B7ED-F95C-4337-B082-9B88EE64D6EF}"/>
              </a:ext>
            </a:extLst>
          </p:cNvPr>
          <p:cNvCxnSpPr>
            <a:cxnSpLocks/>
          </p:cNvCxnSpPr>
          <p:nvPr/>
        </p:nvCxnSpPr>
        <p:spPr>
          <a:xfrm flipV="1">
            <a:off x="8458087" y="4581241"/>
            <a:ext cx="0" cy="411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CDB348E-8EDB-4AFC-97D8-AE5D2E37F4D8}"/>
              </a:ext>
            </a:extLst>
          </p:cNvPr>
          <p:cNvCxnSpPr>
            <a:cxnSpLocks/>
          </p:cNvCxnSpPr>
          <p:nvPr/>
        </p:nvCxnSpPr>
        <p:spPr>
          <a:xfrm flipV="1">
            <a:off x="7031518" y="2647927"/>
            <a:ext cx="0" cy="36832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8565E50-D412-4E62-80B0-A224A7AD7C9E}"/>
              </a:ext>
            </a:extLst>
          </p:cNvPr>
          <p:cNvCxnSpPr/>
          <p:nvPr/>
        </p:nvCxnSpPr>
        <p:spPr>
          <a:xfrm>
            <a:off x="6728916" y="1810514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FDC3573-0371-4752-B976-2B8EB416D3D5}"/>
              </a:ext>
            </a:extLst>
          </p:cNvPr>
          <p:cNvCxnSpPr/>
          <p:nvPr/>
        </p:nvCxnSpPr>
        <p:spPr>
          <a:xfrm>
            <a:off x="7304399" y="1796808"/>
            <a:ext cx="0" cy="8478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64E9BEB-1095-4970-9C6D-18F3567B21B8}"/>
              </a:ext>
            </a:extLst>
          </p:cNvPr>
          <p:cNvCxnSpPr/>
          <p:nvPr/>
        </p:nvCxnSpPr>
        <p:spPr>
          <a:xfrm>
            <a:off x="6728919" y="2656676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960FC20-D2E2-4791-9FA2-2A38B654DB87}"/>
              </a:ext>
            </a:extLst>
          </p:cNvPr>
          <p:cNvCxnSpPr/>
          <p:nvPr/>
        </p:nvCxnSpPr>
        <p:spPr>
          <a:xfrm>
            <a:off x="6728919" y="2465610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4FD14C4-17FB-4681-8751-4710F09B7A14}"/>
              </a:ext>
            </a:extLst>
          </p:cNvPr>
          <p:cNvCxnSpPr/>
          <p:nvPr/>
        </p:nvCxnSpPr>
        <p:spPr>
          <a:xfrm>
            <a:off x="6728918" y="2263170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19004A0-47FF-42D9-AEA0-6416E41872AD}"/>
              </a:ext>
            </a:extLst>
          </p:cNvPr>
          <p:cNvCxnSpPr/>
          <p:nvPr/>
        </p:nvCxnSpPr>
        <p:spPr>
          <a:xfrm>
            <a:off x="6728917" y="2058456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240688A-CD9B-4475-8BC6-CFA3C6DC9A4B}"/>
              </a:ext>
            </a:extLst>
          </p:cNvPr>
          <p:cNvSpPr txBox="1"/>
          <p:nvPr/>
        </p:nvSpPr>
        <p:spPr>
          <a:xfrm rot="16200000">
            <a:off x="6838892" y="2237620"/>
            <a:ext cx="25680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92EB4F2-4295-4965-B927-DC57433AE16D}"/>
              </a:ext>
            </a:extLst>
          </p:cNvPr>
          <p:cNvCxnSpPr>
            <a:cxnSpLocks/>
          </p:cNvCxnSpPr>
          <p:nvPr/>
        </p:nvCxnSpPr>
        <p:spPr>
          <a:xfrm>
            <a:off x="6500806" y="3016250"/>
            <a:ext cx="210710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4BBD00F-0CA4-453E-97EC-C98BAF05A860}"/>
              </a:ext>
            </a:extLst>
          </p:cNvPr>
          <p:cNvCxnSpPr>
            <a:cxnSpLocks/>
          </p:cNvCxnSpPr>
          <p:nvPr/>
        </p:nvCxnSpPr>
        <p:spPr>
          <a:xfrm>
            <a:off x="6500806" y="3016251"/>
            <a:ext cx="0" cy="32760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4AC725A-1C5F-4FEB-96F0-15F22264CC7B}"/>
              </a:ext>
            </a:extLst>
          </p:cNvPr>
          <p:cNvCxnSpPr>
            <a:cxnSpLocks/>
          </p:cNvCxnSpPr>
          <p:nvPr/>
        </p:nvCxnSpPr>
        <p:spPr>
          <a:xfrm>
            <a:off x="6500806" y="3738147"/>
            <a:ext cx="0" cy="51256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C8BADED5-A39F-431F-B99F-8733756508DA}"/>
              </a:ext>
            </a:extLst>
          </p:cNvPr>
          <p:cNvSpPr txBox="1"/>
          <p:nvPr/>
        </p:nvSpPr>
        <p:spPr>
          <a:xfrm>
            <a:off x="6756765" y="1438622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/>
              <a:t>TID</a:t>
            </a:r>
            <a:r>
              <a:rPr lang="en-US" sz="1000" baseline="-25000" dirty="0" err="1"/>
              <a:t>be</a:t>
            </a:r>
            <a:endParaRPr lang="en-US" sz="1000" baseline="-250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83C9F9D-481C-48AD-A99A-948002B5B751}"/>
              </a:ext>
            </a:extLst>
          </p:cNvPr>
          <p:cNvSpPr txBox="1"/>
          <p:nvPr/>
        </p:nvSpPr>
        <p:spPr>
          <a:xfrm>
            <a:off x="5928697" y="1396762"/>
            <a:ext cx="66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MLDa</a:t>
            </a:r>
            <a:endParaRPr lang="en-US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D64896C-CF59-4786-AA17-A59687552FDC}"/>
              </a:ext>
            </a:extLst>
          </p:cNvPr>
          <p:cNvSpPr txBox="1"/>
          <p:nvPr/>
        </p:nvSpPr>
        <p:spPr>
          <a:xfrm>
            <a:off x="5935174" y="595664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MLDb</a:t>
            </a:r>
            <a:endParaRPr lang="en-US" sz="1400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F5508C4-68E1-48EC-A17C-DFC9D3A4642D}"/>
              </a:ext>
            </a:extLst>
          </p:cNvPr>
          <p:cNvCxnSpPr/>
          <p:nvPr/>
        </p:nvCxnSpPr>
        <p:spPr>
          <a:xfrm>
            <a:off x="6684005" y="5316985"/>
            <a:ext cx="0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B297113-D96C-47DA-B70B-D550809812E7}"/>
              </a:ext>
            </a:extLst>
          </p:cNvPr>
          <p:cNvCxnSpPr/>
          <p:nvPr/>
        </p:nvCxnSpPr>
        <p:spPr>
          <a:xfrm>
            <a:off x="7259484" y="5316985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1AF4D81-BC3A-46F1-AD72-101BFE03A6C5}"/>
              </a:ext>
            </a:extLst>
          </p:cNvPr>
          <p:cNvCxnSpPr/>
          <p:nvPr/>
        </p:nvCxnSpPr>
        <p:spPr>
          <a:xfrm>
            <a:off x="6684006" y="6163147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02EE720-D2C9-4D9E-A2A2-3EC77C9C82BF}"/>
              </a:ext>
            </a:extLst>
          </p:cNvPr>
          <p:cNvCxnSpPr/>
          <p:nvPr/>
        </p:nvCxnSpPr>
        <p:spPr>
          <a:xfrm>
            <a:off x="6710133" y="5972081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A07F356-6B5F-4B02-B7A3-A57DF447E3FC}"/>
              </a:ext>
            </a:extLst>
          </p:cNvPr>
          <p:cNvCxnSpPr/>
          <p:nvPr/>
        </p:nvCxnSpPr>
        <p:spPr>
          <a:xfrm>
            <a:off x="6710132" y="5769641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F86B86A-D496-4292-A746-B63914889056}"/>
              </a:ext>
            </a:extLst>
          </p:cNvPr>
          <p:cNvCxnSpPr/>
          <p:nvPr/>
        </p:nvCxnSpPr>
        <p:spPr>
          <a:xfrm>
            <a:off x="6710131" y="5564927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36AF4FE-89D6-48DD-93F3-33BCCF32F33F}"/>
              </a:ext>
            </a:extLst>
          </p:cNvPr>
          <p:cNvSpPr txBox="1"/>
          <p:nvPr/>
        </p:nvSpPr>
        <p:spPr>
          <a:xfrm rot="16200000">
            <a:off x="6792923" y="5747557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7575BD2-FAB3-4CDF-917F-B00EC34D9B1A}"/>
              </a:ext>
            </a:extLst>
          </p:cNvPr>
          <p:cNvCxnSpPr>
            <a:cxnSpLocks/>
          </p:cNvCxnSpPr>
          <p:nvPr/>
        </p:nvCxnSpPr>
        <p:spPr>
          <a:xfrm>
            <a:off x="6995359" y="5108207"/>
            <a:ext cx="0" cy="38094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E53D374-1FD0-4358-BDE9-E61F44945660}"/>
              </a:ext>
            </a:extLst>
          </p:cNvPr>
          <p:cNvCxnSpPr>
            <a:cxnSpLocks/>
          </p:cNvCxnSpPr>
          <p:nvPr/>
        </p:nvCxnSpPr>
        <p:spPr>
          <a:xfrm>
            <a:off x="6531946" y="5108207"/>
            <a:ext cx="187484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8464D25-3B1F-4F92-8DF1-65FBF6752BD9}"/>
              </a:ext>
            </a:extLst>
          </p:cNvPr>
          <p:cNvCxnSpPr>
            <a:cxnSpLocks/>
          </p:cNvCxnSpPr>
          <p:nvPr/>
        </p:nvCxnSpPr>
        <p:spPr>
          <a:xfrm>
            <a:off x="6537612" y="4589985"/>
            <a:ext cx="0" cy="51822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80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D8CA7D-3BAB-4C68-BF36-A6D8E5167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a simple mechanism to determine the outcome of a TID-to-link mapping negotiation.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603AB9-8F69-4663-88C1-7B46A97AD0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547A6-0B35-442B-958B-E28616014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4337EF-D7EB-406D-9215-F8C5D5E2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30216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2E783A-763A-439D-94A2-F9EC035E7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43509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By default, all TIDs map to all setup links</a:t>
            </a:r>
          </a:p>
          <a:p>
            <a:pPr lvl="1"/>
            <a:r>
              <a:rPr lang="en-US" dirty="0"/>
              <a:t>It is optional for non-AP MLD to support TID mapping negotiation</a:t>
            </a:r>
          </a:p>
          <a:p>
            <a:endParaRPr lang="en-US" dirty="0"/>
          </a:p>
          <a:p>
            <a:r>
              <a:rPr lang="en-US" dirty="0"/>
              <a:t>For the non-AP MLDs that support TID mapping, an AP MLD can initiate a TID-to-link mapping negotiation</a:t>
            </a:r>
          </a:p>
          <a:p>
            <a:pPr lvl="1"/>
            <a:r>
              <a:rPr lang="en-US" dirty="0"/>
              <a:t>AP MLD considers non-AP MLD’s capabilities such as MLSR</a:t>
            </a:r>
          </a:p>
          <a:p>
            <a:pPr lvl="2"/>
            <a:r>
              <a:rPr lang="en-US" dirty="0"/>
              <a:t>E.g., in case of MLSR, all TIDs are mapped to all setup links</a:t>
            </a:r>
          </a:p>
          <a:p>
            <a:pPr lvl="1"/>
            <a:r>
              <a:rPr lang="en-US" dirty="0"/>
              <a:t>AP MLD has the global view and considers BSS-wide conditions such as traffic profiles (e.g., latency sensitive flows) and load on each link to make mapping decisions for each STA</a:t>
            </a:r>
          </a:p>
          <a:p>
            <a:pPr lvl="2"/>
            <a:r>
              <a:rPr lang="en-US" dirty="0"/>
              <a:t>All clients are expected to benefit from such mapping</a:t>
            </a:r>
          </a:p>
          <a:p>
            <a:endParaRPr lang="en-US" dirty="0"/>
          </a:p>
          <a:p>
            <a:r>
              <a:rPr lang="en-US" dirty="0"/>
              <a:t>A non-AP MLD is recommended to accept AP’s proposal</a:t>
            </a:r>
          </a:p>
          <a:p>
            <a:pPr lvl="1"/>
            <a:r>
              <a:rPr lang="en-US" dirty="0"/>
              <a:t>A non-AP MLD provides its capabilities and constraints during ML Setup phase</a:t>
            </a:r>
          </a:p>
          <a:p>
            <a:pPr lvl="1"/>
            <a:r>
              <a:rPr lang="en-US" dirty="0"/>
              <a:t>A non-AP MLD can indicate its desired mapping for AP MLD to consider </a:t>
            </a:r>
          </a:p>
          <a:p>
            <a:pPr lvl="1"/>
            <a:r>
              <a:rPr lang="en-US" dirty="0"/>
              <a:t>A non-AP MLD can teardown the negotiated mapping if local conditions change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6E2AA8-DD31-4521-A104-909F2EDEA2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28180-E89C-4F48-A43F-3F513DB0C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E53E15B-DAFB-4635-9EF3-7AAD764B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TID-mapping Negotiation</a:t>
            </a:r>
          </a:p>
        </p:txBody>
      </p:sp>
    </p:spTree>
    <p:extLst>
      <p:ext uri="{BB962C8B-B14F-4D97-AF65-F5344CB8AC3E}">
        <p14:creationId xmlns:p14="http://schemas.microsoft.com/office/powerpoint/2010/main" val="210143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444FF1-73A3-4BFA-A869-7384310DE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40410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summary we propose a simplified TID mapping negotiation scheme where an AP MLD proposes a mapping over the links that are setup between the MLDs</a:t>
            </a:r>
          </a:p>
          <a:p>
            <a:pPr lvl="1"/>
            <a:r>
              <a:rPr lang="en-US" dirty="0"/>
              <a:t>AP MLD consider traffic profiles and non-AP MLD’s constraints in making mapping decisions</a:t>
            </a:r>
          </a:p>
          <a:p>
            <a:pPr lvl="1"/>
            <a:r>
              <a:rPr lang="en-US" dirty="0"/>
              <a:t>Non-AP MLD can suggest its preferred mapping for AP MLD to consider</a:t>
            </a:r>
          </a:p>
          <a:p>
            <a:endParaRPr lang="en-US" dirty="0"/>
          </a:p>
          <a:p>
            <a:r>
              <a:rPr lang="en-US" dirty="0"/>
              <a:t>The mechanism fits well with existing and upcoming features</a:t>
            </a:r>
          </a:p>
          <a:p>
            <a:pPr lvl="1"/>
            <a:r>
              <a:rPr lang="en-US" dirty="0"/>
              <a:t>Blends well with existing power-save schemes</a:t>
            </a:r>
          </a:p>
          <a:p>
            <a:pPr lvl="2"/>
            <a:r>
              <a:rPr lang="en-US" dirty="0"/>
              <a:t>Including proposals on BU indication for each TID</a:t>
            </a:r>
          </a:p>
          <a:p>
            <a:pPr lvl="1"/>
            <a:r>
              <a:rPr lang="en-US" dirty="0"/>
              <a:t>Complementary to ML (re)setup update proposal(s)</a:t>
            </a:r>
          </a:p>
          <a:p>
            <a:pPr lvl="2"/>
            <a:r>
              <a:rPr lang="en-US" dirty="0"/>
              <a:t>11-20/810, 11-20/1554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8653AD-3E44-4325-9541-49595B7B0A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C6973-E2E0-41F0-A705-61D9D6EBC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AA3C345-8789-4FEF-B7F4-DB1726CBF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992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B6B1FB-44CB-4169-9720-35CE7205C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419600"/>
          </a:xfrm>
        </p:spPr>
        <p:txBody>
          <a:bodyPr>
            <a:normAutofit/>
          </a:bodyPr>
          <a:lstStyle/>
          <a:p>
            <a:r>
              <a:rPr lang="en-US" dirty="0"/>
              <a:t>Do you agree in R1:</a:t>
            </a:r>
          </a:p>
          <a:p>
            <a:pPr lvl="1"/>
            <a:r>
              <a:rPr lang="en-US" dirty="0"/>
              <a:t>An MLD may initiate a TID-to-link mapping negotiation with an associated MLD that supports TID-to-link mapping by sending an individually addressed request frame </a:t>
            </a:r>
          </a:p>
          <a:p>
            <a:pPr lvl="2"/>
            <a:r>
              <a:rPr lang="en-US" dirty="0"/>
              <a:t>The proposed TID-to-link mapping is established if the responding MLD responds with a response frame indicating ACCEPT</a:t>
            </a:r>
          </a:p>
          <a:p>
            <a:pPr lvl="2"/>
            <a:r>
              <a:rPr lang="en-US" dirty="0"/>
              <a:t>A multi-link multi-radio (MLMR) non-AP MLD should accept AP MLD’s proposed TID-to-link mapping by responding with an individually addressed response frame indicating ACCEPT</a:t>
            </a:r>
          </a:p>
          <a:p>
            <a:pPr lvl="2"/>
            <a:r>
              <a:rPr lang="en-US" dirty="0"/>
              <a:t>An MLD may suggest a TID-to-link mapping by transmitting an individually addressed frame indicating SUGGEST</a:t>
            </a:r>
          </a:p>
          <a:p>
            <a:pPr lvl="2"/>
            <a:r>
              <a:rPr lang="en-US" dirty="0"/>
              <a:t>An MLD may teardown a negotiated TID-to-link mapping by sending an individually addressed teardown frame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9BBE86-5211-4909-9828-1E92B0B101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0A397-6E61-44DF-8B58-0B630FDBF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BC5812-CD3B-4144-BA17-780078583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18852942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dc7392c1018e1600e992244d73bc967a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c2b250afaeafc9cf2e83a4d8f3f88116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2DE31A-AA22-4F68-9FB5-8E8011F5C6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5239</TotalTime>
  <Words>590</Words>
  <Application>Microsoft Office PowerPoint</Application>
  <PresentationFormat>On-screen Show (4:3)</PresentationFormat>
  <Paragraphs>86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Times New Roman</vt:lpstr>
      <vt:lpstr>ACcord Submission Template</vt:lpstr>
      <vt:lpstr>MLO: TID-to-link negotiation</vt:lpstr>
      <vt:lpstr>Background</vt:lpstr>
      <vt:lpstr>Motivation</vt:lpstr>
      <vt:lpstr>TID-mapping Negotiation</vt:lpstr>
      <vt:lpstr>Summary</vt:lpstr>
      <vt:lpstr>SP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TID-to-link negotiation</dc:title>
  <dc:creator>Abhishek Patil</dc:creator>
  <cp:lastModifiedBy>Abhishek Patil</cp:lastModifiedBy>
  <cp:revision>54</cp:revision>
  <dcterms:created xsi:type="dcterms:W3CDTF">2020-11-06T18:19:40Z</dcterms:created>
  <dcterms:modified xsi:type="dcterms:W3CDTF">2020-12-16T22:12:48Z</dcterms:modified>
</cp:coreProperties>
</file>