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303" r:id="rId3"/>
    <p:sldId id="321" r:id="rId4"/>
    <p:sldId id="338" r:id="rId5"/>
    <p:sldId id="339" r:id="rId6"/>
    <p:sldId id="340" r:id="rId7"/>
    <p:sldId id="311" r:id="rId8"/>
    <p:sldId id="343" r:id="rId9"/>
    <p:sldId id="344" r:id="rId10"/>
    <p:sldId id="264" r:id="rId1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bouelseoud, Mohamed" initials="AM" lastIdx="3" clrIdx="0">
    <p:extLst>
      <p:ext uri="{19B8F6BF-5375-455C-9EA6-DF929625EA0E}">
        <p15:presenceInfo xmlns:p15="http://schemas.microsoft.com/office/powerpoint/2012/main" userId="S::Mohamed.Abouelseoud@sony.com::acb8ec75-4de5-4fc3-ad6d-b8841fd449c0" providerId="AD"/>
      </p:ext>
    </p:extLst>
  </p:cmAuthor>
  <p:cmAuthor id="2" name="Xin, Liangxiao" initials="XL" lastIdx="3" clrIdx="1">
    <p:extLst>
      <p:ext uri="{19B8F6BF-5375-455C-9EA6-DF929625EA0E}">
        <p15:presenceInfo xmlns:p15="http://schemas.microsoft.com/office/powerpoint/2012/main" userId="S::Liangxiao.Xin@sony.com::1b2f1062-4cc4-4f33-a6d9-97dda6208ec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114" d="100"/>
          <a:sy n="114" d="100"/>
        </p:scale>
        <p:origin x="1560"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7/15/2020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a:t>Morteza Hashemi, Sony</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Liangxiao Xin, Sony</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June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a:t>Morteza Hashemi, Sony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2018</a:t>
            </a:r>
            <a:endParaRPr lang="en-GB"/>
          </a:p>
        </p:txBody>
      </p:sp>
      <p:sp>
        <p:nvSpPr>
          <p:cNvPr id="6" name="Footer Placeholder 5"/>
          <p:cNvSpPr>
            <a:spLocks noGrp="1"/>
          </p:cNvSpPr>
          <p:nvPr>
            <p:ph type="ftr" idx="11"/>
          </p:nvPr>
        </p:nvSpPr>
        <p:spPr/>
        <p:txBody>
          <a:bodyPr/>
          <a:lstStyle>
            <a:lvl1pPr>
              <a:defRPr/>
            </a:lvl1pPr>
          </a:lstStyle>
          <a:p>
            <a:r>
              <a:rPr lang="en-GB"/>
              <a:t>Morteza Hashemi, Sony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Morteza Hashemi, Sony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2018</a:t>
            </a:r>
            <a:endParaRPr lang="en-GB"/>
          </a:p>
        </p:txBody>
      </p:sp>
      <p:sp>
        <p:nvSpPr>
          <p:cNvPr id="4" name="Footer Placeholder 3"/>
          <p:cNvSpPr>
            <a:spLocks noGrp="1"/>
          </p:cNvSpPr>
          <p:nvPr>
            <p:ph type="ftr" idx="11"/>
          </p:nvPr>
        </p:nvSpPr>
        <p:spPr/>
        <p:txBody>
          <a:bodyPr/>
          <a:lstStyle>
            <a:lvl1pPr>
              <a:defRPr/>
            </a:lvl1pPr>
          </a:lstStyle>
          <a:p>
            <a:r>
              <a:rPr lang="en-GB"/>
              <a:t>Morteza Hashemi, Sony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2018</a:t>
            </a:r>
            <a:endParaRPr lang="en-GB"/>
          </a:p>
        </p:txBody>
      </p:sp>
      <p:sp>
        <p:nvSpPr>
          <p:cNvPr id="3" name="Footer Placeholder 2"/>
          <p:cNvSpPr>
            <a:spLocks noGrp="1"/>
          </p:cNvSpPr>
          <p:nvPr>
            <p:ph type="ftr" idx="11"/>
          </p:nvPr>
        </p:nvSpPr>
        <p:spPr/>
        <p:txBody>
          <a:bodyPr/>
          <a:lstStyle>
            <a:lvl1pPr>
              <a:defRPr/>
            </a:lvl1pPr>
          </a:lstStyle>
          <a:p>
            <a:r>
              <a:rPr lang="en-GB"/>
              <a:t>Morteza Hashemi, Sony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a:t>Morteza Hashemi, Sony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a:t>Morteza Hashemi, Sony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Liangxiao Xin, Sony</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802.11-20/1041r0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err="1"/>
              <a:t>Liangxiao</a:t>
            </a:r>
            <a:r>
              <a:rPr lang="en-GB" dirty="0"/>
              <a:t> Xin, Sony</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EDCA queue for RTA</a:t>
            </a:r>
            <a:endParaRPr lang="en-GB" dirty="0"/>
          </a:p>
        </p:txBody>
      </p:sp>
      <p:sp>
        <p:nvSpPr>
          <p:cNvPr id="3074" name="Rectangle 2"/>
          <p:cNvSpPr>
            <a:spLocks noGrp="1" noChangeArrowheads="1"/>
          </p:cNvSpPr>
          <p:nvPr>
            <p:ph type="body" idx="1"/>
          </p:nvPr>
        </p:nvSpPr>
        <p:spPr>
          <a:xfrm>
            <a:off x="685800" y="18891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2020-07-13</a:t>
            </a:r>
          </a:p>
        </p:txBody>
      </p:sp>
      <p:sp>
        <p:nvSpPr>
          <p:cNvPr id="9" name="Rectangle 12">
            <a:extLst>
              <a:ext uri="{FF2B5EF4-FFF2-40B4-BE49-F238E27FC236}">
                <a16:creationId xmlns:a16="http://schemas.microsoft.com/office/drawing/2014/main" id="{2E812CC5-3775-4286-8212-CBF309C328A2}"/>
              </a:ext>
            </a:extLst>
          </p:cNvPr>
          <p:cNvSpPr>
            <a:spLocks noChangeArrowheads="1"/>
          </p:cNvSpPr>
          <p:nvPr/>
        </p:nvSpPr>
        <p:spPr bwMode="auto">
          <a:xfrm>
            <a:off x="381000" y="272796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dirty="0"/>
              <a:t>Authors:</a:t>
            </a:r>
            <a:endParaRPr lang="en-US" sz="2000" b="0" dirty="0"/>
          </a:p>
        </p:txBody>
      </p:sp>
      <p:graphicFrame>
        <p:nvGraphicFramePr>
          <p:cNvPr id="10" name="表 20">
            <a:extLst>
              <a:ext uri="{FF2B5EF4-FFF2-40B4-BE49-F238E27FC236}">
                <a16:creationId xmlns:a16="http://schemas.microsoft.com/office/drawing/2014/main" id="{B274B698-194B-4DC6-B24E-0C6B81086A07}"/>
              </a:ext>
            </a:extLst>
          </p:cNvPr>
          <p:cNvGraphicFramePr>
            <a:graphicFrameLocks noGrp="1"/>
          </p:cNvGraphicFramePr>
          <p:nvPr>
            <p:extLst>
              <p:ext uri="{D42A27DB-BD31-4B8C-83A1-F6EECF244321}">
                <p14:modId xmlns:p14="http://schemas.microsoft.com/office/powerpoint/2010/main" val="2577336420"/>
              </p:ext>
            </p:extLst>
          </p:nvPr>
        </p:nvGraphicFramePr>
        <p:xfrm>
          <a:off x="483361" y="3108960"/>
          <a:ext cx="8177277" cy="2560320"/>
        </p:xfrm>
        <a:graphic>
          <a:graphicData uri="http://schemas.openxmlformats.org/drawingml/2006/table">
            <a:tbl>
              <a:tblPr firstRow="1" bandRow="1">
                <a:tableStyleId>{5940675A-B579-460E-94D1-54222C63F5DA}</a:tableStyleId>
              </a:tblPr>
              <a:tblGrid>
                <a:gridCol w="2000568">
                  <a:extLst>
                    <a:ext uri="{9D8B030D-6E8A-4147-A177-3AD203B41FA5}">
                      <a16:colId xmlns:a16="http://schemas.microsoft.com/office/drawing/2014/main" val="20000"/>
                    </a:ext>
                  </a:extLst>
                </a:gridCol>
                <a:gridCol w="1589405">
                  <a:extLst>
                    <a:ext uri="{9D8B030D-6E8A-4147-A177-3AD203B41FA5}">
                      <a16:colId xmlns:a16="http://schemas.microsoft.com/office/drawing/2014/main" val="20001"/>
                    </a:ext>
                  </a:extLst>
                </a:gridCol>
                <a:gridCol w="895414">
                  <a:extLst>
                    <a:ext uri="{9D8B030D-6E8A-4147-A177-3AD203B41FA5}">
                      <a16:colId xmlns:a16="http://schemas.microsoft.com/office/drawing/2014/main" val="20002"/>
                    </a:ext>
                  </a:extLst>
                </a:gridCol>
                <a:gridCol w="738505">
                  <a:extLst>
                    <a:ext uri="{9D8B030D-6E8A-4147-A177-3AD203B41FA5}">
                      <a16:colId xmlns:a16="http://schemas.microsoft.com/office/drawing/2014/main" val="20003"/>
                    </a:ext>
                  </a:extLst>
                </a:gridCol>
                <a:gridCol w="2953385">
                  <a:extLst>
                    <a:ext uri="{9D8B030D-6E8A-4147-A177-3AD203B41FA5}">
                      <a16:colId xmlns:a16="http://schemas.microsoft.com/office/drawing/2014/main" val="20004"/>
                    </a:ext>
                  </a:extLst>
                </a:gridCol>
              </a:tblGrid>
              <a:tr h="279400">
                <a:tc>
                  <a:txBody>
                    <a:bodyPr/>
                    <a:lstStyle/>
                    <a:p>
                      <a:r>
                        <a:rPr kumimoji="1" lang="en-US" altLang="ja-JP" sz="1500" b="1" dirty="0"/>
                        <a:t>Name</a:t>
                      </a:r>
                      <a:endParaRPr kumimoji="1" lang="ja-JP" altLang="en-US" sz="1500" b="1" dirty="0"/>
                    </a:p>
                  </a:txBody>
                  <a:tcPr/>
                </a:tc>
                <a:tc>
                  <a:txBody>
                    <a:bodyPr/>
                    <a:lstStyle/>
                    <a:p>
                      <a:r>
                        <a:rPr kumimoji="1" lang="en-US" altLang="ja-JP" sz="1500" b="1" dirty="0"/>
                        <a:t>Company</a:t>
                      </a:r>
                      <a:endParaRPr kumimoji="1" lang="ja-JP" altLang="en-US" sz="1500" b="1" dirty="0"/>
                    </a:p>
                  </a:txBody>
                  <a:tcPr/>
                </a:tc>
                <a:tc>
                  <a:txBody>
                    <a:bodyPr/>
                    <a:lstStyle/>
                    <a:p>
                      <a:r>
                        <a:rPr kumimoji="1" lang="en-US" altLang="ja-JP" sz="1500" b="1" dirty="0"/>
                        <a:t>Address</a:t>
                      </a:r>
                      <a:endParaRPr kumimoji="1" lang="ja-JP" altLang="en-US" sz="1500" b="1" dirty="0"/>
                    </a:p>
                  </a:txBody>
                  <a:tcPr/>
                </a:tc>
                <a:tc>
                  <a:txBody>
                    <a:bodyPr/>
                    <a:lstStyle/>
                    <a:p>
                      <a:r>
                        <a:rPr kumimoji="1" lang="en-US" altLang="ja-JP" sz="1500" b="1" dirty="0"/>
                        <a:t>Phone</a:t>
                      </a:r>
                      <a:endParaRPr kumimoji="1" lang="ja-JP" altLang="en-US" sz="1500" b="1" dirty="0"/>
                    </a:p>
                  </a:txBody>
                  <a:tcPr/>
                </a:tc>
                <a:tc>
                  <a:txBody>
                    <a:bodyPr/>
                    <a:lstStyle/>
                    <a:p>
                      <a:r>
                        <a:rPr kumimoji="1" lang="en-US" altLang="ja-JP" sz="1500" b="1" dirty="0"/>
                        <a:t>Email</a:t>
                      </a:r>
                      <a:endParaRPr kumimoji="1" lang="ja-JP" altLang="en-US" sz="1500" b="1" dirty="0"/>
                    </a:p>
                  </a:txBody>
                  <a:tcPr/>
                </a:tc>
                <a:extLst>
                  <a:ext uri="{0D108BD9-81ED-4DB2-BD59-A6C34878D82A}">
                    <a16:rowId xmlns:a16="http://schemas.microsoft.com/office/drawing/2014/main" val="10000"/>
                  </a:ext>
                </a:extLst>
              </a:tr>
              <a:tr h="279400">
                <a:tc>
                  <a:txBody>
                    <a:bodyPr/>
                    <a:lstStyle/>
                    <a:p>
                      <a:r>
                        <a:rPr kumimoji="1" lang="en-US" altLang="ja-JP" sz="1500" dirty="0"/>
                        <a:t>Liangxiao Xin</a:t>
                      </a:r>
                      <a:endParaRPr kumimoji="1" lang="ja-JP" altLang="en-US" sz="1500" dirty="0"/>
                    </a:p>
                  </a:txBody>
                  <a:tcPr anchor="ctr"/>
                </a:tc>
                <a:tc rowSpan="7">
                  <a:txBody>
                    <a:bodyPr/>
                    <a:lstStyle/>
                    <a:p>
                      <a:r>
                        <a:rPr kumimoji="1" lang="en-US" altLang="ja-JP" sz="1500" dirty="0"/>
                        <a:t>Sony Corporation</a:t>
                      </a:r>
                      <a:endParaRPr kumimoji="1" lang="ja-JP" altLang="en-US" sz="1500" dirty="0"/>
                    </a:p>
                  </a:txBody>
                  <a:tcPr anchor="ctr"/>
                </a:tc>
                <a:tc>
                  <a:txBody>
                    <a:bodyPr/>
                    <a:lstStyle/>
                    <a:p>
                      <a:endParaRPr kumimoji="1" lang="ja-JP" altLang="en-US" sz="1500"/>
                    </a:p>
                  </a:txBody>
                  <a:tcPr anchor="ctr"/>
                </a:tc>
                <a:tc>
                  <a:txBody>
                    <a:bodyPr/>
                    <a:lstStyle/>
                    <a:p>
                      <a:endParaRPr kumimoji="1" lang="ja-JP" altLang="en-US" sz="15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Liangxiao.Xin@sony.com</a:t>
                      </a:r>
                      <a:endParaRPr kumimoji="1" lang="ja-JP" altLang="en-US" sz="1500" dirty="0"/>
                    </a:p>
                  </a:txBody>
                  <a:tcPr anchor="ctr"/>
                </a:tc>
                <a:extLst>
                  <a:ext uri="{0D108BD9-81ED-4DB2-BD59-A6C34878D82A}">
                    <a16:rowId xmlns:a16="http://schemas.microsoft.com/office/drawing/2014/main" val="1000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Mohamed Abouelseoud</a:t>
                      </a:r>
                      <a:endParaRPr kumimoji="1" lang="ja-JP" altLang="en-US" sz="1500" dirty="0"/>
                    </a:p>
                  </a:txBody>
                  <a:tcPr anchor="ctr"/>
                </a:tc>
                <a:tc vMerge="1">
                  <a:txBody>
                    <a:bodyPr/>
                    <a:lstStyle/>
                    <a:p>
                      <a:endParaRPr kumimoji="1" lang="ja-JP" altLang="en-US"/>
                    </a:p>
                  </a:txBody>
                  <a:tcPr/>
                </a:tc>
                <a:tc>
                  <a:txBody>
                    <a:bodyPr/>
                    <a:lstStyle/>
                    <a:p>
                      <a:endParaRPr kumimoji="1" lang="ja-JP" altLang="en-US" sz="1500"/>
                    </a:p>
                  </a:txBody>
                  <a:tcPr anchor="ctr"/>
                </a:tc>
                <a:tc>
                  <a:txBody>
                    <a:bodyPr/>
                    <a:lstStyle/>
                    <a:p>
                      <a:endParaRPr kumimoji="1" lang="ja-JP" altLang="en-US" sz="15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Mohamed.Abouelseoud@sony.com</a:t>
                      </a:r>
                      <a:endParaRPr kumimoji="1" lang="ja-JP" altLang="en-US" sz="1500" dirty="0"/>
                    </a:p>
                  </a:txBody>
                  <a:tcPr anchor="ctr"/>
                </a:tc>
                <a:extLst>
                  <a:ext uri="{0D108BD9-81ED-4DB2-BD59-A6C34878D82A}">
                    <a16:rowId xmlns:a16="http://schemas.microsoft.com/office/drawing/2014/main" val="3057296503"/>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Yusuke Tanaka</a:t>
                      </a:r>
                      <a:endParaRPr kumimoji="1" lang="ja-JP" altLang="en-US" sz="1500" dirty="0"/>
                    </a:p>
                  </a:txBody>
                  <a:tcPr anchor="ctr"/>
                </a:tc>
                <a:tc vMerge="1">
                  <a:txBody>
                    <a:bodyPr/>
                    <a:lstStyle/>
                    <a:p>
                      <a:endParaRPr kumimoji="1" lang="ja-JP" altLang="en-US"/>
                    </a:p>
                  </a:txBody>
                  <a:tcP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kern="1200" dirty="0">
                          <a:solidFill>
                            <a:schemeClr val="tx1"/>
                          </a:solidFill>
                          <a:latin typeface="+mn-lt"/>
                          <a:ea typeface="+mn-ea"/>
                          <a:cs typeface="+mn-cs"/>
                        </a:rPr>
                        <a:t>Yusuke.YT.Tanaka@sony.com</a:t>
                      </a:r>
                      <a:endParaRPr kumimoji="1" lang="ja-JP" altLang="en-US" sz="1500" kern="1200" dirty="0">
                        <a:solidFill>
                          <a:schemeClr val="tx1"/>
                        </a:solidFill>
                        <a:latin typeface="+mn-lt"/>
                        <a:ea typeface="+mn-ea"/>
                        <a:cs typeface="+mn-cs"/>
                      </a:endParaRPr>
                    </a:p>
                  </a:txBody>
                  <a:tcPr anchor="ctr"/>
                </a:tc>
                <a:extLst>
                  <a:ext uri="{0D108BD9-81ED-4DB2-BD59-A6C34878D82A}">
                    <a16:rowId xmlns:a16="http://schemas.microsoft.com/office/drawing/2014/main" val="177389795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Thomas Handte</a:t>
                      </a:r>
                      <a:endParaRPr kumimoji="1" lang="ja-JP" altLang="en-US" sz="1500" dirty="0"/>
                    </a:p>
                  </a:txBody>
                  <a:tcPr anchor="ctr"/>
                </a:tc>
                <a:tc vMerge="1">
                  <a:txBody>
                    <a:bodyPr/>
                    <a:lstStyle/>
                    <a:p>
                      <a:endParaRPr kumimoji="1" lang="ja-JP" altLang="en-US"/>
                    </a:p>
                  </a:txBody>
                  <a:tcPr/>
                </a:tc>
                <a:tc>
                  <a:txBody>
                    <a:bodyPr/>
                    <a:lstStyle/>
                    <a:p>
                      <a:endParaRPr kumimoji="1" lang="ja-JP" altLang="en-US" sz="150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da-DK" altLang="ja-JP" sz="1500" dirty="0"/>
                        <a:t>Thomas.Handte@sony.com</a:t>
                      </a:r>
                      <a:endParaRPr kumimoji="1" lang="ja-JP" altLang="en-US" sz="1500" dirty="0"/>
                    </a:p>
                  </a:txBody>
                  <a:tcPr anchor="ctr"/>
                </a:tc>
                <a:extLst>
                  <a:ext uri="{0D108BD9-81ED-4DB2-BD59-A6C34878D82A}">
                    <a16:rowId xmlns:a16="http://schemas.microsoft.com/office/drawing/2014/main" val="3554278873"/>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extLst>
                  <a:ext uri="{0D108BD9-81ED-4DB2-BD59-A6C34878D82A}">
                    <a16:rowId xmlns:a16="http://schemas.microsoft.com/office/drawing/2014/main" val="3644854183"/>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extLst>
                  <a:ext uri="{0D108BD9-81ED-4DB2-BD59-A6C34878D82A}">
                    <a16:rowId xmlns:a16="http://schemas.microsoft.com/office/drawing/2014/main" val="441123169"/>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extLst>
                  <a:ext uri="{0D108BD9-81ED-4DB2-BD59-A6C34878D82A}">
                    <a16:rowId xmlns:a16="http://schemas.microsoft.com/office/drawing/2014/main" val="380089938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July 2020</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en-GB" dirty="0" err="1"/>
              <a:t>Liangxiao</a:t>
            </a:r>
            <a:r>
              <a:rPr lang="en-GB" dirty="0"/>
              <a:t> Xin, Sony</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sz="1600" b="0" dirty="0"/>
              <a:t>[1] 11-20/0468r0: Channel Access Category</a:t>
            </a:r>
          </a:p>
          <a:p>
            <a:r>
              <a:rPr lang="en-US" sz="1600" b="0" dirty="0"/>
              <a:t>[2] 11-19/1175r0: Considerations of New Queue Mechanism for Real-Time Application</a:t>
            </a:r>
          </a:p>
          <a:p>
            <a:r>
              <a:rPr lang="en-US" sz="1600" b="0" dirty="0"/>
              <a:t>[3] 11-19/1851r0: Latency enhancement in multi-link</a:t>
            </a:r>
          </a:p>
          <a:p>
            <a:r>
              <a:rPr lang="en-US" sz="1600" b="0" dirty="0"/>
              <a:t>[4] 11-19/1524r0: Latency enhancement for EHT</a:t>
            </a:r>
          </a:p>
          <a:p>
            <a:r>
              <a:rPr lang="en-US" sz="1600" b="0" dirty="0"/>
              <a:t>[5] 11-19/1287r1: TSN support in 802.11 and potential extensions for </a:t>
            </a:r>
            <a:r>
              <a:rPr lang="en-US" sz="1600" b="0" dirty="0" err="1"/>
              <a:t>Tgbe</a:t>
            </a:r>
            <a:endParaRPr lang="en-US" sz="1600" b="0" dirty="0"/>
          </a:p>
          <a:p>
            <a:r>
              <a:rPr lang="en-US" sz="1600" b="0" dirty="0"/>
              <a:t>[6] 11-19/1933r1: Capabilities to support Time-Aware Scheduling in 802.11be</a:t>
            </a:r>
          </a:p>
          <a:p>
            <a:r>
              <a:rPr lang="en-US" sz="1600" b="0" dirty="0"/>
              <a:t>[7] 11-19/1780r0: AR/VR on EHT: Design Considerations</a:t>
            </a:r>
          </a:p>
          <a:p>
            <a:r>
              <a:rPr lang="en-US" sz="1600" b="0" dirty="0"/>
              <a:t>[8] 11-20/0005r1: Proposals on Latency Reduction</a:t>
            </a:r>
          </a:p>
          <a:p>
            <a:r>
              <a:rPr lang="en-US" sz="1600" b="0" dirty="0"/>
              <a:t>[9] 11-20/0418r3: Low latency service in 802.11be</a:t>
            </a:r>
          </a:p>
          <a:p>
            <a:r>
              <a:rPr lang="en-US" sz="1600" b="0" dirty="0"/>
              <a:t>[10] 11-19/1960r1: Reducing Channel Access Delay for RTA Traffic</a:t>
            </a:r>
          </a:p>
          <a:p>
            <a:endParaRPr lang="en-US" sz="1600" b="0" dirty="0"/>
          </a:p>
          <a:p>
            <a:endParaRPr lang="en-US" sz="1600"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Introduction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A lot of contributions have suggested, or proposed solutions include updating the queue system to satisfy the latency requirement for RTA traffic [1-8].</a:t>
            </a:r>
          </a:p>
          <a:p>
            <a:pPr>
              <a:buFont typeface="Arial" panose="020B0604020202020204" pitchFamily="34" charset="0"/>
              <a:buChar char="•"/>
            </a:pPr>
            <a:r>
              <a:rPr lang="en-US" sz="1800" dirty="0"/>
              <a:t>In this presentation, </a:t>
            </a:r>
            <a:r>
              <a:rPr lang="en-US" sz="1800" dirty="0">
                <a:solidFill>
                  <a:schemeClr val="tx1"/>
                </a:solidFill>
              </a:rPr>
              <a:t>we discuss </a:t>
            </a:r>
            <a:r>
              <a:rPr lang="en-US" sz="1800" dirty="0"/>
              <a:t>several solutions to enhance EDCA queues for RTA traffic.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err="1"/>
              <a:t>Liangxiao</a:t>
            </a:r>
            <a:r>
              <a:rPr lang="en-GB" dirty="0"/>
              <a:t> Xin, Sony</a:t>
            </a:r>
          </a:p>
        </p:txBody>
      </p:sp>
      <p:sp>
        <p:nvSpPr>
          <p:cNvPr id="6" name="Date Placeholder 5"/>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3296721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Motivation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solidFill>
                  <a:schemeClr val="tx1"/>
                </a:solidFill>
              </a:rPr>
              <a:t>EDCA queue maps user priority as defined in 802.1D to the transmit queues. The VI and VO traffic types are already characterized as low latency traffic in 802.1D</a:t>
            </a:r>
          </a:p>
          <a:p>
            <a:pPr lvl="1">
              <a:buFont typeface="Arial" panose="020B0604020202020204" pitchFamily="34" charset="0"/>
              <a:buChar char="•"/>
            </a:pPr>
            <a:r>
              <a:rPr lang="en-US" sz="1400" dirty="0">
                <a:solidFill>
                  <a:schemeClr val="tx1"/>
                </a:solidFill>
              </a:rPr>
              <a:t>VI: &lt; 100ms latency and jitter, VO: &lt;10ms latency and jitter</a:t>
            </a:r>
          </a:p>
          <a:p>
            <a:pPr>
              <a:buFont typeface="Arial" panose="020B0604020202020204" pitchFamily="34" charset="0"/>
              <a:buChar char="•"/>
            </a:pPr>
            <a:r>
              <a:rPr lang="en-US" sz="1800" dirty="0">
                <a:solidFill>
                  <a:schemeClr val="tx1"/>
                </a:solidFill>
              </a:rPr>
              <a:t>However, EDCA queue does not prioritize the delivery of RTA MSDUs within the bounded latency and jitter</a:t>
            </a:r>
            <a:endParaRPr lang="en-US" sz="1800" strike="sngStrike" dirty="0">
              <a:solidFill>
                <a:schemeClr val="tx1"/>
              </a:solidFill>
            </a:endParaRPr>
          </a:p>
          <a:p>
            <a:pPr lvl="1">
              <a:buFont typeface="Arial" panose="020B0604020202020204" pitchFamily="34" charset="0"/>
              <a:buChar char="•"/>
            </a:pPr>
            <a:r>
              <a:rPr lang="en-US" sz="1400" dirty="0">
                <a:solidFill>
                  <a:schemeClr val="tx1"/>
                </a:solidFill>
              </a:rPr>
              <a:t>Non-RTA MSDUs do not have bounded latency requirement</a:t>
            </a:r>
          </a:p>
          <a:p>
            <a:pPr lvl="1">
              <a:buFont typeface="Arial" panose="020B0604020202020204" pitchFamily="34" charset="0"/>
              <a:buChar char="•"/>
            </a:pPr>
            <a:r>
              <a:rPr lang="en-US" sz="1400" dirty="0">
                <a:solidFill>
                  <a:schemeClr val="tx1"/>
                </a:solidFill>
              </a:rPr>
              <a:t>RTA MSDUs have different bounded latency requirements</a:t>
            </a:r>
          </a:p>
          <a:p>
            <a:pPr>
              <a:buFont typeface="Arial" panose="020B0604020202020204" pitchFamily="34" charset="0"/>
              <a:buChar char="•"/>
            </a:pPr>
            <a:r>
              <a:rPr lang="en-US" sz="1800" dirty="0">
                <a:solidFill>
                  <a:schemeClr val="tx1"/>
                </a:solidFill>
              </a:rPr>
              <a:t>We discuss options to manage the RTA MSDUs for VI or VO traffic in the EDCA queues</a:t>
            </a:r>
          </a:p>
          <a:p>
            <a:pPr lvl="1">
              <a:buFont typeface="Arial" panose="020B0604020202020204" pitchFamily="34" charset="0"/>
              <a:buChar char="•"/>
            </a:pPr>
            <a:r>
              <a:rPr lang="en-US" sz="1400" dirty="0">
                <a:solidFill>
                  <a:schemeClr val="tx1"/>
                </a:solidFill>
              </a:rPr>
              <a:t>Differentiate RTA traffic from VI or VO traffic</a:t>
            </a:r>
          </a:p>
          <a:p>
            <a:pPr lvl="1">
              <a:buFont typeface="Arial" panose="020B0604020202020204" pitchFamily="34" charset="0"/>
              <a:buChar char="•"/>
            </a:pPr>
            <a:r>
              <a:rPr lang="en-US" sz="1400" dirty="0">
                <a:solidFill>
                  <a:schemeClr val="tx1"/>
                </a:solidFill>
              </a:rPr>
              <a:t>Prioritize the transmission of RTA traffic to meet its bounded latency requirement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err="1"/>
              <a:t>Liangxiao</a:t>
            </a:r>
            <a:r>
              <a:rPr lang="en-GB" dirty="0"/>
              <a:t> Xin, Sony</a:t>
            </a:r>
          </a:p>
        </p:txBody>
      </p:sp>
      <p:sp>
        <p:nvSpPr>
          <p:cNvPr id="6" name="Date Placeholder 5"/>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1135331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Proposed solution 1</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EDCA queue management</a:t>
            </a:r>
          </a:p>
          <a:p>
            <a:pPr lvl="1">
              <a:buFont typeface="Arial" panose="020B0604020202020204" pitchFamily="34" charset="0"/>
              <a:buChar char="•"/>
            </a:pPr>
            <a:r>
              <a:rPr lang="en-US" sz="1400" dirty="0"/>
              <a:t>Differentiate the RTA traffic and non-RTA traffic (proposed by [9]) </a:t>
            </a:r>
          </a:p>
          <a:p>
            <a:pPr lvl="1">
              <a:buFont typeface="Arial" panose="020B0604020202020204" pitchFamily="34" charset="0"/>
              <a:buChar char="•"/>
            </a:pPr>
            <a:r>
              <a:rPr lang="en-US" sz="1400" dirty="0"/>
              <a:t>Reorder the MSDUs in the transmit queue based on the expiration time of bounded latency. Then, the MSDU with shorter expiration time could be transmitted earlier in the transmit queue with higher probability.</a:t>
            </a:r>
          </a:p>
          <a:p>
            <a:pPr lvl="1">
              <a:buFont typeface="Arial" panose="020B0604020202020204" pitchFamily="34" charset="0"/>
              <a:buChar char="•"/>
            </a:pPr>
            <a:r>
              <a:rPr lang="en-US" sz="1400" dirty="0"/>
              <a:t>The bounded latency of non-RTA traffic could be EDCA lifetime or infinity</a:t>
            </a:r>
          </a:p>
          <a:p>
            <a:pPr>
              <a:buFont typeface="Arial" panose="020B0604020202020204" pitchFamily="34" charset="0"/>
              <a:buChar char="•"/>
            </a:pPr>
            <a:r>
              <a:rPr lang="en-US" sz="1800" dirty="0">
                <a:solidFill>
                  <a:schemeClr val="tx1"/>
                </a:solidFill>
              </a:rPr>
              <a:t>Limitation: </a:t>
            </a:r>
          </a:p>
          <a:p>
            <a:pPr lvl="1">
              <a:buFont typeface="Arial" panose="020B0604020202020204" pitchFamily="34" charset="0"/>
              <a:buChar char="•"/>
            </a:pPr>
            <a:r>
              <a:rPr lang="en-US" sz="1400" dirty="0">
                <a:solidFill>
                  <a:schemeClr val="tx1"/>
                </a:solidFill>
              </a:rPr>
              <a:t>RTA MSDUs a</a:t>
            </a:r>
            <a:r>
              <a:rPr lang="en-US" sz="1400" dirty="0"/>
              <a:t>nd non-RTA MSDUs share the same transmit queue. </a:t>
            </a:r>
          </a:p>
          <a:p>
            <a:pPr lvl="2">
              <a:buFont typeface="Arial" panose="020B0604020202020204" pitchFamily="34" charset="0"/>
              <a:buChar char="•"/>
            </a:pPr>
            <a:r>
              <a:rPr lang="en-US" sz="1200" dirty="0"/>
              <a:t>It requires heavy processing to manage dynamic changes in the queue</a:t>
            </a:r>
          </a:p>
          <a:p>
            <a:pPr lvl="2">
              <a:buFont typeface="Arial" panose="020B0604020202020204" pitchFamily="34" charset="0"/>
              <a:buChar char="•"/>
            </a:pPr>
            <a:r>
              <a:rPr lang="en-US" sz="1200" dirty="0"/>
              <a:t>It is possible that the queue buffer is fully occupied by non-RTA MSDUs and RTA MSDUs cannot be enqueued.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err="1"/>
              <a:t>Liangxiao</a:t>
            </a:r>
            <a:r>
              <a:rPr lang="en-GB" dirty="0"/>
              <a:t> Xin, Sony</a:t>
            </a:r>
          </a:p>
        </p:txBody>
      </p:sp>
      <p:sp>
        <p:nvSpPr>
          <p:cNvPr id="6" name="Date Placeholder 5"/>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266333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Proposed solution 2</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Add new transmit queues to the existing EDCA queue system</a:t>
            </a:r>
          </a:p>
          <a:p>
            <a:pPr lvl="1">
              <a:buFont typeface="Arial" panose="020B0604020202020204" pitchFamily="34" charset="0"/>
              <a:buChar char="•"/>
            </a:pPr>
            <a:r>
              <a:rPr lang="en-US" sz="1400" dirty="0"/>
              <a:t>R_VI transmit queue </a:t>
            </a:r>
          </a:p>
          <a:p>
            <a:pPr lvl="2">
              <a:buFont typeface="Arial" panose="020B0604020202020204" pitchFamily="34" charset="0"/>
              <a:buChar char="•"/>
            </a:pPr>
            <a:r>
              <a:rPr lang="en-US" sz="1200" dirty="0"/>
              <a:t>Enqueue RTA VI traffic (RTA traffic with UP 5)</a:t>
            </a:r>
          </a:p>
          <a:p>
            <a:pPr lvl="2">
              <a:buFont typeface="Arial" panose="020B0604020202020204" pitchFamily="34" charset="0"/>
              <a:buChar char="•"/>
            </a:pPr>
            <a:r>
              <a:rPr lang="en-US" sz="1200" dirty="0"/>
              <a:t>Has higher priority than A_VI and VI transmit queues</a:t>
            </a:r>
          </a:p>
          <a:p>
            <a:pPr lvl="1">
              <a:buFont typeface="Arial" panose="020B0604020202020204" pitchFamily="34" charset="0"/>
              <a:buChar char="•"/>
            </a:pPr>
            <a:r>
              <a:rPr lang="en-US" sz="1400" dirty="0"/>
              <a:t>R_VO transmit queue </a:t>
            </a:r>
          </a:p>
          <a:p>
            <a:pPr lvl="2">
              <a:buFont typeface="Arial" panose="020B0604020202020204" pitchFamily="34" charset="0"/>
              <a:buChar char="•"/>
            </a:pPr>
            <a:r>
              <a:rPr lang="en-US" sz="1200" dirty="0"/>
              <a:t>Enqueue RTA VO traffic (RTA traffic with UP 6)</a:t>
            </a:r>
          </a:p>
          <a:p>
            <a:pPr lvl="2">
              <a:buFont typeface="Arial" panose="020B0604020202020204" pitchFamily="34" charset="0"/>
              <a:buChar char="•"/>
            </a:pPr>
            <a:r>
              <a:rPr lang="en-US" sz="1200" dirty="0"/>
              <a:t>Has higher priority than A_VO transmit queue but lower priority than VO transmit queue</a:t>
            </a:r>
          </a:p>
          <a:p>
            <a:pPr>
              <a:buFont typeface="Arial" panose="020B0604020202020204" pitchFamily="34" charset="0"/>
              <a:buChar char="•"/>
            </a:pPr>
            <a:r>
              <a:rPr lang="en-US" sz="1800" dirty="0"/>
              <a:t>Proposed solution 1 can be applied to the new transmit queue.</a:t>
            </a:r>
          </a:p>
          <a:p>
            <a:pPr>
              <a:buFont typeface="Arial" panose="020B0604020202020204" pitchFamily="34" charset="0"/>
              <a:buChar char="•"/>
            </a:pPr>
            <a:r>
              <a:rPr lang="en-US" sz="1800" dirty="0">
                <a:solidFill>
                  <a:schemeClr val="tx1"/>
                </a:solidFill>
              </a:rPr>
              <a:t>Limitation: new </a:t>
            </a:r>
            <a:r>
              <a:rPr lang="en-US" sz="1800" dirty="0"/>
              <a:t>transmit queue shares the same EDCA parameters with old ones.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err="1"/>
              <a:t>Liangxiao</a:t>
            </a:r>
            <a:r>
              <a:rPr lang="en-GB" dirty="0"/>
              <a:t> Xin, Sony</a:t>
            </a:r>
          </a:p>
        </p:txBody>
      </p:sp>
      <p:sp>
        <p:nvSpPr>
          <p:cNvPr id="6" name="Date Placeholder 5"/>
          <p:cNvSpPr>
            <a:spLocks noGrp="1"/>
          </p:cNvSpPr>
          <p:nvPr>
            <p:ph type="dt" idx="15"/>
          </p:nvPr>
        </p:nvSpPr>
        <p:spPr/>
        <p:txBody>
          <a:bodyPr/>
          <a:lstStyle/>
          <a:p>
            <a:r>
              <a:rPr lang="en-US" dirty="0"/>
              <a:t>July 2020</a:t>
            </a:r>
            <a:endParaRPr lang="en-GB" dirty="0"/>
          </a:p>
        </p:txBody>
      </p:sp>
      <p:pic>
        <p:nvPicPr>
          <p:cNvPr id="8" name="Content Placeholder 4">
            <a:extLst>
              <a:ext uri="{FF2B5EF4-FFF2-40B4-BE49-F238E27FC236}">
                <a16:creationId xmlns:a16="http://schemas.microsoft.com/office/drawing/2014/main" id="{93AD6AC9-A57A-4D55-89F3-75BF524D45DB}"/>
              </a:ext>
            </a:extLst>
          </p:cNvPr>
          <p:cNvPicPr>
            <a:picLocks noChangeAspect="1"/>
          </p:cNvPicPr>
          <p:nvPr/>
        </p:nvPicPr>
        <p:blipFill>
          <a:blip r:embed="rId2"/>
          <a:stretch>
            <a:fillRect/>
          </a:stretch>
        </p:blipFill>
        <p:spPr>
          <a:xfrm>
            <a:off x="2856757" y="4648200"/>
            <a:ext cx="3718753" cy="1689135"/>
          </a:xfrm>
          <a:prstGeom prst="rect">
            <a:avLst/>
          </a:prstGeom>
          <a:solidFill>
            <a:schemeClr val="bg1"/>
          </a:solidFill>
          <a:ln w="3175">
            <a:noFill/>
          </a:ln>
        </p:spPr>
      </p:pic>
    </p:spTree>
    <p:extLst>
      <p:ext uri="{BB962C8B-B14F-4D97-AF65-F5344CB8AC3E}">
        <p14:creationId xmlns:p14="http://schemas.microsoft.com/office/powerpoint/2010/main" val="35739492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Proposed solution 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Add new EDCAF (i.e., AC) to the existing EDCA queue system</a:t>
            </a:r>
          </a:p>
          <a:p>
            <a:pPr lvl="1">
              <a:buFont typeface="Arial" panose="020B0604020202020204" pitchFamily="34" charset="0"/>
              <a:buChar char="•"/>
            </a:pPr>
            <a:r>
              <a:rPr lang="en-US" sz="1400" dirty="0"/>
              <a:t>LL EDCAF with R_VO transmit queue </a:t>
            </a:r>
          </a:p>
          <a:p>
            <a:pPr lvl="2">
              <a:buFont typeface="Arial" panose="020B0604020202020204" pitchFamily="34" charset="0"/>
              <a:buChar char="•"/>
            </a:pPr>
            <a:r>
              <a:rPr lang="en-US" sz="1200" dirty="0"/>
              <a:t>Enqueue RTA traffic (with UP 6) to R_VO transmit queue</a:t>
            </a:r>
          </a:p>
          <a:p>
            <a:pPr>
              <a:buFont typeface="Arial" panose="020B0604020202020204" pitchFamily="34" charset="0"/>
              <a:buChar char="•"/>
            </a:pPr>
            <a:r>
              <a:rPr lang="en-US" sz="1800" dirty="0"/>
              <a:t>Possible techniques can be added onto the new AC</a:t>
            </a:r>
          </a:p>
          <a:p>
            <a:pPr lvl="1">
              <a:buFont typeface="Arial" panose="020B0604020202020204" pitchFamily="34" charset="0"/>
              <a:buChar char="•"/>
            </a:pPr>
            <a:r>
              <a:rPr lang="en-US" sz="1400" dirty="0"/>
              <a:t>Time-Aware Shaping (802.1Qbv) over Wireless [5]</a:t>
            </a:r>
          </a:p>
          <a:p>
            <a:pPr lvl="1">
              <a:buFont typeface="Arial" panose="020B0604020202020204" pitchFamily="34" charset="0"/>
              <a:buChar char="•"/>
            </a:pPr>
            <a:r>
              <a:rPr lang="en-US" sz="1400" dirty="0"/>
              <a:t>Operation of EDCAF parameters [3]</a:t>
            </a:r>
          </a:p>
          <a:p>
            <a:pPr lvl="1">
              <a:buFont typeface="Arial" panose="020B0604020202020204" pitchFamily="34" charset="0"/>
              <a:buChar char="•"/>
            </a:pPr>
            <a:r>
              <a:rPr lang="en-US" sz="1400" dirty="0"/>
              <a:t>Early channel contention [10]</a:t>
            </a:r>
            <a:endParaRPr lang="en-US" sz="1800" dirty="0"/>
          </a:p>
          <a:p>
            <a:pPr>
              <a:buFont typeface="Arial" panose="020B0604020202020204" pitchFamily="34" charset="0"/>
              <a:buChar char="•"/>
            </a:pPr>
            <a:r>
              <a:rPr lang="en-US" sz="1800" dirty="0">
                <a:solidFill>
                  <a:schemeClr val="tx1"/>
                </a:solidFill>
              </a:rPr>
              <a:t>Limitation: </a:t>
            </a:r>
          </a:p>
          <a:p>
            <a:pPr lvl="1">
              <a:buFont typeface="Arial" panose="020B0604020202020204" pitchFamily="34" charset="0"/>
              <a:buChar char="•"/>
            </a:pPr>
            <a:r>
              <a:rPr lang="en-US" sz="1400" dirty="0">
                <a:solidFill>
                  <a:schemeClr val="tx1"/>
                </a:solidFill>
              </a:rPr>
              <a:t>Should also update internal collision mechanism</a:t>
            </a:r>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err="1"/>
              <a:t>Liangxiao</a:t>
            </a:r>
            <a:r>
              <a:rPr lang="en-GB" dirty="0"/>
              <a:t> Xin, Sony</a:t>
            </a:r>
          </a:p>
        </p:txBody>
      </p:sp>
      <p:sp>
        <p:nvSpPr>
          <p:cNvPr id="6" name="Date Placeholder 5"/>
          <p:cNvSpPr>
            <a:spLocks noGrp="1"/>
          </p:cNvSpPr>
          <p:nvPr>
            <p:ph type="dt" idx="15"/>
          </p:nvPr>
        </p:nvSpPr>
        <p:spPr/>
        <p:txBody>
          <a:bodyPr/>
          <a:lstStyle/>
          <a:p>
            <a:r>
              <a:rPr lang="en-US" dirty="0"/>
              <a:t>July 2020</a:t>
            </a:r>
            <a:endParaRPr lang="en-GB" dirty="0"/>
          </a:p>
        </p:txBody>
      </p:sp>
      <p:pic>
        <p:nvPicPr>
          <p:cNvPr id="9" name="Content Placeholder 9">
            <a:extLst>
              <a:ext uri="{FF2B5EF4-FFF2-40B4-BE49-F238E27FC236}">
                <a16:creationId xmlns:a16="http://schemas.microsoft.com/office/drawing/2014/main" id="{56A2039C-E79F-4B54-83CD-CBBE28881645}"/>
              </a:ext>
            </a:extLst>
          </p:cNvPr>
          <p:cNvPicPr>
            <a:picLocks noChangeAspect="1"/>
          </p:cNvPicPr>
          <p:nvPr/>
        </p:nvPicPr>
        <p:blipFill>
          <a:blip r:embed="rId2"/>
          <a:stretch>
            <a:fillRect/>
          </a:stretch>
        </p:blipFill>
        <p:spPr>
          <a:xfrm>
            <a:off x="5142853" y="3926826"/>
            <a:ext cx="3772547" cy="1788174"/>
          </a:xfrm>
          <a:prstGeom prst="rect">
            <a:avLst/>
          </a:prstGeom>
          <a:solidFill>
            <a:schemeClr val="bg1"/>
          </a:solidFill>
          <a:ln w="76200">
            <a:noFill/>
          </a:ln>
        </p:spPr>
      </p:pic>
    </p:spTree>
    <p:extLst>
      <p:ext uri="{BB962C8B-B14F-4D97-AF65-F5344CB8AC3E}">
        <p14:creationId xmlns:p14="http://schemas.microsoft.com/office/powerpoint/2010/main" val="1572063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In this presentation, we propose to differentiate RTA traffic from non-RTA traffic and prioritize the transmission of RTA traffic.</a:t>
            </a:r>
          </a:p>
          <a:p>
            <a:pPr>
              <a:buFont typeface="Arial" panose="020B0604020202020204" pitchFamily="34" charset="0"/>
              <a:buChar char="•"/>
            </a:pPr>
            <a:r>
              <a:rPr lang="en-US" sz="1800" dirty="0"/>
              <a:t>Multiple solutions to provide low latency service in the existing EDCA queue systems are proposed:</a:t>
            </a:r>
          </a:p>
          <a:p>
            <a:pPr lvl="1">
              <a:buFont typeface="Arial" panose="020B0604020202020204" pitchFamily="34" charset="0"/>
              <a:buChar char="•"/>
            </a:pPr>
            <a:r>
              <a:rPr lang="en-US" sz="1400" dirty="0"/>
              <a:t>Proposal 1: Add new features to the existing EDCA queue system only</a:t>
            </a:r>
          </a:p>
          <a:p>
            <a:pPr lvl="1">
              <a:buFont typeface="Arial" panose="020B0604020202020204" pitchFamily="34" charset="0"/>
              <a:buChar char="•"/>
            </a:pPr>
            <a:r>
              <a:rPr lang="en-US" sz="1400" dirty="0"/>
              <a:t>Proposal 2: Add new transmit queues for RTA traffic</a:t>
            </a:r>
          </a:p>
          <a:p>
            <a:pPr lvl="1">
              <a:buFont typeface="Arial" panose="020B0604020202020204" pitchFamily="34" charset="0"/>
              <a:buChar char="•"/>
            </a:pPr>
            <a:r>
              <a:rPr lang="en-US" sz="1400" dirty="0"/>
              <a:t>Proposal 3: Add new EDCAF/AC for RTA traffic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err="1"/>
              <a:t>Liangxiao</a:t>
            </a:r>
            <a:r>
              <a:rPr lang="en-GB" dirty="0"/>
              <a:t> Xin, Sony</a:t>
            </a:r>
          </a:p>
        </p:txBody>
      </p:sp>
      <p:sp>
        <p:nvSpPr>
          <p:cNvPr id="6" name="Date Placeholder 5"/>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38979276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SP1</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solidFill>
                  <a:schemeClr val="tx1"/>
                </a:solidFill>
              </a:rPr>
              <a:t>Which option do you support to enhance EDCA queue for RTA?</a:t>
            </a:r>
          </a:p>
          <a:p>
            <a:pPr lvl="1">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r>
              <a:rPr lang="en-US" sz="1800" dirty="0">
                <a:solidFill>
                  <a:schemeClr val="tx1"/>
                </a:solidFill>
              </a:rPr>
              <a:t>Option 1: EDCA queue management </a:t>
            </a:r>
          </a:p>
          <a:p>
            <a:pPr lvl="1">
              <a:buFont typeface="Arial" panose="020B0604020202020204" pitchFamily="34" charset="0"/>
              <a:buChar char="•"/>
            </a:pPr>
            <a:r>
              <a:rPr lang="en-US" sz="1800" dirty="0">
                <a:solidFill>
                  <a:schemeClr val="tx1"/>
                </a:solidFill>
              </a:rPr>
              <a:t>Option 2: new transmit queues for current EDCAF</a:t>
            </a:r>
          </a:p>
          <a:p>
            <a:pPr lvl="1">
              <a:buFont typeface="Arial" panose="020B0604020202020204" pitchFamily="34" charset="0"/>
              <a:buChar char="•"/>
            </a:pPr>
            <a:r>
              <a:rPr lang="en-US" sz="1800" dirty="0">
                <a:solidFill>
                  <a:schemeClr val="tx1"/>
                </a:solidFill>
              </a:rPr>
              <a:t>Option 3: a new RTA EDCAF</a:t>
            </a:r>
          </a:p>
          <a:p>
            <a:pPr lvl="1">
              <a:buFont typeface="Arial" panose="020B0604020202020204" pitchFamily="34" charset="0"/>
              <a:buChar char="•"/>
            </a:pPr>
            <a:r>
              <a:rPr lang="en-US" sz="1800" dirty="0">
                <a:solidFill>
                  <a:schemeClr val="tx1"/>
                </a:solidFill>
              </a:rPr>
              <a:t>Something else</a:t>
            </a:r>
          </a:p>
          <a:p>
            <a:pPr lvl="1">
              <a:buFont typeface="Arial" panose="020B0604020202020204" pitchFamily="34" charset="0"/>
              <a:buChar char="•"/>
            </a:pPr>
            <a:r>
              <a:rPr lang="en-US" sz="1800" dirty="0">
                <a:solidFill>
                  <a:schemeClr val="tx1"/>
                </a:solidFill>
              </a:rPr>
              <a:t>Abstain</a:t>
            </a: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r>
              <a:rPr lang="en-US" sz="1800" dirty="0">
                <a:solidFill>
                  <a:schemeClr val="tx1"/>
                </a:solidFill>
              </a:rPr>
              <a:t>Note: you can choose more than one option.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err="1"/>
              <a:t>Liangxiao</a:t>
            </a:r>
            <a:r>
              <a:rPr lang="en-GB" dirty="0"/>
              <a:t> Xin, Sony</a:t>
            </a:r>
          </a:p>
        </p:txBody>
      </p:sp>
      <p:sp>
        <p:nvSpPr>
          <p:cNvPr id="6" name="Date Placeholder 5"/>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1160694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AA527-D631-4E75-A4F1-8EE6ED335F17}"/>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EFD170AD-8597-47F2-AC53-63AEDA4872DA}"/>
              </a:ext>
            </a:extLst>
          </p:cNvPr>
          <p:cNvSpPr>
            <a:spLocks noGrp="1"/>
          </p:cNvSpPr>
          <p:nvPr>
            <p:ph idx="1"/>
          </p:nvPr>
        </p:nvSpPr>
        <p:spPr/>
        <p:txBody>
          <a:bodyPr/>
          <a:lstStyle/>
          <a:p>
            <a:pPr>
              <a:buFont typeface="Arial" panose="020B0604020202020204" pitchFamily="34" charset="0"/>
              <a:buChar char="•"/>
            </a:pPr>
            <a:r>
              <a:rPr lang="en-US" sz="1800" dirty="0">
                <a:solidFill>
                  <a:schemeClr val="tx1"/>
                </a:solidFill>
              </a:rPr>
              <a:t>Do you support to include the following in SFD?</a:t>
            </a:r>
          </a:p>
          <a:p>
            <a:pPr lvl="1">
              <a:buFont typeface="Arial" panose="020B0604020202020204" pitchFamily="34" charset="0"/>
              <a:buChar char="•"/>
            </a:pPr>
            <a:r>
              <a:rPr lang="en-US" sz="1800">
                <a:solidFill>
                  <a:schemeClr val="tx1"/>
                </a:solidFill>
              </a:rPr>
              <a:t>11be shall define an EDCA mechanism that differentiates RTA traffic from non-RTA traffic and that prioritizes the transmission of RTA traffic.</a:t>
            </a:r>
            <a:endParaRPr lang="en-US" dirty="0">
              <a:solidFill>
                <a:schemeClr val="tx1"/>
              </a:solidFill>
            </a:endParaRPr>
          </a:p>
        </p:txBody>
      </p:sp>
      <p:sp>
        <p:nvSpPr>
          <p:cNvPr id="4" name="Slide Number Placeholder 3">
            <a:extLst>
              <a:ext uri="{FF2B5EF4-FFF2-40B4-BE49-F238E27FC236}">
                <a16:creationId xmlns:a16="http://schemas.microsoft.com/office/drawing/2014/main" id="{CCABFC3E-CB4A-49A9-9C69-A0564ED15B0D}"/>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F2101972-AD81-492A-9197-B273BD58947A}"/>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DF638476-0958-4CAA-B60F-0DE683F6EF85}"/>
              </a:ext>
            </a:extLst>
          </p:cNvPr>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401104913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71547</TotalTime>
  <Words>875</Words>
  <Application>Microsoft Office PowerPoint</Application>
  <PresentationFormat>On-screen Show (4:3)</PresentationFormat>
  <Paragraphs>127</Paragraphs>
  <Slides>10</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Times New Roman</vt:lpstr>
      <vt:lpstr>Office Theme</vt:lpstr>
      <vt:lpstr>EDCA queue for RTA</vt:lpstr>
      <vt:lpstr>Introduction</vt:lpstr>
      <vt:lpstr>Motivation</vt:lpstr>
      <vt:lpstr>Proposed solution 1</vt:lpstr>
      <vt:lpstr>Proposed solution 2</vt:lpstr>
      <vt:lpstr>Proposed solution 3</vt:lpstr>
      <vt:lpstr>Summary</vt:lpstr>
      <vt:lpstr>SP1</vt:lpstr>
      <vt:lpstr>SP2</vt:lpstr>
      <vt:lpstr>References</vt:lpstr>
    </vt:vector>
  </TitlesOfParts>
  <Company>Sony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Hashemi, Morteza</dc:creator>
  <cp:lastModifiedBy>Liangxiao Xin</cp:lastModifiedBy>
  <cp:revision>611</cp:revision>
  <cp:lastPrinted>1601-01-01T00:00:00Z</cp:lastPrinted>
  <dcterms:created xsi:type="dcterms:W3CDTF">2018-07-24T22:57:41Z</dcterms:created>
  <dcterms:modified xsi:type="dcterms:W3CDTF">2020-07-15T20:53:53Z</dcterms:modified>
</cp:coreProperties>
</file>