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6" r:id="rId4"/>
    <p:sldId id="299" r:id="rId5"/>
    <p:sldId id="309" r:id="rId6"/>
    <p:sldId id="310" r:id="rId7"/>
    <p:sldId id="306" r:id="rId8"/>
    <p:sldId id="312" r:id="rId9"/>
    <p:sldId id="311" r:id="rId10"/>
    <p:sldId id="304" r:id="rId11"/>
    <p:sldId id="307" r:id="rId12"/>
    <p:sldId id="308" r:id="rId13"/>
    <p:sldId id="301" r:id="rId1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WITA Ardimas" initials="PA" lastIdx="5" clrIdx="0">
    <p:extLst>
      <p:ext uri="{19B8F6BF-5375-455C-9EA6-DF929625EA0E}">
        <p15:presenceInfo xmlns:p15="http://schemas.microsoft.com/office/powerpoint/2012/main" userId="S::s1600157@ed.ac.uk::54e7c4fd-50ac-4402-903c-444b6f5e44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94"/>
  </p:normalViewPr>
  <p:slideViewPr>
    <p:cSldViewPr>
      <p:cViewPr varScale="1">
        <p:scale>
          <a:sx n="86" d="100"/>
          <a:sy n="86" d="100"/>
        </p:scale>
        <p:origin x="374" y="6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0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July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July 2020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July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Arne Rossius (pureLiFi)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July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Arne Rossius (pureLiFi)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July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July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Arne Rossius (pureLiFi)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July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Arne Rossius (pureLiFi)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July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Arne Rossius (pureLiFi)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July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Arne Rossius (pureLiFi)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July 2020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802.11-20/1037r0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572-00-00bb-proposed-center-frequency-mandatory-phy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572-02-00bb-proposed-center-frequency-mandatory-phy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google.com/share/AF1QipNTcH1Fe5Yqsj92M-nTI-5Ks7mOoES7_cAVPSmrp2qGaZV5O4sW2eqUEnda-EbKwQ/photo/AF1QipNv5hXvyyJYri_C17R3GPwhMryHYtJgPiYyFurH?key=SXFPdkwwZldoNFFoQWlCNHRQWDNrRHNsTzFqckJ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hotos.google.com/share/AF1QipNTcH1Fe5Yqsj92M-nTI-5Ks7mOoES7_cAVPSmrp2qGaZV5O4sW2eqUEnda-EbKwQ/photo/AF1QipPX0cHX0Fjegiyonlfp2iP1PIEUOE8Pl01ld_g8?key=SXFPdkwwZldoNFFoQWlCNHRQWDNrRHNsTzFqckJ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Experimental results for </a:t>
            </a:r>
            <a:r>
              <a:rPr lang="en-GB" dirty="0" err="1"/>
              <a:t>TGbb</a:t>
            </a:r>
            <a:r>
              <a:rPr lang="en-GB" dirty="0"/>
              <a:t> centre frequency discussion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800622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2020-07-10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34634"/>
              </p:ext>
            </p:extLst>
          </p:nvPr>
        </p:nvGraphicFramePr>
        <p:xfrm>
          <a:off x="993775" y="2276872"/>
          <a:ext cx="10271125" cy="472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4" imgW="10439400" imgH="4610100" progId="Word.Document.8">
                  <p:embed/>
                </p:oleObj>
              </mc:Choice>
              <mc:Fallback>
                <p:oleObj name="Document" r:id="rId4" imgW="10439400" imgH="46101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276872"/>
                        <a:ext cx="10271125" cy="4724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37517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723D205-09EB-40BD-AB2A-A3AA0D93AF67}"/>
              </a:ext>
            </a:extLst>
          </p:cNvPr>
          <p:cNvSpPr txBox="1">
            <a:spLocks/>
          </p:cNvSpPr>
          <p:nvPr/>
        </p:nvSpPr>
        <p:spPr>
          <a:xfrm>
            <a:off x="929217" y="260648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</a:rPr>
              <a:t>July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93BF-467C-6942-8370-E4F6764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with BW = 40 MHz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E5FA-FD7D-5545-847A-FA82CAA97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941168"/>
            <a:ext cx="10361084" cy="1153246"/>
          </a:xfrm>
        </p:spPr>
        <p:txBody>
          <a:bodyPr/>
          <a:lstStyle/>
          <a:p>
            <a:r>
              <a:rPr lang="en-US" dirty="0"/>
              <a:t>Note: Our simulation shows the optimum center frequency of 24 MHz based on </a:t>
            </a:r>
            <a:r>
              <a:rPr lang="en-US" i="1" dirty="0"/>
              <a:t>the knee-point criterion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B6FCC-7ADB-564C-87E4-ECD229BE50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C1F5E-A262-B24F-B3B7-6192B2A62F8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FD6F2-8B3C-7945-B9C2-D3DB4E9B40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 dirty="0"/>
              <a:t>July 2020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DACF788-AFB1-2346-B77A-D0E359FD9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08642"/>
              </p:ext>
            </p:extLst>
          </p:nvPr>
        </p:nvGraphicFramePr>
        <p:xfrm>
          <a:off x="929217" y="1850140"/>
          <a:ext cx="6146132" cy="2966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26423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4219709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rate [Mbps] (1 min measurement)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24*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130-140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140-145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145-150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5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150-155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89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5.06 GHz (default)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072335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F2199E5-9688-9A4A-8773-58B2865B4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8168" y="1821883"/>
            <a:ext cx="409194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4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E178-AE57-D945-A759-88289ECC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7A3F6-66C1-A74A-9AAF-8F5692F19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experiments and simulations match for BW = 20 MHz and 40 </a:t>
            </a:r>
            <a:r>
              <a:rPr lang="en-US" dirty="0" err="1"/>
              <a:t>MHz.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9EE25-065D-AA42-8F15-DF77633427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B9825-B611-3542-9AA0-1F77D56E0B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BE4EA3-E0B7-544B-A163-5E667004199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 dirty="0"/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258641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6C339-13C3-3B4D-909F-A37765B2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7BD4-06C8-334F-A200-CBC754E4B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Spectrum masks for 802.11ac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24921-1621-B045-AEAD-D4ADC8D812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88F8E-146F-8942-A0CD-F8B054C320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6BA5DC-BC7D-2246-B783-2A616710D3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 dirty="0"/>
              <a:t>July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EF6EA-5AE3-9742-AF78-4F4526A06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952"/>
            <a:ext cx="5624950" cy="2775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092272-8E81-7B42-9A84-B2298CECB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6300" y="2964358"/>
            <a:ext cx="5421842" cy="277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3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4ACA-281A-BE4F-9301-BFD53F17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3954-DEFA-9C42-A7F0-24386C1A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28800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Another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668A7-9DA8-094C-8027-E8F6725289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05B3F-D984-E24F-AD90-069E96C823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397FBE-5A89-034B-A534-733E6A9ACB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 dirty="0"/>
              <a:t>July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DB0FE-3363-DF4F-A931-898B83287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6" y="2492896"/>
            <a:ext cx="6564946" cy="3312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D351D0-D2E0-8E45-B063-E1A460F4A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725" y="3326837"/>
            <a:ext cx="5273275" cy="26016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F4DD71-52C9-6C4A-AAD0-DC973E2421BD}"/>
              </a:ext>
            </a:extLst>
          </p:cNvPr>
          <p:cNvSpPr txBox="1"/>
          <p:nvPr/>
        </p:nvSpPr>
        <p:spPr>
          <a:xfrm>
            <a:off x="3950552" y="3147065"/>
            <a:ext cx="1856918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5.6 dB per div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10 MHz per div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EEF77E1A-323F-5B48-AFCC-24A79FFDB534}"/>
              </a:ext>
            </a:extLst>
          </p:cNvPr>
          <p:cNvSpPr/>
          <p:nvPr/>
        </p:nvSpPr>
        <p:spPr bwMode="auto">
          <a:xfrm>
            <a:off x="2495600" y="3933056"/>
            <a:ext cx="288032" cy="576064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F34A4B-C2C6-BA4A-98C5-912A3BC547E3}"/>
              </a:ext>
            </a:extLst>
          </p:cNvPr>
          <p:cNvSpPr txBox="1"/>
          <p:nvPr/>
        </p:nvSpPr>
        <p:spPr>
          <a:xfrm>
            <a:off x="1199456" y="4037002"/>
            <a:ext cx="1145469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≈-20 </a:t>
            </a:r>
            <a:r>
              <a:rPr lang="en-US" sz="2000" dirty="0" err="1">
                <a:solidFill>
                  <a:srgbClr val="FF0000"/>
                </a:solidFill>
              </a:rPr>
              <a:t>dBr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6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aims to discuss our experimental validation on the centre frequency for the common mode mandatory 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49020C-0CC9-40CF-A9C6-CFD7480A8820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GB" dirty="0"/>
              <a:t>July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(1)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5328591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300" dirty="0"/>
              <a:t>In </a:t>
            </a:r>
            <a:r>
              <a:rPr lang="en-GB" sz="2300" dirty="0">
                <a:hlinkClick r:id="rId3"/>
              </a:rPr>
              <a:t>https://mentor.ieee.org/802.11/dcn/20/11-20-0572-00-00bb-proposed-center-frequency-mandatory-phy.pptx</a:t>
            </a:r>
            <a:r>
              <a:rPr lang="en-GB" sz="2300" dirty="0"/>
              <a:t>, we calculated the optimal </a:t>
            </a:r>
            <a:r>
              <a:rPr lang="en-GB" sz="2300" dirty="0" err="1"/>
              <a:t>center</a:t>
            </a:r>
            <a:r>
              <a:rPr lang="en-GB" sz="2300" dirty="0"/>
              <a:t> frequency for each BW.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Arne Rossius (pureLiFi)</a:t>
            </a:r>
            <a:endParaRPr lang="en-GB" dirty="0"/>
          </a:p>
        </p:txBody>
      </p:sp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id="{84E47648-72F3-E64A-8E2B-ACD7E10E87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521634"/>
              </p:ext>
            </p:extLst>
          </p:nvPr>
        </p:nvGraphicFramePr>
        <p:xfrm>
          <a:off x="6145742" y="2132014"/>
          <a:ext cx="5899983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66661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966661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966661">
                  <a:extLst>
                    <a:ext uri="{9D8B030D-6E8A-4147-A177-3AD203B41FA5}">
                      <a16:colId xmlns:a16="http://schemas.microsoft.com/office/drawing/2014/main" val="964455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12.5 (-21.68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 (-21.43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47 (-21.32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 (-21.56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dBr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38F597-F39F-474F-BFEA-96E5BF75F34B}"/>
              </a:ext>
            </a:extLst>
          </p:cNvPr>
          <p:cNvSpPr txBox="1"/>
          <p:nvPr/>
        </p:nvSpPr>
        <p:spPr>
          <a:xfrm>
            <a:off x="6131954" y="4053738"/>
            <a:ext cx="198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Note: </a:t>
            </a:r>
            <a:r>
              <a:rPr lang="en-GB" sz="1600" dirty="0" err="1">
                <a:solidFill>
                  <a:schemeClr val="tx1"/>
                </a:solidFill>
              </a:rPr>
              <a:t>Δ</a:t>
            </a:r>
            <a:r>
              <a:rPr lang="en-US" sz="1600" dirty="0">
                <a:solidFill>
                  <a:schemeClr val="tx1"/>
                </a:solidFill>
              </a:rPr>
              <a:t>*=fc* - BW/2  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21CDF81-9B88-43A8-8DD5-E65CCF051605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GB" dirty="0"/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748163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5328591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300" dirty="0"/>
              <a:t>However, we need one global </a:t>
            </a:r>
            <a:r>
              <a:rPr lang="en-GB" sz="2300" dirty="0" err="1"/>
              <a:t>center</a:t>
            </a:r>
            <a:r>
              <a:rPr lang="en-GB" sz="2300" dirty="0"/>
              <a:t> frequency for all BW configurations</a:t>
            </a:r>
          </a:p>
          <a:p>
            <a:pPr>
              <a:buFont typeface="Times New Roman" pitchFamily="16" charset="0"/>
              <a:buChar char="•"/>
            </a:pPr>
            <a:r>
              <a:rPr lang="en-GB" sz="2300" dirty="0"/>
              <a:t>In </a:t>
            </a:r>
            <a:r>
              <a:rPr lang="en-GB" sz="2300" dirty="0">
                <a:hlinkClick r:id="rId3"/>
              </a:rPr>
              <a:t>https://mentor.ieee.org/802.11/dcn/20/11-20-0572-02-00bb-proposed-center-frequency-mandatory-phy.pptx</a:t>
            </a:r>
            <a:r>
              <a:rPr lang="en-GB" sz="2300" dirty="0"/>
              <a:t>, we proposed the following global </a:t>
            </a:r>
            <a:r>
              <a:rPr lang="en-GB" sz="2300" dirty="0" err="1"/>
              <a:t>center</a:t>
            </a:r>
            <a:r>
              <a:rPr lang="en-GB" sz="2300" dirty="0"/>
              <a:t> frequency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 dirty="0"/>
              <a:t>July 2020</a:t>
            </a: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23B0D202-6FFF-B046-A52C-E55A6C285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093561"/>
              </p:ext>
            </p:extLst>
          </p:nvPr>
        </p:nvGraphicFramePr>
        <p:xfrm>
          <a:off x="6476328" y="2092442"/>
          <a:ext cx="5328591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6197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  <a:gridCol w="1776197">
                  <a:extLst>
                    <a:ext uri="{9D8B030D-6E8A-4147-A177-3AD203B41FA5}">
                      <a16:colId xmlns:a16="http://schemas.microsoft.com/office/drawing/2014/main" val="809898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fc* [MHz]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Δ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GB" dirty="0"/>
                        <a:t>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467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87DC-7D45-6242-9C8D-F452CF18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7BC14-ACFE-A146-A502-32740CA00A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0203-68B8-EC4D-A28E-264AF61317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703A80-EF66-1E45-9931-16CA0CBE6F3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 dirty="0"/>
              <a:t>July 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8C758-7269-874F-8701-0F193C01740A}"/>
              </a:ext>
            </a:extLst>
          </p:cNvPr>
          <p:cNvSpPr/>
          <p:nvPr/>
        </p:nvSpPr>
        <p:spPr bwMode="auto">
          <a:xfrm>
            <a:off x="1194841" y="3146354"/>
            <a:ext cx="2888067" cy="15992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15B91F-35D2-864B-A783-97056B88DF3E}"/>
              </a:ext>
            </a:extLst>
          </p:cNvPr>
          <p:cNvSpPr/>
          <p:nvPr/>
        </p:nvSpPr>
        <p:spPr bwMode="auto">
          <a:xfrm>
            <a:off x="1922668" y="3299884"/>
            <a:ext cx="504056" cy="12921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2033C-7097-614F-B9BB-B0E0A567A7FE}"/>
              </a:ext>
            </a:extLst>
          </p:cNvPr>
          <p:cNvSpPr txBox="1"/>
          <p:nvPr/>
        </p:nvSpPr>
        <p:spPr>
          <a:xfrm rot="5400000">
            <a:off x="1641829" y="3745903"/>
            <a:ext cx="1108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802.11ac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AC722-0934-5741-AD46-9ED060A666FF}"/>
              </a:ext>
            </a:extLst>
          </p:cNvPr>
          <p:cNvSpPr txBox="1"/>
          <p:nvPr/>
        </p:nvSpPr>
        <p:spPr>
          <a:xfrm>
            <a:off x="80060" y="2952032"/>
            <a:ext cx="515975" cy="19878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wordArtVert" wrap="none" tIns="0" bIns="0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Laptop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52D8B5-262E-BF41-9E14-104D2CFD30F3}"/>
              </a:ext>
            </a:extLst>
          </p:cNvPr>
          <p:cNvSpPr txBox="1"/>
          <p:nvPr/>
        </p:nvSpPr>
        <p:spPr>
          <a:xfrm>
            <a:off x="603172" y="358794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eth0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B171D9-4434-6D49-BC50-FDDE2CE8D700}"/>
              </a:ext>
            </a:extLst>
          </p:cNvPr>
          <p:cNvSpPr txBox="1"/>
          <p:nvPr/>
        </p:nvSpPr>
        <p:spPr>
          <a:xfrm>
            <a:off x="1137415" y="4769494"/>
            <a:ext cx="3100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SBC + RF down-conversion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AF0298-47FA-1D40-90E7-722711423F21}"/>
              </a:ext>
            </a:extLst>
          </p:cNvPr>
          <p:cNvSpPr/>
          <p:nvPr/>
        </p:nvSpPr>
        <p:spPr bwMode="auto">
          <a:xfrm>
            <a:off x="2824050" y="3299884"/>
            <a:ext cx="1042834" cy="12921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089CFB-8DC6-9E41-A7B6-12C773A332CE}"/>
              </a:ext>
            </a:extLst>
          </p:cNvPr>
          <p:cNvSpPr txBox="1"/>
          <p:nvPr/>
        </p:nvSpPr>
        <p:spPr>
          <a:xfrm rot="5400000">
            <a:off x="2796389" y="3592015"/>
            <a:ext cx="1308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Down-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conversion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7C978A-C08A-A646-980C-CABEEB377E4B}"/>
              </a:ext>
            </a:extLst>
          </p:cNvPr>
          <p:cNvSpPr txBox="1"/>
          <p:nvPr/>
        </p:nvSpPr>
        <p:spPr>
          <a:xfrm>
            <a:off x="2008791" y="2652105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 GHz band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10C1B9-2E5C-194A-9A5B-DF53020ECF7C}"/>
              </a:ext>
            </a:extLst>
          </p:cNvPr>
          <p:cNvCxnSpPr>
            <a:cxnSpLocks/>
          </p:cNvCxnSpPr>
          <p:nvPr/>
        </p:nvCxnSpPr>
        <p:spPr bwMode="auto">
          <a:xfrm>
            <a:off x="2426724" y="3945958"/>
            <a:ext cx="397326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A185A62-3DBD-514F-B0AC-278E325565E0}"/>
              </a:ext>
            </a:extLst>
          </p:cNvPr>
          <p:cNvCxnSpPr>
            <a:cxnSpLocks/>
          </p:cNvCxnSpPr>
          <p:nvPr/>
        </p:nvCxnSpPr>
        <p:spPr bwMode="auto">
          <a:xfrm>
            <a:off x="675418" y="3945958"/>
            <a:ext cx="524038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0C813B6E-22D9-7F45-A9F6-7EB5D4DE995D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2188983" y="3400563"/>
            <a:ext cx="878489" cy="40400"/>
          </a:xfrm>
          <a:prstGeom prst="curvedConnector3">
            <a:avLst/>
          </a:prstGeom>
          <a:ln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6007D35-C8F1-5F49-A1A6-6F3136DCEFF4}"/>
              </a:ext>
            </a:extLst>
          </p:cNvPr>
          <p:cNvSpPr txBox="1"/>
          <p:nvPr/>
        </p:nvSpPr>
        <p:spPr>
          <a:xfrm>
            <a:off x="4082908" y="359042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58B5EE-A11F-F445-B894-32E8BF411E7A}"/>
              </a:ext>
            </a:extLst>
          </p:cNvPr>
          <p:cNvSpPr txBox="1"/>
          <p:nvPr/>
        </p:nvSpPr>
        <p:spPr>
          <a:xfrm rot="5400000">
            <a:off x="4352679" y="3653571"/>
            <a:ext cx="104708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OWC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Front-end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D468326-20BA-3E48-89AA-0D0B2FEC991B}"/>
              </a:ext>
            </a:extLst>
          </p:cNvPr>
          <p:cNvCxnSpPr>
            <a:cxnSpLocks/>
          </p:cNvCxnSpPr>
          <p:nvPr/>
        </p:nvCxnSpPr>
        <p:spPr bwMode="auto">
          <a:xfrm>
            <a:off x="3866884" y="3945958"/>
            <a:ext cx="716948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E7878BD-2977-4A94-B78F-482182ABCFB0}"/>
              </a:ext>
            </a:extLst>
          </p:cNvPr>
          <p:cNvGrpSpPr/>
          <p:nvPr/>
        </p:nvGrpSpPr>
        <p:grpSpPr>
          <a:xfrm>
            <a:off x="5231904" y="3529978"/>
            <a:ext cx="1728192" cy="1051150"/>
            <a:chOff x="5247907" y="3633337"/>
            <a:chExt cx="1728192" cy="1051150"/>
          </a:xfrm>
        </p:grpSpPr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69AA5E96-38CA-AA42-8980-89BCC344FC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8491" y="3900136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Curved Connector 70">
              <a:extLst>
                <a:ext uri="{FF2B5EF4-FFF2-40B4-BE49-F238E27FC236}">
                  <a16:creationId xmlns:a16="http://schemas.microsoft.com/office/drawing/2014/main" id="{F8FE8694-B16F-944D-B771-8BFD34EE44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907" y="4094355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Curved Connector 71">
              <a:extLst>
                <a:ext uri="{FF2B5EF4-FFF2-40B4-BE49-F238E27FC236}">
                  <a16:creationId xmlns:a16="http://schemas.microsoft.com/office/drawing/2014/main" id="{C3607CAC-26CD-D141-8123-5A3AA60DCD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907" y="4353417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Curved Connector 72">
              <a:extLst>
                <a:ext uri="{FF2B5EF4-FFF2-40B4-BE49-F238E27FC236}">
                  <a16:creationId xmlns:a16="http://schemas.microsoft.com/office/drawing/2014/main" id="{FE8CBDC4-D690-DB4A-8E09-67C11036F2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47907" y="3633337"/>
              <a:ext cx="1697608" cy="33107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D90880F-743B-EF4C-9E43-E9F92E43EE7C}"/>
              </a:ext>
            </a:extLst>
          </p:cNvPr>
          <p:cNvSpPr txBox="1"/>
          <p:nvPr/>
        </p:nvSpPr>
        <p:spPr>
          <a:xfrm>
            <a:off x="5515981" y="3099748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70 cm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CB6187-2773-4993-BA13-D173784C2ADF}"/>
              </a:ext>
            </a:extLst>
          </p:cNvPr>
          <p:cNvSpPr txBox="1"/>
          <p:nvPr/>
        </p:nvSpPr>
        <p:spPr>
          <a:xfrm rot="5400000">
            <a:off x="5713714" y="4715365"/>
            <a:ext cx="445955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3CBF416-D824-4976-AC57-87544FCDED13}"/>
              </a:ext>
            </a:extLst>
          </p:cNvPr>
          <p:cNvSpPr txBox="1"/>
          <p:nvPr/>
        </p:nvSpPr>
        <p:spPr>
          <a:xfrm>
            <a:off x="3433792" y="5708799"/>
            <a:ext cx="161029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Oscilloscope 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515997B-C26A-4AD7-80B6-911E18873777}"/>
              </a:ext>
            </a:extLst>
          </p:cNvPr>
          <p:cNvCxnSpPr>
            <a:stCxn id="58" idx="3"/>
            <a:endCxn id="56" idx="3"/>
          </p:cNvCxnSpPr>
          <p:nvPr/>
        </p:nvCxnSpPr>
        <p:spPr bwMode="auto">
          <a:xfrm flipV="1">
            <a:off x="5044085" y="5107620"/>
            <a:ext cx="892607" cy="770456"/>
          </a:xfrm>
          <a:prstGeom prst="bentConnector2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3EF9F7-5D54-47A2-99D3-A40578184373}"/>
              </a:ext>
            </a:extLst>
          </p:cNvPr>
          <p:cNvSpPr txBox="1"/>
          <p:nvPr/>
        </p:nvSpPr>
        <p:spPr>
          <a:xfrm rot="5400000">
            <a:off x="881880" y="3776681"/>
            <a:ext cx="1349077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CPU/host 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F359A6F-1229-4AF7-9311-2D17577DB9DA}"/>
              </a:ext>
            </a:extLst>
          </p:cNvPr>
          <p:cNvCxnSpPr>
            <a:cxnSpLocks/>
          </p:cNvCxnSpPr>
          <p:nvPr/>
        </p:nvCxnSpPr>
        <p:spPr bwMode="auto">
          <a:xfrm>
            <a:off x="1725696" y="3935746"/>
            <a:ext cx="196972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27BF688-3FEB-470D-B517-4F0D968CA88B}"/>
              </a:ext>
            </a:extLst>
          </p:cNvPr>
          <p:cNvGrpSpPr/>
          <p:nvPr/>
        </p:nvGrpSpPr>
        <p:grpSpPr>
          <a:xfrm>
            <a:off x="7031184" y="2977584"/>
            <a:ext cx="4988631" cy="2176173"/>
            <a:chOff x="7106353" y="3117556"/>
            <a:chExt cx="4988631" cy="217617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3F3A91D-CDF0-8F45-B306-8ECB5D20DB12}"/>
                </a:ext>
              </a:extLst>
            </p:cNvPr>
            <p:cNvSpPr/>
            <p:nvPr/>
          </p:nvSpPr>
          <p:spPr bwMode="auto">
            <a:xfrm>
              <a:off x="8136737" y="3311878"/>
              <a:ext cx="2808790" cy="159920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5D6C01-3801-A843-9434-BF590CF58CDB}"/>
                </a:ext>
              </a:extLst>
            </p:cNvPr>
            <p:cNvSpPr/>
            <p:nvPr/>
          </p:nvSpPr>
          <p:spPr bwMode="auto">
            <a:xfrm>
              <a:off x="9804373" y="3465408"/>
              <a:ext cx="504056" cy="129214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F3F4A3B-0C9F-044A-80F1-CBBD1E2410C7}"/>
                </a:ext>
              </a:extLst>
            </p:cNvPr>
            <p:cNvSpPr txBox="1"/>
            <p:nvPr/>
          </p:nvSpPr>
          <p:spPr>
            <a:xfrm rot="5400000">
              <a:off x="9523534" y="3911427"/>
              <a:ext cx="1108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802.11ac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D566139-B4E3-5440-88BC-329CA22BDFE8}"/>
                </a:ext>
              </a:extLst>
            </p:cNvPr>
            <p:cNvSpPr/>
            <p:nvPr/>
          </p:nvSpPr>
          <p:spPr bwMode="auto">
            <a:xfrm>
              <a:off x="8329050" y="3465408"/>
              <a:ext cx="1042834" cy="1292149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D4A50A0-227B-4E45-8359-7DC373D49A36}"/>
                </a:ext>
              </a:extLst>
            </p:cNvPr>
            <p:cNvSpPr txBox="1"/>
            <p:nvPr/>
          </p:nvSpPr>
          <p:spPr>
            <a:xfrm rot="5400000">
              <a:off x="8301389" y="3757539"/>
              <a:ext cx="13083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Up-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conversion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A291D9F-28BB-AE48-A00B-E39C12B80E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01067" y="4111482"/>
              <a:ext cx="627983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9DC4985-B720-8949-85EA-44ACC637AA5A}"/>
                </a:ext>
              </a:extLst>
            </p:cNvPr>
            <p:cNvSpPr txBox="1"/>
            <p:nvPr/>
          </p:nvSpPr>
          <p:spPr>
            <a:xfrm>
              <a:off x="7688478" y="3599869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fc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161B47D-6B02-9D4E-94C1-9BC465BB54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71884" y="4111482"/>
              <a:ext cx="397326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5A575154-78D5-A744-92E0-1CB168712622}"/>
                </a:ext>
              </a:extLst>
            </p:cNvPr>
            <p:cNvCxnSpPr>
              <a:cxnSpLocks/>
              <a:endCxn id="106" idx="2"/>
            </p:cNvCxnSpPr>
            <p:nvPr/>
          </p:nvCxnSpPr>
          <p:spPr bwMode="auto">
            <a:xfrm rot="16200000" flipV="1">
              <a:off x="9067507" y="3625994"/>
              <a:ext cx="942924" cy="57045"/>
            </a:xfrm>
            <a:prstGeom prst="curvedConnector3">
              <a:avLst/>
            </a:prstGeom>
            <a:ln>
              <a:solidFill>
                <a:schemeClr val="accent2"/>
              </a:solidFill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9DC9875-5880-5241-8DF1-60C2D3C20361}"/>
                </a:ext>
              </a:extLst>
            </p:cNvPr>
            <p:cNvSpPr txBox="1"/>
            <p:nvPr/>
          </p:nvSpPr>
          <p:spPr>
            <a:xfrm>
              <a:off x="8117276" y="4893619"/>
              <a:ext cx="27863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SBC + RF up-conversion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9014376-B610-C24E-99B4-A48FD1C1370F}"/>
                </a:ext>
              </a:extLst>
            </p:cNvPr>
            <p:cNvSpPr txBox="1"/>
            <p:nvPr/>
          </p:nvSpPr>
          <p:spPr>
            <a:xfrm>
              <a:off x="10944865" y="369871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eth0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DA40FE7-822D-8D4D-8566-A06E83D2A6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45527" y="4102907"/>
              <a:ext cx="633482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2774A2C-7824-446D-A552-76CCA3C919B9}"/>
                </a:ext>
              </a:extLst>
            </p:cNvPr>
            <p:cNvSpPr txBox="1"/>
            <p:nvPr/>
          </p:nvSpPr>
          <p:spPr>
            <a:xfrm rot="5400000">
              <a:off x="6875200" y="3819095"/>
              <a:ext cx="1047082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OWC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 Front-end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27E627A-C52A-4C69-93CD-8E5929CB457A}"/>
                </a:ext>
              </a:extLst>
            </p:cNvPr>
            <p:cNvSpPr txBox="1"/>
            <p:nvPr/>
          </p:nvSpPr>
          <p:spPr>
            <a:xfrm>
              <a:off x="11579009" y="3117556"/>
              <a:ext cx="515975" cy="19878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vert="wordArtVert" wrap="none" tIns="0" bIns="0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Laptop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E307344-6FDF-439A-B333-095AB41312F5}"/>
                </a:ext>
              </a:extLst>
            </p:cNvPr>
            <p:cNvSpPr txBox="1"/>
            <p:nvPr/>
          </p:nvSpPr>
          <p:spPr>
            <a:xfrm rot="5400000">
              <a:off x="10005068" y="3942205"/>
              <a:ext cx="1349077" cy="33855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CPU/host 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6E493F0-6B08-4BCC-91F8-9903BCE972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08429" y="4108181"/>
              <a:ext cx="201901" cy="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1F18D1F6-DF80-4A8E-92B7-9AAA537BC7B8}"/>
              </a:ext>
            </a:extLst>
          </p:cNvPr>
          <p:cNvSpPr txBox="1"/>
          <p:nvPr/>
        </p:nvSpPr>
        <p:spPr>
          <a:xfrm>
            <a:off x="8722582" y="2642973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 GHz band</a:t>
            </a:r>
          </a:p>
        </p:txBody>
      </p:sp>
    </p:spTree>
    <p:extLst>
      <p:ext uri="{BB962C8B-B14F-4D97-AF65-F5344CB8AC3E}">
        <p14:creationId xmlns:p14="http://schemas.microsoft.com/office/powerpoint/2010/main" val="169736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3495-DFF5-4C68-ABD4-77C98B6A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Setup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AC0F-67B2-45C7-AF2B-C97BC06C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https://photos.google.com/share/AF1QipNTcH1Fe5Yqsj92M-nTI-5Ks7mOoES7_cAVPSmrp2qGaZV5O4sW2eqUEnda-EbKwQ/photo/AF1QipNv5hXvyyJYri_C17R3GPwhMryHYtJgPiYyFurH?key=SXFPdkwwZldoNFFoQWlCNHRQWDNrRHNsTzFqckJn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069D-B9E6-45E6-984F-ED69F3312B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4D03E-D7B0-48E7-8093-B94EEDB799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10C68B-F0A2-4B1D-9C80-E12F2A5F83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July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97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4ACA-281A-BE4F-9301-BFD53F17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3954-DEFA-9C42-A7F0-24386C1A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28800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Using an 802.11ac chipset and a down-conversion, we obtain the following </a:t>
            </a:r>
            <a:r>
              <a:rPr lang="en-US" sz="2300" i="1" dirty="0"/>
              <a:t>optical</a:t>
            </a:r>
            <a:r>
              <a:rPr lang="en-US" sz="2300" dirty="0"/>
              <a:t> spectrum, for example, with fc =12.5 MHz and fc = 111.25 MHz, respectively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668A7-9DA8-094C-8027-E8F6725289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05B3F-D984-E24F-AD90-069E96C823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397FBE-5A89-034B-A534-733E6A9ACB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 dirty="0"/>
              <a:t>July 2020</a:t>
            </a:r>
          </a:p>
        </p:txBody>
      </p:sp>
      <p:pic>
        <p:nvPicPr>
          <p:cNvPr id="10" name="Picture 9" descr="A picture containing green, clock, monitor, holding&#10;&#10;Description automatically generated">
            <a:extLst>
              <a:ext uri="{FF2B5EF4-FFF2-40B4-BE49-F238E27FC236}">
                <a16:creationId xmlns:a16="http://schemas.microsoft.com/office/drawing/2014/main" id="{C53E21D0-8183-2847-8CB0-A927AB49F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88" y="2887661"/>
            <a:ext cx="4520722" cy="3249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11C205-8DCF-1743-B542-8B25E99C9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916357"/>
            <a:ext cx="4520722" cy="31918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F4BC0C-8BD3-407D-8371-8B1EC4B1BBFB}"/>
              </a:ext>
            </a:extLst>
          </p:cNvPr>
          <p:cNvSpPr/>
          <p:nvPr/>
        </p:nvSpPr>
        <p:spPr bwMode="auto">
          <a:xfrm>
            <a:off x="5193878" y="3861047"/>
            <a:ext cx="758106" cy="288031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FB77A3-98E7-41AA-A291-5E844ED362D9}"/>
              </a:ext>
            </a:extLst>
          </p:cNvPr>
          <p:cNvSpPr/>
          <p:nvPr/>
        </p:nvSpPr>
        <p:spPr bwMode="auto">
          <a:xfrm>
            <a:off x="9806118" y="3834882"/>
            <a:ext cx="758106" cy="31419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029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3495-DFF5-4C68-ABD4-77C98B6A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video for 21 MHz centre freq.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AC0F-67B2-45C7-AF2B-C97BC06C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https://photos.google.com/share/AF1QipNTcH1Fe5Yqsj92M-nTI-5Ks7mOoES7_cAVPSmrp2qGaZV5O4sW2eqUEnda-EbKwQ/photo/AF1QipPX0cHX0Fjegiyonlfp2iP1PIEUOE8Pl01ld_g8?key=SXFPdkwwZldoNFFoQWlCNHRQWDNrRHNsTzFqckJn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069D-B9E6-45E6-984F-ED69F3312B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4D03E-D7B0-48E7-8093-B94EEDB7999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10C68B-F0A2-4B1D-9C80-E12F2A5F83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July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93BF-467C-6942-8370-E4F6764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with BW = 20 MHz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E5FA-FD7D-5545-847A-FA82CAA97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941168"/>
            <a:ext cx="10361084" cy="1153246"/>
          </a:xfrm>
        </p:spPr>
        <p:txBody>
          <a:bodyPr/>
          <a:lstStyle/>
          <a:p>
            <a:r>
              <a:rPr lang="en-US" dirty="0"/>
              <a:t>Note: Our simulation shows the optimum center frequency of 12.5 MHz based on </a:t>
            </a:r>
            <a:r>
              <a:rPr lang="en-US" i="1" dirty="0"/>
              <a:t>the knee-point criterion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B6FCC-7ADB-564C-87E4-ECD229BE50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C1F5E-A262-B24F-B3B7-6192B2A62F8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Arne Rossius (pureLiFi)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BFD6F2-8B3C-7945-B9C2-D3DB4E9B40B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 dirty="0"/>
              <a:t>July 2020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DACF788-AFB1-2346-B77A-D0E359FD986D}"/>
              </a:ext>
            </a:extLst>
          </p:cNvPr>
          <p:cNvGraphicFramePr>
            <a:graphicFrameLocks/>
          </p:cNvGraphicFramePr>
          <p:nvPr/>
        </p:nvGraphicFramePr>
        <p:xfrm>
          <a:off x="929217" y="1850140"/>
          <a:ext cx="6543620" cy="2966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26423">
                  <a:extLst>
                    <a:ext uri="{9D8B030D-6E8A-4147-A177-3AD203B41FA5}">
                      <a16:colId xmlns:a16="http://schemas.microsoft.com/office/drawing/2014/main" val="3846387314"/>
                    </a:ext>
                  </a:extLst>
                </a:gridCol>
                <a:gridCol w="4617197">
                  <a:extLst>
                    <a:ext uri="{9D8B030D-6E8A-4147-A177-3AD203B41FA5}">
                      <a16:colId xmlns:a16="http://schemas.microsoft.com/office/drawing/2014/main" val="842191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 [MHz]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rate [Mbps] (1 min measurement)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60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20-25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092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49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44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12.5*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60-65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7416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85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1189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5.06 GHz (default)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79.5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072335"/>
                  </a:ext>
                </a:extLst>
              </a:tr>
            </a:tbl>
          </a:graphicData>
        </a:graphic>
      </p:graphicFrame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F2199E5-9688-9A4A-8773-58B2865B4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821883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10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643</Words>
  <Application>Microsoft Office PowerPoint</Application>
  <PresentationFormat>Widescreen</PresentationFormat>
  <Paragraphs>171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Office Theme</vt:lpstr>
      <vt:lpstr>Document</vt:lpstr>
      <vt:lpstr>Experimental results for TGbb centre frequency discussion</vt:lpstr>
      <vt:lpstr>Abstract</vt:lpstr>
      <vt:lpstr>Review (1)</vt:lpstr>
      <vt:lpstr>Review (2)</vt:lpstr>
      <vt:lpstr>Experimental Setup</vt:lpstr>
      <vt:lpstr>Experimental Setup video</vt:lpstr>
      <vt:lpstr>Initial Measurement</vt:lpstr>
      <vt:lpstr>Experimental video for 21 MHz centre freq.</vt:lpstr>
      <vt:lpstr>Measurements with BW = 20 MHz</vt:lpstr>
      <vt:lpstr>Measurements with BW = 40 MHz</vt:lpstr>
      <vt:lpstr>Conclusions</vt:lpstr>
      <vt:lpstr>Appendix: Discussions</vt:lpstr>
      <vt:lpstr>Appendix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PURWITA Ardimas</dc:creator>
  <cp:lastModifiedBy>Nikola Serafimovski</cp:lastModifiedBy>
  <cp:revision>281</cp:revision>
  <cp:lastPrinted>1601-01-01T00:00:00Z</cp:lastPrinted>
  <dcterms:created xsi:type="dcterms:W3CDTF">2019-09-25T08:19:44Z</dcterms:created>
  <dcterms:modified xsi:type="dcterms:W3CDTF">2020-07-10T13:44:51Z</dcterms:modified>
</cp:coreProperties>
</file>