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</p:sldIdLst>
  <p:sldSz cx="9144000" cy="6858000" type="screen4x3"/>
  <p:notesSz cx="6934200" cy="92805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FFC9"/>
    <a:srgbClr val="C00000"/>
    <a:srgbClr val="FF4340"/>
    <a:srgbClr val="8DF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5"/>
    <p:restoredTop sz="91176"/>
  </p:normalViewPr>
  <p:slideViewPr>
    <p:cSldViewPr>
      <p:cViewPr varScale="1">
        <p:scale>
          <a:sx n="104" d="100"/>
          <a:sy n="104" d="100"/>
        </p:scale>
        <p:origin x="208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433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4BC0A4A-AF08-4D4B-865B-6D32E3C92DB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3E6C35E-D9BD-874D-9EB1-6F6FB815AB9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51E3F274-534A-9744-A89B-B20FE9BEA5F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John Doe, Some Company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779A3B5-BFB8-7C41-AF05-354A2A6CCD5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A87ECD3B-4B50-F940-894E-BEF7BB133F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3D4C7300-B7CD-174C-909C-BE0E9C61E5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C6F4E14A-7726-C04A-ABE6-5C17CA9BA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>
                <a:ea typeface="+mn-ea"/>
              </a:rPr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EB806E71-9FA3-6049-B036-679242E0BB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39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D90E4F7-BCFB-0D42-84FB-9155856325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884E71E-0590-2041-B4E4-0FF03824E6B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20BBF96E-FB1F-344A-BDC6-EFD858DBC8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BEFD595A-BA19-DE47-B5A3-9A5CA1FEBF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3963228-E466-6A4C-86E6-B30639D4DF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  <a:ea typeface="+mn-ea"/>
                <a:cs typeface="+mn-cs"/>
              </a:defRPr>
            </a:lvl5pPr>
          </a:lstStyle>
          <a:p>
            <a:pPr lvl="4">
              <a:defRPr/>
            </a:pPr>
            <a:r>
              <a:rPr lang="en-GB"/>
              <a:t>John Doe, Some Company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80B6092-BF32-D046-8715-A6F291A5C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Page </a:t>
            </a:r>
            <a:fld id="{71F34E91-9C1B-CC4F-85AD-8F3BD766FB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A1FABBB8-75A5-A142-8FCC-9B283C027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>
                <a:ea typeface="+mn-ea"/>
              </a:rPr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459422FC-FFD3-CC47-AC0B-C2FF3DD06902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913CC566-F73F-1A40-A147-F3295B283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7798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0A38FEE-2BC1-E843-B2AD-5A26B69BE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sz="1400"/>
              <a:t>doc.: IEEE 802.11-yy/xxxxr0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627C9D62-0499-D14F-8AB2-8E55D31A9BE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sz="1400"/>
              <a:t>Month Year</a:t>
            </a:r>
          </a:p>
        </p:txBody>
      </p:sp>
      <p:sp>
        <p:nvSpPr>
          <p:cNvPr id="4100" name="Rectangle 6">
            <a:extLst>
              <a:ext uri="{FF2B5EF4-FFF2-40B4-BE49-F238E27FC236}">
                <a16:creationId xmlns:a16="http://schemas.microsoft.com/office/drawing/2014/main" id="{9922B09A-EF57-4A4F-9BD9-074386483CF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4">
              <a:defRPr/>
            </a:pPr>
            <a:r>
              <a:rPr lang="en-GB" altLang="en-US"/>
              <a:t>John Doe, Some Company</a:t>
            </a:r>
          </a:p>
        </p:txBody>
      </p:sp>
      <p:sp>
        <p:nvSpPr>
          <p:cNvPr id="16388" name="Rectangle 7">
            <a:extLst>
              <a:ext uri="{FF2B5EF4-FFF2-40B4-BE49-F238E27FC236}">
                <a16:creationId xmlns:a16="http://schemas.microsoft.com/office/drawing/2014/main" id="{85DC398A-BF35-2C41-AEDD-941A6A8606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CC8DC1A5-D69A-2A40-990A-272209C8C8E6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F280AA26-9C1A-514B-940A-FCD9D2C1FE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  <a:ln/>
        </p:spPr>
      </p:sp>
      <p:sp>
        <p:nvSpPr>
          <p:cNvPr id="4103" name="Rectangle 3">
            <a:extLst>
              <a:ext uri="{FF2B5EF4-FFF2-40B4-BE49-F238E27FC236}">
                <a16:creationId xmlns:a16="http://schemas.microsoft.com/office/drawing/2014/main" id="{9DF1568D-A499-0B4F-A495-9638D1920E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70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GB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Page </a:t>
            </a:r>
            <a:fld id="{71F34E91-9C1B-CC4F-85AD-8F3BD766FB8F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7725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8ADD69-D879-6749-9344-46C314222B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23389" y="6475413"/>
            <a:ext cx="1720536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Qi Wang, et al., Apple, Inc.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2B1914-BD52-BD4F-BFA5-14A80325EED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74C5FFC-BAFF-724F-BFB7-D912583CCE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429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6FF31B-1A49-C14D-AB33-469F4DA408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23389" y="6475413"/>
            <a:ext cx="1720536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Qi Wang, et al., Apple, Inc.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9DC3AE-4CE9-7E49-8545-9400DA7346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EA0D71BC-8CCF-C047-84B1-F070DC27B8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780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CEA5B4-9D5A-774F-9618-D69FB92BB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23389" y="6475413"/>
            <a:ext cx="1720536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Qi Wang, et al., Apple, Inc.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EFCD09-94A3-CF4E-BF63-F7C291B4C5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D010F7C-5FEA-3441-8BFA-01D93CDC15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718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882DC5-A929-514C-8989-ADDA0DF8B3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23389" y="6475413"/>
            <a:ext cx="1720536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Qi Wang, et al., Apple, Inc.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B0DFE2-69DF-A64E-A3F4-DD935CB13E6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39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70B17A-53E4-E34B-9B5D-0CC06E8B13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784917" y="6475413"/>
            <a:ext cx="1759008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Qi Wang, et al., Apple, Inc. 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7D1C8E-DC84-354A-99AB-5B7F6278BD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30C53B2-1AEB-6A4A-92BF-A0CC5DD82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213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4AF424-CC42-4D4D-9924-5756C30F0B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23389" y="6475413"/>
            <a:ext cx="1720536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Qi Wang, et al., Apple, Inc.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23C9BE-AC30-6942-968F-B00EFCFEDF8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09F28BF2-939B-CB4B-B75D-0A4731CF9A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5185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4E99F9E-7451-D34D-8118-8F2E25C8C3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23389" y="6475413"/>
            <a:ext cx="1720536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Qi Wang, et al., Apple, Inc. 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C266F97-62E0-F54A-A297-88608D29736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8DB6495-6A84-6E41-B1C5-4921A0D123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6109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038FEAC-C453-8A4E-8D6E-BDC6D52205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61861" y="6475413"/>
            <a:ext cx="1682064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Qi Wang, et al. Apple, Inc. 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857FBC6-4D76-3445-A508-E5FCF44D91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D8DB687-3069-AC4D-9AF1-A172E10874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969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2FF5A27-FB49-404A-9E78-FCC7F18204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23389" y="6475413"/>
            <a:ext cx="1720536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Qi Wang, et al., Apple, Inc.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EFD3FEE-6179-5D43-B7A5-E30E004ED3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43C779F-9F6C-B14D-BC7B-E7E5EBA2AB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96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319CB6-B058-1244-9A8B-A86E23A28FF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23389" y="6475413"/>
            <a:ext cx="1720536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Qi Wang, et al., Apple, Inc.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75F2BB-7D1D-DF44-8A62-D0FBA0847D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FFBE1464-A2FA-9546-9C9B-3601139A9F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630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F55A7E-3A71-894C-9FCD-56286FF997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23389" y="6475413"/>
            <a:ext cx="1720536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Qi Wang, et al., Apple, Inc. 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CC45B-2DA5-5E4B-A959-2B15A138FF4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559F1C-36D4-534D-8579-8924807232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198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3F10B61-2B55-F546-B69A-6F7245F0A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DC2B49-FDA2-D54C-9583-06A4A1EB2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52B1FA-1079-0448-8322-9304CE09933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61861" y="6475413"/>
            <a:ext cx="168206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 dirty="0"/>
              <a:t>Qi Wang et al., Apple, Inc. 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17C7C3-C6E3-4B47-8677-10713784F6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A77DFF8-7A66-6B48-8D00-7F981373139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C7B9B1F6-DB9D-814A-9E6A-AECE148D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1563" y="378768"/>
            <a:ext cx="610393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lvl="4" algn="r">
              <a:defRPr/>
            </a:pPr>
            <a:r>
              <a:rPr lang="en-GB" altLang="en-US" sz="1500" b="1" dirty="0">
                <a:ea typeface="+mn-ea"/>
              </a:rPr>
              <a:t>filename:  11-20-1028-00-Backup </a:t>
            </a:r>
            <a:r>
              <a:rPr lang="en-GB" altLang="en-US" sz="1500" b="1" dirty="0" err="1">
                <a:ea typeface="+mn-ea"/>
              </a:rPr>
              <a:t>Link.pptx</a:t>
            </a:r>
            <a:endParaRPr lang="en-GB" altLang="en-US" sz="1500" b="1" dirty="0">
              <a:ea typeface="+mn-ea"/>
            </a:endParaRPr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EE8689E5-5CB1-8845-9243-9249644FA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>
            <a:extLst>
              <a:ext uri="{FF2B5EF4-FFF2-40B4-BE49-F238E27FC236}">
                <a16:creationId xmlns:a16="http://schemas.microsoft.com/office/drawing/2014/main" id="{9F7AE5C9-D5C9-914C-8E1D-87DA27E99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>
                <a:ea typeface="+mn-ea"/>
              </a:rPr>
              <a:t>Submission</a:t>
            </a:r>
          </a:p>
        </p:txBody>
      </p:sp>
      <p:sp>
        <p:nvSpPr>
          <p:cNvPr id="1033" name="Line 10">
            <a:extLst>
              <a:ext uri="{FF2B5EF4-FFF2-40B4-BE49-F238E27FC236}">
                <a16:creationId xmlns:a16="http://schemas.microsoft.com/office/drawing/2014/main" id="{83DC51B2-158A-6C42-84C0-FEFD2FA162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>
            <a:extLst>
              <a:ext uri="{FF2B5EF4-FFF2-40B4-BE49-F238E27FC236}">
                <a16:creationId xmlns:a16="http://schemas.microsoft.com/office/drawing/2014/main" id="{11880B42-07A0-9A4F-A2B5-54604ED4B0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4399" y="6475413"/>
            <a:ext cx="1682064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Qi Wang et al., Apple Inc. </a:t>
            </a:r>
          </a:p>
        </p:txBody>
      </p:sp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A050D204-1F8D-9740-B42F-4B8BC5F2D2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87E32CED-F7F1-1349-BD0B-36EBAE9E6589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2052" name="Rectangle 2">
            <a:extLst>
              <a:ext uri="{FF2B5EF4-FFF2-40B4-BE49-F238E27FC236}">
                <a16:creationId xmlns:a16="http://schemas.microsoft.com/office/drawing/2014/main" id="{A2F6F464-3866-F247-99D3-8656294FF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692696"/>
            <a:ext cx="8496944" cy="108012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GB" altLang="en-US" dirty="0">
                <a:ea typeface="+mj-ea"/>
                <a:cs typeface="+mj-cs"/>
              </a:rPr>
              <a:t>Backup Link for Low Latency Communication</a:t>
            </a:r>
          </a:p>
        </p:txBody>
      </p:sp>
      <p:sp>
        <p:nvSpPr>
          <p:cNvPr id="2053" name="Rectangle 6">
            <a:extLst>
              <a:ext uri="{FF2B5EF4-FFF2-40B4-BE49-F238E27FC236}">
                <a16:creationId xmlns:a16="http://schemas.microsoft.com/office/drawing/2014/main" id="{A1BD629F-E984-444C-9489-86DB17D948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4063" y="1865895"/>
            <a:ext cx="7772400" cy="381000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GB" altLang="en-US" sz="2000" dirty="0">
                <a:ea typeface="+mn-ea"/>
                <a:cs typeface="+mn-cs"/>
              </a:rPr>
              <a:t>Date</a:t>
            </a:r>
            <a:r>
              <a:rPr lang="en-GB" altLang="en-US" sz="2000">
                <a:ea typeface="+mn-ea"/>
                <a:cs typeface="+mn-cs"/>
              </a:rPr>
              <a:t>:</a:t>
            </a:r>
            <a:r>
              <a:rPr lang="en-GB" altLang="en-US" sz="2000" b="0">
                <a:ea typeface="+mn-ea"/>
                <a:cs typeface="+mn-cs"/>
              </a:rPr>
              <a:t> 2020-07-08</a:t>
            </a:r>
            <a:endParaRPr lang="en-GB" altLang="en-US" sz="2000" b="0" dirty="0">
              <a:ea typeface="+mn-ea"/>
              <a:cs typeface="+mn-cs"/>
            </a:endParaRPr>
          </a:p>
        </p:txBody>
      </p:sp>
      <p:sp>
        <p:nvSpPr>
          <p:cNvPr id="15365" name="Rectangle 12">
            <a:extLst>
              <a:ext uri="{FF2B5EF4-FFF2-40B4-BE49-F238E27FC236}">
                <a16:creationId xmlns:a16="http://schemas.microsoft.com/office/drawing/2014/main" id="{489FB97F-ED7F-0148-861F-F5285C87C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32727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497214"/>
              </p:ext>
            </p:extLst>
          </p:nvPr>
        </p:nvGraphicFramePr>
        <p:xfrm>
          <a:off x="466563" y="2924944"/>
          <a:ext cx="8287073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3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4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r>
                        <a:rPr lang="en-US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Affiliations</a:t>
                      </a:r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Phone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234">
                <a:tc>
                  <a:txBody>
                    <a:bodyPr/>
                    <a:lstStyle/>
                    <a:p>
                      <a:r>
                        <a:rPr lang="en-US" dirty="0"/>
                        <a:t>Qi Wang</a:t>
                      </a:r>
                    </a:p>
                    <a:p>
                      <a:r>
                        <a:rPr lang="en-US" dirty="0"/>
                        <a:t>Yong Liu</a:t>
                      </a:r>
                    </a:p>
                    <a:p>
                      <a:r>
                        <a:rPr lang="en-US" dirty="0" err="1"/>
                        <a:t>Jinjing</a:t>
                      </a:r>
                      <a:r>
                        <a:rPr lang="en-US" dirty="0"/>
                        <a:t> Jiang</a:t>
                      </a:r>
                    </a:p>
                    <a:p>
                      <a:r>
                        <a:rPr lang="en-US" dirty="0"/>
                        <a:t>Lochan </a:t>
                      </a:r>
                      <a:r>
                        <a:rPr lang="en-US" dirty="0" err="1"/>
                        <a:t>Verma</a:t>
                      </a:r>
                      <a:endParaRPr lang="en-US" dirty="0"/>
                    </a:p>
                    <a:p>
                      <a:r>
                        <a:rPr lang="en-US" dirty="0"/>
                        <a:t>Jarkko </a:t>
                      </a:r>
                      <a:r>
                        <a:rPr lang="en-US" dirty="0" err="1"/>
                        <a:t>Kneckt</a:t>
                      </a:r>
                      <a:endParaRPr lang="en-US" dirty="0"/>
                    </a:p>
                    <a:p>
                      <a:r>
                        <a:rPr lang="en-US" dirty="0" err="1"/>
                        <a:t>Tianyu</a:t>
                      </a:r>
                      <a:r>
                        <a:rPr lang="en-US" dirty="0"/>
                        <a:t> Wu</a:t>
                      </a:r>
                    </a:p>
                    <a:p>
                      <a:r>
                        <a:rPr lang="en-US" dirty="0" err="1"/>
                        <a:t>Sk</a:t>
                      </a:r>
                      <a:r>
                        <a:rPr lang="en-US" dirty="0"/>
                        <a:t> Yong</a:t>
                      </a:r>
                    </a:p>
                    <a:p>
                      <a:r>
                        <a:rPr lang="en-US" dirty="0" err="1"/>
                        <a:t>Guoqing</a:t>
                      </a:r>
                      <a:r>
                        <a:rPr lang="en-US" dirty="0"/>
                        <a:t> 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Apple Inc.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qi_wang2@apple.com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AE02-669D-604B-AA3B-0AD75310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Operation of Backup Link Enabled by Rx-only Radio (Ex: scan radio) (2/2)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9ABA9-3111-054F-AE86-BC2AF4945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23389" y="6475413"/>
            <a:ext cx="1720536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al., Apple Inc.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C6C50-577E-8240-AB32-262C9842E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58084B-AF63-5448-88C4-4ACC967C6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444" y="1936081"/>
            <a:ext cx="5470376" cy="1956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EF5A48-2FC3-A84F-B5BE-214713682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729" y="4357595"/>
            <a:ext cx="5617611" cy="19343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8599A8-437F-AA40-BCF0-69342A30E340}"/>
              </a:ext>
            </a:extLst>
          </p:cNvPr>
          <p:cNvSpPr/>
          <p:nvPr/>
        </p:nvSpPr>
        <p:spPr>
          <a:xfrm>
            <a:off x="179512" y="1967162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Option 1: </a:t>
            </a:r>
          </a:p>
          <a:p>
            <a:r>
              <a:rPr lang="en-US" sz="1800" dirty="0"/>
              <a:t>Scan radio’s non-scanning phase (i.e., dwell phase) aligns with the schedule of LL traffic on Primary LL Link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2E0EDE-9B5A-8749-81F8-DD781C2EA693}"/>
              </a:ext>
            </a:extLst>
          </p:cNvPr>
          <p:cNvSpPr/>
          <p:nvPr/>
        </p:nvSpPr>
        <p:spPr>
          <a:xfrm>
            <a:off x="212428" y="4357595"/>
            <a:ext cx="3063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Option 2: </a:t>
            </a:r>
          </a:p>
          <a:p>
            <a:r>
              <a:rPr lang="en-US" sz="1800" dirty="0"/>
              <a:t>Scan radio’s non-scanning phase (i.e., dwell phase) aligns with the PS schedule on Primary LL Link</a:t>
            </a:r>
          </a:p>
        </p:txBody>
      </p:sp>
    </p:spTree>
    <p:extLst>
      <p:ext uri="{BB962C8B-B14F-4D97-AF65-F5344CB8AC3E}">
        <p14:creationId xmlns:p14="http://schemas.microsoft.com/office/powerpoint/2010/main" val="430841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AE02-669D-604B-AA3B-0AD75310B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1605-8C88-D546-BED4-33EDCC91B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proposed the establishment and operation of a Backup Link to assist low latency communication. </a:t>
            </a:r>
          </a:p>
          <a:p>
            <a:r>
              <a:rPr lang="en-US" dirty="0"/>
              <a:t>The usage of Backup Link reduces the latency of communication.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9ABA9-3111-054F-AE86-BC2AF4945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61861" y="6475413"/>
            <a:ext cx="168206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al., Apple Inc.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C6C50-577E-8240-AB32-262C9842E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2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3884B-0763-C341-8BB8-4C69AA2CB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69137-A39D-504C-A9D9-123B63B20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define a backup link to assist the low latency communication ? </a:t>
            </a:r>
          </a:p>
          <a:p>
            <a:endParaRPr lang="en-US" dirty="0"/>
          </a:p>
          <a:p>
            <a:r>
              <a:rPr lang="en-US" dirty="0"/>
              <a:t>Result: Y/N/Abs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554D2-070B-5F48-A43D-E629A6DD7A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61861" y="6475413"/>
            <a:ext cx="168206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al., Apple Inc.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FAA6B-BA58-2A45-BC39-0E37D3B34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683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AA6F1-C1B6-9940-B3B9-6AB79A03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16" y="750476"/>
            <a:ext cx="7772400" cy="53657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Overview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BA706441-BBF4-554C-BC0B-8F493E76E2B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620" y="1455372"/>
            <a:ext cx="8640960" cy="3406154"/>
          </a:xfrm>
        </p:spPr>
        <p:txBody>
          <a:bodyPr/>
          <a:lstStyle/>
          <a:p>
            <a:r>
              <a:rPr lang="en-US" dirty="0"/>
              <a:t>To achieve low latency (LL), when a link quality deteriorates, it’s critical to switch the LL communication to a new and better link quickly. </a:t>
            </a:r>
          </a:p>
          <a:p>
            <a:pPr lvl="1"/>
            <a:r>
              <a:rPr lang="en-US" dirty="0"/>
              <a:t>The deteriorated link is no longer suitable for continued data transmission or link quality change notification. </a:t>
            </a:r>
          </a:p>
          <a:p>
            <a:r>
              <a:rPr lang="en-US" dirty="0"/>
              <a:t>In some devices, there is an extra radio that is not used by ongoing LL communication:</a:t>
            </a:r>
          </a:p>
          <a:p>
            <a:pPr lvl="1"/>
            <a:r>
              <a:rPr lang="en-US" dirty="0"/>
              <a:t>An extra </a:t>
            </a:r>
            <a:r>
              <a:rPr lang="en-US" dirty="0" err="1"/>
              <a:t>tx</a:t>
            </a:r>
            <a:r>
              <a:rPr lang="en-US" dirty="0"/>
              <a:t>/</a:t>
            </a:r>
            <a:r>
              <a:rPr lang="en-US" dirty="0" err="1"/>
              <a:t>rx</a:t>
            </a:r>
            <a:r>
              <a:rPr lang="en-US" dirty="0"/>
              <a:t>-capable radio </a:t>
            </a:r>
          </a:p>
          <a:p>
            <a:pPr lvl="1"/>
            <a:r>
              <a:rPr lang="en-US" dirty="0"/>
              <a:t>An extra </a:t>
            </a:r>
            <a:r>
              <a:rPr lang="en-US" dirty="0" err="1"/>
              <a:t>rx</a:t>
            </a:r>
            <a:r>
              <a:rPr lang="en-US" dirty="0"/>
              <a:t>-only radio (e.g., scan radio)</a:t>
            </a:r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6A1302FD-B83D-D84C-B2B6-550EC31385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46D61B28-6155-CE42-821F-824631F17FFA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200" b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0ABE647-9192-4545-9664-E1D52B2F9E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44399" y="6475413"/>
            <a:ext cx="1682064" cy="184666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defRPr/>
            </a:pPr>
            <a:r>
              <a:rPr lang="en-GB" altLang="en-US" dirty="0"/>
              <a:t>Qi Wang et al., Apple Inc.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BC9FB-FB49-AB4C-9E39-CF9632A6AABF}"/>
              </a:ext>
            </a:extLst>
          </p:cNvPr>
          <p:cNvSpPr txBox="1"/>
          <p:nvPr/>
        </p:nvSpPr>
        <p:spPr>
          <a:xfrm>
            <a:off x="277326" y="5183568"/>
            <a:ext cx="5439754" cy="8400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Such an extra radio can be used to establish a Backup Link to reduce latency.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7FAD61-51F5-BD4F-95E6-9B9B54D0E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1" y="4030733"/>
            <a:ext cx="2463056" cy="2047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E6626-A1DE-0D40-ABC2-77F46C0F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548144"/>
            <a:ext cx="7772400" cy="1066800"/>
          </a:xfrm>
        </p:spPr>
        <p:txBody>
          <a:bodyPr/>
          <a:lstStyle/>
          <a:p>
            <a:r>
              <a:rPr lang="en-US" dirty="0"/>
              <a:t>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47CD9-50AA-BA41-9074-ADCB9A3D8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27709"/>
            <a:ext cx="8928992" cy="3265600"/>
          </a:xfrm>
        </p:spPr>
        <p:txBody>
          <a:bodyPr/>
          <a:lstStyle/>
          <a:p>
            <a:r>
              <a:rPr lang="en-US" dirty="0"/>
              <a:t>AP-MLD maintains the same or higher number of simultaneous links than STA-MLD. Ex:</a:t>
            </a:r>
          </a:p>
          <a:p>
            <a:pPr lvl="1"/>
            <a:r>
              <a:rPr lang="en-US" dirty="0"/>
              <a:t>AP-MLD supports 3 independent links, each in 2.4GHz, 5GHz, and 6GHz</a:t>
            </a:r>
          </a:p>
          <a:p>
            <a:pPr lvl="1"/>
            <a:r>
              <a:rPr lang="en-US" dirty="0"/>
              <a:t>STA-MLD supports:</a:t>
            </a:r>
          </a:p>
          <a:p>
            <a:pPr lvl="2"/>
            <a:r>
              <a:rPr lang="en-US" dirty="0"/>
              <a:t>Independent 2.4GHz and 5GHz links, or independent 2.4GHz and 6GHz links</a:t>
            </a:r>
          </a:p>
          <a:p>
            <a:pPr lvl="2"/>
            <a:r>
              <a:rPr lang="en-US" dirty="0"/>
              <a:t>5GHz and 6GHz links cannot operate independently</a:t>
            </a:r>
          </a:p>
          <a:p>
            <a:pPr lvl="1"/>
            <a:r>
              <a:rPr lang="en-US" dirty="0"/>
              <a:t>STA-MLD may have an extra </a:t>
            </a:r>
            <a:r>
              <a:rPr lang="en-US" dirty="0" err="1"/>
              <a:t>rx</a:t>
            </a:r>
            <a:r>
              <a:rPr lang="en-US" dirty="0"/>
              <a:t>-only radio (e.g. scan radio).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AD948A-8440-D94F-901D-3B4170C940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900334" y="6475413"/>
            <a:ext cx="164359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 et al., Apple Inc.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4D028-E007-B64D-9925-CC9970EF37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C5C591-5FAE-114D-A09F-6208E79D297B}"/>
              </a:ext>
            </a:extLst>
          </p:cNvPr>
          <p:cNvSpPr/>
          <p:nvPr/>
        </p:nvSpPr>
        <p:spPr>
          <a:xfrm>
            <a:off x="1331411" y="4320144"/>
            <a:ext cx="3212757" cy="39541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C89D80D-3D58-6A45-8036-BF26250B4504}"/>
              </a:ext>
            </a:extLst>
          </p:cNvPr>
          <p:cNvSpPr/>
          <p:nvPr/>
        </p:nvSpPr>
        <p:spPr>
          <a:xfrm>
            <a:off x="1331411" y="5683507"/>
            <a:ext cx="3212757" cy="5519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F5705C-B2BC-9342-8AFA-384A075C4B5F}"/>
              </a:ext>
            </a:extLst>
          </p:cNvPr>
          <p:cNvSpPr/>
          <p:nvPr/>
        </p:nvSpPr>
        <p:spPr>
          <a:xfrm>
            <a:off x="1516762" y="4456069"/>
            <a:ext cx="822990" cy="232717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2.4 GHz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E7DA4D-3456-294B-B557-EB692B6DF1BC}"/>
              </a:ext>
            </a:extLst>
          </p:cNvPr>
          <p:cNvSpPr/>
          <p:nvPr/>
        </p:nvSpPr>
        <p:spPr>
          <a:xfrm>
            <a:off x="2604156" y="4456068"/>
            <a:ext cx="667265" cy="25949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 GHz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9D5BE7-D696-EC4C-8F35-D6AD55DF99F0}"/>
              </a:ext>
            </a:extLst>
          </p:cNvPr>
          <p:cNvSpPr/>
          <p:nvPr/>
        </p:nvSpPr>
        <p:spPr>
          <a:xfrm>
            <a:off x="3691550" y="4456067"/>
            <a:ext cx="667265" cy="25949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6 GHz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7386D00-5C84-174A-A620-2D1C66B7F01D}"/>
              </a:ext>
            </a:extLst>
          </p:cNvPr>
          <p:cNvSpPr/>
          <p:nvPr/>
        </p:nvSpPr>
        <p:spPr>
          <a:xfrm>
            <a:off x="1516761" y="5683508"/>
            <a:ext cx="822991" cy="23083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2.4 GHz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91AEA27-3218-B740-AD8B-B925B3D8625D}"/>
              </a:ext>
            </a:extLst>
          </p:cNvPr>
          <p:cNvSpPr/>
          <p:nvPr/>
        </p:nvSpPr>
        <p:spPr>
          <a:xfrm>
            <a:off x="2715363" y="5683506"/>
            <a:ext cx="1556955" cy="2594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5 or 6 GHz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30D0E6-C38F-734C-A9D2-016AD5BFC286}"/>
              </a:ext>
            </a:extLst>
          </p:cNvPr>
          <p:cNvSpPr/>
          <p:nvPr/>
        </p:nvSpPr>
        <p:spPr>
          <a:xfrm>
            <a:off x="1513846" y="5942998"/>
            <a:ext cx="2758471" cy="2884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Optionally, </a:t>
            </a:r>
            <a:r>
              <a:rPr lang="en-US" sz="1200" dirty="0" err="1">
                <a:solidFill>
                  <a:schemeClr val="tx1"/>
                </a:solidFill>
              </a:rPr>
              <a:t>rx</a:t>
            </a:r>
            <a:r>
              <a:rPr lang="en-US" sz="1200" dirty="0">
                <a:solidFill>
                  <a:schemeClr val="tx1"/>
                </a:solidFill>
              </a:rPr>
              <a:t>-only dedicated scan radio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0E3AAF-741E-5941-B7D6-EA8316DA5EE7}"/>
              </a:ext>
            </a:extLst>
          </p:cNvPr>
          <p:cNvSpPr txBox="1"/>
          <p:nvPr/>
        </p:nvSpPr>
        <p:spPr>
          <a:xfrm>
            <a:off x="427808" y="4354980"/>
            <a:ext cx="8109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AP-MLD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63FB6D-F958-BF41-9C4E-90A899B96A03}"/>
              </a:ext>
            </a:extLst>
          </p:cNvPr>
          <p:cNvSpPr txBox="1"/>
          <p:nvPr/>
        </p:nvSpPr>
        <p:spPr>
          <a:xfrm>
            <a:off x="325402" y="5689119"/>
            <a:ext cx="836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STA-MLD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297D528-01A8-0D42-A78C-9BC3CE67563D}"/>
              </a:ext>
            </a:extLst>
          </p:cNvPr>
          <p:cNvCxnSpPr/>
          <p:nvPr/>
        </p:nvCxnSpPr>
        <p:spPr>
          <a:xfrm>
            <a:off x="1850393" y="4804117"/>
            <a:ext cx="0" cy="764059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4EFE856-74EA-464E-AAD0-BE06E188CAD4}"/>
              </a:ext>
            </a:extLst>
          </p:cNvPr>
          <p:cNvCxnSpPr/>
          <p:nvPr/>
        </p:nvCxnSpPr>
        <p:spPr>
          <a:xfrm>
            <a:off x="2954261" y="4804116"/>
            <a:ext cx="0" cy="764059"/>
          </a:xfrm>
          <a:prstGeom prst="straightConnector1">
            <a:avLst/>
          </a:prstGeom>
          <a:ln w="44450">
            <a:solidFill>
              <a:schemeClr val="accent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0E77E8B-3336-3F4A-BF1F-D7965A7F97A5}"/>
              </a:ext>
            </a:extLst>
          </p:cNvPr>
          <p:cNvCxnSpPr/>
          <p:nvPr/>
        </p:nvCxnSpPr>
        <p:spPr>
          <a:xfrm>
            <a:off x="4025182" y="4804115"/>
            <a:ext cx="0" cy="764059"/>
          </a:xfrm>
          <a:prstGeom prst="straightConnector1">
            <a:avLst/>
          </a:prstGeom>
          <a:ln w="44450">
            <a:solidFill>
              <a:schemeClr val="accent3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0B39C277-7A88-E944-A15D-8983F4EB55D3}"/>
              </a:ext>
            </a:extLst>
          </p:cNvPr>
          <p:cNvSpPr/>
          <p:nvPr/>
        </p:nvSpPr>
        <p:spPr>
          <a:xfrm>
            <a:off x="4006703" y="4875677"/>
            <a:ext cx="1306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Helvetica Neue Light" panose="02000403000000020004" pitchFamily="2" charset="0"/>
              </a:rPr>
              <a:t>Link 3</a:t>
            </a:r>
          </a:p>
          <a:p>
            <a:r>
              <a:rPr lang="en-US" sz="1200" dirty="0">
                <a:solidFill>
                  <a:srgbClr val="000000"/>
                </a:solidFill>
                <a:latin typeface="Helvetica Neue Light" panose="02000403000000020004" pitchFamily="2" charset="0"/>
              </a:rPr>
              <a:t>(Virtual Link)</a:t>
            </a:r>
            <a:endParaRPr lang="en-US" sz="1200" dirty="0">
              <a:solidFill>
                <a:srgbClr val="FF0000"/>
              </a:solidFill>
              <a:effectLst/>
              <a:latin typeface="Helvetica Neue Light" panose="02000403000000020004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5797A57-9659-A846-B09C-821DB92DC998}"/>
              </a:ext>
            </a:extLst>
          </p:cNvPr>
          <p:cNvSpPr/>
          <p:nvPr/>
        </p:nvSpPr>
        <p:spPr>
          <a:xfrm>
            <a:off x="1161913" y="4919844"/>
            <a:ext cx="6213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Helvetica Neue Light" panose="02000403000000020004" pitchFamily="2" charset="0"/>
              </a:rPr>
              <a:t>Link 1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BB7748-C8C8-7E49-89EE-4F8CE185D13F}"/>
              </a:ext>
            </a:extLst>
          </p:cNvPr>
          <p:cNvSpPr/>
          <p:nvPr/>
        </p:nvSpPr>
        <p:spPr>
          <a:xfrm>
            <a:off x="2339752" y="4869160"/>
            <a:ext cx="1028887" cy="66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Helvetica Neue Light" panose="02000403000000020004" pitchFamily="2" charset="0"/>
              </a:rPr>
              <a:t>Link 2</a:t>
            </a:r>
          </a:p>
          <a:p>
            <a:r>
              <a:rPr lang="en-US" sz="1200" dirty="0">
                <a:solidFill>
                  <a:srgbClr val="000000"/>
                </a:solidFill>
                <a:latin typeface="Helvetica Neue Light" panose="02000403000000020004" pitchFamily="2" charset="0"/>
              </a:rPr>
              <a:t>Ex: primary LL link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6DF81D-DCAA-6041-9477-2AD4B8CE3FEB}"/>
              </a:ext>
            </a:extLst>
          </p:cNvPr>
          <p:cNvSpPr txBox="1"/>
          <p:nvPr/>
        </p:nvSpPr>
        <p:spPr>
          <a:xfrm>
            <a:off x="5376184" y="4798291"/>
            <a:ext cx="3580926" cy="1200329"/>
          </a:xfrm>
          <a:prstGeom prst="rect">
            <a:avLst/>
          </a:prstGeom>
          <a:solidFill>
            <a:srgbClr val="DCFFC9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/>
              <a:t>LL communication is conducted over a Primary Low Latency Link (e.g., the 5GHz link) as a result of either explicit or implicit agreement. 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2625CE7-A6D1-A54C-AB02-1891B2263983}"/>
              </a:ext>
            </a:extLst>
          </p:cNvPr>
          <p:cNvCxnSpPr/>
          <p:nvPr/>
        </p:nvCxnSpPr>
        <p:spPr>
          <a:xfrm>
            <a:off x="3997947" y="4765846"/>
            <a:ext cx="0" cy="764059"/>
          </a:xfrm>
          <a:prstGeom prst="straightConnector1">
            <a:avLst/>
          </a:prstGeom>
          <a:ln w="44450">
            <a:solidFill>
              <a:schemeClr val="bg1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62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AE02-669D-604B-AA3B-0AD75310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68" y="590362"/>
            <a:ext cx="8062664" cy="1015008"/>
          </a:xfrm>
        </p:spPr>
        <p:txBody>
          <a:bodyPr/>
          <a:lstStyle/>
          <a:p>
            <a:r>
              <a:rPr lang="en-US" dirty="0"/>
              <a:t>Backup Link Establishment and Update (1/2)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1605-8C88-D546-BED4-33EDCC91B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960" y="1582747"/>
            <a:ext cx="4752528" cy="4892666"/>
          </a:xfrm>
        </p:spPr>
        <p:txBody>
          <a:bodyPr/>
          <a:lstStyle/>
          <a:p>
            <a:r>
              <a:rPr lang="en-US" dirty="0"/>
              <a:t>AP-MLD elects a Backup Link that operates independently from the Primary Low Latency Link</a:t>
            </a:r>
          </a:p>
          <a:p>
            <a:pPr lvl="1"/>
            <a:r>
              <a:rPr lang="en-US" dirty="0"/>
              <a:t>Ex: 5GHz link as the primary link and 2.4GHz link as the backup link</a:t>
            </a:r>
          </a:p>
          <a:p>
            <a:r>
              <a:rPr lang="en-US" dirty="0"/>
              <a:t>STA-MLD informs AP-MLD: </a:t>
            </a:r>
          </a:p>
          <a:p>
            <a:pPr lvl="1"/>
            <a:r>
              <a:rPr lang="en-US" dirty="0"/>
              <a:t>Whether it supports Backup Link</a:t>
            </a:r>
          </a:p>
          <a:p>
            <a:pPr lvl="1"/>
            <a:r>
              <a:rPr lang="en-US" dirty="0"/>
              <a:t>Whether its Backup Link is </a:t>
            </a:r>
            <a:r>
              <a:rPr lang="en-US" dirty="0" err="1"/>
              <a:t>rx</a:t>
            </a:r>
            <a:r>
              <a:rPr lang="en-US" dirty="0"/>
              <a:t>-only or </a:t>
            </a:r>
            <a:r>
              <a:rPr lang="en-US" dirty="0" err="1"/>
              <a:t>tx</a:t>
            </a:r>
            <a:r>
              <a:rPr lang="en-US" dirty="0"/>
              <a:t>/</a:t>
            </a:r>
            <a:r>
              <a:rPr lang="en-US" dirty="0" err="1"/>
              <a:t>rx</a:t>
            </a:r>
            <a:r>
              <a:rPr lang="en-US" dirty="0"/>
              <a:t>-capable and other capability information (e.g., supported BWs, PPDU types)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9ABA9-3111-054F-AE86-BC2AF4945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23389" y="6475413"/>
            <a:ext cx="1720536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al., Apple Inc.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C6C50-577E-8240-AB32-262C9842E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2423422-BFA9-4047-A381-84A3515E5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15843"/>
            <a:ext cx="4021460" cy="525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76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AE02-669D-604B-AA3B-0AD75310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797" y="620688"/>
            <a:ext cx="8062664" cy="1087016"/>
          </a:xfrm>
        </p:spPr>
        <p:txBody>
          <a:bodyPr/>
          <a:lstStyle/>
          <a:p>
            <a:r>
              <a:rPr lang="en-US" dirty="0"/>
              <a:t>Backup Link Establishment and Update (2/2)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1605-8C88-D546-BED4-33EDCC91B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824536"/>
          </a:xfrm>
        </p:spPr>
        <p:txBody>
          <a:bodyPr/>
          <a:lstStyle/>
          <a:p>
            <a:r>
              <a:rPr lang="en-US" dirty="0"/>
              <a:t>A backup link agreement may be applicable only to LL traffic</a:t>
            </a:r>
          </a:p>
          <a:p>
            <a:pPr lvl="1"/>
            <a:r>
              <a:rPr lang="en-US" dirty="0"/>
              <a:t>Ex: traffic that is associated with certain access categories (</a:t>
            </a:r>
            <a:r>
              <a:rPr lang="en-US" dirty="0" err="1"/>
              <a:t>e.g</a:t>
            </a:r>
            <a:r>
              <a:rPr lang="en-US" dirty="0"/>
              <a:t>, AC_VO) and certain TIDs.  </a:t>
            </a:r>
          </a:p>
          <a:p>
            <a:r>
              <a:rPr lang="en-US" dirty="0"/>
              <a:t>After Backup Link establishment, both AP-MLD and STA-MLD commit to be available on Backup Link during the LL communication on Primary LL link. </a:t>
            </a:r>
          </a:p>
          <a:p>
            <a:r>
              <a:rPr lang="en-US" dirty="0"/>
              <a:t>AP-MLD may update the Backup Link due to various reasons, for examples: </a:t>
            </a:r>
          </a:p>
          <a:p>
            <a:pPr lvl="1"/>
            <a:r>
              <a:rPr lang="en-US" dirty="0"/>
              <a:t>Current Backup Link becomes unavailable</a:t>
            </a:r>
          </a:p>
          <a:p>
            <a:pPr lvl="2"/>
            <a:r>
              <a:rPr lang="en-US" dirty="0"/>
              <a:t>Ex: Backup Link becomes the new LL communication link</a:t>
            </a:r>
          </a:p>
          <a:p>
            <a:pPr lvl="1"/>
            <a:r>
              <a:rPr lang="en-US" dirty="0"/>
              <a:t>STA’s change in Backup Link preference </a:t>
            </a:r>
          </a:p>
          <a:p>
            <a:pPr lvl="1"/>
            <a:r>
              <a:rPr lang="en-US" dirty="0"/>
              <a:t>Other considerations. 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9ABA9-3111-054F-AE86-BC2AF4945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23389" y="6475413"/>
            <a:ext cx="1720536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al., Apple Inc.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C6C50-577E-8240-AB32-262C9842E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1925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AE02-669D-604B-AA3B-0AD75310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952" y="661514"/>
            <a:ext cx="7772400" cy="1066800"/>
          </a:xfrm>
        </p:spPr>
        <p:txBody>
          <a:bodyPr/>
          <a:lstStyle/>
          <a:p>
            <a:r>
              <a:rPr lang="en-US" dirty="0"/>
              <a:t>Backup Link Enabling Radio 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9ABA9-3111-054F-AE86-BC2AF4945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23389" y="6475413"/>
            <a:ext cx="1720536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al., Apple Inc.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C6C50-577E-8240-AB32-262C9842E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4532A4-58FB-4646-8DE3-EE9B9E97DFBB}"/>
              </a:ext>
            </a:extLst>
          </p:cNvPr>
          <p:cNvSpPr/>
          <p:nvPr/>
        </p:nvSpPr>
        <p:spPr>
          <a:xfrm>
            <a:off x="295673" y="1453276"/>
            <a:ext cx="40602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+mj-lt"/>
              </a:rPr>
              <a:t>Case 1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: Backup link enabling radio is 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tx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rx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-capable:</a:t>
            </a:r>
          </a:p>
          <a:p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r>
              <a:rPr lang="en-US" sz="1800" dirty="0">
                <a:solidFill>
                  <a:srgbClr val="000000"/>
                </a:solidFill>
                <a:latin typeface="+mj-lt"/>
              </a:rPr>
              <a:t>Example: a regular 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tx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/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rx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-capable radio that is not used by the Primary LL Link, e.g., the 2.4GHz link where the 5GHz link is the Primary LL Link. 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A9E65B-652F-8046-92E6-103A54676394}"/>
              </a:ext>
            </a:extLst>
          </p:cNvPr>
          <p:cNvSpPr/>
          <p:nvPr/>
        </p:nvSpPr>
        <p:spPr>
          <a:xfrm>
            <a:off x="4746079" y="1391363"/>
            <a:ext cx="41247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+mj-lt"/>
              </a:rPr>
              <a:t>Case 2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: Backup link enabling radio that is 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rx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-only (e.g., a scan radio)</a:t>
            </a:r>
          </a:p>
          <a:p>
            <a:endParaRPr lang="en-US" sz="1800" dirty="0">
              <a:solidFill>
                <a:srgbClr val="000000"/>
              </a:solidFill>
              <a:latin typeface="+mj-lt"/>
            </a:endParaRPr>
          </a:p>
          <a:p>
            <a:r>
              <a:rPr lang="en-US" sz="1800" dirty="0">
                <a:solidFill>
                  <a:srgbClr val="000000"/>
                </a:solidFill>
                <a:latin typeface="+mj-lt"/>
              </a:rPr>
              <a:t>A Scan Radio typically is a </a:t>
            </a:r>
            <a:r>
              <a:rPr lang="en-US" sz="1800" dirty="0" err="1">
                <a:solidFill>
                  <a:srgbClr val="000000"/>
                </a:solidFill>
                <a:latin typeface="+mj-lt"/>
              </a:rPr>
              <a:t>rx</a:t>
            </a:r>
            <a:r>
              <a:rPr lang="en-US" sz="1800" dirty="0">
                <a:solidFill>
                  <a:srgbClr val="000000"/>
                </a:solidFill>
                <a:latin typeface="+mj-lt"/>
              </a:rPr>
              <a:t>-only simple radio which scans through each channel, listens for “per channel dwell time”, and  obtains statistics indicating the corresponding channel quality, and repeats such operation every Scan Interval.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2A1F3-EA89-4F4A-A73A-789F58508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9563"/>
            <a:ext cx="4241800" cy="1828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FC015D1-EC77-5E49-81F5-2A3FCB82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4216399"/>
            <a:ext cx="40513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AE02-669D-604B-AA3B-0AD75310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98637"/>
            <a:ext cx="7772400" cy="10668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Operation of Backup Link Enabled by Tx/Rx-capable Radio (1/2)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1605-8C88-D546-BED4-33EDCC91B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57" y="2167359"/>
            <a:ext cx="8061068" cy="4307186"/>
          </a:xfrm>
        </p:spPr>
        <p:txBody>
          <a:bodyPr/>
          <a:lstStyle/>
          <a:p>
            <a:r>
              <a:rPr lang="en-US" dirty="0"/>
              <a:t>When AP-MLD detects link quality deterioration on Primary LL Link:</a:t>
            </a:r>
          </a:p>
          <a:p>
            <a:pPr lvl="2"/>
            <a:r>
              <a:rPr lang="en-US" dirty="0"/>
              <a:t>AP-MDL sends a notification frame to STA-MLD on Backup Link,</a:t>
            </a:r>
          </a:p>
          <a:p>
            <a:pPr lvl="2"/>
            <a:r>
              <a:rPr lang="en-US" dirty="0"/>
              <a:t>LL communication is switched from Primary LL Link to Backup Link or another link informed by the Notification.  </a:t>
            </a:r>
          </a:p>
          <a:p>
            <a:r>
              <a:rPr lang="en-US" dirty="0"/>
              <a:t>STA-MLD’s power save schedule on Backup Link ensures it’s available to receive DL packet from AP-MLD during the LL packet exchange on Primary LL link</a:t>
            </a:r>
          </a:p>
          <a:p>
            <a:pPr lvl="1"/>
            <a:r>
              <a:rPr lang="en-US" dirty="0"/>
              <a:t>Two options of STA-MLD’s Backup Link PS schedule are described in the next slide. 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9ABA9-3111-054F-AE86-BC2AF4945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23389" y="6475413"/>
            <a:ext cx="1720536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al., Apple Inc.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C6C50-577E-8240-AB32-262C9842E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849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AE02-669D-604B-AA3B-0AD75310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20688"/>
            <a:ext cx="7772400" cy="10668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Operation of Backup Link Enabled by Tx/Rx-capable Radio (2/2)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9ABA9-3111-054F-AE86-BC2AF4945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23389" y="6475413"/>
            <a:ext cx="1720536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al., Apple Inc.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C6C50-577E-8240-AB32-262C9842E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B90A1F2-28C3-5F44-950E-88E4534D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20" y="3466703"/>
            <a:ext cx="4043536" cy="2577299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4E6DD2D-929F-904F-8D36-34FEDCD7F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676" y="3429000"/>
            <a:ext cx="4347960" cy="261500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13445AF5-C419-6648-9249-59C0E2D9D788}"/>
              </a:ext>
            </a:extLst>
          </p:cNvPr>
          <p:cNvSpPr/>
          <p:nvPr/>
        </p:nvSpPr>
        <p:spPr>
          <a:xfrm>
            <a:off x="650280" y="1847986"/>
            <a:ext cx="3694708" cy="1436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Option 1: </a:t>
            </a:r>
          </a:p>
          <a:p>
            <a:r>
              <a:rPr lang="en-US" sz="1800" dirty="0"/>
              <a:t>STA-MLD’s Backup Link PS schedule aligns with the LL traffic schedule on Primary LL Link</a:t>
            </a:r>
          </a:p>
          <a:p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F60242F-0AD9-D44C-A54C-16B61A0AC185}"/>
              </a:ext>
            </a:extLst>
          </p:cNvPr>
          <p:cNvSpPr/>
          <p:nvPr/>
        </p:nvSpPr>
        <p:spPr>
          <a:xfrm>
            <a:off x="4976035" y="1889593"/>
            <a:ext cx="36947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/>
              <a:t>Option 2: </a:t>
            </a:r>
          </a:p>
          <a:p>
            <a:r>
              <a:rPr lang="en-US" sz="1800" dirty="0"/>
              <a:t>STA-MLD’s Backup Link PS schedule aligns with the PS schedule on Primary LL Link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76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5AE02-669D-604B-AA3B-0AD75310B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92696"/>
            <a:ext cx="7772400" cy="10668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Operation of Backup Link Enabled by Rx-only Radio (1/2)</a:t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F9ABA9-3111-054F-AE86-BC2AF4945E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823389" y="6475413"/>
            <a:ext cx="1720536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Qi Wang, et al., Apple Inc.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6C6C50-577E-8240-AB32-262C9842E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98CE6AED-B9D7-6640-80A9-6BE85BF1631B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11E6D1-A5C5-FF47-AAA2-179EAF009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488" y="2192759"/>
            <a:ext cx="8126437" cy="4307186"/>
          </a:xfrm>
        </p:spPr>
        <p:txBody>
          <a:bodyPr/>
          <a:lstStyle/>
          <a:p>
            <a:r>
              <a:rPr lang="en-US" dirty="0"/>
              <a:t>When AP-MLD detects link quality deterioration on Primary LL Link:</a:t>
            </a:r>
          </a:p>
          <a:p>
            <a:pPr lvl="2"/>
            <a:r>
              <a:rPr lang="en-US" dirty="0"/>
              <a:t>AP-MDL sends a notification frame to STA-MLD on Backup Link,</a:t>
            </a:r>
          </a:p>
          <a:p>
            <a:pPr lvl="2"/>
            <a:r>
              <a:rPr lang="en-US" dirty="0"/>
              <a:t>LL communication is switched from Primary LL Link to the Link informed by the Notification.  </a:t>
            </a:r>
          </a:p>
          <a:p>
            <a:r>
              <a:rPr lang="en-US" dirty="0"/>
              <a:t>STA-MLD is available to receive DL packet from AP-MLD on Backup Link during the LL packet exchange on Primary LL link.</a:t>
            </a:r>
          </a:p>
          <a:p>
            <a:pPr lvl="1"/>
            <a:r>
              <a:rPr lang="en-US" dirty="0"/>
              <a:t>For example, for a scan radio enabled backup link:</a:t>
            </a:r>
          </a:p>
          <a:p>
            <a:pPr lvl="2"/>
            <a:r>
              <a:rPr lang="en-US" dirty="0"/>
              <a:t>Two options of Scan radio’s scanning schedule are described in the next slide.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36162"/>
      </p:ext>
    </p:extLst>
  </p:cSld>
  <p:clrMapOvr>
    <a:masterClrMapping/>
  </p:clrMapOvr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36850</TotalTime>
  <Words>1096</Words>
  <Application>Microsoft Macintosh PowerPoint</Application>
  <PresentationFormat>On-screen Show (4:3)</PresentationFormat>
  <Paragraphs>130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Helvetica Neue Light</vt:lpstr>
      <vt:lpstr>Times New Roman</vt:lpstr>
      <vt:lpstr>ACcord-Submission</vt:lpstr>
      <vt:lpstr>Backup Link for Low Latency Communication</vt:lpstr>
      <vt:lpstr>Overview</vt:lpstr>
      <vt:lpstr>Assumptions</vt:lpstr>
      <vt:lpstr>Backup Link Establishment and Update (1/2) </vt:lpstr>
      <vt:lpstr>Backup Link Establishment and Update (2/2) </vt:lpstr>
      <vt:lpstr>Backup Link Enabling Radio  </vt:lpstr>
      <vt:lpstr> Operation of Backup Link Enabled by Tx/Rx-capable Radio (1/2) </vt:lpstr>
      <vt:lpstr> Operation of Backup Link Enabled by Tx/Rx-capable Radio (2/2) </vt:lpstr>
      <vt:lpstr> Operation of Backup Link Enabled by Rx-only Radio (1/2) </vt:lpstr>
      <vt:lpstr> Operation of Backup Link Enabled by Rx-only Radio (Ex: scan radio) (2/2) </vt:lpstr>
      <vt:lpstr>Summary</vt:lpstr>
      <vt:lpstr>Straw Poll</vt:lpstr>
    </vt:vector>
  </TitlesOfParts>
  <Company>Intel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apstephe, 100</dc:creator>
  <cp:lastModifiedBy>Microsoft Office User</cp:lastModifiedBy>
  <cp:revision>1030</cp:revision>
  <cp:lastPrinted>1998-02-10T13:28:06Z</cp:lastPrinted>
  <dcterms:created xsi:type="dcterms:W3CDTF">2009-11-13T19:11:16Z</dcterms:created>
  <dcterms:modified xsi:type="dcterms:W3CDTF">2020-08-04T22:22:24Z</dcterms:modified>
</cp:coreProperties>
</file>