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65" r:id="rId4"/>
    <p:sldId id="270" r:id="rId5"/>
    <p:sldId id="266" r:id="rId6"/>
    <p:sldId id="267" r:id="rId7"/>
    <p:sldId id="271" r:id="rId8"/>
    <p:sldId id="273" r:id="rId9"/>
    <p:sldId id="268" r:id="rId10"/>
    <p:sldId id="272" r:id="rId11"/>
    <p:sldId id="269" r:id="rId12"/>
    <p:sldId id="264" r:id="rId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vertBarState="minimized">
    <p:restoredLeft sz="0" autoAdjust="0"/>
    <p:restoredTop sz="93817" autoAdjust="0"/>
  </p:normalViewPr>
  <p:slideViewPr>
    <p:cSldViewPr>
      <p:cViewPr varScale="1">
        <p:scale>
          <a:sx n="67" d="100"/>
          <a:sy n="67" d="100"/>
        </p:scale>
        <p:origin x="1652" y="4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8/5/2020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4135727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Simultaneous </a:t>
            </a:r>
            <a:r>
              <a:rPr lang="en-US" dirty="0" err="1"/>
              <a:t>tx</a:t>
            </a:r>
            <a:r>
              <a:rPr lang="en-US" dirty="0"/>
              <a:t>/</a:t>
            </a:r>
            <a:r>
              <a:rPr lang="en-US" dirty="0" err="1"/>
              <a:t>tx</a:t>
            </a:r>
            <a:r>
              <a:rPr lang="en-US" dirty="0"/>
              <a:t> case includes </a:t>
            </a:r>
            <a:r>
              <a:rPr lang="en-US" sz="1200" dirty="0"/>
              <a:t>the collision case (e.g., when an UL RTS collide) as that case is similar to collision in single link.</a:t>
            </a:r>
          </a:p>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3597751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522447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etal, Intel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2020</a:t>
            </a:r>
            <a:endParaRPr lang="en-GB"/>
          </a:p>
        </p:txBody>
      </p:sp>
      <p:sp>
        <p:nvSpPr>
          <p:cNvPr id="6" name="Footer Placeholder 5"/>
          <p:cNvSpPr>
            <a:spLocks noGrp="1"/>
          </p:cNvSpPr>
          <p:nvPr>
            <p:ph type="ftr" idx="11"/>
          </p:nvPr>
        </p:nvSpPr>
        <p:spPr/>
        <p:txBody>
          <a:bodyPr/>
          <a:lstStyle>
            <a:lvl1pPr>
              <a:defRPr/>
            </a:lvl1pPr>
          </a:lstStyle>
          <a:p>
            <a:r>
              <a:rPr lang="en-GB"/>
              <a:t>Dibakar Das etal,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2020</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Dibakar Das etal,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2020</a:t>
            </a:r>
            <a:endParaRPr lang="en-GB"/>
          </a:p>
        </p:txBody>
      </p:sp>
      <p:sp>
        <p:nvSpPr>
          <p:cNvPr id="4" name="Footer Placeholder 3"/>
          <p:cNvSpPr>
            <a:spLocks noGrp="1"/>
          </p:cNvSpPr>
          <p:nvPr>
            <p:ph type="ftr" idx="11"/>
          </p:nvPr>
        </p:nvSpPr>
        <p:spPr/>
        <p:txBody>
          <a:bodyPr/>
          <a:lstStyle>
            <a:lvl1pPr>
              <a:defRPr/>
            </a:lvl1pPr>
          </a:lstStyle>
          <a:p>
            <a:r>
              <a:rPr lang="en-GB"/>
              <a:t>Dibakar Das etal,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2020</a:t>
            </a:r>
            <a:endParaRPr lang="en-GB"/>
          </a:p>
        </p:txBody>
      </p:sp>
      <p:sp>
        <p:nvSpPr>
          <p:cNvPr id="3" name="Footer Placeholder 2"/>
          <p:cNvSpPr>
            <a:spLocks noGrp="1"/>
          </p:cNvSpPr>
          <p:nvPr>
            <p:ph type="ftr" idx="11"/>
          </p:nvPr>
        </p:nvSpPr>
        <p:spPr/>
        <p:txBody>
          <a:bodyPr/>
          <a:lstStyle>
            <a:lvl1pPr>
              <a:defRPr/>
            </a:lvl1pPr>
          </a:lstStyle>
          <a:p>
            <a:r>
              <a:rPr lang="en-GB"/>
              <a:t>Dibakar Das etal,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etal, Intel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802.11-20/1009r2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July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Dibakar Das etal,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Blindness issue for non-STR operations-</a:t>
            </a:r>
            <a:r>
              <a:rPr lang="en-GB" dirty="0" err="1"/>
              <a:t>followup</a:t>
            </a:r>
            <a:endParaRPr lang="en-GB" dirty="0"/>
          </a:p>
        </p:txBody>
      </p:sp>
      <p:sp>
        <p:nvSpPr>
          <p:cNvPr id="3074" name="Rectangle 2"/>
          <p:cNvSpPr>
            <a:spLocks noGrp="1" noChangeArrowheads="1"/>
          </p:cNvSpPr>
          <p:nvPr>
            <p:ph type="body" idx="1"/>
          </p:nvPr>
        </p:nvSpPr>
        <p:spPr>
          <a:xfrm>
            <a:off x="696912" y="178911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2020-07-03</a:t>
            </a:r>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10" name="Table 9">
            <a:extLst>
              <a:ext uri="{FF2B5EF4-FFF2-40B4-BE49-F238E27FC236}">
                <a16:creationId xmlns:a16="http://schemas.microsoft.com/office/drawing/2014/main" id="{350016ED-642B-4C47-8A19-61BFD88AB809}"/>
              </a:ext>
            </a:extLst>
          </p:cNvPr>
          <p:cNvGraphicFramePr>
            <a:graphicFrameLocks noGrp="1"/>
          </p:cNvGraphicFramePr>
          <p:nvPr>
            <p:extLst>
              <p:ext uri="{D42A27DB-BD31-4B8C-83A1-F6EECF244321}">
                <p14:modId xmlns:p14="http://schemas.microsoft.com/office/powerpoint/2010/main" val="918719083"/>
              </p:ext>
            </p:extLst>
          </p:nvPr>
        </p:nvGraphicFramePr>
        <p:xfrm>
          <a:off x="721360" y="2683137"/>
          <a:ext cx="7247255" cy="2145570"/>
        </p:xfrm>
        <a:graphic>
          <a:graphicData uri="http://schemas.openxmlformats.org/drawingml/2006/table">
            <a:tbl>
              <a:tblPr firstRow="1" bandRow="1">
                <a:tableStyleId>{21E4AEA4-8DFA-4A89-87EB-49C32662AFE0}</a:tableStyleId>
              </a:tblPr>
              <a:tblGrid>
                <a:gridCol w="1303655">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324032">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45897">
                <a:tc>
                  <a:txBody>
                    <a:bodyPr/>
                    <a:lstStyle/>
                    <a:p>
                      <a:pPr algn="ctr"/>
                      <a:r>
                        <a:rPr lang="en-US" sz="1100" dirty="0"/>
                        <a:t>Dibakar Das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r>
                        <a:rPr lang="en-US" sz="1100" dirty="0"/>
                        <a:t>Intel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Dibakar.das@intel.com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67058">
                <a:tc>
                  <a:txBody>
                    <a:bodyPr/>
                    <a:lstStyle/>
                    <a:p>
                      <a:pPr algn="ctr"/>
                      <a:r>
                        <a:rPr lang="en-US" sz="1100" dirty="0"/>
                        <a:t>Dmitry Akhmetov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96283733"/>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54585805"/>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Duncan Ho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Qualcomm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t>dho@qti.qualcomm.com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8267204"/>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George Cherian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Qualcomm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t>gcherian@qti.qualcomm.com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35810429"/>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a:solidFill>
                            <a:schemeClr val="dk1"/>
                          </a:solidFill>
                          <a:effectLst/>
                          <a:latin typeface="+mn-lt"/>
                          <a:ea typeface="+mn-ea"/>
                          <a:cs typeface="+mn-cs"/>
                        </a:rPr>
                        <a:t>Yongho</a:t>
                      </a:r>
                      <a:r>
                        <a:rPr lang="en-US" sz="1100" kern="1200" dirty="0">
                          <a:solidFill>
                            <a:schemeClr val="dk1"/>
                          </a:solidFill>
                          <a:effectLst/>
                          <a:latin typeface="+mn-lt"/>
                          <a:ea typeface="+mn-ea"/>
                          <a:cs typeface="+mn-cs"/>
                        </a:rPr>
                        <a:t> Seok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err="1"/>
                        <a:t>Mediatek</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t>Yongho.Seok@mediatek.com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97447285"/>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12A3D-6CA5-4800-9C14-161FD2B72AED}"/>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D5627984-FB3B-414C-9514-831C5CE8D566}"/>
              </a:ext>
            </a:extLst>
          </p:cNvPr>
          <p:cNvSpPr>
            <a:spLocks noGrp="1"/>
          </p:cNvSpPr>
          <p:nvPr>
            <p:ph idx="1"/>
          </p:nvPr>
        </p:nvSpPr>
        <p:spPr/>
        <p:txBody>
          <a:bodyPr/>
          <a:lstStyle/>
          <a:p>
            <a:pPr>
              <a:buFont typeface="Arial" panose="020B0604020202020204" pitchFamily="34" charset="0"/>
              <a:buChar char="•"/>
            </a:pPr>
            <a:r>
              <a:rPr lang="en-US" dirty="0"/>
              <a:t>Proposed a simple solution to resolve non-STR MLO blindness for typical cases that attempt to find a balance from STA perspective and BSS perspective. </a:t>
            </a:r>
          </a:p>
        </p:txBody>
      </p:sp>
      <p:sp>
        <p:nvSpPr>
          <p:cNvPr id="4" name="Slide Number Placeholder 3">
            <a:extLst>
              <a:ext uri="{FF2B5EF4-FFF2-40B4-BE49-F238E27FC236}">
                <a16:creationId xmlns:a16="http://schemas.microsoft.com/office/drawing/2014/main" id="{ADE042A9-6D2C-42E7-AE03-5E66D086FDA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D9A37BB6-0FC9-4520-9E3D-86B9440FD898}"/>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A8320C5C-BE98-4E08-975E-7A3B1747E4E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45813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C4125-78F9-40D0-A471-F0E852F7E35A}"/>
              </a:ext>
            </a:extLst>
          </p:cNvPr>
          <p:cNvSpPr>
            <a:spLocks noGrp="1"/>
          </p:cNvSpPr>
          <p:nvPr>
            <p:ph type="title"/>
          </p:nvPr>
        </p:nvSpPr>
        <p:spPr/>
        <p:txBody>
          <a:bodyPr/>
          <a:lstStyle/>
          <a:p>
            <a:r>
              <a:rPr lang="en-US" dirty="0"/>
              <a:t>SP text</a:t>
            </a:r>
          </a:p>
        </p:txBody>
      </p:sp>
      <p:sp>
        <p:nvSpPr>
          <p:cNvPr id="3" name="Content Placeholder 2">
            <a:extLst>
              <a:ext uri="{FF2B5EF4-FFF2-40B4-BE49-F238E27FC236}">
                <a16:creationId xmlns:a16="http://schemas.microsoft.com/office/drawing/2014/main" id="{6A52B262-765B-4299-AEA2-B03B9FCE01EE}"/>
              </a:ext>
            </a:extLst>
          </p:cNvPr>
          <p:cNvSpPr>
            <a:spLocks noGrp="1"/>
          </p:cNvSpPr>
          <p:nvPr>
            <p:ph idx="1"/>
          </p:nvPr>
        </p:nvSpPr>
        <p:spPr>
          <a:xfrm>
            <a:off x="459581" y="1524000"/>
            <a:ext cx="8379619" cy="4113213"/>
          </a:xfrm>
        </p:spPr>
        <p:txBody>
          <a:bodyPr/>
          <a:lstStyle/>
          <a:p>
            <a:pPr lvl="0">
              <a:buFont typeface="Arial" panose="020B0604020202020204" pitchFamily="34" charset="0"/>
              <a:buChar char="•"/>
            </a:pPr>
            <a:r>
              <a:rPr lang="en-US" sz="1600" dirty="0"/>
              <a:t>Do you support that if during a transmission of a STA (STA-1) of a non-STR non-AP MLD, another STA (STA-2) of the same MLD cannot detect its medium state when required (due to STA-1’s UL transmission interference), STA-2 shall start a </a:t>
            </a:r>
            <a:r>
              <a:rPr lang="en-US" sz="1600" dirty="0" err="1"/>
              <a:t>MediumSyncDelay</a:t>
            </a:r>
            <a:r>
              <a:rPr lang="en-US" sz="1600" dirty="0"/>
              <a:t> timer at the end of the transmission, unless the STA-2 has a non-zero NAV value or the STA-2 ended a transmission at the same time:</a:t>
            </a:r>
          </a:p>
          <a:p>
            <a:pPr lvl="1">
              <a:buFont typeface="Arial" panose="020B0604020202020204" pitchFamily="34" charset="0"/>
              <a:buChar char="•"/>
            </a:pPr>
            <a:r>
              <a:rPr lang="en-US" sz="1600" dirty="0"/>
              <a:t>the </a:t>
            </a:r>
            <a:r>
              <a:rPr lang="en-US" sz="1600" dirty="0" err="1"/>
              <a:t>MediumSyncDelay</a:t>
            </a:r>
            <a:r>
              <a:rPr lang="en-US" sz="1600" dirty="0"/>
              <a:t> timer expires after a duration value that is either assigned by AP or specified in spec or if at least either of the following events happens:</a:t>
            </a:r>
            <a:endParaRPr lang="en-US" sz="1600" b="1" dirty="0"/>
          </a:p>
          <a:p>
            <a:pPr lvl="2">
              <a:buFont typeface="Arial" panose="020B0604020202020204" pitchFamily="34" charset="0"/>
              <a:buChar char="•"/>
            </a:pPr>
            <a:r>
              <a:rPr lang="en-US" sz="1600" dirty="0"/>
              <a:t>any received PPDU with a valid MPDU </a:t>
            </a:r>
            <a:endParaRPr lang="en-US" sz="1600" b="1" dirty="0"/>
          </a:p>
          <a:p>
            <a:pPr lvl="2">
              <a:buFont typeface="Arial" panose="020B0604020202020204" pitchFamily="34" charset="0"/>
              <a:buChar char="•"/>
            </a:pPr>
            <a:r>
              <a:rPr lang="en-US" sz="1600" dirty="0"/>
              <a:t>a received PPDU with a valid </a:t>
            </a:r>
            <a:r>
              <a:rPr lang="en-US" sz="1600" dirty="0" err="1"/>
              <a:t>TxOP_duration</a:t>
            </a:r>
            <a:endParaRPr lang="en-US" sz="1600" b="1" dirty="0"/>
          </a:p>
          <a:p>
            <a:pPr marL="914400" lvl="2" indent="0"/>
            <a:r>
              <a:rPr lang="en-US" sz="1600" dirty="0"/>
              <a:t>whichever happens first</a:t>
            </a:r>
          </a:p>
          <a:p>
            <a:pPr lvl="1">
              <a:buFont typeface="Arial" panose="020B0604020202020204" pitchFamily="34" charset="0"/>
              <a:buChar char="•"/>
            </a:pPr>
            <a:r>
              <a:rPr lang="en-US" sz="1600" dirty="0"/>
              <a:t>while the </a:t>
            </a:r>
            <a:r>
              <a:rPr lang="en-US" sz="1600" dirty="0" err="1"/>
              <a:t>MediumSyncDelay</a:t>
            </a:r>
            <a:r>
              <a:rPr lang="en-US" sz="1600" dirty="0"/>
              <a:t> timer is running the STA is only allowed to attempt to initiate up to number of </a:t>
            </a:r>
            <a:r>
              <a:rPr lang="en-US" sz="1600" dirty="0" err="1"/>
              <a:t>TxOPs</a:t>
            </a:r>
            <a:r>
              <a:rPr lang="en-US" sz="1600" dirty="0"/>
              <a:t> assigned by the AP (at least 1) and shall attempt to initiate that </a:t>
            </a:r>
            <a:r>
              <a:rPr lang="en-US" sz="1600" dirty="0" err="1"/>
              <a:t>TxOP</a:t>
            </a:r>
            <a:r>
              <a:rPr lang="en-US" sz="1600" dirty="0"/>
              <a:t> with the transmission of an RTS frame using regular EDCA </a:t>
            </a:r>
            <a:r>
              <a:rPr lang="en-US" sz="1600" dirty="0" err="1"/>
              <a:t>backoff</a:t>
            </a:r>
            <a:r>
              <a:rPr lang="en-US" sz="1600" dirty="0"/>
              <a:t> using baseline CCA but a TBD ED threshold value</a:t>
            </a:r>
            <a:endParaRPr lang="en-US" sz="1600" b="1" dirty="0"/>
          </a:p>
          <a:p>
            <a:pPr>
              <a:buFont typeface="Arial" panose="020B0604020202020204" pitchFamily="34" charset="0"/>
              <a:buChar char="•"/>
            </a:pPr>
            <a:r>
              <a:rPr lang="en-US" sz="1600" dirty="0"/>
              <a:t>Note:</a:t>
            </a:r>
          </a:p>
          <a:p>
            <a:pPr lvl="1">
              <a:buFont typeface="Arial" panose="020B0604020202020204" pitchFamily="34" charset="0"/>
              <a:buChar char="•"/>
            </a:pPr>
            <a:r>
              <a:rPr lang="en-US" sz="1600" dirty="0"/>
              <a:t>The TBD ED threshold value has a default value specified in the spec (e.g., -62dBm) but can also be assigned by the AP MLD within a limited range such as between -82dBm and -62dBm</a:t>
            </a:r>
            <a:endParaRPr lang="en-US" sz="1600" b="1" dirty="0"/>
          </a:p>
          <a:p>
            <a:endParaRPr lang="en-US" dirty="0"/>
          </a:p>
        </p:txBody>
      </p:sp>
      <p:sp>
        <p:nvSpPr>
          <p:cNvPr id="4" name="Slide Number Placeholder 3">
            <a:extLst>
              <a:ext uri="{FF2B5EF4-FFF2-40B4-BE49-F238E27FC236}">
                <a16:creationId xmlns:a16="http://schemas.microsoft.com/office/drawing/2014/main" id="{84085376-FEB7-4E57-9DC4-A53860221A07}"/>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9948E3DA-AD4B-4B4C-8463-42109EA37831}"/>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39EFDA7D-B4E5-4D1C-BFF0-7A1CFAB27C5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2833071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July 2020</a:t>
            </a:r>
            <a:endParaRPr lang="en-GB"/>
          </a:p>
        </p:txBody>
      </p:sp>
      <p:sp>
        <p:nvSpPr>
          <p:cNvPr id="5" name="Footer Placeholder 4"/>
          <p:cNvSpPr>
            <a:spLocks noGrp="1"/>
          </p:cNvSpPr>
          <p:nvPr>
            <p:ph type="ftr" idx="14"/>
          </p:nvPr>
        </p:nvSpPr>
        <p:spPr>
          <a:xfrm>
            <a:off x="6215074" y="6475413"/>
            <a:ext cx="2327264" cy="180975"/>
          </a:xfrm>
        </p:spPr>
        <p:txBody>
          <a:bodyPr/>
          <a:lstStyle/>
          <a:p>
            <a:r>
              <a:rPr lang="en-GB"/>
              <a:t>Dibakar Das etal, Intel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11-20-044r1-</a:t>
            </a:r>
            <a:r>
              <a:rPr lang="en-GB" dirty="0"/>
              <a:t>MLA: Non-STR STA </a:t>
            </a:r>
            <a:r>
              <a:rPr lang="en-GB" dirty="0" err="1"/>
              <a:t>Behaviors</a:t>
            </a:r>
            <a:endParaRPr lang="en-GB" dirty="0"/>
          </a:p>
          <a:p>
            <a:pPr>
              <a:buFont typeface="Arial" panose="020B0604020202020204" pitchFamily="34" charset="0"/>
              <a:buChar char="•"/>
            </a:pPr>
            <a:r>
              <a:rPr lang="en-GB" dirty="0"/>
              <a:t>11-20-490r0-Impact of channel blindness during ML </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July 2020</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Dibakar Das etal, Intel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Follow up on the blindness issue during Tx of ML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2722A-F5E2-461C-9593-37158F84EF54}"/>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D8AB76DD-893C-40BE-82EB-246B65EF31A0}"/>
              </a:ext>
            </a:extLst>
          </p:cNvPr>
          <p:cNvSpPr>
            <a:spLocks noGrp="1"/>
          </p:cNvSpPr>
          <p:nvPr>
            <p:ph idx="1"/>
          </p:nvPr>
        </p:nvSpPr>
        <p:spPr>
          <a:xfrm>
            <a:off x="494506" y="1676401"/>
            <a:ext cx="7887494" cy="1659724"/>
          </a:xfrm>
        </p:spPr>
        <p:txBody>
          <a:bodyPr/>
          <a:lstStyle/>
          <a:p>
            <a:pPr>
              <a:buFont typeface="Arial" panose="020B0604020202020204" pitchFamily="34" charset="0"/>
              <a:buChar char="•"/>
            </a:pPr>
            <a:r>
              <a:rPr lang="en-US" sz="1200" dirty="0"/>
              <a:t>We have agreed to allow non-STR operation in SFD: </a:t>
            </a:r>
          </a:p>
          <a:p>
            <a:pPr lvl="1">
              <a:buFont typeface="Arial" panose="020B0604020202020204" pitchFamily="34" charset="0"/>
              <a:buChar char="•"/>
            </a:pPr>
            <a:r>
              <a:rPr lang="en-US" sz="1200" dirty="0"/>
              <a:t>“</a:t>
            </a:r>
            <a:r>
              <a:rPr lang="en-GB" sz="1200" dirty="0"/>
              <a:t>802.11be shall allow a MLD that has constraints to simultaneously transmit and receive on a pair of links to operate over </a:t>
            </a:r>
            <a:r>
              <a:rPr lang="en-GB" sz="1200" u="sng" dirty="0"/>
              <a:t>this pair of links</a:t>
            </a:r>
          </a:p>
          <a:p>
            <a:pPr lvl="2">
              <a:buFont typeface="Arial" panose="020B0604020202020204" pitchFamily="34" charset="0"/>
              <a:buChar char="•"/>
            </a:pPr>
            <a:r>
              <a:rPr lang="en-GB" sz="1200" u="sng" dirty="0" err="1">
                <a:solidFill>
                  <a:srgbClr val="FF0000"/>
                </a:solidFill>
              </a:rPr>
              <a:t>Signaling</a:t>
            </a:r>
            <a:r>
              <a:rPr lang="en-GB" sz="1200" u="sng" dirty="0">
                <a:solidFill>
                  <a:srgbClr val="FF0000"/>
                </a:solidFill>
              </a:rPr>
              <a:t> of these constraints is TBD.”</a:t>
            </a:r>
          </a:p>
          <a:p>
            <a:pPr>
              <a:buFont typeface="Arial" panose="020B0604020202020204" pitchFamily="34" charset="0"/>
              <a:buChar char="•"/>
            </a:pPr>
            <a:r>
              <a:rPr lang="en-GB" sz="1200" b="0" dirty="0">
                <a:solidFill>
                  <a:schemeClr val="tx1"/>
                </a:solidFill>
              </a:rPr>
              <a:t>When non-STR STA is </a:t>
            </a:r>
            <a:r>
              <a:rPr lang="en-GB" sz="1200" b="0" dirty="0" err="1">
                <a:solidFill>
                  <a:schemeClr val="tx1"/>
                </a:solidFill>
              </a:rPr>
              <a:t>txing</a:t>
            </a:r>
            <a:r>
              <a:rPr lang="en-GB" sz="1200" b="0" dirty="0">
                <a:solidFill>
                  <a:schemeClr val="tx1"/>
                </a:solidFill>
              </a:rPr>
              <a:t> in link-1 it may miss frames transmitted on link 2.</a:t>
            </a:r>
          </a:p>
          <a:p>
            <a:pPr>
              <a:buFont typeface="Arial" panose="020B0604020202020204" pitchFamily="34" charset="0"/>
              <a:buChar char="•"/>
            </a:pPr>
            <a:r>
              <a:rPr lang="en-GB" sz="1200" b="0" dirty="0">
                <a:solidFill>
                  <a:schemeClr val="tx1"/>
                </a:solidFill>
              </a:rPr>
              <a:t>As a result, when the transmission is over, the STA may falsely detect medium in link 2 to be idle (e.g., if the RSSI is between -82 and -62 dBm) and transmit during an ongoing activity on the other link =&gt; hidden node problem due to non-STR operation. </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1A3E38D-792F-49AC-9A83-1A46A0D066F3}"/>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5ABE913C-37B9-44D7-AB4E-97E967C53AF9}"/>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26957002-F141-4DE5-8158-FFE4160EB4DE}"/>
              </a:ext>
            </a:extLst>
          </p:cNvPr>
          <p:cNvSpPr>
            <a:spLocks noGrp="1"/>
          </p:cNvSpPr>
          <p:nvPr>
            <p:ph type="dt" idx="15"/>
          </p:nvPr>
        </p:nvSpPr>
        <p:spPr/>
        <p:txBody>
          <a:bodyPr/>
          <a:lstStyle/>
          <a:p>
            <a:r>
              <a:rPr lang="en-US"/>
              <a:t>July 2020</a:t>
            </a:r>
            <a:endParaRPr lang="en-GB" dirty="0"/>
          </a:p>
        </p:txBody>
      </p:sp>
      <p:grpSp>
        <p:nvGrpSpPr>
          <p:cNvPr id="7" name="Group 6">
            <a:extLst>
              <a:ext uri="{FF2B5EF4-FFF2-40B4-BE49-F238E27FC236}">
                <a16:creationId xmlns:a16="http://schemas.microsoft.com/office/drawing/2014/main" id="{541044F8-E41B-425C-A51F-DD5809958E30}"/>
              </a:ext>
            </a:extLst>
          </p:cNvPr>
          <p:cNvGrpSpPr/>
          <p:nvPr/>
        </p:nvGrpSpPr>
        <p:grpSpPr>
          <a:xfrm>
            <a:off x="30303" y="3637061"/>
            <a:ext cx="8815900" cy="2526296"/>
            <a:chOff x="532922" y="4401150"/>
            <a:chExt cx="8815900" cy="2526296"/>
          </a:xfrm>
        </p:grpSpPr>
        <p:sp>
          <p:nvSpPr>
            <p:cNvPr id="8" name="TextBox 7">
              <a:extLst>
                <a:ext uri="{FF2B5EF4-FFF2-40B4-BE49-F238E27FC236}">
                  <a16:creationId xmlns:a16="http://schemas.microsoft.com/office/drawing/2014/main" id="{AA6FAEEF-D3AC-4E89-979A-D6F57EBE80EE}"/>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cxnSp>
          <p:nvCxnSpPr>
            <p:cNvPr id="9" name="Straight Connector 8">
              <a:extLst>
                <a:ext uri="{FF2B5EF4-FFF2-40B4-BE49-F238E27FC236}">
                  <a16:creationId xmlns:a16="http://schemas.microsoft.com/office/drawing/2014/main" id="{66A29431-87A8-4A4D-9ECB-71EABAFB274F}"/>
                </a:ext>
              </a:extLst>
            </p:cNvPr>
            <p:cNvCxnSpPr/>
            <p:nvPr/>
          </p:nvCxnSpPr>
          <p:spPr bwMode="auto">
            <a:xfrm>
              <a:off x="2220793" y="5777590"/>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0" name="Rectangle 9">
              <a:extLst>
                <a:ext uri="{FF2B5EF4-FFF2-40B4-BE49-F238E27FC236}">
                  <a16:creationId xmlns:a16="http://schemas.microsoft.com/office/drawing/2014/main" id="{DD8DAD79-EF4E-4022-A0FF-83BEEF04E784}"/>
                </a:ext>
              </a:extLst>
            </p:cNvPr>
            <p:cNvSpPr/>
            <p:nvPr/>
          </p:nvSpPr>
          <p:spPr bwMode="auto">
            <a:xfrm rot="16200000">
              <a:off x="1220" y="5131783"/>
              <a:ext cx="2197615"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1" name="TextBox 10">
              <a:extLst>
                <a:ext uri="{FF2B5EF4-FFF2-40B4-BE49-F238E27FC236}">
                  <a16:creationId xmlns:a16="http://schemas.microsoft.com/office/drawing/2014/main" id="{D7E32654-4F5F-4BC5-A9FA-F76841D813C6}"/>
                </a:ext>
              </a:extLst>
            </p:cNvPr>
            <p:cNvSpPr txBox="1"/>
            <p:nvPr/>
          </p:nvSpPr>
          <p:spPr>
            <a:xfrm>
              <a:off x="532922" y="6650447"/>
              <a:ext cx="884642"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AP MLD</a:t>
              </a:r>
            </a:p>
          </p:txBody>
        </p:sp>
        <p:sp>
          <p:nvSpPr>
            <p:cNvPr id="12" name="Rectangle 11">
              <a:extLst>
                <a:ext uri="{FF2B5EF4-FFF2-40B4-BE49-F238E27FC236}">
                  <a16:creationId xmlns:a16="http://schemas.microsoft.com/office/drawing/2014/main" id="{AB10B1FF-0E9A-4A97-AD83-BE162BF430D7}"/>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13" name="Rectangle 12">
              <a:extLst>
                <a:ext uri="{FF2B5EF4-FFF2-40B4-BE49-F238E27FC236}">
                  <a16:creationId xmlns:a16="http://schemas.microsoft.com/office/drawing/2014/main" id="{1338CD31-21F8-4125-AA24-8C84B75FECEA}"/>
                </a:ext>
              </a:extLst>
            </p:cNvPr>
            <p:cNvSpPr/>
            <p:nvPr/>
          </p:nvSpPr>
          <p:spPr bwMode="auto">
            <a:xfrm>
              <a:off x="906562" y="5777590"/>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14" name="TextBox 13">
              <a:extLst>
                <a:ext uri="{FF2B5EF4-FFF2-40B4-BE49-F238E27FC236}">
                  <a16:creationId xmlns:a16="http://schemas.microsoft.com/office/drawing/2014/main" id="{786E3A58-2973-44B1-9080-C03252211404}"/>
                </a:ext>
              </a:extLst>
            </p:cNvPr>
            <p:cNvSpPr txBox="1"/>
            <p:nvPr/>
          </p:nvSpPr>
          <p:spPr>
            <a:xfrm>
              <a:off x="8400965" y="4773605"/>
              <a:ext cx="94785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Non-AP MLD 1</a:t>
              </a:r>
            </a:p>
          </p:txBody>
        </p:sp>
        <p:sp>
          <p:nvSpPr>
            <p:cNvPr id="15" name="Rectangle 14">
              <a:extLst>
                <a:ext uri="{FF2B5EF4-FFF2-40B4-BE49-F238E27FC236}">
                  <a16:creationId xmlns:a16="http://schemas.microsoft.com/office/drawing/2014/main" id="{C3F89908-8BC5-4420-9730-F7F25B7FBCE1}"/>
                </a:ext>
              </a:extLst>
            </p:cNvPr>
            <p:cNvSpPr/>
            <p:nvPr/>
          </p:nvSpPr>
          <p:spPr bwMode="auto">
            <a:xfrm rot="16200000">
              <a:off x="7402925" y="4598871"/>
              <a:ext cx="1293943"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6" name="Rectangle 15">
              <a:extLst>
                <a:ext uri="{FF2B5EF4-FFF2-40B4-BE49-F238E27FC236}">
                  <a16:creationId xmlns:a16="http://schemas.microsoft.com/office/drawing/2014/main" id="{17D1E3C8-36D1-478B-8D43-40315F949F0C}"/>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17" name="Rectangle 16">
              <a:extLst>
                <a:ext uri="{FF2B5EF4-FFF2-40B4-BE49-F238E27FC236}">
                  <a16:creationId xmlns:a16="http://schemas.microsoft.com/office/drawing/2014/main" id="{28012758-9738-4983-8A69-0F9DD02E6C81}"/>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18" name="TextBox 17">
              <a:extLst>
                <a:ext uri="{FF2B5EF4-FFF2-40B4-BE49-F238E27FC236}">
                  <a16:creationId xmlns:a16="http://schemas.microsoft.com/office/drawing/2014/main" id="{2B282497-4D1D-4507-8E88-D3AC3FDD2B1D}"/>
                </a:ext>
              </a:extLst>
            </p:cNvPr>
            <p:cNvSpPr txBox="1"/>
            <p:nvPr/>
          </p:nvSpPr>
          <p:spPr>
            <a:xfrm>
              <a:off x="1397361" y="5143529"/>
              <a:ext cx="149510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 (from STA-2 perspective)</a:t>
              </a:r>
            </a:p>
          </p:txBody>
        </p:sp>
        <p:sp>
          <p:nvSpPr>
            <p:cNvPr id="19" name="TextBox 18">
              <a:extLst>
                <a:ext uri="{FF2B5EF4-FFF2-40B4-BE49-F238E27FC236}">
                  <a16:creationId xmlns:a16="http://schemas.microsoft.com/office/drawing/2014/main" id="{21241926-1D51-4F21-9F57-E240F2C5E128}"/>
                </a:ext>
              </a:extLst>
            </p:cNvPr>
            <p:cNvSpPr txBox="1"/>
            <p:nvPr/>
          </p:nvSpPr>
          <p:spPr>
            <a:xfrm>
              <a:off x="7162547" y="5713360"/>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cxnSp>
          <p:nvCxnSpPr>
            <p:cNvPr id="20" name="Straight Connector 19">
              <a:extLst>
                <a:ext uri="{FF2B5EF4-FFF2-40B4-BE49-F238E27FC236}">
                  <a16:creationId xmlns:a16="http://schemas.microsoft.com/office/drawing/2014/main" id="{36E608D8-883F-4AFA-912A-A2455A52E0AD}"/>
                </a:ext>
              </a:extLst>
            </p:cNvPr>
            <p:cNvCxnSpPr/>
            <p:nvPr/>
          </p:nvCxnSpPr>
          <p:spPr bwMode="auto">
            <a:xfrm>
              <a:off x="2276022" y="5053762"/>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21" name="Rectangle 20">
            <a:extLst>
              <a:ext uri="{FF2B5EF4-FFF2-40B4-BE49-F238E27FC236}">
                <a16:creationId xmlns:a16="http://schemas.microsoft.com/office/drawing/2014/main" id="{7FF3B4F2-4740-440B-B64A-E583AA4FC1BE}"/>
              </a:ext>
            </a:extLst>
          </p:cNvPr>
          <p:cNvSpPr/>
          <p:nvPr/>
        </p:nvSpPr>
        <p:spPr bwMode="auto">
          <a:xfrm>
            <a:off x="1312998" y="5823010"/>
            <a:ext cx="1675445"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 STA-2 not blind </a:t>
            </a:r>
          </a:p>
        </p:txBody>
      </p:sp>
      <p:sp>
        <p:nvSpPr>
          <p:cNvPr id="22" name="Rectangle 21">
            <a:extLst>
              <a:ext uri="{FF2B5EF4-FFF2-40B4-BE49-F238E27FC236}">
                <a16:creationId xmlns:a16="http://schemas.microsoft.com/office/drawing/2014/main" id="{165E9F87-8CD1-4CEA-8398-3A0B1A9AEE1A}"/>
              </a:ext>
            </a:extLst>
          </p:cNvPr>
          <p:cNvSpPr/>
          <p:nvPr/>
        </p:nvSpPr>
        <p:spPr bwMode="auto">
          <a:xfrm>
            <a:off x="1749426" y="4779668"/>
            <a:ext cx="713624" cy="22304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3" name="Rectangle 22">
            <a:extLst>
              <a:ext uri="{FF2B5EF4-FFF2-40B4-BE49-F238E27FC236}">
                <a16:creationId xmlns:a16="http://schemas.microsoft.com/office/drawing/2014/main" id="{16E598D9-1B50-464F-808C-116BAEEF899F}"/>
              </a:ext>
            </a:extLst>
          </p:cNvPr>
          <p:cNvSpPr/>
          <p:nvPr/>
        </p:nvSpPr>
        <p:spPr bwMode="auto">
          <a:xfrm>
            <a:off x="1670362" y="4091330"/>
            <a:ext cx="4346264" cy="223068"/>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4" name="Rectangle 23">
            <a:extLst>
              <a:ext uri="{FF2B5EF4-FFF2-40B4-BE49-F238E27FC236}">
                <a16:creationId xmlns:a16="http://schemas.microsoft.com/office/drawing/2014/main" id="{F5FEB830-F6C9-44D4-8E05-D9992F12BB7F}"/>
              </a:ext>
            </a:extLst>
          </p:cNvPr>
          <p:cNvSpPr/>
          <p:nvPr/>
        </p:nvSpPr>
        <p:spPr bwMode="auto">
          <a:xfrm>
            <a:off x="1235797" y="5891184"/>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5" name="Rectangle 24">
            <a:extLst>
              <a:ext uri="{FF2B5EF4-FFF2-40B4-BE49-F238E27FC236}">
                <a16:creationId xmlns:a16="http://schemas.microsoft.com/office/drawing/2014/main" id="{518AA206-36E0-4879-A151-A4EF04DD4CB0}"/>
              </a:ext>
            </a:extLst>
          </p:cNvPr>
          <p:cNvSpPr/>
          <p:nvPr/>
        </p:nvSpPr>
        <p:spPr bwMode="auto">
          <a:xfrm>
            <a:off x="3626941" y="5949121"/>
            <a:ext cx="237638" cy="292314"/>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6" name="Rectangle 25">
            <a:extLst>
              <a:ext uri="{FF2B5EF4-FFF2-40B4-BE49-F238E27FC236}">
                <a16:creationId xmlns:a16="http://schemas.microsoft.com/office/drawing/2014/main" id="{8E2DDD53-97A0-4A20-BC87-AF7AC2685D35}"/>
              </a:ext>
            </a:extLst>
          </p:cNvPr>
          <p:cNvSpPr/>
          <p:nvPr/>
        </p:nvSpPr>
        <p:spPr bwMode="auto">
          <a:xfrm>
            <a:off x="3764320" y="5887736"/>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 STA-2 blind  </a:t>
            </a:r>
          </a:p>
        </p:txBody>
      </p:sp>
      <p:sp>
        <p:nvSpPr>
          <p:cNvPr id="27" name="Rectangle 26">
            <a:extLst>
              <a:ext uri="{FF2B5EF4-FFF2-40B4-BE49-F238E27FC236}">
                <a16:creationId xmlns:a16="http://schemas.microsoft.com/office/drawing/2014/main" id="{3293A830-99C8-4D4A-9F93-8D39DF16FF92}"/>
              </a:ext>
            </a:extLst>
          </p:cNvPr>
          <p:cNvSpPr/>
          <p:nvPr/>
        </p:nvSpPr>
        <p:spPr bwMode="auto">
          <a:xfrm>
            <a:off x="1749426" y="3654791"/>
            <a:ext cx="713624"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RTS (TA: STA1, RA: AP1) </a:t>
            </a:r>
          </a:p>
        </p:txBody>
      </p:sp>
      <p:sp>
        <p:nvSpPr>
          <p:cNvPr id="28" name="Rectangle 27">
            <a:extLst>
              <a:ext uri="{FF2B5EF4-FFF2-40B4-BE49-F238E27FC236}">
                <a16:creationId xmlns:a16="http://schemas.microsoft.com/office/drawing/2014/main" id="{4DDC5380-09D6-40BE-8A6F-064C763F14B4}"/>
              </a:ext>
            </a:extLst>
          </p:cNvPr>
          <p:cNvSpPr/>
          <p:nvPr/>
        </p:nvSpPr>
        <p:spPr bwMode="auto">
          <a:xfrm>
            <a:off x="2577683" y="3665180"/>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CTS (RA: STA1) </a:t>
            </a:r>
          </a:p>
        </p:txBody>
      </p:sp>
      <p:sp>
        <p:nvSpPr>
          <p:cNvPr id="29" name="Rectangle 28">
            <a:extLst>
              <a:ext uri="{FF2B5EF4-FFF2-40B4-BE49-F238E27FC236}">
                <a16:creationId xmlns:a16="http://schemas.microsoft.com/office/drawing/2014/main" id="{16CB1505-96D5-4072-B8BD-BF24DDC60E8F}"/>
              </a:ext>
            </a:extLst>
          </p:cNvPr>
          <p:cNvSpPr/>
          <p:nvPr/>
        </p:nvSpPr>
        <p:spPr bwMode="auto">
          <a:xfrm>
            <a:off x="3343224" y="3654425"/>
            <a:ext cx="1530401"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STA1, RA: AP1) </a:t>
            </a:r>
          </a:p>
        </p:txBody>
      </p:sp>
      <p:sp>
        <p:nvSpPr>
          <p:cNvPr id="30" name="Rectangle 29">
            <a:extLst>
              <a:ext uri="{FF2B5EF4-FFF2-40B4-BE49-F238E27FC236}">
                <a16:creationId xmlns:a16="http://schemas.microsoft.com/office/drawing/2014/main" id="{8E391CD3-7643-4B91-B19D-2F9C545330F1}"/>
              </a:ext>
            </a:extLst>
          </p:cNvPr>
          <p:cNvSpPr/>
          <p:nvPr/>
        </p:nvSpPr>
        <p:spPr bwMode="auto">
          <a:xfrm>
            <a:off x="4991848" y="3653768"/>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STA1) </a:t>
            </a:r>
          </a:p>
        </p:txBody>
      </p:sp>
      <p:sp>
        <p:nvSpPr>
          <p:cNvPr id="31" name="Rectangle 30">
            <a:extLst>
              <a:ext uri="{FF2B5EF4-FFF2-40B4-BE49-F238E27FC236}">
                <a16:creationId xmlns:a16="http://schemas.microsoft.com/office/drawing/2014/main" id="{CC00B4FF-BF8B-4AC0-AB61-EF4C909845A1}"/>
              </a:ext>
            </a:extLst>
          </p:cNvPr>
          <p:cNvSpPr/>
          <p:nvPr/>
        </p:nvSpPr>
        <p:spPr bwMode="auto">
          <a:xfrm>
            <a:off x="2469495" y="4777275"/>
            <a:ext cx="872090" cy="223046"/>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2" name="Rectangle 31">
            <a:extLst>
              <a:ext uri="{FF2B5EF4-FFF2-40B4-BE49-F238E27FC236}">
                <a16:creationId xmlns:a16="http://schemas.microsoft.com/office/drawing/2014/main" id="{5B8674D9-9757-491E-A6C5-6C5019A3B78E}"/>
              </a:ext>
            </a:extLst>
          </p:cNvPr>
          <p:cNvSpPr/>
          <p:nvPr/>
        </p:nvSpPr>
        <p:spPr bwMode="auto">
          <a:xfrm>
            <a:off x="3349669" y="4777274"/>
            <a:ext cx="1523956" cy="222394"/>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3" name="Rectangle 32">
            <a:extLst>
              <a:ext uri="{FF2B5EF4-FFF2-40B4-BE49-F238E27FC236}">
                <a16:creationId xmlns:a16="http://schemas.microsoft.com/office/drawing/2014/main" id="{84AA27F2-E282-486E-8F18-73369B1FD957}"/>
              </a:ext>
            </a:extLst>
          </p:cNvPr>
          <p:cNvSpPr/>
          <p:nvPr/>
        </p:nvSpPr>
        <p:spPr bwMode="auto">
          <a:xfrm>
            <a:off x="4881709" y="4779668"/>
            <a:ext cx="1668317" cy="237205"/>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cxnSp>
        <p:nvCxnSpPr>
          <p:cNvPr id="34" name="Straight Connector 33">
            <a:extLst>
              <a:ext uri="{FF2B5EF4-FFF2-40B4-BE49-F238E27FC236}">
                <a16:creationId xmlns:a16="http://schemas.microsoft.com/office/drawing/2014/main" id="{01C1A928-2ED1-4CA4-BB43-E3B694D86C88}"/>
              </a:ext>
            </a:extLst>
          </p:cNvPr>
          <p:cNvCxnSpPr/>
          <p:nvPr/>
        </p:nvCxnSpPr>
        <p:spPr bwMode="auto">
          <a:xfrm>
            <a:off x="1638959" y="5729338"/>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37" name="TextBox 36">
            <a:extLst>
              <a:ext uri="{FF2B5EF4-FFF2-40B4-BE49-F238E27FC236}">
                <a16:creationId xmlns:a16="http://schemas.microsoft.com/office/drawing/2014/main" id="{4B6615B4-8F31-4F27-81DE-BBE7CB59321C}"/>
              </a:ext>
            </a:extLst>
          </p:cNvPr>
          <p:cNvSpPr txBox="1"/>
          <p:nvPr/>
        </p:nvSpPr>
        <p:spPr>
          <a:xfrm>
            <a:off x="7803549" y="5521537"/>
            <a:ext cx="94785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Non-AP MLD 2</a:t>
            </a:r>
          </a:p>
        </p:txBody>
      </p:sp>
      <p:sp>
        <p:nvSpPr>
          <p:cNvPr id="38" name="Rectangle 37">
            <a:extLst>
              <a:ext uri="{FF2B5EF4-FFF2-40B4-BE49-F238E27FC236}">
                <a16:creationId xmlns:a16="http://schemas.microsoft.com/office/drawing/2014/main" id="{8FC920D2-2C32-4044-B09F-C19466DCC658}"/>
              </a:ext>
            </a:extLst>
          </p:cNvPr>
          <p:cNvSpPr/>
          <p:nvPr/>
        </p:nvSpPr>
        <p:spPr bwMode="auto">
          <a:xfrm rot="16200000">
            <a:off x="7215202" y="5277855"/>
            <a:ext cx="461666"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9" name="Rectangle 38">
            <a:extLst>
              <a:ext uri="{FF2B5EF4-FFF2-40B4-BE49-F238E27FC236}">
                <a16:creationId xmlns:a16="http://schemas.microsoft.com/office/drawing/2014/main" id="{52A90661-813E-44FC-871E-9B17324C3CE8}"/>
              </a:ext>
            </a:extLst>
          </p:cNvPr>
          <p:cNvSpPr/>
          <p:nvPr/>
        </p:nvSpPr>
        <p:spPr bwMode="auto">
          <a:xfrm>
            <a:off x="7069602" y="5551755"/>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3</a:t>
            </a:r>
          </a:p>
        </p:txBody>
      </p:sp>
      <p:sp>
        <p:nvSpPr>
          <p:cNvPr id="40" name="Rectangle 39">
            <a:extLst>
              <a:ext uri="{FF2B5EF4-FFF2-40B4-BE49-F238E27FC236}">
                <a16:creationId xmlns:a16="http://schemas.microsoft.com/office/drawing/2014/main" id="{D9A8440F-46F5-4A43-8C54-0D9F0FCEBAF6}"/>
              </a:ext>
            </a:extLst>
          </p:cNvPr>
          <p:cNvSpPr/>
          <p:nvPr/>
        </p:nvSpPr>
        <p:spPr bwMode="auto">
          <a:xfrm>
            <a:off x="3424244" y="5279712"/>
            <a:ext cx="528770" cy="44962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RTS (TA: STA3)</a:t>
            </a:r>
          </a:p>
        </p:txBody>
      </p:sp>
      <p:sp>
        <p:nvSpPr>
          <p:cNvPr id="41" name="Rectangle 40">
            <a:extLst>
              <a:ext uri="{FF2B5EF4-FFF2-40B4-BE49-F238E27FC236}">
                <a16:creationId xmlns:a16="http://schemas.microsoft.com/office/drawing/2014/main" id="{395C2A0C-EAC9-43B7-AEA7-08B5299A8D00}"/>
              </a:ext>
            </a:extLst>
          </p:cNvPr>
          <p:cNvSpPr/>
          <p:nvPr/>
        </p:nvSpPr>
        <p:spPr bwMode="auto">
          <a:xfrm>
            <a:off x="4017040" y="5279712"/>
            <a:ext cx="468725" cy="449626"/>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CTS (RA: STA3) </a:t>
            </a:r>
          </a:p>
        </p:txBody>
      </p:sp>
      <p:sp>
        <p:nvSpPr>
          <p:cNvPr id="42" name="Rectangle 41">
            <a:extLst>
              <a:ext uri="{FF2B5EF4-FFF2-40B4-BE49-F238E27FC236}">
                <a16:creationId xmlns:a16="http://schemas.microsoft.com/office/drawing/2014/main" id="{8C96A1BF-4E9A-4EBE-BCA9-E343E3EBEB5F}"/>
              </a:ext>
            </a:extLst>
          </p:cNvPr>
          <p:cNvSpPr/>
          <p:nvPr/>
        </p:nvSpPr>
        <p:spPr bwMode="auto">
          <a:xfrm>
            <a:off x="4527329" y="5277455"/>
            <a:ext cx="2022697" cy="46166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STA3, RA: AP2) </a:t>
            </a:r>
          </a:p>
        </p:txBody>
      </p:sp>
      <p:sp>
        <p:nvSpPr>
          <p:cNvPr id="43" name="Rectangle 42">
            <a:extLst>
              <a:ext uri="{FF2B5EF4-FFF2-40B4-BE49-F238E27FC236}">
                <a16:creationId xmlns:a16="http://schemas.microsoft.com/office/drawing/2014/main" id="{76315F71-C925-437A-A7F8-3815E386900B}"/>
              </a:ext>
            </a:extLst>
          </p:cNvPr>
          <p:cNvSpPr/>
          <p:nvPr/>
        </p:nvSpPr>
        <p:spPr bwMode="auto">
          <a:xfrm>
            <a:off x="5708192" y="4619703"/>
            <a:ext cx="633699" cy="37996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RTS (TA: STA2)</a:t>
            </a:r>
          </a:p>
        </p:txBody>
      </p:sp>
      <p:sp>
        <p:nvSpPr>
          <p:cNvPr id="44" name="Right Brace 43">
            <a:extLst>
              <a:ext uri="{FF2B5EF4-FFF2-40B4-BE49-F238E27FC236}">
                <a16:creationId xmlns:a16="http://schemas.microsoft.com/office/drawing/2014/main" id="{470D3384-F412-4F7E-B988-627E8FE3AAAD}"/>
              </a:ext>
            </a:extLst>
          </p:cNvPr>
          <p:cNvSpPr/>
          <p:nvPr/>
        </p:nvSpPr>
        <p:spPr bwMode="auto">
          <a:xfrm rot="5400000">
            <a:off x="5895099" y="5665224"/>
            <a:ext cx="148720" cy="522533"/>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pPr>
            <a:endParaRPr lang="en-US" sz="1200">
              <a:solidFill>
                <a:srgbClr val="000000"/>
              </a:solidFill>
              <a:latin typeface="Times New Roman" pitchFamily="18" charset="0"/>
              <a:ea typeface="+mn-ea"/>
            </a:endParaRPr>
          </a:p>
        </p:txBody>
      </p:sp>
      <p:sp>
        <p:nvSpPr>
          <p:cNvPr id="45" name="Rectangle 44">
            <a:extLst>
              <a:ext uri="{FF2B5EF4-FFF2-40B4-BE49-F238E27FC236}">
                <a16:creationId xmlns:a16="http://schemas.microsoft.com/office/drawing/2014/main" id="{616888B2-17B0-41E1-BDBF-FA317D760014}"/>
              </a:ext>
            </a:extLst>
          </p:cNvPr>
          <p:cNvSpPr/>
          <p:nvPr/>
        </p:nvSpPr>
        <p:spPr bwMode="auto">
          <a:xfrm>
            <a:off x="5461814" y="5940060"/>
            <a:ext cx="1264885"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b="1" dirty="0">
                <a:solidFill>
                  <a:srgbClr val="FF0000"/>
                </a:solidFill>
                <a:latin typeface="Times New Roman" pitchFamily="18" charset="0"/>
                <a:ea typeface="+mn-ea"/>
              </a:rPr>
              <a:t>Collision at AP 2</a:t>
            </a:r>
          </a:p>
        </p:txBody>
      </p:sp>
      <p:sp>
        <p:nvSpPr>
          <p:cNvPr id="46" name="TextBox 45">
            <a:extLst>
              <a:ext uri="{FF2B5EF4-FFF2-40B4-BE49-F238E27FC236}">
                <a16:creationId xmlns:a16="http://schemas.microsoft.com/office/drawing/2014/main" id="{C0B2F287-7D77-43E2-9F95-E5C9319CD495}"/>
              </a:ext>
            </a:extLst>
          </p:cNvPr>
          <p:cNvSpPr txBox="1"/>
          <p:nvPr/>
        </p:nvSpPr>
        <p:spPr>
          <a:xfrm>
            <a:off x="937056" y="5188846"/>
            <a:ext cx="149510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 (from STA-3 perspective)</a:t>
            </a:r>
          </a:p>
        </p:txBody>
      </p:sp>
    </p:spTree>
    <p:extLst>
      <p:ext uri="{BB962C8B-B14F-4D97-AF65-F5344CB8AC3E}">
        <p14:creationId xmlns:p14="http://schemas.microsoft.com/office/powerpoint/2010/main" val="1800395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17A91-EC70-45A7-B50D-E3A19FF218F3}"/>
              </a:ext>
            </a:extLst>
          </p:cNvPr>
          <p:cNvSpPr>
            <a:spLocks noGrp="1"/>
          </p:cNvSpPr>
          <p:nvPr>
            <p:ph type="title"/>
          </p:nvPr>
        </p:nvSpPr>
        <p:spPr/>
        <p:txBody>
          <a:bodyPr/>
          <a:lstStyle/>
          <a:p>
            <a:r>
              <a:rPr lang="en-US" dirty="0"/>
              <a:t>Background (</a:t>
            </a:r>
            <a:r>
              <a:rPr lang="en-US" dirty="0" err="1"/>
              <a:t>NAVsyncdelay</a:t>
            </a:r>
            <a:r>
              <a:rPr lang="en-US" dirty="0"/>
              <a:t>)</a:t>
            </a:r>
          </a:p>
        </p:txBody>
      </p:sp>
      <p:sp>
        <p:nvSpPr>
          <p:cNvPr id="3" name="Content Placeholder 2">
            <a:extLst>
              <a:ext uri="{FF2B5EF4-FFF2-40B4-BE49-F238E27FC236}">
                <a16:creationId xmlns:a16="http://schemas.microsoft.com/office/drawing/2014/main" id="{D2B38D93-D6ED-42E6-A5CF-2E3220C31CB9}"/>
              </a:ext>
            </a:extLst>
          </p:cNvPr>
          <p:cNvSpPr>
            <a:spLocks noGrp="1"/>
          </p:cNvSpPr>
          <p:nvPr>
            <p:ph idx="1"/>
          </p:nvPr>
        </p:nvSpPr>
        <p:spPr/>
        <p:txBody>
          <a:bodyPr/>
          <a:lstStyle/>
          <a:p>
            <a:pPr>
              <a:buFont typeface="Arial" panose="020B0604020202020204" pitchFamily="34" charset="0"/>
              <a:buChar char="•"/>
            </a:pPr>
            <a:r>
              <a:rPr lang="en-US" sz="1600" dirty="0"/>
              <a:t>For other STAs on the same channel, the impact of non-STR STA coming out of blindness and performing channel access is similar to the case of STA coming out of Doze to awake and doing the same.</a:t>
            </a:r>
          </a:p>
          <a:p>
            <a:pPr>
              <a:buFont typeface="Arial" panose="020B0604020202020204" pitchFamily="34" charset="0"/>
              <a:buChar char="•"/>
            </a:pPr>
            <a:r>
              <a:rPr lang="en-US" sz="1600" dirty="0"/>
              <a:t>Currently, the spec proposes to use the </a:t>
            </a:r>
            <a:r>
              <a:rPr lang="en-US" sz="1600" dirty="0" err="1"/>
              <a:t>NAVSyncDelay</a:t>
            </a:r>
            <a:r>
              <a:rPr lang="en-US" sz="1600" dirty="0"/>
              <a:t> timer to solve this problem for Doze-to-Awake transitions.</a:t>
            </a:r>
          </a:p>
          <a:p>
            <a:pPr lvl="1">
              <a:buFont typeface="Arial" panose="020B0604020202020204" pitchFamily="34" charset="0"/>
              <a:buChar char="•"/>
            </a:pPr>
            <a:r>
              <a:rPr lang="en-US" sz="1200" dirty="0"/>
              <a:t>The  timer value is set by non-AP STA.</a:t>
            </a:r>
          </a:p>
          <a:p>
            <a:pPr lvl="1">
              <a:buFont typeface="Arial" panose="020B0604020202020204" pitchFamily="34" charset="0"/>
              <a:buChar char="•"/>
            </a:pPr>
            <a:r>
              <a:rPr lang="en-US" sz="1200" dirty="0"/>
              <a:t>The usage is defined in </a:t>
            </a:r>
            <a:r>
              <a:rPr lang="en-US" sz="1200" dirty="0" err="1"/>
              <a:t>REVmd</a:t>
            </a:r>
            <a:r>
              <a:rPr lang="en-US" sz="1200" dirty="0"/>
              <a:t> as: “A (11ah)non-S1G STA that is changing from doze to awake state in order to transmit shall perform CCA until a frame is detected by which it can set its NAV, or until a period of time indicated by the </a:t>
            </a:r>
            <a:r>
              <a:rPr lang="en-US" sz="1200" dirty="0" err="1"/>
              <a:t>NAVSyncDelay</a:t>
            </a:r>
            <a:r>
              <a:rPr lang="en-US" sz="1200" dirty="0"/>
              <a:t> from the MLME-</a:t>
            </a:r>
            <a:r>
              <a:rPr lang="en-US" sz="1200" dirty="0" err="1"/>
              <a:t>JOIN.request</a:t>
            </a:r>
            <a:r>
              <a:rPr lang="en-US" sz="1200" dirty="0"/>
              <a:t> primitive has transpired.”</a:t>
            </a:r>
          </a:p>
          <a:p>
            <a:pPr>
              <a:buFont typeface="Arial" panose="020B0604020202020204" pitchFamily="34" charset="0"/>
              <a:buChar char="•"/>
            </a:pPr>
            <a:r>
              <a:rPr lang="en-US" sz="1600" dirty="0"/>
              <a:t>Typically the </a:t>
            </a:r>
            <a:r>
              <a:rPr lang="en-US" sz="1600" dirty="0" err="1"/>
              <a:t>NAVSyncDelay</a:t>
            </a:r>
            <a:r>
              <a:rPr lang="en-US" sz="1600" dirty="0"/>
              <a:t> value is set by STA to be zero. This does not cause significant problems because the STA does not go from Doze to Awake frequently.</a:t>
            </a:r>
          </a:p>
          <a:p>
            <a:pPr>
              <a:buFont typeface="Arial" panose="020B0604020202020204" pitchFamily="34" charset="0"/>
              <a:buChar char="•"/>
            </a:pPr>
            <a:r>
              <a:rPr lang="en-US" sz="1600" dirty="0"/>
              <a:t>For non-STR operation we expect higher frequency of such transitions.  </a:t>
            </a:r>
            <a:endParaRPr lang="en-US" sz="120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842085F-4685-455A-9914-8D3F57AD4C7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3520E53D-DCC9-4686-9946-5989FB01DDE2}"/>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82598690-6932-4BA0-853E-553397BBEC3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304145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7935F-37E1-475C-8E59-ADA5F69359F8}"/>
              </a:ext>
            </a:extLst>
          </p:cNvPr>
          <p:cNvSpPr>
            <a:spLocks noGrp="1"/>
          </p:cNvSpPr>
          <p:nvPr>
            <p:ph type="title"/>
          </p:nvPr>
        </p:nvSpPr>
        <p:spPr/>
        <p:txBody>
          <a:bodyPr/>
          <a:lstStyle/>
          <a:p>
            <a:r>
              <a:rPr lang="en-US" dirty="0"/>
              <a:t>Recap of solutions proposed</a:t>
            </a:r>
          </a:p>
        </p:txBody>
      </p:sp>
      <p:sp>
        <p:nvSpPr>
          <p:cNvPr id="3" name="Content Placeholder 2">
            <a:extLst>
              <a:ext uri="{FF2B5EF4-FFF2-40B4-BE49-F238E27FC236}">
                <a16:creationId xmlns:a16="http://schemas.microsoft.com/office/drawing/2014/main" id="{B267363E-A704-4E41-8684-3D2704ED2D3C}"/>
              </a:ext>
            </a:extLst>
          </p:cNvPr>
          <p:cNvSpPr>
            <a:spLocks noGrp="1"/>
          </p:cNvSpPr>
          <p:nvPr>
            <p:ph idx="1"/>
          </p:nvPr>
        </p:nvSpPr>
        <p:spPr>
          <a:xfrm>
            <a:off x="685800" y="1981201"/>
            <a:ext cx="7770813" cy="1371600"/>
          </a:xfrm>
        </p:spPr>
        <p:txBody>
          <a:bodyPr/>
          <a:lstStyle/>
          <a:p>
            <a:pPr>
              <a:buFont typeface="Arial" panose="020B0604020202020204" pitchFamily="34" charset="0"/>
              <a:buChar char="•"/>
            </a:pPr>
            <a:r>
              <a:rPr lang="en-US" sz="1800" dirty="0"/>
              <a:t>In </a:t>
            </a:r>
            <a:r>
              <a:rPr lang="en-US" sz="1800" b="0" dirty="0"/>
              <a:t>490r0 </a:t>
            </a:r>
            <a:r>
              <a:rPr lang="en-US" sz="1800" dirty="0"/>
              <a:t>we analyzed the problem and proposed a solution to address it mainly from the associated BSS perspective. </a:t>
            </a:r>
          </a:p>
          <a:p>
            <a:pPr lvl="1">
              <a:buFont typeface="Arial" panose="020B0604020202020204" pitchFamily="34" charset="0"/>
              <a:buChar char="•"/>
            </a:pPr>
            <a:r>
              <a:rPr lang="en-US" sz="1600" dirty="0"/>
              <a:t>After blindness is over, STA refrains from transmitting for some timer value (similar to </a:t>
            </a:r>
            <a:r>
              <a:rPr lang="en-US" sz="1600" dirty="0" err="1"/>
              <a:t>NAVSyncDelay</a:t>
            </a:r>
            <a:r>
              <a:rPr lang="en-US" sz="1600" dirty="0"/>
              <a:t>) except for 1 RTS frame. </a:t>
            </a:r>
          </a:p>
          <a:p>
            <a:pPr>
              <a:buFont typeface="Arial" panose="020B0604020202020204" pitchFamily="34" charset="0"/>
              <a:buChar char="•"/>
            </a:pPr>
            <a:r>
              <a:rPr lang="en-US" sz="1800" dirty="0"/>
              <a:t>Concurrently in 444r1, two options were presented to address the problem from overall network perspective.</a:t>
            </a:r>
          </a:p>
          <a:p>
            <a:pPr lvl="1">
              <a:buFont typeface="Arial" panose="020B0604020202020204" pitchFamily="34" charset="0"/>
              <a:buChar char="•"/>
            </a:pPr>
            <a:r>
              <a:rPr lang="en-US" sz="1600" dirty="0"/>
              <a:t>Option 1: Similar to </a:t>
            </a:r>
            <a:r>
              <a:rPr lang="en-US" sz="1600" dirty="0" err="1"/>
              <a:t>NAVSyncDelay</a:t>
            </a:r>
            <a:r>
              <a:rPr lang="en-US" sz="1600" dirty="0"/>
              <a:t>, start a fixed timer during which countdown is prohibited. It expires after decoding preamble and/or NAV.</a:t>
            </a:r>
          </a:p>
          <a:p>
            <a:pPr lvl="1">
              <a:buFont typeface="Arial" panose="020B0604020202020204" pitchFamily="34" charset="0"/>
              <a:buChar char="•"/>
            </a:pPr>
            <a:r>
              <a:rPr lang="en-US" sz="1600" dirty="0"/>
              <a:t>Option 2: Lower ED level after transmission to -82 dBm. </a:t>
            </a:r>
          </a:p>
        </p:txBody>
      </p:sp>
      <p:sp>
        <p:nvSpPr>
          <p:cNvPr id="4" name="Slide Number Placeholder 3">
            <a:extLst>
              <a:ext uri="{FF2B5EF4-FFF2-40B4-BE49-F238E27FC236}">
                <a16:creationId xmlns:a16="http://schemas.microsoft.com/office/drawing/2014/main" id="{991023DC-32BF-4C06-95C9-6DF505380A1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3166C969-E0AF-495D-BA63-BEEF384EB634}"/>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1BD8792E-3528-40AB-A2DF-561A77418315}"/>
              </a:ext>
            </a:extLst>
          </p:cNvPr>
          <p:cNvSpPr>
            <a:spLocks noGrp="1"/>
          </p:cNvSpPr>
          <p:nvPr>
            <p:ph type="dt" idx="15"/>
          </p:nvPr>
        </p:nvSpPr>
        <p:spPr/>
        <p:txBody>
          <a:bodyPr/>
          <a:lstStyle/>
          <a:p>
            <a:r>
              <a:rPr lang="en-US"/>
              <a:t>July 2020</a:t>
            </a:r>
            <a:endParaRPr lang="en-GB" dirty="0"/>
          </a:p>
        </p:txBody>
      </p:sp>
      <p:pic>
        <p:nvPicPr>
          <p:cNvPr id="7" name="Picture 6">
            <a:extLst>
              <a:ext uri="{FF2B5EF4-FFF2-40B4-BE49-F238E27FC236}">
                <a16:creationId xmlns:a16="http://schemas.microsoft.com/office/drawing/2014/main" id="{129E6F08-84D5-422C-B2EE-B42B19C20F13}"/>
              </a:ext>
            </a:extLst>
          </p:cNvPr>
          <p:cNvPicPr>
            <a:picLocks noChangeAspect="1"/>
          </p:cNvPicPr>
          <p:nvPr/>
        </p:nvPicPr>
        <p:blipFill>
          <a:blip r:embed="rId2"/>
          <a:stretch>
            <a:fillRect/>
          </a:stretch>
        </p:blipFill>
        <p:spPr>
          <a:xfrm>
            <a:off x="601662" y="4701488"/>
            <a:ext cx="6929326" cy="1954900"/>
          </a:xfrm>
          <a:prstGeom prst="rect">
            <a:avLst/>
          </a:prstGeom>
        </p:spPr>
      </p:pic>
      <p:sp>
        <p:nvSpPr>
          <p:cNvPr id="8" name="TextBox 7">
            <a:extLst>
              <a:ext uri="{FF2B5EF4-FFF2-40B4-BE49-F238E27FC236}">
                <a16:creationId xmlns:a16="http://schemas.microsoft.com/office/drawing/2014/main" id="{FB1AB59B-12DC-4DAE-A81F-98BFC2172F74}"/>
              </a:ext>
            </a:extLst>
          </p:cNvPr>
          <p:cNvSpPr txBox="1"/>
          <p:nvPr/>
        </p:nvSpPr>
        <p:spPr>
          <a:xfrm>
            <a:off x="7315200" y="5263439"/>
            <a:ext cx="1640737" cy="830997"/>
          </a:xfrm>
          <a:prstGeom prst="rect">
            <a:avLst/>
          </a:prstGeom>
          <a:noFill/>
        </p:spPr>
        <p:txBody>
          <a:bodyPr wrap="square" rtlCol="0">
            <a:spAutoFit/>
          </a:bodyPr>
          <a:lstStyle/>
          <a:p>
            <a:r>
              <a:rPr lang="en-US" sz="1600" dirty="0">
                <a:solidFill>
                  <a:schemeClr val="tx1"/>
                </a:solidFill>
              </a:rPr>
              <a:t>Example of option 1 solution in 444r1.</a:t>
            </a:r>
          </a:p>
        </p:txBody>
      </p:sp>
    </p:spTree>
    <p:extLst>
      <p:ext uri="{BB962C8B-B14F-4D97-AF65-F5344CB8AC3E}">
        <p14:creationId xmlns:p14="http://schemas.microsoft.com/office/powerpoint/2010/main" val="2459818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64DC1-BC35-4FA7-BB45-7C1679C6B4A7}"/>
              </a:ext>
            </a:extLst>
          </p:cNvPr>
          <p:cNvSpPr>
            <a:spLocks noGrp="1"/>
          </p:cNvSpPr>
          <p:nvPr>
            <p:ph type="title"/>
          </p:nvPr>
        </p:nvSpPr>
        <p:spPr/>
        <p:txBody>
          <a:bodyPr/>
          <a:lstStyle/>
          <a:p>
            <a:r>
              <a:rPr lang="en-US" dirty="0"/>
              <a:t>Revised solution</a:t>
            </a:r>
          </a:p>
        </p:txBody>
      </p:sp>
      <p:sp>
        <p:nvSpPr>
          <p:cNvPr id="3" name="Content Placeholder 2">
            <a:extLst>
              <a:ext uri="{FF2B5EF4-FFF2-40B4-BE49-F238E27FC236}">
                <a16:creationId xmlns:a16="http://schemas.microsoft.com/office/drawing/2014/main" id="{248E3165-8190-40B4-962B-5B7E241B256A}"/>
              </a:ext>
            </a:extLst>
          </p:cNvPr>
          <p:cNvSpPr>
            <a:spLocks noGrp="1"/>
          </p:cNvSpPr>
          <p:nvPr>
            <p:ph idx="1"/>
          </p:nvPr>
        </p:nvSpPr>
        <p:spPr>
          <a:xfrm>
            <a:off x="265906" y="1814246"/>
            <a:ext cx="8420894" cy="4113213"/>
          </a:xfrm>
        </p:spPr>
        <p:txBody>
          <a:bodyPr/>
          <a:lstStyle/>
          <a:p>
            <a:pPr>
              <a:buFont typeface="Arial" panose="020B0604020202020204" pitchFamily="34" charset="0"/>
              <a:buChar char="•"/>
            </a:pPr>
            <a:r>
              <a:rPr lang="en-US" sz="2000" dirty="0"/>
              <a:t>The solution in 490r0 prioritizes non-STR STA MLD performance while that in 444r1 is more protective of the network performance.  </a:t>
            </a:r>
          </a:p>
          <a:p>
            <a:pPr>
              <a:buFont typeface="Arial" panose="020B0604020202020204" pitchFamily="34" charset="0"/>
              <a:buChar char="•"/>
            </a:pPr>
            <a:r>
              <a:rPr lang="en-US" sz="2000" dirty="0"/>
              <a:t>To balance the two requirements we propose a joint solution:</a:t>
            </a:r>
          </a:p>
          <a:p>
            <a:pPr lvl="1">
              <a:buFont typeface="Arial" panose="020B0604020202020204" pitchFamily="34" charset="0"/>
              <a:buChar char="•"/>
            </a:pPr>
            <a:r>
              <a:rPr lang="en-US" sz="1400" dirty="0"/>
              <a:t>Every non-STR STA start a timer, following the end of a transmission on the other link except in some cases where it is assumed to have the medium state information (see next slide). </a:t>
            </a:r>
          </a:p>
          <a:p>
            <a:pPr lvl="2">
              <a:buFont typeface="Arial" panose="020B0604020202020204" pitchFamily="34" charset="0"/>
              <a:buChar char="•"/>
            </a:pPr>
            <a:r>
              <a:rPr lang="en-US" sz="1200" dirty="0"/>
              <a:t>The value of this timer can be specified in spec or configured by AP.</a:t>
            </a:r>
          </a:p>
          <a:p>
            <a:pPr lvl="1">
              <a:buFont typeface="Arial" panose="020B0604020202020204" pitchFamily="34" charset="0"/>
              <a:buChar char="•"/>
            </a:pPr>
            <a:r>
              <a:rPr lang="en-US" sz="1400" dirty="0"/>
              <a:t>While the timer is running, STA can do EDCA using baseline CCA but a TBD ED threshold value (e.g., between -62 and -82dBm) whose value can be configured by AP; otherwise set to some default value (e.g., -62dBm). For example, </a:t>
            </a:r>
            <a:r>
              <a:rPr lang="en-US" sz="1400" u="sng" dirty="0"/>
              <a:t>managed</a:t>
            </a:r>
            <a:r>
              <a:rPr lang="en-US" sz="1400" dirty="0"/>
              <a:t> APs configure ED threshold to a non-default value, stand-alone APs use default value. </a:t>
            </a:r>
          </a:p>
          <a:p>
            <a:pPr lvl="1">
              <a:buFont typeface="Arial" panose="020B0604020202020204" pitchFamily="34" charset="0"/>
              <a:buChar char="•"/>
            </a:pPr>
            <a:r>
              <a:rPr lang="en-US" sz="1400" dirty="0"/>
              <a:t>The first frame after EDCA countdown is an RTS frame; the max number of RTSs that STA can transmit while timer is running is configured by AP (at least 1) </a:t>
            </a:r>
          </a:p>
          <a:p>
            <a:pPr lvl="2">
              <a:buFont typeface="Arial" panose="020B0604020202020204" pitchFamily="34" charset="0"/>
              <a:buChar char="•"/>
            </a:pPr>
            <a:r>
              <a:rPr lang="en-US" sz="1200" dirty="0"/>
              <a:t>Improves STA UL throughput/latency.  </a:t>
            </a:r>
          </a:p>
          <a:p>
            <a:pPr lvl="1">
              <a:buFont typeface="Arial" panose="020B0604020202020204" pitchFamily="34" charset="0"/>
              <a:buChar char="•"/>
            </a:pPr>
            <a:r>
              <a:rPr lang="en-US" sz="1400" dirty="0"/>
              <a:t>The timer expires early if at least either of the following events happens:</a:t>
            </a:r>
          </a:p>
          <a:p>
            <a:pPr marL="1200150" lvl="2" indent="-285750">
              <a:buFont typeface="Arial" panose="020B0604020202020204" pitchFamily="34" charset="0"/>
              <a:buChar char="•"/>
            </a:pPr>
            <a:r>
              <a:rPr lang="en-US" sz="1200" dirty="0"/>
              <a:t>any received PPDU with a valid MPDU (including response CTS to any </a:t>
            </a:r>
            <a:r>
              <a:rPr lang="en-US" sz="1200" dirty="0" err="1"/>
              <a:t>txmitted</a:t>
            </a:r>
            <a:r>
              <a:rPr lang="en-US" sz="1200" dirty="0"/>
              <a:t> RTS) </a:t>
            </a:r>
          </a:p>
          <a:p>
            <a:pPr marL="1200150" lvl="2" indent="-285750">
              <a:buFont typeface="Arial" panose="020B0604020202020204" pitchFamily="34" charset="0"/>
              <a:buChar char="•"/>
            </a:pPr>
            <a:r>
              <a:rPr lang="en-US" sz="1200" dirty="0"/>
              <a:t>a received PPDU with a valid </a:t>
            </a:r>
            <a:r>
              <a:rPr lang="en-US" sz="1200" dirty="0" err="1"/>
              <a:t>TxOP_duration</a:t>
            </a:r>
            <a:endParaRPr lang="en-US" sz="12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marL="457200" lvl="1" indent="0"/>
            <a:r>
              <a:rPr lang="en-US" sz="1600" dirty="0"/>
              <a:t> </a:t>
            </a:r>
          </a:p>
        </p:txBody>
      </p:sp>
      <p:sp>
        <p:nvSpPr>
          <p:cNvPr id="4" name="Slide Number Placeholder 3">
            <a:extLst>
              <a:ext uri="{FF2B5EF4-FFF2-40B4-BE49-F238E27FC236}">
                <a16:creationId xmlns:a16="http://schemas.microsoft.com/office/drawing/2014/main" id="{2489A069-7668-4244-A76C-CC04F3058C7E}"/>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B62CC4CA-BF78-4608-918A-B11D0ADAA500}"/>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C57163A9-8C02-4EE1-8590-F745FD20525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95176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8FF5C-4C0D-4C27-B756-3B2553982208}"/>
              </a:ext>
            </a:extLst>
          </p:cNvPr>
          <p:cNvSpPr>
            <a:spLocks noGrp="1"/>
          </p:cNvSpPr>
          <p:nvPr>
            <p:ph type="title"/>
          </p:nvPr>
        </p:nvSpPr>
        <p:spPr/>
        <p:txBody>
          <a:bodyPr/>
          <a:lstStyle/>
          <a:p>
            <a:r>
              <a:rPr lang="en-US" dirty="0"/>
              <a:t>Revised solution (contd.)</a:t>
            </a:r>
          </a:p>
        </p:txBody>
      </p:sp>
      <p:sp>
        <p:nvSpPr>
          <p:cNvPr id="3" name="Content Placeholder 2">
            <a:extLst>
              <a:ext uri="{FF2B5EF4-FFF2-40B4-BE49-F238E27FC236}">
                <a16:creationId xmlns:a16="http://schemas.microsoft.com/office/drawing/2014/main" id="{EF5C74DE-8A48-4C04-9F6D-8D5A2D486CC9}"/>
              </a:ext>
            </a:extLst>
          </p:cNvPr>
          <p:cNvSpPr>
            <a:spLocks noGrp="1"/>
          </p:cNvSpPr>
          <p:nvPr>
            <p:ph idx="1"/>
          </p:nvPr>
        </p:nvSpPr>
        <p:spPr>
          <a:xfrm>
            <a:off x="669721" y="1600201"/>
            <a:ext cx="7770813" cy="1600200"/>
          </a:xfrm>
        </p:spPr>
        <p:txBody>
          <a:bodyPr/>
          <a:lstStyle/>
          <a:p>
            <a:pPr>
              <a:buFont typeface="Arial" panose="020B0604020202020204" pitchFamily="34" charset="0"/>
              <a:buChar char="•"/>
            </a:pPr>
            <a:r>
              <a:rPr lang="en-US" sz="1800" dirty="0"/>
              <a:t>Medium state information is assumed to be “known” if STA-2 just transmitted PPDUs with end-time alignment on both links.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r>
              <a:rPr lang="en-US" sz="1800" dirty="0"/>
              <a:t>Medium state information is also assumed to be known if the NAV counter is non-zero at the end of transmission. </a:t>
            </a:r>
          </a:p>
          <a:p>
            <a:pPr lvl="1">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F7E093B-BD72-4C6B-BFEB-37FB96E8B46A}"/>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D14C570-EDC8-49CD-9904-5F12A231EBCF}"/>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43833BEA-959F-4E7D-8590-DD83C9A88CCB}"/>
              </a:ext>
            </a:extLst>
          </p:cNvPr>
          <p:cNvSpPr>
            <a:spLocks noGrp="1"/>
          </p:cNvSpPr>
          <p:nvPr>
            <p:ph type="dt" idx="15"/>
          </p:nvPr>
        </p:nvSpPr>
        <p:spPr/>
        <p:txBody>
          <a:bodyPr/>
          <a:lstStyle/>
          <a:p>
            <a:r>
              <a:rPr lang="en-US"/>
              <a:t>July 2020</a:t>
            </a:r>
            <a:endParaRPr lang="en-GB" dirty="0"/>
          </a:p>
        </p:txBody>
      </p:sp>
      <p:grpSp>
        <p:nvGrpSpPr>
          <p:cNvPr id="9" name="Group 8">
            <a:extLst>
              <a:ext uri="{FF2B5EF4-FFF2-40B4-BE49-F238E27FC236}">
                <a16:creationId xmlns:a16="http://schemas.microsoft.com/office/drawing/2014/main" id="{3CA5DBF3-0822-4ED6-A5E9-CF73367F7DDC}"/>
              </a:ext>
            </a:extLst>
          </p:cNvPr>
          <p:cNvGrpSpPr/>
          <p:nvPr/>
        </p:nvGrpSpPr>
        <p:grpSpPr>
          <a:xfrm>
            <a:off x="149679" y="2462969"/>
            <a:ext cx="8641174" cy="1588667"/>
            <a:chOff x="707648" y="4401150"/>
            <a:chExt cx="8641174" cy="1588667"/>
          </a:xfrm>
        </p:grpSpPr>
        <p:sp>
          <p:nvSpPr>
            <p:cNvPr id="10" name="TextBox 9">
              <a:extLst>
                <a:ext uri="{FF2B5EF4-FFF2-40B4-BE49-F238E27FC236}">
                  <a16:creationId xmlns:a16="http://schemas.microsoft.com/office/drawing/2014/main" id="{AF32D48A-7912-40E8-9853-38D0B55AEA6D}"/>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cxnSp>
          <p:nvCxnSpPr>
            <p:cNvPr id="11" name="Straight Connector 10">
              <a:extLst>
                <a:ext uri="{FF2B5EF4-FFF2-40B4-BE49-F238E27FC236}">
                  <a16:creationId xmlns:a16="http://schemas.microsoft.com/office/drawing/2014/main" id="{36D142AE-755F-4465-B64A-1EF3BBDF8FC7}"/>
                </a:ext>
              </a:extLst>
            </p:cNvPr>
            <p:cNvCxnSpPr/>
            <p:nvPr/>
          </p:nvCxnSpPr>
          <p:spPr bwMode="auto">
            <a:xfrm>
              <a:off x="2236376" y="5643542"/>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2" name="Rectangle 11">
              <a:extLst>
                <a:ext uri="{FF2B5EF4-FFF2-40B4-BE49-F238E27FC236}">
                  <a16:creationId xmlns:a16="http://schemas.microsoft.com/office/drawing/2014/main" id="{9BB17BC0-13C9-46A1-AD6C-DD3B433D0A64}"/>
                </a:ext>
              </a:extLst>
            </p:cNvPr>
            <p:cNvSpPr/>
            <p:nvPr/>
          </p:nvSpPr>
          <p:spPr bwMode="auto">
            <a:xfrm rot="16200000">
              <a:off x="453067" y="4679937"/>
              <a:ext cx="1293924"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 name="TextBox 12">
              <a:extLst>
                <a:ext uri="{FF2B5EF4-FFF2-40B4-BE49-F238E27FC236}">
                  <a16:creationId xmlns:a16="http://schemas.microsoft.com/office/drawing/2014/main" id="{AFC65A23-C4F2-4E97-B342-54D7EE528EF6}"/>
                </a:ext>
              </a:extLst>
            </p:cNvPr>
            <p:cNvSpPr txBox="1"/>
            <p:nvPr/>
          </p:nvSpPr>
          <p:spPr>
            <a:xfrm>
              <a:off x="707648" y="5712818"/>
              <a:ext cx="884642"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AP MLD</a:t>
              </a:r>
            </a:p>
          </p:txBody>
        </p:sp>
        <p:sp>
          <p:nvSpPr>
            <p:cNvPr id="14" name="Rectangle 13">
              <a:extLst>
                <a:ext uri="{FF2B5EF4-FFF2-40B4-BE49-F238E27FC236}">
                  <a16:creationId xmlns:a16="http://schemas.microsoft.com/office/drawing/2014/main" id="{23A1ABEF-43AB-4EDC-A86A-49A12E0A45B1}"/>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15" name="Rectangle 14">
              <a:extLst>
                <a:ext uri="{FF2B5EF4-FFF2-40B4-BE49-F238E27FC236}">
                  <a16:creationId xmlns:a16="http://schemas.microsoft.com/office/drawing/2014/main" id="{A753FEB0-5360-44A0-912C-F6186840E243}"/>
                </a:ext>
              </a:extLst>
            </p:cNvPr>
            <p:cNvSpPr/>
            <p:nvPr/>
          </p:nvSpPr>
          <p:spPr bwMode="auto">
            <a:xfrm>
              <a:off x="847991" y="5248977"/>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16" name="TextBox 15">
              <a:extLst>
                <a:ext uri="{FF2B5EF4-FFF2-40B4-BE49-F238E27FC236}">
                  <a16:creationId xmlns:a16="http://schemas.microsoft.com/office/drawing/2014/main" id="{BD3629CB-752B-4B92-9684-442C58B2E3F8}"/>
                </a:ext>
              </a:extLst>
            </p:cNvPr>
            <p:cNvSpPr txBox="1"/>
            <p:nvPr/>
          </p:nvSpPr>
          <p:spPr>
            <a:xfrm>
              <a:off x="8400965" y="4773605"/>
              <a:ext cx="947857" cy="646331"/>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Non-STR Non-AP MLD 1</a:t>
              </a:r>
            </a:p>
          </p:txBody>
        </p:sp>
        <p:sp>
          <p:nvSpPr>
            <p:cNvPr id="17" name="Rectangle 16">
              <a:extLst>
                <a:ext uri="{FF2B5EF4-FFF2-40B4-BE49-F238E27FC236}">
                  <a16:creationId xmlns:a16="http://schemas.microsoft.com/office/drawing/2014/main" id="{D0C7EBC2-DA75-4462-BA71-1DCDD0A43028}"/>
                </a:ext>
              </a:extLst>
            </p:cNvPr>
            <p:cNvSpPr/>
            <p:nvPr/>
          </p:nvSpPr>
          <p:spPr bwMode="auto">
            <a:xfrm rot="16200000">
              <a:off x="7402925" y="4598871"/>
              <a:ext cx="1293943"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8" name="Rectangle 17">
              <a:extLst>
                <a:ext uri="{FF2B5EF4-FFF2-40B4-BE49-F238E27FC236}">
                  <a16:creationId xmlns:a16="http://schemas.microsoft.com/office/drawing/2014/main" id="{C7F848A3-C670-4800-9012-4CAD00FCF25E}"/>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19" name="Rectangle 18">
              <a:extLst>
                <a:ext uri="{FF2B5EF4-FFF2-40B4-BE49-F238E27FC236}">
                  <a16:creationId xmlns:a16="http://schemas.microsoft.com/office/drawing/2014/main" id="{1FC6ED77-CD8B-4993-AC1E-E2664FA05D60}"/>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20" name="TextBox 19">
              <a:extLst>
                <a:ext uri="{FF2B5EF4-FFF2-40B4-BE49-F238E27FC236}">
                  <a16:creationId xmlns:a16="http://schemas.microsoft.com/office/drawing/2014/main" id="{173AB08A-CEE6-4F81-9BC8-18FE71CEF738}"/>
                </a:ext>
              </a:extLst>
            </p:cNvPr>
            <p:cNvSpPr txBox="1"/>
            <p:nvPr/>
          </p:nvSpPr>
          <p:spPr>
            <a:xfrm>
              <a:off x="1149969" y="5177612"/>
              <a:ext cx="1495107"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a:t>
              </a:r>
            </a:p>
          </p:txBody>
        </p:sp>
        <p:sp>
          <p:nvSpPr>
            <p:cNvPr id="21" name="TextBox 20">
              <a:extLst>
                <a:ext uri="{FF2B5EF4-FFF2-40B4-BE49-F238E27FC236}">
                  <a16:creationId xmlns:a16="http://schemas.microsoft.com/office/drawing/2014/main" id="{8810E40F-69CF-4415-B627-47641E4AC049}"/>
                </a:ext>
              </a:extLst>
            </p:cNvPr>
            <p:cNvSpPr txBox="1"/>
            <p:nvPr/>
          </p:nvSpPr>
          <p:spPr>
            <a:xfrm>
              <a:off x="7022867" y="5643542"/>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cxnSp>
          <p:nvCxnSpPr>
            <p:cNvPr id="22" name="Straight Connector 21">
              <a:extLst>
                <a:ext uri="{FF2B5EF4-FFF2-40B4-BE49-F238E27FC236}">
                  <a16:creationId xmlns:a16="http://schemas.microsoft.com/office/drawing/2014/main" id="{8F4DA799-F42D-4043-BB47-DE0C4B48D44D}"/>
                </a:ext>
              </a:extLst>
            </p:cNvPr>
            <p:cNvCxnSpPr/>
            <p:nvPr/>
          </p:nvCxnSpPr>
          <p:spPr bwMode="auto">
            <a:xfrm>
              <a:off x="2247009" y="4942888"/>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23" name="Rectangle 22">
            <a:extLst>
              <a:ext uri="{FF2B5EF4-FFF2-40B4-BE49-F238E27FC236}">
                <a16:creationId xmlns:a16="http://schemas.microsoft.com/office/drawing/2014/main" id="{D76CAD75-5535-4254-887D-4AFB39B9C63B}"/>
              </a:ext>
            </a:extLst>
          </p:cNvPr>
          <p:cNvSpPr/>
          <p:nvPr/>
        </p:nvSpPr>
        <p:spPr bwMode="auto">
          <a:xfrm>
            <a:off x="2057400" y="2341779"/>
            <a:ext cx="1530401"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AP1, RA: </a:t>
            </a:r>
            <a:r>
              <a:rPr lang="en-US" sz="1000" dirty="0"/>
              <a:t>STA</a:t>
            </a:r>
            <a:r>
              <a:rPr kumimoji="0" lang="en-US" sz="1000" b="0" i="0" u="none" strike="noStrike" cap="none" normalizeH="0" baseline="0" dirty="0">
                <a:ln>
                  <a:noFill/>
                </a:ln>
                <a:solidFill>
                  <a:schemeClr val="bg1"/>
                </a:solidFill>
                <a:effectLst/>
                <a:latin typeface="Times New Roman" pitchFamily="16" charset="0"/>
                <a:ea typeface="MS Gothic" charset="-128"/>
              </a:rPr>
              <a:t>1) </a:t>
            </a:r>
          </a:p>
        </p:txBody>
      </p:sp>
      <p:sp>
        <p:nvSpPr>
          <p:cNvPr id="24" name="Rectangle 23">
            <a:extLst>
              <a:ext uri="{FF2B5EF4-FFF2-40B4-BE49-F238E27FC236}">
                <a16:creationId xmlns:a16="http://schemas.microsoft.com/office/drawing/2014/main" id="{41B6E98B-D902-4E29-91F6-4D3A5F771EF6}"/>
              </a:ext>
            </a:extLst>
          </p:cNvPr>
          <p:cNvSpPr/>
          <p:nvPr/>
        </p:nvSpPr>
        <p:spPr bwMode="auto">
          <a:xfrm>
            <a:off x="2494010" y="3066256"/>
            <a:ext cx="1093792" cy="63910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a:t>
            </a:r>
            <a:r>
              <a:rPr lang="en-US" sz="1000" dirty="0"/>
              <a:t>AP2</a:t>
            </a:r>
            <a:r>
              <a:rPr kumimoji="0" lang="en-US" sz="1000" b="0" i="0" u="none" strike="noStrike" cap="none" normalizeH="0" baseline="0" dirty="0">
                <a:ln>
                  <a:noFill/>
                </a:ln>
                <a:solidFill>
                  <a:schemeClr val="bg1"/>
                </a:solidFill>
                <a:effectLst/>
                <a:latin typeface="Times New Roman" pitchFamily="16" charset="0"/>
                <a:ea typeface="MS Gothic" charset="-128"/>
              </a:rPr>
              <a:t>, RA: STA2) </a:t>
            </a:r>
          </a:p>
        </p:txBody>
      </p:sp>
      <p:sp>
        <p:nvSpPr>
          <p:cNvPr id="25" name="Rectangle 24">
            <a:extLst>
              <a:ext uri="{FF2B5EF4-FFF2-40B4-BE49-F238E27FC236}">
                <a16:creationId xmlns:a16="http://schemas.microsoft.com/office/drawing/2014/main" id="{63821301-5A2D-4667-B2FE-8BF55E4D20FB}"/>
              </a:ext>
            </a:extLst>
          </p:cNvPr>
          <p:cNvSpPr/>
          <p:nvPr/>
        </p:nvSpPr>
        <p:spPr bwMode="auto">
          <a:xfrm>
            <a:off x="4234419" y="2357438"/>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AP1) </a:t>
            </a:r>
          </a:p>
        </p:txBody>
      </p:sp>
      <p:sp>
        <p:nvSpPr>
          <p:cNvPr id="26" name="Rectangle 25">
            <a:extLst>
              <a:ext uri="{FF2B5EF4-FFF2-40B4-BE49-F238E27FC236}">
                <a16:creationId xmlns:a16="http://schemas.microsoft.com/office/drawing/2014/main" id="{5024929E-AEF6-4DF1-A7F1-C55DF166218A}"/>
              </a:ext>
            </a:extLst>
          </p:cNvPr>
          <p:cNvSpPr/>
          <p:nvPr/>
        </p:nvSpPr>
        <p:spPr bwMode="auto">
          <a:xfrm>
            <a:off x="4253742" y="3062174"/>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AP2) </a:t>
            </a:r>
          </a:p>
        </p:txBody>
      </p:sp>
      <p:cxnSp>
        <p:nvCxnSpPr>
          <p:cNvPr id="31" name="Straight Arrow Connector 30">
            <a:extLst>
              <a:ext uri="{FF2B5EF4-FFF2-40B4-BE49-F238E27FC236}">
                <a16:creationId xmlns:a16="http://schemas.microsoft.com/office/drawing/2014/main" id="{AE56C796-AF28-47D2-A137-FC6124C3089E}"/>
              </a:ext>
            </a:extLst>
          </p:cNvPr>
          <p:cNvCxnSpPr/>
          <p:nvPr/>
        </p:nvCxnSpPr>
        <p:spPr bwMode="auto">
          <a:xfrm>
            <a:off x="3587801" y="2681072"/>
            <a:ext cx="63447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2" name="TextBox 31">
            <a:extLst>
              <a:ext uri="{FF2B5EF4-FFF2-40B4-BE49-F238E27FC236}">
                <a16:creationId xmlns:a16="http://schemas.microsoft.com/office/drawing/2014/main" id="{4EEDD303-98A6-453B-A9A5-A9C83F9863DC}"/>
              </a:ext>
            </a:extLst>
          </p:cNvPr>
          <p:cNvSpPr txBox="1"/>
          <p:nvPr/>
        </p:nvSpPr>
        <p:spPr>
          <a:xfrm>
            <a:off x="3605327" y="2303859"/>
            <a:ext cx="542136" cy="307777"/>
          </a:xfrm>
          <a:prstGeom prst="rect">
            <a:avLst/>
          </a:prstGeom>
          <a:noFill/>
        </p:spPr>
        <p:txBody>
          <a:bodyPr wrap="none" rtlCol="0">
            <a:spAutoFit/>
          </a:bodyPr>
          <a:lstStyle/>
          <a:p>
            <a:r>
              <a:rPr lang="en-US" sz="1400" dirty="0">
                <a:solidFill>
                  <a:schemeClr val="tx1"/>
                </a:solidFill>
              </a:rPr>
              <a:t>SIFS</a:t>
            </a:r>
          </a:p>
        </p:txBody>
      </p:sp>
      <p:sp>
        <p:nvSpPr>
          <p:cNvPr id="33" name="TextBox 32">
            <a:extLst>
              <a:ext uri="{FF2B5EF4-FFF2-40B4-BE49-F238E27FC236}">
                <a16:creationId xmlns:a16="http://schemas.microsoft.com/office/drawing/2014/main" id="{5711B194-9862-4CC7-9214-3CB6F1340283}"/>
              </a:ext>
            </a:extLst>
          </p:cNvPr>
          <p:cNvSpPr txBox="1"/>
          <p:nvPr/>
        </p:nvSpPr>
        <p:spPr>
          <a:xfrm>
            <a:off x="3633971" y="3143580"/>
            <a:ext cx="542136" cy="307777"/>
          </a:xfrm>
          <a:prstGeom prst="rect">
            <a:avLst/>
          </a:prstGeom>
          <a:noFill/>
        </p:spPr>
        <p:txBody>
          <a:bodyPr wrap="none" rtlCol="0">
            <a:spAutoFit/>
          </a:bodyPr>
          <a:lstStyle/>
          <a:p>
            <a:r>
              <a:rPr lang="en-US" sz="1400" dirty="0">
                <a:solidFill>
                  <a:schemeClr val="tx1"/>
                </a:solidFill>
              </a:rPr>
              <a:t>SIFS</a:t>
            </a:r>
          </a:p>
        </p:txBody>
      </p:sp>
      <p:cxnSp>
        <p:nvCxnSpPr>
          <p:cNvPr id="34" name="Straight Arrow Connector 33">
            <a:extLst>
              <a:ext uri="{FF2B5EF4-FFF2-40B4-BE49-F238E27FC236}">
                <a16:creationId xmlns:a16="http://schemas.microsoft.com/office/drawing/2014/main" id="{B4A45D7A-EBFE-4C3C-81E3-FC1C1163162D}"/>
              </a:ext>
            </a:extLst>
          </p:cNvPr>
          <p:cNvCxnSpPr/>
          <p:nvPr/>
        </p:nvCxnSpPr>
        <p:spPr bwMode="auto">
          <a:xfrm>
            <a:off x="3605327" y="3385808"/>
            <a:ext cx="63447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42" name="TextBox 41">
            <a:extLst>
              <a:ext uri="{FF2B5EF4-FFF2-40B4-BE49-F238E27FC236}">
                <a16:creationId xmlns:a16="http://schemas.microsoft.com/office/drawing/2014/main" id="{352BE0FF-2CB1-4DF2-A6F0-268E00846544}"/>
              </a:ext>
            </a:extLst>
          </p:cNvPr>
          <p:cNvSpPr txBox="1"/>
          <p:nvPr/>
        </p:nvSpPr>
        <p:spPr>
          <a:xfrm>
            <a:off x="4902550" y="2977821"/>
            <a:ext cx="1738383" cy="523220"/>
          </a:xfrm>
          <a:prstGeom prst="rect">
            <a:avLst/>
          </a:prstGeom>
          <a:noFill/>
        </p:spPr>
        <p:txBody>
          <a:bodyPr wrap="square" rtlCol="0">
            <a:spAutoFit/>
          </a:bodyPr>
          <a:lstStyle/>
          <a:p>
            <a:r>
              <a:rPr lang="en-US" sz="1400" dirty="0">
                <a:solidFill>
                  <a:schemeClr val="tx1"/>
                </a:solidFill>
              </a:rPr>
              <a:t>STA-1 and 2 resume regular EDCA</a:t>
            </a:r>
          </a:p>
        </p:txBody>
      </p:sp>
      <p:grpSp>
        <p:nvGrpSpPr>
          <p:cNvPr id="43" name="Group 42">
            <a:extLst>
              <a:ext uri="{FF2B5EF4-FFF2-40B4-BE49-F238E27FC236}">
                <a16:creationId xmlns:a16="http://schemas.microsoft.com/office/drawing/2014/main" id="{071A781C-3B6B-4B20-A410-67DD9F89CC22}"/>
              </a:ext>
            </a:extLst>
          </p:cNvPr>
          <p:cNvGrpSpPr/>
          <p:nvPr/>
        </p:nvGrpSpPr>
        <p:grpSpPr>
          <a:xfrm>
            <a:off x="24401" y="4810707"/>
            <a:ext cx="8641174" cy="1588667"/>
            <a:chOff x="707648" y="4401150"/>
            <a:chExt cx="8641174" cy="1588667"/>
          </a:xfrm>
        </p:grpSpPr>
        <p:sp>
          <p:nvSpPr>
            <p:cNvPr id="44" name="TextBox 43">
              <a:extLst>
                <a:ext uri="{FF2B5EF4-FFF2-40B4-BE49-F238E27FC236}">
                  <a16:creationId xmlns:a16="http://schemas.microsoft.com/office/drawing/2014/main" id="{E55537A1-24EC-425E-8238-57D774EE21F5}"/>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cxnSp>
          <p:nvCxnSpPr>
            <p:cNvPr id="45" name="Straight Connector 44">
              <a:extLst>
                <a:ext uri="{FF2B5EF4-FFF2-40B4-BE49-F238E27FC236}">
                  <a16:creationId xmlns:a16="http://schemas.microsoft.com/office/drawing/2014/main" id="{6180A5ED-D0BA-486C-88F6-578FB2952359}"/>
                </a:ext>
              </a:extLst>
            </p:cNvPr>
            <p:cNvCxnSpPr/>
            <p:nvPr/>
          </p:nvCxnSpPr>
          <p:spPr bwMode="auto">
            <a:xfrm>
              <a:off x="2236376" y="5643542"/>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46" name="Rectangle 45">
              <a:extLst>
                <a:ext uri="{FF2B5EF4-FFF2-40B4-BE49-F238E27FC236}">
                  <a16:creationId xmlns:a16="http://schemas.microsoft.com/office/drawing/2014/main" id="{DFE07C7E-CF4A-4D8E-A28F-CFC175FF3431}"/>
                </a:ext>
              </a:extLst>
            </p:cNvPr>
            <p:cNvSpPr/>
            <p:nvPr/>
          </p:nvSpPr>
          <p:spPr bwMode="auto">
            <a:xfrm rot="16200000">
              <a:off x="453067" y="4679937"/>
              <a:ext cx="1293924"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47" name="TextBox 46">
              <a:extLst>
                <a:ext uri="{FF2B5EF4-FFF2-40B4-BE49-F238E27FC236}">
                  <a16:creationId xmlns:a16="http://schemas.microsoft.com/office/drawing/2014/main" id="{D38FF3DD-7A94-4FB7-A064-6640A6FB6C5B}"/>
                </a:ext>
              </a:extLst>
            </p:cNvPr>
            <p:cNvSpPr txBox="1"/>
            <p:nvPr/>
          </p:nvSpPr>
          <p:spPr>
            <a:xfrm>
              <a:off x="707648" y="5712818"/>
              <a:ext cx="884642"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AP MLD</a:t>
              </a:r>
            </a:p>
          </p:txBody>
        </p:sp>
        <p:sp>
          <p:nvSpPr>
            <p:cNvPr id="48" name="Rectangle 47">
              <a:extLst>
                <a:ext uri="{FF2B5EF4-FFF2-40B4-BE49-F238E27FC236}">
                  <a16:creationId xmlns:a16="http://schemas.microsoft.com/office/drawing/2014/main" id="{314DAFE5-0C16-4B8C-8E80-2AFB7CD2FD8A}"/>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49" name="Rectangle 48">
              <a:extLst>
                <a:ext uri="{FF2B5EF4-FFF2-40B4-BE49-F238E27FC236}">
                  <a16:creationId xmlns:a16="http://schemas.microsoft.com/office/drawing/2014/main" id="{10E951AF-29E2-4F3F-B8E2-F301FB5CB6CB}"/>
                </a:ext>
              </a:extLst>
            </p:cNvPr>
            <p:cNvSpPr/>
            <p:nvPr/>
          </p:nvSpPr>
          <p:spPr bwMode="auto">
            <a:xfrm>
              <a:off x="847991" y="5248977"/>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50" name="TextBox 49">
              <a:extLst>
                <a:ext uri="{FF2B5EF4-FFF2-40B4-BE49-F238E27FC236}">
                  <a16:creationId xmlns:a16="http://schemas.microsoft.com/office/drawing/2014/main" id="{91E9B234-B4FE-49DD-811C-1ECBE7451C65}"/>
                </a:ext>
              </a:extLst>
            </p:cNvPr>
            <p:cNvSpPr txBox="1"/>
            <p:nvPr/>
          </p:nvSpPr>
          <p:spPr>
            <a:xfrm>
              <a:off x="8400965" y="4773605"/>
              <a:ext cx="947857" cy="646331"/>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Non-STR Non-AP MLD 1</a:t>
              </a:r>
            </a:p>
          </p:txBody>
        </p:sp>
        <p:sp>
          <p:nvSpPr>
            <p:cNvPr id="51" name="Rectangle 50">
              <a:extLst>
                <a:ext uri="{FF2B5EF4-FFF2-40B4-BE49-F238E27FC236}">
                  <a16:creationId xmlns:a16="http://schemas.microsoft.com/office/drawing/2014/main" id="{0FFDBC8B-267D-479F-9C0A-369A3571400F}"/>
                </a:ext>
              </a:extLst>
            </p:cNvPr>
            <p:cNvSpPr/>
            <p:nvPr/>
          </p:nvSpPr>
          <p:spPr bwMode="auto">
            <a:xfrm rot="16200000">
              <a:off x="7402925" y="4598871"/>
              <a:ext cx="1293943"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52" name="Rectangle 51">
              <a:extLst>
                <a:ext uri="{FF2B5EF4-FFF2-40B4-BE49-F238E27FC236}">
                  <a16:creationId xmlns:a16="http://schemas.microsoft.com/office/drawing/2014/main" id="{B3F6C203-5101-401F-88AA-DD063B5B6A78}"/>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53" name="Rectangle 52">
              <a:extLst>
                <a:ext uri="{FF2B5EF4-FFF2-40B4-BE49-F238E27FC236}">
                  <a16:creationId xmlns:a16="http://schemas.microsoft.com/office/drawing/2014/main" id="{8EBA90E8-9456-4C42-AC7F-54D99DABEC91}"/>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54" name="TextBox 53">
              <a:extLst>
                <a:ext uri="{FF2B5EF4-FFF2-40B4-BE49-F238E27FC236}">
                  <a16:creationId xmlns:a16="http://schemas.microsoft.com/office/drawing/2014/main" id="{895ABC77-0E9C-4BE2-A0EC-D718EAC53225}"/>
                </a:ext>
              </a:extLst>
            </p:cNvPr>
            <p:cNvSpPr txBox="1"/>
            <p:nvPr/>
          </p:nvSpPr>
          <p:spPr>
            <a:xfrm>
              <a:off x="1149969" y="5177612"/>
              <a:ext cx="1495107"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a:t>
              </a:r>
            </a:p>
          </p:txBody>
        </p:sp>
        <p:sp>
          <p:nvSpPr>
            <p:cNvPr id="55" name="TextBox 54">
              <a:extLst>
                <a:ext uri="{FF2B5EF4-FFF2-40B4-BE49-F238E27FC236}">
                  <a16:creationId xmlns:a16="http://schemas.microsoft.com/office/drawing/2014/main" id="{4FAFEDFC-341D-4A11-9986-B320A5E40088}"/>
                </a:ext>
              </a:extLst>
            </p:cNvPr>
            <p:cNvSpPr txBox="1"/>
            <p:nvPr/>
          </p:nvSpPr>
          <p:spPr>
            <a:xfrm>
              <a:off x="7022867" y="5643542"/>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cxnSp>
          <p:nvCxnSpPr>
            <p:cNvPr id="56" name="Straight Connector 55">
              <a:extLst>
                <a:ext uri="{FF2B5EF4-FFF2-40B4-BE49-F238E27FC236}">
                  <a16:creationId xmlns:a16="http://schemas.microsoft.com/office/drawing/2014/main" id="{F8197D4E-AA0D-49BC-B461-72E3974B3B48}"/>
                </a:ext>
              </a:extLst>
            </p:cNvPr>
            <p:cNvCxnSpPr/>
            <p:nvPr/>
          </p:nvCxnSpPr>
          <p:spPr bwMode="auto">
            <a:xfrm>
              <a:off x="2247009" y="4942888"/>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57" name="Rectangle 56">
            <a:extLst>
              <a:ext uri="{FF2B5EF4-FFF2-40B4-BE49-F238E27FC236}">
                <a16:creationId xmlns:a16="http://schemas.microsoft.com/office/drawing/2014/main" id="{C4881477-E63D-45E2-84E0-7764AE5F6095}"/>
              </a:ext>
            </a:extLst>
          </p:cNvPr>
          <p:cNvSpPr/>
          <p:nvPr/>
        </p:nvSpPr>
        <p:spPr bwMode="auto">
          <a:xfrm>
            <a:off x="2750436" y="4708445"/>
            <a:ext cx="1530401" cy="63591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(RA: AP1, TA: </a:t>
            </a:r>
            <a:r>
              <a:rPr lang="en-US" sz="1000" dirty="0"/>
              <a:t>STA</a:t>
            </a:r>
            <a:r>
              <a:rPr kumimoji="0" lang="en-US" sz="1000" b="0" i="0" u="none" strike="noStrike" cap="none" normalizeH="0" baseline="0" dirty="0">
                <a:ln>
                  <a:noFill/>
                </a:ln>
                <a:solidFill>
                  <a:schemeClr val="bg1"/>
                </a:solidFill>
                <a:effectLst/>
                <a:latin typeface="Times New Roman" pitchFamily="16" charset="0"/>
                <a:ea typeface="MS Gothic" charset="-128"/>
              </a:rPr>
              <a:t>1) </a:t>
            </a:r>
          </a:p>
        </p:txBody>
      </p:sp>
      <p:sp>
        <p:nvSpPr>
          <p:cNvPr id="59" name="Rectangle 58">
            <a:extLst>
              <a:ext uri="{FF2B5EF4-FFF2-40B4-BE49-F238E27FC236}">
                <a16:creationId xmlns:a16="http://schemas.microsoft.com/office/drawing/2014/main" id="{6D1CFEC8-7DA1-4B3A-BCCD-DB47996EA001}"/>
              </a:ext>
            </a:extLst>
          </p:cNvPr>
          <p:cNvSpPr/>
          <p:nvPr/>
        </p:nvSpPr>
        <p:spPr bwMode="auto">
          <a:xfrm>
            <a:off x="4897319" y="4705175"/>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STA1) </a:t>
            </a:r>
          </a:p>
        </p:txBody>
      </p:sp>
      <p:cxnSp>
        <p:nvCxnSpPr>
          <p:cNvPr id="61" name="Straight Arrow Connector 60">
            <a:extLst>
              <a:ext uri="{FF2B5EF4-FFF2-40B4-BE49-F238E27FC236}">
                <a16:creationId xmlns:a16="http://schemas.microsoft.com/office/drawing/2014/main" id="{D7531EB7-F6B2-4CD8-A7AC-D10FD10F5CDE}"/>
              </a:ext>
            </a:extLst>
          </p:cNvPr>
          <p:cNvCxnSpPr/>
          <p:nvPr/>
        </p:nvCxnSpPr>
        <p:spPr bwMode="auto">
          <a:xfrm>
            <a:off x="4262843" y="5034955"/>
            <a:ext cx="63447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62" name="TextBox 61">
            <a:extLst>
              <a:ext uri="{FF2B5EF4-FFF2-40B4-BE49-F238E27FC236}">
                <a16:creationId xmlns:a16="http://schemas.microsoft.com/office/drawing/2014/main" id="{2ADC5F95-3959-481C-A53A-E9F9B67C8E2C}"/>
              </a:ext>
            </a:extLst>
          </p:cNvPr>
          <p:cNvSpPr txBox="1"/>
          <p:nvPr/>
        </p:nvSpPr>
        <p:spPr>
          <a:xfrm>
            <a:off x="4284059" y="4776243"/>
            <a:ext cx="542136" cy="307777"/>
          </a:xfrm>
          <a:prstGeom prst="rect">
            <a:avLst/>
          </a:prstGeom>
          <a:noFill/>
        </p:spPr>
        <p:txBody>
          <a:bodyPr wrap="none" rtlCol="0">
            <a:spAutoFit/>
          </a:bodyPr>
          <a:lstStyle/>
          <a:p>
            <a:r>
              <a:rPr lang="en-US" sz="1400" dirty="0">
                <a:solidFill>
                  <a:schemeClr val="tx1"/>
                </a:solidFill>
              </a:rPr>
              <a:t>SIFS</a:t>
            </a:r>
          </a:p>
        </p:txBody>
      </p:sp>
      <p:sp>
        <p:nvSpPr>
          <p:cNvPr id="65" name="TextBox 64">
            <a:extLst>
              <a:ext uri="{FF2B5EF4-FFF2-40B4-BE49-F238E27FC236}">
                <a16:creationId xmlns:a16="http://schemas.microsoft.com/office/drawing/2014/main" id="{5DFB97B1-FC70-4105-AF2B-10969170B2E7}"/>
              </a:ext>
            </a:extLst>
          </p:cNvPr>
          <p:cNvSpPr txBox="1"/>
          <p:nvPr/>
        </p:nvSpPr>
        <p:spPr>
          <a:xfrm>
            <a:off x="4231122" y="6032492"/>
            <a:ext cx="1738383" cy="400110"/>
          </a:xfrm>
          <a:prstGeom prst="rect">
            <a:avLst/>
          </a:prstGeom>
          <a:noFill/>
        </p:spPr>
        <p:txBody>
          <a:bodyPr wrap="square" rtlCol="0">
            <a:spAutoFit/>
          </a:bodyPr>
          <a:lstStyle/>
          <a:p>
            <a:r>
              <a:rPr lang="en-US" sz="1000" dirty="0">
                <a:solidFill>
                  <a:schemeClr val="tx1"/>
                </a:solidFill>
              </a:rPr>
              <a:t>STA-2 does not start timer at end of STA-1 </a:t>
            </a:r>
            <a:r>
              <a:rPr lang="en-US" sz="1000" dirty="0" err="1">
                <a:solidFill>
                  <a:schemeClr val="tx1"/>
                </a:solidFill>
              </a:rPr>
              <a:t>tx</a:t>
            </a:r>
            <a:endParaRPr lang="en-US" sz="1000" dirty="0">
              <a:solidFill>
                <a:schemeClr val="tx1"/>
              </a:solidFill>
            </a:endParaRPr>
          </a:p>
        </p:txBody>
      </p:sp>
      <p:cxnSp>
        <p:nvCxnSpPr>
          <p:cNvPr id="67" name="Straight Arrow Connector 66">
            <a:extLst>
              <a:ext uri="{FF2B5EF4-FFF2-40B4-BE49-F238E27FC236}">
                <a16:creationId xmlns:a16="http://schemas.microsoft.com/office/drawing/2014/main" id="{E6A2E4BE-0766-49AC-BD6B-DA439EAA5AF1}"/>
              </a:ext>
            </a:extLst>
          </p:cNvPr>
          <p:cNvCxnSpPr/>
          <p:nvPr/>
        </p:nvCxnSpPr>
        <p:spPr bwMode="auto">
          <a:xfrm flipV="1">
            <a:off x="4271610" y="4834360"/>
            <a:ext cx="17994" cy="146513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9" name="Rectangle 68">
            <a:extLst>
              <a:ext uri="{FF2B5EF4-FFF2-40B4-BE49-F238E27FC236}">
                <a16:creationId xmlns:a16="http://schemas.microsoft.com/office/drawing/2014/main" id="{306B6A30-598A-4ED7-B793-7A3028D14C33}"/>
              </a:ext>
            </a:extLst>
          </p:cNvPr>
          <p:cNvSpPr/>
          <p:nvPr/>
        </p:nvSpPr>
        <p:spPr bwMode="auto">
          <a:xfrm>
            <a:off x="1585280" y="5597216"/>
            <a:ext cx="528770" cy="44962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RTS (TA: STA3)</a:t>
            </a:r>
          </a:p>
        </p:txBody>
      </p:sp>
      <p:sp>
        <p:nvSpPr>
          <p:cNvPr id="70" name="Rectangle 69">
            <a:extLst>
              <a:ext uri="{FF2B5EF4-FFF2-40B4-BE49-F238E27FC236}">
                <a16:creationId xmlns:a16="http://schemas.microsoft.com/office/drawing/2014/main" id="{6E219566-3DBC-40B9-93CD-C509D058F116}"/>
              </a:ext>
            </a:extLst>
          </p:cNvPr>
          <p:cNvSpPr/>
          <p:nvPr/>
        </p:nvSpPr>
        <p:spPr bwMode="auto">
          <a:xfrm>
            <a:off x="2172261" y="5604680"/>
            <a:ext cx="468725" cy="449626"/>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CTS (RA: STA3) </a:t>
            </a:r>
          </a:p>
        </p:txBody>
      </p:sp>
      <p:cxnSp>
        <p:nvCxnSpPr>
          <p:cNvPr id="72" name="Straight Arrow Connector 71">
            <a:extLst>
              <a:ext uri="{FF2B5EF4-FFF2-40B4-BE49-F238E27FC236}">
                <a16:creationId xmlns:a16="http://schemas.microsoft.com/office/drawing/2014/main" id="{E8EC954B-DD3A-4C04-8FE8-E270E552E273}"/>
              </a:ext>
            </a:extLst>
          </p:cNvPr>
          <p:cNvCxnSpPr>
            <a:cxnSpLocks/>
          </p:cNvCxnSpPr>
          <p:nvPr/>
        </p:nvCxnSpPr>
        <p:spPr bwMode="auto">
          <a:xfrm>
            <a:off x="2640986" y="5517364"/>
            <a:ext cx="2716832" cy="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73" name="TextBox 72">
            <a:extLst>
              <a:ext uri="{FF2B5EF4-FFF2-40B4-BE49-F238E27FC236}">
                <a16:creationId xmlns:a16="http://schemas.microsoft.com/office/drawing/2014/main" id="{75B90BDA-9434-44E1-8A46-969ACBF2A9B0}"/>
              </a:ext>
            </a:extLst>
          </p:cNvPr>
          <p:cNvSpPr txBox="1"/>
          <p:nvPr/>
        </p:nvSpPr>
        <p:spPr>
          <a:xfrm>
            <a:off x="2925633" y="5428103"/>
            <a:ext cx="3232505" cy="584775"/>
          </a:xfrm>
          <a:prstGeom prst="rect">
            <a:avLst/>
          </a:prstGeom>
          <a:noFill/>
        </p:spPr>
        <p:txBody>
          <a:bodyPr wrap="square" rtlCol="0">
            <a:spAutoFit/>
          </a:bodyPr>
          <a:lstStyle/>
          <a:p>
            <a:r>
              <a:rPr lang="en-US" sz="1600" dirty="0">
                <a:solidFill>
                  <a:schemeClr val="tx1"/>
                </a:solidFill>
              </a:rPr>
              <a:t>NAV duration </a:t>
            </a:r>
          </a:p>
          <a:p>
            <a:r>
              <a:rPr lang="en-US" sz="1600" dirty="0">
                <a:solidFill>
                  <a:schemeClr val="tx1"/>
                </a:solidFill>
              </a:rPr>
              <a:t>set from CTS</a:t>
            </a:r>
          </a:p>
        </p:txBody>
      </p:sp>
    </p:spTree>
    <p:extLst>
      <p:ext uri="{BB962C8B-B14F-4D97-AF65-F5344CB8AC3E}">
        <p14:creationId xmlns:p14="http://schemas.microsoft.com/office/powerpoint/2010/main" val="1298771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67722-CD98-4575-A079-CB3F871FA1A8}"/>
              </a:ext>
            </a:extLst>
          </p:cNvPr>
          <p:cNvSpPr>
            <a:spLocks noGrp="1"/>
          </p:cNvSpPr>
          <p:nvPr>
            <p:ph type="title"/>
          </p:nvPr>
        </p:nvSpPr>
        <p:spPr/>
        <p:txBody>
          <a:bodyPr/>
          <a:lstStyle/>
          <a:p>
            <a:r>
              <a:rPr lang="en-US" dirty="0"/>
              <a:t>Example of proposed solution</a:t>
            </a:r>
          </a:p>
        </p:txBody>
      </p:sp>
      <p:sp>
        <p:nvSpPr>
          <p:cNvPr id="4" name="Slide Number Placeholder 3">
            <a:extLst>
              <a:ext uri="{FF2B5EF4-FFF2-40B4-BE49-F238E27FC236}">
                <a16:creationId xmlns:a16="http://schemas.microsoft.com/office/drawing/2014/main" id="{92D67BD7-E0EC-4D3B-90EF-5F667E8B2D5E}"/>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47AC4DEA-20D2-4C65-B692-84DF70C62855}"/>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9076EDE3-6A41-4878-8FDE-A581DB9D45DD}"/>
              </a:ext>
            </a:extLst>
          </p:cNvPr>
          <p:cNvSpPr>
            <a:spLocks noGrp="1"/>
          </p:cNvSpPr>
          <p:nvPr>
            <p:ph type="dt" idx="15"/>
          </p:nvPr>
        </p:nvSpPr>
        <p:spPr/>
        <p:txBody>
          <a:bodyPr/>
          <a:lstStyle/>
          <a:p>
            <a:r>
              <a:rPr lang="en-US"/>
              <a:t>July 2020</a:t>
            </a:r>
            <a:endParaRPr lang="en-GB" dirty="0"/>
          </a:p>
        </p:txBody>
      </p:sp>
      <p:grpSp>
        <p:nvGrpSpPr>
          <p:cNvPr id="7" name="Group 6">
            <a:extLst>
              <a:ext uri="{FF2B5EF4-FFF2-40B4-BE49-F238E27FC236}">
                <a16:creationId xmlns:a16="http://schemas.microsoft.com/office/drawing/2014/main" id="{4B2762CA-602A-4812-9003-EBA459F7242C}"/>
              </a:ext>
            </a:extLst>
          </p:cNvPr>
          <p:cNvGrpSpPr/>
          <p:nvPr/>
        </p:nvGrpSpPr>
        <p:grpSpPr>
          <a:xfrm>
            <a:off x="361969" y="2111882"/>
            <a:ext cx="8617187" cy="1641591"/>
            <a:chOff x="731635" y="4546156"/>
            <a:chExt cx="8617187" cy="1641591"/>
          </a:xfrm>
        </p:grpSpPr>
        <p:sp>
          <p:nvSpPr>
            <p:cNvPr id="8" name="TextBox 7">
              <a:extLst>
                <a:ext uri="{FF2B5EF4-FFF2-40B4-BE49-F238E27FC236}">
                  <a16:creationId xmlns:a16="http://schemas.microsoft.com/office/drawing/2014/main" id="{4AA28DBB-7BE2-429D-A86D-9577639E8152}"/>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cxnSp>
          <p:nvCxnSpPr>
            <p:cNvPr id="9" name="Straight Connector 8">
              <a:extLst>
                <a:ext uri="{FF2B5EF4-FFF2-40B4-BE49-F238E27FC236}">
                  <a16:creationId xmlns:a16="http://schemas.microsoft.com/office/drawing/2014/main" id="{512C802C-5EBF-49CC-B338-7120181198A1}"/>
                </a:ext>
              </a:extLst>
            </p:cNvPr>
            <p:cNvCxnSpPr>
              <a:cxnSpLocks/>
            </p:cNvCxnSpPr>
            <p:nvPr/>
          </p:nvCxnSpPr>
          <p:spPr bwMode="auto">
            <a:xfrm>
              <a:off x="2220793" y="5854934"/>
              <a:ext cx="5616473" cy="834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0" name="Rectangle 9">
              <a:extLst>
                <a:ext uri="{FF2B5EF4-FFF2-40B4-BE49-F238E27FC236}">
                  <a16:creationId xmlns:a16="http://schemas.microsoft.com/office/drawing/2014/main" id="{976C5099-1C8D-4013-B338-CC101E41591E}"/>
                </a:ext>
              </a:extLst>
            </p:cNvPr>
            <p:cNvSpPr/>
            <p:nvPr/>
          </p:nvSpPr>
          <p:spPr bwMode="auto">
            <a:xfrm rot="16200000">
              <a:off x="376310" y="4934827"/>
              <a:ext cx="1447005"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 name="Rectangle 11">
              <a:extLst>
                <a:ext uri="{FF2B5EF4-FFF2-40B4-BE49-F238E27FC236}">
                  <a16:creationId xmlns:a16="http://schemas.microsoft.com/office/drawing/2014/main" id="{C484323A-50CC-43ED-9BB5-FD9B98FFB729}"/>
                </a:ext>
              </a:extLst>
            </p:cNvPr>
            <p:cNvSpPr/>
            <p:nvPr/>
          </p:nvSpPr>
          <p:spPr bwMode="auto">
            <a:xfrm>
              <a:off x="847991" y="4700624"/>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13" name="Rectangle 12">
              <a:extLst>
                <a:ext uri="{FF2B5EF4-FFF2-40B4-BE49-F238E27FC236}">
                  <a16:creationId xmlns:a16="http://schemas.microsoft.com/office/drawing/2014/main" id="{3DB036A1-B4C9-4AC7-9928-651173328180}"/>
                </a:ext>
              </a:extLst>
            </p:cNvPr>
            <p:cNvSpPr/>
            <p:nvPr/>
          </p:nvSpPr>
          <p:spPr bwMode="auto">
            <a:xfrm>
              <a:off x="847991" y="5427744"/>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14" name="TextBox 13">
              <a:extLst>
                <a:ext uri="{FF2B5EF4-FFF2-40B4-BE49-F238E27FC236}">
                  <a16:creationId xmlns:a16="http://schemas.microsoft.com/office/drawing/2014/main" id="{537F8B4B-3677-4D37-B936-6895D73B1AD9}"/>
                </a:ext>
              </a:extLst>
            </p:cNvPr>
            <p:cNvSpPr txBox="1"/>
            <p:nvPr/>
          </p:nvSpPr>
          <p:spPr>
            <a:xfrm>
              <a:off x="8400965" y="4773605"/>
              <a:ext cx="94785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Non-AP MLD 1</a:t>
              </a:r>
            </a:p>
          </p:txBody>
        </p:sp>
        <p:sp>
          <p:nvSpPr>
            <p:cNvPr id="15" name="Rectangle 14">
              <a:extLst>
                <a:ext uri="{FF2B5EF4-FFF2-40B4-BE49-F238E27FC236}">
                  <a16:creationId xmlns:a16="http://schemas.microsoft.com/office/drawing/2014/main" id="{445D967B-D72D-4094-A381-42008EF43EDC}"/>
                </a:ext>
              </a:extLst>
            </p:cNvPr>
            <p:cNvSpPr/>
            <p:nvPr/>
          </p:nvSpPr>
          <p:spPr bwMode="auto">
            <a:xfrm rot="16200000">
              <a:off x="7715033" y="4820408"/>
              <a:ext cx="1447006"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6" name="Rectangle 15">
              <a:extLst>
                <a:ext uri="{FF2B5EF4-FFF2-40B4-BE49-F238E27FC236}">
                  <a16:creationId xmlns:a16="http://schemas.microsoft.com/office/drawing/2014/main" id="{9D12E9AF-F5C4-46C2-A686-87400527A11A}"/>
                </a:ext>
              </a:extLst>
            </p:cNvPr>
            <p:cNvSpPr/>
            <p:nvPr/>
          </p:nvSpPr>
          <p:spPr bwMode="auto">
            <a:xfrm>
              <a:off x="8122345" y="4755520"/>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17" name="Rectangle 16">
              <a:extLst>
                <a:ext uri="{FF2B5EF4-FFF2-40B4-BE49-F238E27FC236}">
                  <a16:creationId xmlns:a16="http://schemas.microsoft.com/office/drawing/2014/main" id="{A3C8672C-B467-4529-B536-02B822A8D66F}"/>
                </a:ext>
              </a:extLst>
            </p:cNvPr>
            <p:cNvSpPr/>
            <p:nvPr/>
          </p:nvSpPr>
          <p:spPr bwMode="auto">
            <a:xfrm>
              <a:off x="8093383" y="5496767"/>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18" name="TextBox 17">
              <a:extLst>
                <a:ext uri="{FF2B5EF4-FFF2-40B4-BE49-F238E27FC236}">
                  <a16:creationId xmlns:a16="http://schemas.microsoft.com/office/drawing/2014/main" id="{8FD123BB-FF45-4F86-8C2F-9D4C9C20BB28}"/>
                </a:ext>
              </a:extLst>
            </p:cNvPr>
            <p:cNvSpPr txBox="1"/>
            <p:nvPr/>
          </p:nvSpPr>
          <p:spPr>
            <a:xfrm>
              <a:off x="1396083" y="5269659"/>
              <a:ext cx="1495107"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a:t>
              </a:r>
            </a:p>
          </p:txBody>
        </p:sp>
        <p:sp>
          <p:nvSpPr>
            <p:cNvPr id="19" name="TextBox 18">
              <a:extLst>
                <a:ext uri="{FF2B5EF4-FFF2-40B4-BE49-F238E27FC236}">
                  <a16:creationId xmlns:a16="http://schemas.microsoft.com/office/drawing/2014/main" id="{AA42F6E6-093E-45AF-8D12-A071D3C8C59F}"/>
                </a:ext>
              </a:extLst>
            </p:cNvPr>
            <p:cNvSpPr txBox="1"/>
            <p:nvPr/>
          </p:nvSpPr>
          <p:spPr>
            <a:xfrm>
              <a:off x="7414150" y="5910748"/>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cxnSp>
          <p:nvCxnSpPr>
            <p:cNvPr id="20" name="Straight Connector 19">
              <a:extLst>
                <a:ext uri="{FF2B5EF4-FFF2-40B4-BE49-F238E27FC236}">
                  <a16:creationId xmlns:a16="http://schemas.microsoft.com/office/drawing/2014/main" id="{54B25111-CF7C-48B2-A561-0B4657D28BA7}"/>
                </a:ext>
              </a:extLst>
            </p:cNvPr>
            <p:cNvCxnSpPr>
              <a:cxnSpLocks/>
            </p:cNvCxnSpPr>
            <p:nvPr/>
          </p:nvCxnSpPr>
          <p:spPr bwMode="auto">
            <a:xfrm flipV="1">
              <a:off x="2247009" y="4942887"/>
              <a:ext cx="5590257" cy="1"/>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21" name="Rectangle 20">
            <a:extLst>
              <a:ext uri="{FF2B5EF4-FFF2-40B4-BE49-F238E27FC236}">
                <a16:creationId xmlns:a16="http://schemas.microsoft.com/office/drawing/2014/main" id="{D50EF5FE-2E0B-4860-AF68-71221C3EAF61}"/>
              </a:ext>
            </a:extLst>
          </p:cNvPr>
          <p:cNvSpPr/>
          <p:nvPr/>
        </p:nvSpPr>
        <p:spPr bwMode="auto">
          <a:xfrm>
            <a:off x="1883173" y="3200007"/>
            <a:ext cx="713624" cy="22304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2" name="Rectangle 21">
            <a:extLst>
              <a:ext uri="{FF2B5EF4-FFF2-40B4-BE49-F238E27FC236}">
                <a16:creationId xmlns:a16="http://schemas.microsoft.com/office/drawing/2014/main" id="{981870A9-50CF-4765-B5A3-B24000CC991B}"/>
              </a:ext>
            </a:extLst>
          </p:cNvPr>
          <p:cNvSpPr/>
          <p:nvPr/>
        </p:nvSpPr>
        <p:spPr bwMode="auto">
          <a:xfrm>
            <a:off x="1884400" y="2290500"/>
            <a:ext cx="4346264" cy="223068"/>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4" name="Rectangle 23">
            <a:extLst>
              <a:ext uri="{FF2B5EF4-FFF2-40B4-BE49-F238E27FC236}">
                <a16:creationId xmlns:a16="http://schemas.microsoft.com/office/drawing/2014/main" id="{2529FE82-49B0-40FC-AC9D-70135340D906}"/>
              </a:ext>
            </a:extLst>
          </p:cNvPr>
          <p:cNvSpPr/>
          <p:nvPr/>
        </p:nvSpPr>
        <p:spPr bwMode="auto">
          <a:xfrm>
            <a:off x="1963464" y="1853961"/>
            <a:ext cx="713624"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RTS (TA: STA1, RA: AP1) </a:t>
            </a:r>
          </a:p>
        </p:txBody>
      </p:sp>
      <p:sp>
        <p:nvSpPr>
          <p:cNvPr id="25" name="Rectangle 24">
            <a:extLst>
              <a:ext uri="{FF2B5EF4-FFF2-40B4-BE49-F238E27FC236}">
                <a16:creationId xmlns:a16="http://schemas.microsoft.com/office/drawing/2014/main" id="{43659ECE-BB91-40BE-80B0-047F578372D1}"/>
              </a:ext>
            </a:extLst>
          </p:cNvPr>
          <p:cNvSpPr/>
          <p:nvPr/>
        </p:nvSpPr>
        <p:spPr bwMode="auto">
          <a:xfrm>
            <a:off x="2791721" y="1864350"/>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CTS (RA: STA1) </a:t>
            </a:r>
          </a:p>
        </p:txBody>
      </p:sp>
      <p:sp>
        <p:nvSpPr>
          <p:cNvPr id="26" name="Rectangle 25">
            <a:extLst>
              <a:ext uri="{FF2B5EF4-FFF2-40B4-BE49-F238E27FC236}">
                <a16:creationId xmlns:a16="http://schemas.microsoft.com/office/drawing/2014/main" id="{6ADF175D-66EA-4349-95A8-6030828883B0}"/>
              </a:ext>
            </a:extLst>
          </p:cNvPr>
          <p:cNvSpPr/>
          <p:nvPr/>
        </p:nvSpPr>
        <p:spPr bwMode="auto">
          <a:xfrm>
            <a:off x="3557262" y="1853595"/>
            <a:ext cx="1530401"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STA1, RA: AP1) </a:t>
            </a:r>
          </a:p>
        </p:txBody>
      </p:sp>
      <p:sp>
        <p:nvSpPr>
          <p:cNvPr id="27" name="Rectangle 26">
            <a:extLst>
              <a:ext uri="{FF2B5EF4-FFF2-40B4-BE49-F238E27FC236}">
                <a16:creationId xmlns:a16="http://schemas.microsoft.com/office/drawing/2014/main" id="{70CCDF5B-9574-495D-8796-D228ECCCF0A6}"/>
              </a:ext>
            </a:extLst>
          </p:cNvPr>
          <p:cNvSpPr/>
          <p:nvPr/>
        </p:nvSpPr>
        <p:spPr bwMode="auto">
          <a:xfrm>
            <a:off x="5205886" y="1852938"/>
            <a:ext cx="481474"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STA1) </a:t>
            </a:r>
          </a:p>
        </p:txBody>
      </p:sp>
      <p:sp>
        <p:nvSpPr>
          <p:cNvPr id="28" name="Rectangle 27">
            <a:extLst>
              <a:ext uri="{FF2B5EF4-FFF2-40B4-BE49-F238E27FC236}">
                <a16:creationId xmlns:a16="http://schemas.microsoft.com/office/drawing/2014/main" id="{7E1C6D57-4054-45C7-BBD5-CE4C942A5FEF}"/>
              </a:ext>
            </a:extLst>
          </p:cNvPr>
          <p:cNvSpPr/>
          <p:nvPr/>
        </p:nvSpPr>
        <p:spPr bwMode="auto">
          <a:xfrm>
            <a:off x="2603242" y="3197614"/>
            <a:ext cx="872090" cy="223046"/>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9" name="Rectangle 28">
            <a:extLst>
              <a:ext uri="{FF2B5EF4-FFF2-40B4-BE49-F238E27FC236}">
                <a16:creationId xmlns:a16="http://schemas.microsoft.com/office/drawing/2014/main" id="{8AF43840-6BAE-4017-932D-7D551130F5CB}"/>
              </a:ext>
            </a:extLst>
          </p:cNvPr>
          <p:cNvSpPr/>
          <p:nvPr/>
        </p:nvSpPr>
        <p:spPr bwMode="auto">
          <a:xfrm>
            <a:off x="3483416" y="3197613"/>
            <a:ext cx="1523956" cy="216386"/>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41" name="Rectangle 40">
            <a:extLst>
              <a:ext uri="{FF2B5EF4-FFF2-40B4-BE49-F238E27FC236}">
                <a16:creationId xmlns:a16="http://schemas.microsoft.com/office/drawing/2014/main" id="{D49D86F5-7C23-4D1B-9AD1-D080C371CAF7}"/>
              </a:ext>
            </a:extLst>
          </p:cNvPr>
          <p:cNvSpPr/>
          <p:nvPr/>
        </p:nvSpPr>
        <p:spPr bwMode="auto">
          <a:xfrm>
            <a:off x="1765519" y="3830167"/>
            <a:ext cx="1675445"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 STA-2 not blind </a:t>
            </a:r>
          </a:p>
        </p:txBody>
      </p:sp>
      <p:sp>
        <p:nvSpPr>
          <p:cNvPr id="42" name="Rectangle 41">
            <a:extLst>
              <a:ext uri="{FF2B5EF4-FFF2-40B4-BE49-F238E27FC236}">
                <a16:creationId xmlns:a16="http://schemas.microsoft.com/office/drawing/2014/main" id="{0EBFCB31-4CB4-4BDA-B0ED-41B84031FF3B}"/>
              </a:ext>
            </a:extLst>
          </p:cNvPr>
          <p:cNvSpPr/>
          <p:nvPr/>
        </p:nvSpPr>
        <p:spPr bwMode="auto">
          <a:xfrm>
            <a:off x="3329440" y="3907654"/>
            <a:ext cx="237638" cy="292314"/>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43" name="Rectangle 42">
            <a:extLst>
              <a:ext uri="{FF2B5EF4-FFF2-40B4-BE49-F238E27FC236}">
                <a16:creationId xmlns:a16="http://schemas.microsoft.com/office/drawing/2014/main" id="{82F51B9F-B715-4A0D-AAC7-45338C7D6840}"/>
              </a:ext>
            </a:extLst>
          </p:cNvPr>
          <p:cNvSpPr/>
          <p:nvPr/>
        </p:nvSpPr>
        <p:spPr bwMode="auto">
          <a:xfrm>
            <a:off x="3466819" y="3846269"/>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 STA-2 blind  </a:t>
            </a:r>
          </a:p>
        </p:txBody>
      </p:sp>
      <p:sp>
        <p:nvSpPr>
          <p:cNvPr id="44" name="Rectangle 43">
            <a:extLst>
              <a:ext uri="{FF2B5EF4-FFF2-40B4-BE49-F238E27FC236}">
                <a16:creationId xmlns:a16="http://schemas.microsoft.com/office/drawing/2014/main" id="{1548CFDB-DA9F-41EB-9A12-8CC8420A016B}"/>
              </a:ext>
            </a:extLst>
          </p:cNvPr>
          <p:cNvSpPr/>
          <p:nvPr/>
        </p:nvSpPr>
        <p:spPr bwMode="auto">
          <a:xfrm>
            <a:off x="1582683" y="3956278"/>
            <a:ext cx="268444" cy="292314"/>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cxnSp>
        <p:nvCxnSpPr>
          <p:cNvPr id="52" name="Straight Arrow Connector 51">
            <a:extLst>
              <a:ext uri="{FF2B5EF4-FFF2-40B4-BE49-F238E27FC236}">
                <a16:creationId xmlns:a16="http://schemas.microsoft.com/office/drawing/2014/main" id="{AF0D5A94-E505-49CB-ABCE-D49F0A1E54E5}"/>
              </a:ext>
            </a:extLst>
          </p:cNvPr>
          <p:cNvCxnSpPr>
            <a:cxnSpLocks/>
          </p:cNvCxnSpPr>
          <p:nvPr/>
        </p:nvCxnSpPr>
        <p:spPr bwMode="auto">
          <a:xfrm>
            <a:off x="5007372" y="3830167"/>
            <a:ext cx="2612247"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65" name="Straight Connector 64">
            <a:extLst>
              <a:ext uri="{FF2B5EF4-FFF2-40B4-BE49-F238E27FC236}">
                <a16:creationId xmlns:a16="http://schemas.microsoft.com/office/drawing/2014/main" id="{17F500E8-08E7-4191-8D10-BBF41BD18F8D}"/>
              </a:ext>
            </a:extLst>
          </p:cNvPr>
          <p:cNvCxnSpPr>
            <a:cxnSpLocks/>
          </p:cNvCxnSpPr>
          <p:nvPr/>
        </p:nvCxnSpPr>
        <p:spPr bwMode="auto">
          <a:xfrm flipV="1">
            <a:off x="5015456" y="3194262"/>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7" name="Straight Connector 66">
            <a:extLst>
              <a:ext uri="{FF2B5EF4-FFF2-40B4-BE49-F238E27FC236}">
                <a16:creationId xmlns:a16="http://schemas.microsoft.com/office/drawing/2014/main" id="{61BD52B1-A05E-468A-8BC7-FBBE9FE2AAA6}"/>
              </a:ext>
            </a:extLst>
          </p:cNvPr>
          <p:cNvCxnSpPr>
            <a:cxnSpLocks/>
          </p:cNvCxnSpPr>
          <p:nvPr/>
        </p:nvCxnSpPr>
        <p:spPr bwMode="auto">
          <a:xfrm flipV="1">
            <a:off x="5147643" y="3191757"/>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E09DE3EC-DE0C-4E5A-8480-11C0D1DB16BB}"/>
              </a:ext>
            </a:extLst>
          </p:cNvPr>
          <p:cNvCxnSpPr>
            <a:cxnSpLocks/>
          </p:cNvCxnSpPr>
          <p:nvPr/>
        </p:nvCxnSpPr>
        <p:spPr bwMode="auto">
          <a:xfrm flipV="1">
            <a:off x="5290434" y="3198604"/>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9" name="Straight Connector 68">
            <a:extLst>
              <a:ext uri="{FF2B5EF4-FFF2-40B4-BE49-F238E27FC236}">
                <a16:creationId xmlns:a16="http://schemas.microsoft.com/office/drawing/2014/main" id="{B4DE78AE-912A-4A1C-8DF6-3068A571177A}"/>
              </a:ext>
            </a:extLst>
          </p:cNvPr>
          <p:cNvCxnSpPr>
            <a:cxnSpLocks/>
          </p:cNvCxnSpPr>
          <p:nvPr/>
        </p:nvCxnSpPr>
        <p:spPr bwMode="auto">
          <a:xfrm flipV="1">
            <a:off x="5412382" y="3190620"/>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0" name="Straight Connector 69">
            <a:extLst>
              <a:ext uri="{FF2B5EF4-FFF2-40B4-BE49-F238E27FC236}">
                <a16:creationId xmlns:a16="http://schemas.microsoft.com/office/drawing/2014/main" id="{1DD74119-FA76-4F02-94E3-C8A191245617}"/>
              </a:ext>
            </a:extLst>
          </p:cNvPr>
          <p:cNvCxnSpPr>
            <a:cxnSpLocks/>
          </p:cNvCxnSpPr>
          <p:nvPr/>
        </p:nvCxnSpPr>
        <p:spPr bwMode="auto">
          <a:xfrm flipV="1">
            <a:off x="5544569" y="3188115"/>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1" name="Straight Connector 70">
            <a:extLst>
              <a:ext uri="{FF2B5EF4-FFF2-40B4-BE49-F238E27FC236}">
                <a16:creationId xmlns:a16="http://schemas.microsoft.com/office/drawing/2014/main" id="{779C4E16-2F3F-43A7-B8DA-4891DA2F589A}"/>
              </a:ext>
            </a:extLst>
          </p:cNvPr>
          <p:cNvCxnSpPr>
            <a:cxnSpLocks/>
          </p:cNvCxnSpPr>
          <p:nvPr/>
        </p:nvCxnSpPr>
        <p:spPr bwMode="auto">
          <a:xfrm flipV="1">
            <a:off x="5687360" y="3194962"/>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2" name="TextBox 71">
            <a:extLst>
              <a:ext uri="{FF2B5EF4-FFF2-40B4-BE49-F238E27FC236}">
                <a16:creationId xmlns:a16="http://schemas.microsoft.com/office/drawing/2014/main" id="{4213FEF2-E769-4954-85C4-794FF2C4ED4E}"/>
              </a:ext>
            </a:extLst>
          </p:cNvPr>
          <p:cNvSpPr txBox="1"/>
          <p:nvPr/>
        </p:nvSpPr>
        <p:spPr>
          <a:xfrm>
            <a:off x="5374801" y="3815557"/>
            <a:ext cx="1703849" cy="646331"/>
          </a:xfrm>
          <a:prstGeom prst="rect">
            <a:avLst/>
          </a:prstGeom>
          <a:noFill/>
        </p:spPr>
        <p:txBody>
          <a:bodyPr wrap="square" rtlCol="0">
            <a:spAutoFit/>
          </a:bodyPr>
          <a:lstStyle/>
          <a:p>
            <a:r>
              <a:rPr lang="en-US" sz="1800" dirty="0">
                <a:solidFill>
                  <a:schemeClr val="tx1"/>
                </a:solidFill>
              </a:rPr>
              <a:t>Initial timer duration</a:t>
            </a:r>
          </a:p>
        </p:txBody>
      </p:sp>
      <p:sp>
        <p:nvSpPr>
          <p:cNvPr id="73" name="TextBox 72">
            <a:extLst>
              <a:ext uri="{FF2B5EF4-FFF2-40B4-BE49-F238E27FC236}">
                <a16:creationId xmlns:a16="http://schemas.microsoft.com/office/drawing/2014/main" id="{BBF56F07-FEF3-48FF-B62B-A413BA510814}"/>
              </a:ext>
            </a:extLst>
          </p:cNvPr>
          <p:cNvSpPr txBox="1"/>
          <p:nvPr/>
        </p:nvSpPr>
        <p:spPr>
          <a:xfrm>
            <a:off x="4786245" y="2678104"/>
            <a:ext cx="1566408" cy="461665"/>
          </a:xfrm>
          <a:prstGeom prst="rect">
            <a:avLst/>
          </a:prstGeom>
          <a:noFill/>
        </p:spPr>
        <p:txBody>
          <a:bodyPr wrap="square" rtlCol="0">
            <a:spAutoFit/>
          </a:bodyPr>
          <a:lstStyle/>
          <a:p>
            <a:r>
              <a:rPr lang="en-US" sz="1200" dirty="0">
                <a:solidFill>
                  <a:schemeClr val="tx1"/>
                </a:solidFill>
              </a:rPr>
              <a:t>EDCA at TBD </a:t>
            </a:r>
            <a:br>
              <a:rPr lang="en-US" sz="1200" dirty="0">
                <a:solidFill>
                  <a:schemeClr val="tx1"/>
                </a:solidFill>
              </a:rPr>
            </a:br>
            <a:r>
              <a:rPr lang="en-US" sz="1200" dirty="0">
                <a:solidFill>
                  <a:schemeClr val="tx1"/>
                </a:solidFill>
              </a:rPr>
              <a:t>ED threshold </a:t>
            </a:r>
          </a:p>
        </p:txBody>
      </p:sp>
      <p:sp>
        <p:nvSpPr>
          <p:cNvPr id="77" name="Rectangle 76">
            <a:extLst>
              <a:ext uri="{FF2B5EF4-FFF2-40B4-BE49-F238E27FC236}">
                <a16:creationId xmlns:a16="http://schemas.microsoft.com/office/drawing/2014/main" id="{BC36B5B4-D2D3-4AE4-B37B-815395B12A67}"/>
              </a:ext>
            </a:extLst>
          </p:cNvPr>
          <p:cNvSpPr/>
          <p:nvPr/>
        </p:nvSpPr>
        <p:spPr bwMode="auto">
          <a:xfrm>
            <a:off x="5776012" y="2978606"/>
            <a:ext cx="652650" cy="44759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RTS (TA: STA2, RA: AP2</a:t>
            </a:r>
            <a:r>
              <a:rPr kumimoji="0" lang="en-US" sz="1000" b="0" i="0" u="none" strike="noStrike" cap="none" normalizeH="0" baseline="0" dirty="0">
                <a:ln>
                  <a:noFill/>
                </a:ln>
                <a:solidFill>
                  <a:schemeClr val="bg1"/>
                </a:solidFill>
                <a:effectLst/>
                <a:latin typeface="Times New Roman" pitchFamily="16" charset="0"/>
                <a:ea typeface="MS Gothic" charset="-128"/>
              </a:rPr>
              <a:t>) </a:t>
            </a:r>
          </a:p>
        </p:txBody>
      </p:sp>
      <p:sp>
        <p:nvSpPr>
          <p:cNvPr id="79" name="Rectangle 78">
            <a:extLst>
              <a:ext uri="{FF2B5EF4-FFF2-40B4-BE49-F238E27FC236}">
                <a16:creationId xmlns:a16="http://schemas.microsoft.com/office/drawing/2014/main" id="{B8AC349E-ED6D-4888-A622-8F7108B81690}"/>
              </a:ext>
            </a:extLst>
          </p:cNvPr>
          <p:cNvSpPr/>
          <p:nvPr/>
        </p:nvSpPr>
        <p:spPr bwMode="auto">
          <a:xfrm>
            <a:off x="6461823" y="2978606"/>
            <a:ext cx="505946" cy="430348"/>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CTS (RA: STA2) </a:t>
            </a:r>
          </a:p>
        </p:txBody>
      </p:sp>
      <p:cxnSp>
        <p:nvCxnSpPr>
          <p:cNvPr id="81" name="Straight Arrow Connector 80">
            <a:extLst>
              <a:ext uri="{FF2B5EF4-FFF2-40B4-BE49-F238E27FC236}">
                <a16:creationId xmlns:a16="http://schemas.microsoft.com/office/drawing/2014/main" id="{2FB801A3-E6DB-459B-ACFE-597B4A8C1299}"/>
              </a:ext>
            </a:extLst>
          </p:cNvPr>
          <p:cNvCxnSpPr/>
          <p:nvPr/>
        </p:nvCxnSpPr>
        <p:spPr bwMode="auto">
          <a:xfrm flipV="1">
            <a:off x="6967769" y="2743608"/>
            <a:ext cx="0" cy="67705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82" name="TextBox 81">
            <a:extLst>
              <a:ext uri="{FF2B5EF4-FFF2-40B4-BE49-F238E27FC236}">
                <a16:creationId xmlns:a16="http://schemas.microsoft.com/office/drawing/2014/main" id="{387F6165-42A3-4321-84CD-086AB13D7796}"/>
              </a:ext>
            </a:extLst>
          </p:cNvPr>
          <p:cNvSpPr txBox="1"/>
          <p:nvPr/>
        </p:nvSpPr>
        <p:spPr>
          <a:xfrm>
            <a:off x="6922155" y="2614356"/>
            <a:ext cx="1703849" cy="400110"/>
          </a:xfrm>
          <a:prstGeom prst="rect">
            <a:avLst/>
          </a:prstGeom>
          <a:noFill/>
        </p:spPr>
        <p:txBody>
          <a:bodyPr wrap="square" rtlCol="0">
            <a:spAutoFit/>
          </a:bodyPr>
          <a:lstStyle/>
          <a:p>
            <a:r>
              <a:rPr lang="en-US" sz="1000" dirty="0">
                <a:solidFill>
                  <a:schemeClr val="tx1"/>
                </a:solidFill>
              </a:rPr>
              <a:t>Timer </a:t>
            </a:r>
          </a:p>
          <a:p>
            <a:r>
              <a:rPr lang="en-US" sz="1000" dirty="0">
                <a:solidFill>
                  <a:schemeClr val="tx1"/>
                </a:solidFill>
              </a:rPr>
              <a:t>expires</a:t>
            </a:r>
          </a:p>
        </p:txBody>
      </p:sp>
      <p:cxnSp>
        <p:nvCxnSpPr>
          <p:cNvPr id="87" name="Straight Connector 86">
            <a:extLst>
              <a:ext uri="{FF2B5EF4-FFF2-40B4-BE49-F238E27FC236}">
                <a16:creationId xmlns:a16="http://schemas.microsoft.com/office/drawing/2014/main" id="{EDF9CA59-7B7A-42FC-BF3F-B16FF567458C}"/>
              </a:ext>
            </a:extLst>
          </p:cNvPr>
          <p:cNvCxnSpPr/>
          <p:nvPr/>
        </p:nvCxnSpPr>
        <p:spPr bwMode="auto">
          <a:xfrm>
            <a:off x="5048847" y="3180837"/>
            <a:ext cx="69377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454474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A9CB1-5577-404E-8F11-E98CFFC82159}"/>
              </a:ext>
            </a:extLst>
          </p:cNvPr>
          <p:cNvSpPr>
            <a:spLocks noGrp="1"/>
          </p:cNvSpPr>
          <p:nvPr>
            <p:ph type="title"/>
          </p:nvPr>
        </p:nvSpPr>
        <p:spPr/>
        <p:txBody>
          <a:bodyPr/>
          <a:lstStyle/>
          <a:p>
            <a:r>
              <a:rPr lang="en-US" dirty="0"/>
              <a:t>Revised Solution (contd.)</a:t>
            </a:r>
          </a:p>
        </p:txBody>
      </p:sp>
      <p:sp>
        <p:nvSpPr>
          <p:cNvPr id="3" name="Content Placeholder 2">
            <a:extLst>
              <a:ext uri="{FF2B5EF4-FFF2-40B4-BE49-F238E27FC236}">
                <a16:creationId xmlns:a16="http://schemas.microsoft.com/office/drawing/2014/main" id="{CC1360A4-F93B-4CEA-9E9F-232A5839894C}"/>
              </a:ext>
            </a:extLst>
          </p:cNvPr>
          <p:cNvSpPr>
            <a:spLocks noGrp="1"/>
          </p:cNvSpPr>
          <p:nvPr>
            <p:ph idx="1"/>
          </p:nvPr>
        </p:nvSpPr>
        <p:spPr/>
        <p:txBody>
          <a:bodyPr/>
          <a:lstStyle/>
          <a:p>
            <a:pPr>
              <a:buFont typeface="Arial" panose="020B0604020202020204" pitchFamily="34" charset="0"/>
              <a:buChar char="•"/>
            </a:pPr>
            <a:r>
              <a:rPr lang="en-US" dirty="0"/>
              <a:t>The proposed solution only addresses the typical cases but does not attempt to resolve every possible blindness issue especially some that are naturally present in single link operation. </a:t>
            </a:r>
          </a:p>
          <a:p>
            <a:pPr>
              <a:buFont typeface="Arial" panose="020B0604020202020204" pitchFamily="34" charset="0"/>
              <a:buChar char="•"/>
            </a:pPr>
            <a:r>
              <a:rPr lang="en-US" dirty="0"/>
              <a:t>For example, if the STA missed any frame (e.g., new frame) during blindness that updates existing NAV information then it may still operate based on old NAV value. This is equivalent to STA missing frames due to collision that updates NAV.  </a:t>
            </a:r>
          </a:p>
        </p:txBody>
      </p:sp>
      <p:sp>
        <p:nvSpPr>
          <p:cNvPr id="4" name="Slide Number Placeholder 3">
            <a:extLst>
              <a:ext uri="{FF2B5EF4-FFF2-40B4-BE49-F238E27FC236}">
                <a16:creationId xmlns:a16="http://schemas.microsoft.com/office/drawing/2014/main" id="{4D91B052-2AB5-44E2-A78D-63627FA2AC2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F078DBD-EC41-478E-A05A-FE47C040F13D}"/>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E5ABA802-0B58-40D5-A738-1F5DC83C306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57980514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1456</TotalTime>
  <Words>1652</Words>
  <Application>Microsoft Office PowerPoint</Application>
  <PresentationFormat>On-screen Show (4:3)</PresentationFormat>
  <Paragraphs>222</Paragraphs>
  <Slides>12</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Times New Roman</vt:lpstr>
      <vt:lpstr>Office Theme</vt:lpstr>
      <vt:lpstr>Blindness issue for non-STR operations-followup</vt:lpstr>
      <vt:lpstr>Abstract</vt:lpstr>
      <vt:lpstr>Introduction</vt:lpstr>
      <vt:lpstr>Background (NAVsyncdelay)</vt:lpstr>
      <vt:lpstr>Recap of solutions proposed</vt:lpstr>
      <vt:lpstr>Revised solution</vt:lpstr>
      <vt:lpstr>Revised solution (contd.)</vt:lpstr>
      <vt:lpstr>Example of proposed solution</vt:lpstr>
      <vt:lpstr>Revised Solution (contd.)</vt:lpstr>
      <vt:lpstr>Summary</vt:lpstr>
      <vt:lpstr>SP text</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Blindness issue for non-STR operations</dc:title>
  <dc:creator>Das, Dibakar</dc:creator>
  <cp:keywords>CTPClassification=CTP_NT</cp:keywords>
  <cp:lastModifiedBy>Das, Dibakar</cp:lastModifiedBy>
  <cp:revision>64</cp:revision>
  <cp:lastPrinted>1601-01-01T00:00:00Z</cp:lastPrinted>
  <dcterms:created xsi:type="dcterms:W3CDTF">2020-07-06T22:58:21Z</dcterms:created>
  <dcterms:modified xsi:type="dcterms:W3CDTF">2020-08-05T12:57:32Z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8902e185-c003-4571-ae74-ddfd9fe51e32</vt:lpwstr>
  </property>
  <property fmtid="{D5CDD505-2E9C-101B-9397-08002B2CF9AE}" pid="3" name="CTP_TimeStamp">
    <vt:lpwstr>2020-08-05 12:57:32Z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