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9"/>
  </p:notesMasterIdLst>
  <p:handoutMasterIdLst>
    <p:handoutMasterId r:id="rId90"/>
  </p:handoutMasterIdLst>
  <p:sldIdLst>
    <p:sldId id="256" r:id="rId2"/>
    <p:sldId id="265" r:id="rId3"/>
    <p:sldId id="257" r:id="rId4"/>
    <p:sldId id="266" r:id="rId5"/>
    <p:sldId id="267" r:id="rId6"/>
    <p:sldId id="268" r:id="rId7"/>
    <p:sldId id="269" r:id="rId8"/>
    <p:sldId id="270" r:id="rId9"/>
    <p:sldId id="271" r:id="rId10"/>
    <p:sldId id="276" r:id="rId11"/>
    <p:sldId id="407" r:id="rId12"/>
    <p:sldId id="408" r:id="rId13"/>
    <p:sldId id="409" r:id="rId14"/>
    <p:sldId id="410" r:id="rId15"/>
    <p:sldId id="411" r:id="rId16"/>
    <p:sldId id="412" r:id="rId17"/>
    <p:sldId id="413" r:id="rId18"/>
    <p:sldId id="272" r:id="rId19"/>
    <p:sldId id="414" r:id="rId20"/>
    <p:sldId id="415" r:id="rId21"/>
    <p:sldId id="591" r:id="rId22"/>
    <p:sldId id="569" r:id="rId23"/>
    <p:sldId id="570" r:id="rId24"/>
    <p:sldId id="571" r:id="rId25"/>
    <p:sldId id="572" r:id="rId26"/>
    <p:sldId id="573" r:id="rId27"/>
    <p:sldId id="590" r:id="rId28"/>
    <p:sldId id="574" r:id="rId29"/>
    <p:sldId id="575" r:id="rId30"/>
    <p:sldId id="600" r:id="rId31"/>
    <p:sldId id="601" r:id="rId32"/>
    <p:sldId id="602" r:id="rId33"/>
    <p:sldId id="603" r:id="rId34"/>
    <p:sldId id="604" r:id="rId35"/>
    <p:sldId id="605" r:id="rId36"/>
    <p:sldId id="606" r:id="rId37"/>
    <p:sldId id="592" r:id="rId38"/>
    <p:sldId id="593" r:id="rId39"/>
    <p:sldId id="607" r:id="rId40"/>
    <p:sldId id="594" r:id="rId41"/>
    <p:sldId id="595" r:id="rId42"/>
    <p:sldId id="596" r:id="rId43"/>
    <p:sldId id="598" r:id="rId44"/>
    <p:sldId id="599" r:id="rId45"/>
    <p:sldId id="565" r:id="rId46"/>
    <p:sldId id="566" r:id="rId47"/>
    <p:sldId id="567" r:id="rId48"/>
    <p:sldId id="568" r:id="rId49"/>
    <p:sldId id="616" r:id="rId50"/>
    <p:sldId id="617" r:id="rId51"/>
    <p:sldId id="618" r:id="rId52"/>
    <p:sldId id="619" r:id="rId53"/>
    <p:sldId id="620" r:id="rId54"/>
    <p:sldId id="621" r:id="rId55"/>
    <p:sldId id="622" r:id="rId56"/>
    <p:sldId id="624" r:id="rId57"/>
    <p:sldId id="625" r:id="rId58"/>
    <p:sldId id="626" r:id="rId59"/>
    <p:sldId id="627" r:id="rId60"/>
    <p:sldId id="628" r:id="rId61"/>
    <p:sldId id="629" r:id="rId62"/>
    <p:sldId id="630" r:id="rId63"/>
    <p:sldId id="608" r:id="rId64"/>
    <p:sldId id="623" r:id="rId65"/>
    <p:sldId id="637" r:id="rId66"/>
    <p:sldId id="611" r:id="rId67"/>
    <p:sldId id="612" r:id="rId68"/>
    <p:sldId id="614" r:id="rId69"/>
    <p:sldId id="615" r:id="rId70"/>
    <p:sldId id="631" r:id="rId71"/>
    <p:sldId id="632" r:id="rId72"/>
    <p:sldId id="638" r:id="rId73"/>
    <p:sldId id="639" r:id="rId74"/>
    <p:sldId id="635" r:id="rId75"/>
    <p:sldId id="636" r:id="rId76"/>
    <p:sldId id="633" r:id="rId77"/>
    <p:sldId id="634" r:id="rId78"/>
    <p:sldId id="315" r:id="rId79"/>
    <p:sldId id="312" r:id="rId80"/>
    <p:sldId id="318" r:id="rId81"/>
    <p:sldId id="472" r:id="rId82"/>
    <p:sldId id="473" r:id="rId83"/>
    <p:sldId id="474" r:id="rId84"/>
    <p:sldId id="480" r:id="rId85"/>
    <p:sldId id="259" r:id="rId86"/>
    <p:sldId id="260" r:id="rId87"/>
    <p:sldId id="261" r:id="rId8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407"/>
            <p14:sldId id="408"/>
            <p14:sldId id="409"/>
            <p14:sldId id="410"/>
            <p14:sldId id="411"/>
            <p14:sldId id="412"/>
            <p14:sldId id="413"/>
            <p14:sldId id="272"/>
            <p14:sldId id="414"/>
            <p14:sldId id="415"/>
            <p14:sldId id="591"/>
          </p14:sldIdLst>
        </p14:section>
        <p14:section name="July 15 - July IEEE week" id="{6EF0D20E-9CD3-4981-8AC2-171F84531D0D}">
          <p14:sldIdLst>
            <p14:sldId id="569"/>
            <p14:sldId id="570"/>
            <p14:sldId id="571"/>
            <p14:sldId id="572"/>
            <p14:sldId id="573"/>
            <p14:sldId id="590"/>
            <p14:sldId id="574"/>
            <p14:sldId id="575"/>
          </p14:sldIdLst>
        </p14:section>
        <p14:section name="July 22 Telecon" id="{830393A7-0C75-446E-876F-EDD9105A62F8}">
          <p14:sldIdLst>
            <p14:sldId id="600"/>
            <p14:sldId id="601"/>
            <p14:sldId id="602"/>
            <p14:sldId id="603"/>
            <p14:sldId id="604"/>
            <p14:sldId id="605"/>
            <p14:sldId id="606"/>
          </p14:sldIdLst>
        </p14:section>
        <p14:section name="July 29 Telecon" id="{586B1B75-E9F7-4DA0-A044-5FFB8D1F7BC3}">
          <p14:sldIdLst>
            <p14:sldId id="592"/>
            <p14:sldId id="593"/>
            <p14:sldId id="607"/>
            <p14:sldId id="594"/>
            <p14:sldId id="595"/>
            <p14:sldId id="596"/>
            <p14:sldId id="598"/>
            <p14:sldId id="599"/>
          </p14:sldIdLst>
        </p14:section>
        <p14:section name="July 30 Plenary Telecon" id="{7FDDFD4D-1610-4DB1-9C04-2461BB5F14C7}">
          <p14:sldIdLst>
            <p14:sldId id="565"/>
            <p14:sldId id="566"/>
            <p14:sldId id="567"/>
            <p14:sldId id="568"/>
          </p14:sldIdLst>
        </p14:section>
        <p14:section name="Aug. 5 Telecon" id="{A8BC9C2B-FE74-4EA3-84FB-F68F1B4F0EEF}">
          <p14:sldIdLst>
            <p14:sldId id="616"/>
            <p14:sldId id="617"/>
            <p14:sldId id="618"/>
            <p14:sldId id="619"/>
            <p14:sldId id="620"/>
            <p14:sldId id="621"/>
            <p14:sldId id="622"/>
          </p14:sldIdLst>
        </p14:section>
        <p14:section name="Aug. 19 Telecon" id="{E0BAB464-3A9C-46B9-9A52-7A4D22029A81}">
          <p14:sldIdLst>
            <p14:sldId id="624"/>
            <p14:sldId id="625"/>
            <p14:sldId id="626"/>
            <p14:sldId id="627"/>
            <p14:sldId id="628"/>
            <p14:sldId id="629"/>
            <p14:sldId id="630"/>
          </p14:sldIdLst>
        </p14:section>
        <p14:section name="Aug. 26 Telecon" id="{C82159DA-BDE9-4EA2-B990-34A9F994ACE2}">
          <p14:sldIdLst>
            <p14:sldId id="608"/>
            <p14:sldId id="623"/>
            <p14:sldId id="637"/>
            <p14:sldId id="611"/>
            <p14:sldId id="612"/>
            <p14:sldId id="614"/>
            <p14:sldId id="615"/>
          </p14:sldIdLst>
        </p14:section>
        <p14:section name="Aug. 27 TGaz Plenary" id="{C3DF968C-0866-4DF5-B89D-C1E70AF04617}">
          <p14:sldIdLst>
            <p14:sldId id="631"/>
            <p14:sldId id="632"/>
            <p14:sldId id="638"/>
            <p14:sldId id="639"/>
            <p14:sldId id="635"/>
            <p14:sldId id="636"/>
            <p14:sldId id="633"/>
            <p14:sldId id="634"/>
          </p14:sldIdLst>
        </p14:section>
        <p14:section name="Backup" id="{62682A0D-7317-4EE9-B56C-63AD74488E19}">
          <p14:sldIdLst>
            <p14:sldId id="315"/>
            <p14:sldId id="312"/>
            <p14:sldId id="318"/>
            <p14:sldId id="472"/>
            <p14:sldId id="473"/>
            <p14:sldId id="474"/>
            <p14:sldId id="480"/>
            <p14:sldId id="259"/>
            <p14:sldId id="260"/>
            <p14:sldId id="26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964" autoAdjust="0"/>
    <p:restoredTop sz="96807" autoAdjust="0"/>
  </p:normalViewPr>
  <p:slideViewPr>
    <p:cSldViewPr>
      <p:cViewPr varScale="1">
        <p:scale>
          <a:sx n="119" d="100"/>
          <a:sy n="119" d="100"/>
        </p:scale>
        <p:origin x="366" y="108"/>
      </p:cViewPr>
      <p:guideLst>
        <p:guide orient="horz" pos="2160"/>
        <p:guide pos="3840"/>
      </p:guideLst>
    </p:cSldViewPr>
  </p:slideViewPr>
  <p:outlineViewPr>
    <p:cViewPr varScale="1">
      <p:scale>
        <a:sx n="170" d="200"/>
        <a:sy n="170" d="200"/>
      </p:scale>
      <p:origin x="0" y="0"/>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handoutMaster" Target="handoutMasters/handoutMaster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8/27/2020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61</a:t>
            </a:fld>
            <a:endParaRPr lang="en-US"/>
          </a:p>
        </p:txBody>
      </p:sp>
    </p:spTree>
    <p:extLst>
      <p:ext uri="{BB962C8B-B14F-4D97-AF65-F5344CB8AC3E}">
        <p14:creationId xmlns:p14="http://schemas.microsoft.com/office/powerpoint/2010/main" val="22531541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68</a:t>
            </a:fld>
            <a:endParaRPr lang="en-US"/>
          </a:p>
        </p:txBody>
      </p:sp>
    </p:spTree>
    <p:extLst>
      <p:ext uri="{BB962C8B-B14F-4D97-AF65-F5344CB8AC3E}">
        <p14:creationId xmlns:p14="http://schemas.microsoft.com/office/powerpoint/2010/main" val="144058392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76</a:t>
            </a:fld>
            <a:endParaRPr lang="en-US"/>
          </a:p>
        </p:txBody>
      </p:sp>
    </p:spTree>
    <p:extLst>
      <p:ext uri="{BB962C8B-B14F-4D97-AF65-F5344CB8AC3E}">
        <p14:creationId xmlns:p14="http://schemas.microsoft.com/office/powerpoint/2010/main" val="242954891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85</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86</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87</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18</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28</a:t>
            </a:fld>
            <a:endParaRPr lang="en-US"/>
          </a:p>
        </p:txBody>
      </p:sp>
    </p:spTree>
    <p:extLst>
      <p:ext uri="{BB962C8B-B14F-4D97-AF65-F5344CB8AC3E}">
        <p14:creationId xmlns:p14="http://schemas.microsoft.com/office/powerpoint/2010/main" val="4187774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35</a:t>
            </a:fld>
            <a:endParaRPr lang="en-US"/>
          </a:p>
        </p:txBody>
      </p:sp>
    </p:spTree>
    <p:extLst>
      <p:ext uri="{BB962C8B-B14F-4D97-AF65-F5344CB8AC3E}">
        <p14:creationId xmlns:p14="http://schemas.microsoft.com/office/powerpoint/2010/main" val="39155986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43</a:t>
            </a:fld>
            <a:endParaRPr lang="en-US"/>
          </a:p>
        </p:txBody>
      </p:sp>
    </p:spTree>
    <p:extLst>
      <p:ext uri="{BB962C8B-B14F-4D97-AF65-F5344CB8AC3E}">
        <p14:creationId xmlns:p14="http://schemas.microsoft.com/office/powerpoint/2010/main" val="7559997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47</a:t>
            </a:fld>
            <a:endParaRPr lang="en-US"/>
          </a:p>
        </p:txBody>
      </p:sp>
    </p:spTree>
    <p:extLst>
      <p:ext uri="{BB962C8B-B14F-4D97-AF65-F5344CB8AC3E}">
        <p14:creationId xmlns:p14="http://schemas.microsoft.com/office/powerpoint/2010/main" val="702330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54</a:t>
            </a:fld>
            <a:endParaRPr lang="en-US"/>
          </a:p>
        </p:txBody>
      </p:sp>
    </p:spTree>
    <p:extLst>
      <p:ext uri="{BB962C8B-B14F-4D97-AF65-F5344CB8AC3E}">
        <p14:creationId xmlns:p14="http://schemas.microsoft.com/office/powerpoint/2010/main" val="14405839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Aug.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Aug.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Aug.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Aug. 2020</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Aug.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Aug. 2020</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Aug. 2020</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Aug.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Aug.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Aug.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802.11-20/1002r15</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s://mentor.ieee.org/802-ec/dcn/17/ec-17-0090-22-0PNP-ieee-802-lmsc-operations-manual.pdf" TargetMode="External"/><Relationship Id="rId7" Type="http://schemas.openxmlformats.org/officeDocument/2006/relationships/hyperlink" Target="https://mentor.ieee.org/802-ec/dcn/16/ec-16-0180-05-00EC-ieee-802-participation-slide.pptx"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120-27-0PNP-ieee-802-lmsc-chairs-guidelines.pdf" TargetMode="External"/><Relationship Id="rId5" Type="http://schemas.openxmlformats.org/officeDocument/2006/relationships/hyperlink" Target="http://grouper.ieee.org/groups/802/PNP/approved/IEEE_802_LMSC_OM_approved_120725.pdf" TargetMode="External"/><Relationship Id="rId10" Type="http://schemas.openxmlformats.org/officeDocument/2006/relationships/hyperlink" Target="https://mentor.ieee.org/802.11/dcn/14/11-14-0629-22-0000-802-11-operations-manual.docx" TargetMode="External"/><Relationship Id="rId4" Type="http://schemas.openxmlformats.org/officeDocument/2006/relationships/hyperlink" Target="http://www.ieee802.org/PNP/approved/IEEE_802_WG_PandP_v19.pdf" TargetMode="External"/><Relationship Id="rId9" Type="http://schemas.openxmlformats.org/officeDocument/2006/relationships/hyperlink" Target="http://www.ieee802.org/devdocs.shtml"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5" Type="http://schemas.openxmlformats.org/officeDocument/2006/relationships/hyperlink" Target="https://mentor.ieee.org/802.11/documents?is_dcn=DCN,%20Title,%20Author%20or%20Affiliation&amp;is_group=00az" TargetMode="External"/><Relationship Id="rId4" Type="http://schemas.openxmlformats.org/officeDocument/2006/relationships/hyperlink" Target="http://grouper.ieee.org/groups/802/11/"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July – Sep. Meetings 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2020-08-26</a:t>
            </a:r>
          </a:p>
        </p:txBody>
      </p:sp>
      <p:sp>
        <p:nvSpPr>
          <p:cNvPr id="6" name="Date Placeholder 3"/>
          <p:cNvSpPr>
            <a:spLocks noGrp="1"/>
          </p:cNvSpPr>
          <p:nvPr>
            <p:ph type="dt" idx="10"/>
          </p:nvPr>
        </p:nvSpPr>
        <p:spPr/>
        <p:txBody>
          <a:bodyPr/>
          <a:lstStyle/>
          <a:p>
            <a:r>
              <a:rPr lang="en-US"/>
              <a:t>Aug. 2020</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053151161"/>
              </p:ext>
            </p:extLst>
          </p:nvPr>
        </p:nvGraphicFramePr>
        <p:xfrm>
          <a:off x="993775" y="2405063"/>
          <a:ext cx="10542588" cy="2470150"/>
        </p:xfrm>
        <a:graphic>
          <a:graphicData uri="http://schemas.openxmlformats.org/presentationml/2006/ole">
            <mc:AlternateContent xmlns:mc="http://schemas.openxmlformats.org/markup-compatibility/2006">
              <mc:Choice xmlns:v="urn:schemas-microsoft-com:vml" Requires="v">
                <p:oleObj spid="_x0000_s3378" name="Document" r:id="rId4" imgW="10822609" imgH="2534496" progId="Word.Document.8">
                  <p:embed/>
                </p:oleObj>
              </mc:Choice>
              <mc:Fallback>
                <p:oleObj name="Document" r:id="rId4" imgW="10822609" imgH="2534496" progId="Word.Document.8">
                  <p:embed/>
                  <p:pic>
                    <p:nvPicPr>
                      <p:cNvPr id="0" name="Picture 3"/>
                      <p:cNvPicPr>
                        <a:picLocks noChangeAspect="1" noChangeArrowheads="1"/>
                      </p:cNvPicPr>
                      <p:nvPr/>
                    </p:nvPicPr>
                    <p:blipFill>
                      <a:blip r:embed="rId5"/>
                      <a:srcRect/>
                      <a:stretch>
                        <a:fillRect/>
                      </a:stretch>
                    </p:blipFill>
                    <p:spPr bwMode="auto">
                      <a:xfrm>
                        <a:off x="993775" y="2405063"/>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4400" dirty="0" err="1">
                <a:cs typeface="Times New Roman" panose="02020603050405020304" pitchFamily="18" charset="0"/>
              </a:rPr>
              <a:t>Telecon</a:t>
            </a:r>
            <a:r>
              <a:rPr lang="en-US" altLang="en-US" sz="4400" dirty="0">
                <a:cs typeface="Times New Roman" panose="02020603050405020304" pitchFamily="18" charset="0"/>
              </a:rPr>
              <a:t> Agenda </a:t>
            </a: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Chair: </a:t>
            </a:r>
            <a:r>
              <a:rPr lang="en-US" altLang="en-US" b="0" dirty="0">
                <a:cs typeface="Times New Roman" panose="02020603050405020304" pitchFamily="18" charset="0"/>
              </a:rPr>
              <a:t>Jonathan Segev </a:t>
            </a:r>
            <a:r>
              <a:rPr lang="en-US" altLang="en-US" sz="1800" b="0" dirty="0">
                <a:cs typeface="Times New Roman" panose="02020603050405020304" pitchFamily="18" charset="0"/>
              </a:rPr>
              <a:t>(Intel Corporation)</a:t>
            </a:r>
          </a:p>
          <a:p>
            <a:pPr marL="1524000">
              <a:lnSpc>
                <a:spcPct val="90000"/>
              </a:lnSpc>
            </a:pPr>
            <a:r>
              <a:rPr lang="en-US" altLang="en-US" dirty="0">
                <a:cs typeface="Times New Roman" panose="02020603050405020304" pitchFamily="18" charset="0"/>
              </a:rPr>
              <a:t>Vice Chair: </a:t>
            </a:r>
            <a:r>
              <a:rPr lang="en-US" altLang="en-US" b="0" dirty="0">
                <a:cs typeface="Times New Roman" panose="02020603050405020304" pitchFamily="18" charset="0"/>
              </a:rPr>
              <a:t>Assaf Kasher </a:t>
            </a:r>
            <a:r>
              <a:rPr lang="en-US" altLang="en-US" sz="1800" b="0" dirty="0">
                <a:cs typeface="Times New Roman" panose="02020603050405020304" pitchFamily="18" charset="0"/>
              </a:rPr>
              <a:t>(Qualcomm)</a:t>
            </a:r>
          </a:p>
          <a:p>
            <a:pPr marL="1524000">
              <a:lnSpc>
                <a:spcPct val="90000"/>
              </a:lnSpc>
              <a:buFontTx/>
              <a:buNone/>
            </a:pPr>
            <a:r>
              <a:rPr lang="en-US" altLang="en-US" dirty="0">
                <a:cs typeface="Times New Roman" panose="02020603050405020304" pitchFamily="18" charset="0"/>
              </a:rPr>
              <a:t>Technical Editor: </a:t>
            </a:r>
            <a:r>
              <a:rPr lang="en-US" altLang="en-US" b="0" dirty="0">
                <a:cs typeface="Times New Roman" panose="02020603050405020304" pitchFamily="18" charset="0"/>
              </a:rPr>
              <a:t>Chao Chun Wang </a:t>
            </a:r>
            <a:r>
              <a:rPr lang="en-US" altLang="en-US" sz="1800" b="0" dirty="0">
                <a:cs typeface="Times New Roman" panose="02020603050405020304" pitchFamily="18" charset="0"/>
              </a:rPr>
              <a:t>(</a:t>
            </a:r>
            <a:r>
              <a:rPr lang="en-US" altLang="en-US" sz="1800" b="0" dirty="0" err="1">
                <a:cs typeface="Times New Roman" panose="02020603050405020304" pitchFamily="18" charset="0"/>
              </a:rPr>
              <a:t>MediaTek</a:t>
            </a:r>
            <a:r>
              <a:rPr lang="en-US" altLang="en-US" sz="1800" b="0" dirty="0">
                <a:cs typeface="Times New Roman" panose="02020603050405020304" pitchFamily="18" charset="0"/>
              </a:rPr>
              <a:t>), </a:t>
            </a:r>
            <a:r>
              <a:rPr lang="en-US" altLang="en-US" b="0" dirty="0">
                <a:cs typeface="Times New Roman" panose="02020603050405020304" pitchFamily="18" charset="0"/>
              </a:rPr>
              <a:t>Roy Want </a:t>
            </a:r>
            <a:r>
              <a:rPr lang="en-US" altLang="en-US" sz="1800" b="0" dirty="0">
                <a:cs typeface="Times New Roman" panose="02020603050405020304" pitchFamily="18" charset="0"/>
              </a:rPr>
              <a:t>(Google)</a:t>
            </a:r>
          </a:p>
          <a:p>
            <a:pPr marL="1524000">
              <a:lnSpc>
                <a:spcPct val="90000"/>
              </a:lnSpc>
              <a:buFontTx/>
              <a:buNone/>
            </a:pPr>
            <a:r>
              <a:rPr lang="en-US" altLang="en-US" dirty="0">
                <a:cs typeface="Times New Roman" panose="02020603050405020304" pitchFamily="18" charset="0"/>
              </a:rPr>
              <a:t>Secretary (acting)</a:t>
            </a:r>
            <a:r>
              <a:rPr lang="en-US" altLang="en-US" b="0" dirty="0">
                <a:cs typeface="Times New Roman" panose="02020603050405020304" pitchFamily="18" charset="0"/>
              </a:rPr>
              <a:t>: Assaf Kasher </a:t>
            </a:r>
            <a:r>
              <a:rPr lang="en-US" altLang="en-US" sz="1800" b="0" dirty="0">
                <a:cs typeface="Times New Roman" panose="02020603050405020304" pitchFamily="18" charset="0"/>
              </a:rPr>
              <a:t>(Qualcomm)</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13 July 2018)</a:t>
            </a:r>
          </a:p>
          <a:p>
            <a:pPr lvl="1">
              <a:lnSpc>
                <a:spcPct val="80000"/>
              </a:lnSpc>
              <a:defRPr/>
            </a:pPr>
            <a:r>
              <a:rPr lang="en-US" altLang="en-US" sz="1800" dirty="0">
                <a:hlinkClick r:id="rId3"/>
              </a:rPr>
              <a:t>https://mentor.ieee.org/802-ec/dcn/17/ec-17-0090-22-0PNP-ieee-802-lmsc-operations-manual.pdf</a:t>
            </a:r>
            <a:r>
              <a:rPr lang="en-US" altLang="en-US" sz="1800" dirty="0"/>
              <a:t> </a:t>
            </a:r>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13 July 2018)</a:t>
            </a:r>
            <a:endParaRPr lang="en-US" sz="2000" dirty="0">
              <a:hlinkClick r:id="rId5"/>
            </a:endParaRPr>
          </a:p>
          <a:p>
            <a:pPr lvl="1"/>
            <a:r>
              <a:rPr lang="en-US" sz="1800" dirty="0">
                <a:hlinkClick r:id="rId6"/>
              </a:rPr>
              <a:t>https://mentor.ieee.org/802-ec/dcn/17/ec-17-0120-27-0PNP-ieee-802-lmsc-chairs-guidelines.pdf</a:t>
            </a:r>
            <a:r>
              <a:rPr lang="en-US" sz="1800" dirty="0"/>
              <a:t> </a:t>
            </a:r>
          </a:p>
          <a:p>
            <a:r>
              <a:rPr lang="en-US" sz="2000" dirty="0"/>
              <a:t>Participation in IEEE 802 Meetings</a:t>
            </a:r>
          </a:p>
          <a:p>
            <a:pPr lvl="1"/>
            <a:r>
              <a:rPr lang="en-US" sz="1800" u="sng" dirty="0">
                <a:hlinkClick r:id="rId7"/>
              </a:rPr>
              <a:t>https://mentor.ieee.org/802-ec/dcn/16/ec-16-0180-05-00EC-ieee-802-participation-slide.pptx</a:t>
            </a:r>
            <a:endParaRPr lang="en-US" sz="1600" dirty="0"/>
          </a:p>
          <a:p>
            <a:r>
              <a:rPr lang="en-US" sz="2000" dirty="0"/>
              <a:t>Policies and Procedures hierarchy: </a:t>
            </a:r>
            <a:r>
              <a:rPr lang="en-US" sz="2000" b="0" dirty="0">
                <a:hlinkClick r:id="rId8"/>
              </a:rPr>
              <a:t>http://www.ieee802.org/11/Rules/rules.shtml</a:t>
            </a:r>
            <a:endParaRPr lang="en-US" sz="2000" b="0" dirty="0"/>
          </a:p>
          <a:p>
            <a:pPr marL="342900" lvl="1" indent="-342900">
              <a:buFontTx/>
              <a:buChar char="•"/>
            </a:pPr>
            <a:r>
              <a:rPr lang="en-US" altLang="en-US" sz="1800" b="1" dirty="0"/>
              <a:t>IEEE 802 Procedural document website: </a:t>
            </a:r>
            <a:r>
              <a:rPr lang="en-US" altLang="en-US" sz="1800" dirty="0">
                <a:hlinkClick r:id="rId9"/>
              </a:rPr>
              <a:t>http://www.ieee802.org/devdocs.shtml</a:t>
            </a:r>
            <a:r>
              <a:rPr lang="en-US" altLang="en-US" sz="1800" dirty="0"/>
              <a:t> </a:t>
            </a:r>
          </a:p>
          <a:p>
            <a:r>
              <a:rPr lang="en-US" sz="2000" dirty="0"/>
              <a:t>IEEE 802.11 WG Operations Manual (Approved 13 July 2018):</a:t>
            </a:r>
          </a:p>
          <a:p>
            <a:pPr lvl="1"/>
            <a:r>
              <a:rPr lang="en-US" altLang="en-US" sz="1800" dirty="0">
                <a:hlinkClick r:id="rId10"/>
              </a:rPr>
              <a:t>https://mentor.ieee.org/802.11/dcn/14/11-14-0629-22-0000-802-11-operations-manual.docx</a:t>
            </a:r>
            <a:endParaRPr lang="en-US" sz="1800" dirty="0"/>
          </a:p>
          <a:p>
            <a:endParaRPr lang="en-US"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99BFC-3A65-4FC4-8124-D9D869BE3776}"/>
              </a:ext>
            </a:extLst>
          </p:cNvPr>
          <p:cNvSpPr>
            <a:spLocks noGrp="1"/>
          </p:cNvSpPr>
          <p:nvPr>
            <p:ph type="title"/>
          </p:nvPr>
        </p:nvSpPr>
        <p:spPr/>
        <p:txBody>
          <a:bodyPr/>
          <a:lstStyle/>
          <a:p>
            <a:r>
              <a:rPr lang="en-US" dirty="0"/>
              <a:t>Meeting Decorum</a:t>
            </a:r>
          </a:p>
        </p:txBody>
      </p:sp>
      <p:sp>
        <p:nvSpPr>
          <p:cNvPr id="3" name="Content Placeholder 2">
            <a:extLst>
              <a:ext uri="{FF2B5EF4-FFF2-40B4-BE49-F238E27FC236}">
                <a16:creationId xmlns:a16="http://schemas.microsoft.com/office/drawing/2014/main" id="{1EE5522F-9327-4DF8-BBE7-DC428B3E56CE}"/>
              </a:ext>
            </a:extLst>
          </p:cNvPr>
          <p:cNvSpPr>
            <a:spLocks noGrp="1"/>
          </p:cNvSpPr>
          <p:nvPr>
            <p:ph idx="1"/>
          </p:nvPr>
        </p:nvSpPr>
        <p:spPr/>
        <p:txBody>
          <a:bodyPr/>
          <a:lstStyle/>
          <a:p>
            <a:r>
              <a:rPr lang="en-US" dirty="0"/>
              <a:t>Please mute the microphone unless you want to address the group.</a:t>
            </a:r>
          </a:p>
        </p:txBody>
      </p:sp>
      <p:sp>
        <p:nvSpPr>
          <p:cNvPr id="4" name="Slide Number Placeholder 3">
            <a:extLst>
              <a:ext uri="{FF2B5EF4-FFF2-40B4-BE49-F238E27FC236}">
                <a16:creationId xmlns:a16="http://schemas.microsoft.com/office/drawing/2014/main" id="{942A35F6-F31A-4E2C-AA8B-E621F2C4BA29}"/>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E15D0AA-5587-4F6A-8719-CC318052017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373F3AC-C323-4AA4-B1D4-4EAFFFD5690C}"/>
              </a:ext>
            </a:extLst>
          </p:cNvPr>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6916828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July IEEE  Week Agenda</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400" strike="sngStrike" dirty="0"/>
              <a:t>11-20-0836     11az Secure LTF design (Bin Tian) – SP.</a:t>
            </a:r>
          </a:p>
          <a:p>
            <a:pPr lvl="1" algn="just">
              <a:spcBef>
                <a:spcPct val="20000"/>
              </a:spcBef>
              <a:buFontTx/>
              <a:buChar char="•"/>
            </a:pPr>
            <a:r>
              <a:rPr lang="en-US" sz="1400" dirty="0"/>
              <a:t>11-20-0963 	cid-3880-kdk-hltk (Nehru Bhandaru)</a:t>
            </a:r>
          </a:p>
          <a:p>
            <a:pPr lvl="1" algn="just">
              <a:spcBef>
                <a:spcPct val="20000"/>
              </a:spcBef>
              <a:buFontTx/>
              <a:buChar char="•"/>
            </a:pPr>
            <a:r>
              <a:rPr lang="en-US" sz="1400" dirty="0"/>
              <a:t>11-20-0698	LB 249 CID 3940 resolution (Solomon Trainin/Assaf Kasher) – 2nd review</a:t>
            </a:r>
          </a:p>
          <a:p>
            <a:pPr algn="just">
              <a:spcBef>
                <a:spcPct val="20000"/>
              </a:spcBef>
              <a:buFontTx/>
              <a:buChar char="•"/>
            </a:pPr>
            <a:r>
              <a:rPr lang="en-US" sz="1800" b="0" dirty="0"/>
              <a:t>Review submission pipeline (5 min) </a:t>
            </a:r>
          </a:p>
          <a:p>
            <a:pPr algn="just">
              <a:spcBef>
                <a:spcPct val="20000"/>
              </a:spcBef>
              <a:buFontTx/>
              <a:buChar char="•"/>
            </a:pPr>
            <a:r>
              <a:rPr lang="en-US" sz="1800" b="0" dirty="0"/>
              <a:t>Future telecons (5min) </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40112165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11-20-0698</a:t>
            </a:r>
          </a:p>
        </p:txBody>
      </p:sp>
      <p:sp>
        <p:nvSpPr>
          <p:cNvPr id="3" name="Content Placeholder 2"/>
          <p:cNvSpPr>
            <a:spLocks noGrp="1"/>
          </p:cNvSpPr>
          <p:nvPr>
            <p:ph idx="1"/>
          </p:nvPr>
        </p:nvSpPr>
        <p:spPr/>
        <p:txBody>
          <a:bodyPr/>
          <a:lstStyle/>
          <a:p>
            <a:r>
              <a:rPr lang="en-US" dirty="0" err="1"/>
              <a:t>Strawpoll</a:t>
            </a:r>
            <a:endParaRPr lang="en-US" dirty="0"/>
          </a:p>
          <a:p>
            <a:r>
              <a:rPr lang="en-US" b="0" dirty="0"/>
              <a:t>We agree to the CID resolutions 3940 as</a:t>
            </a:r>
            <a:r>
              <a:rPr lang="en-GB" b="0" dirty="0"/>
              <a:t> </a:t>
            </a:r>
            <a:r>
              <a:rPr lang="en-US" b="0" dirty="0"/>
              <a:t>depicted in document 11-20-698r2</a:t>
            </a:r>
          </a:p>
          <a:p>
            <a:endParaRPr lang="en-US" b="0" dirty="0"/>
          </a:p>
          <a:p>
            <a:r>
              <a:rPr lang="en-US" b="0" dirty="0"/>
              <a:t>Results (Y/N/A) 21/1/25</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8826512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D9692-B43C-49AB-B1CD-20ED7D9917AD}"/>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BCFD1EDC-3BBF-4798-8608-A6FEAC365045}"/>
              </a:ext>
            </a:extLst>
          </p:cNvPr>
          <p:cNvSpPr>
            <a:spLocks noGrp="1"/>
          </p:cNvSpPr>
          <p:nvPr>
            <p:ph idx="1"/>
          </p:nvPr>
        </p:nvSpPr>
        <p:spPr/>
        <p:txBody>
          <a:bodyPr/>
          <a:lstStyle/>
          <a:p>
            <a:pPr marL="457200" lvl="1" indent="0" algn="just">
              <a:spcBef>
                <a:spcPct val="20000"/>
              </a:spcBef>
            </a:pPr>
            <a:r>
              <a:rPr lang="en-US" sz="1400" dirty="0"/>
              <a:t>TBC</a:t>
            </a:r>
          </a:p>
          <a:p>
            <a:pPr lvl="1" algn="just">
              <a:spcBef>
                <a:spcPct val="20000"/>
              </a:spcBef>
              <a:buFontTx/>
              <a:buChar char="•"/>
            </a:pPr>
            <a:r>
              <a:rPr lang="en-US" sz="1400" dirty="0"/>
              <a:t>11-20-0698	</a:t>
            </a:r>
            <a:r>
              <a:rPr lang="en-US" sz="1400" strike="sngStrike" dirty="0"/>
              <a:t>LB 249 CID 3940 resolution (Assaf Kasher)</a:t>
            </a:r>
          </a:p>
          <a:p>
            <a:pPr lvl="1" algn="just">
              <a:spcBef>
                <a:spcPct val="20000"/>
              </a:spcBef>
              <a:buFontTx/>
              <a:buChar char="•"/>
            </a:pPr>
            <a:r>
              <a:rPr lang="en-US" sz="1400" dirty="0"/>
              <a:t>11-20-0963 	cid-3880-kdk-hltk (Nehru Bhandaru) (SP)</a:t>
            </a:r>
          </a:p>
          <a:p>
            <a:pPr lvl="1" algn="just">
              <a:spcBef>
                <a:spcPct val="20000"/>
              </a:spcBef>
              <a:buFontTx/>
              <a:buChar char="•"/>
            </a:pPr>
            <a:r>
              <a:rPr lang="en-US" sz="1400" dirty="0"/>
              <a:t>11-20-1020     Some LB 249 Passive TB Ranging CR (Erik Lindskog)</a:t>
            </a:r>
          </a:p>
          <a:p>
            <a:pPr marL="457200" lvl="1" indent="0" algn="just">
              <a:spcBef>
                <a:spcPct val="20000"/>
              </a:spcBef>
            </a:pPr>
            <a:endParaRPr lang="en-US" sz="1400" dirty="0"/>
          </a:p>
          <a:p>
            <a:pPr lvl="1" algn="just">
              <a:spcBef>
                <a:spcPct val="20000"/>
              </a:spcBef>
              <a:buFontTx/>
              <a:buChar char="•"/>
            </a:pPr>
            <a:endParaRPr lang="en-US" sz="1400" dirty="0"/>
          </a:p>
          <a:p>
            <a:pPr lvl="1" algn="just">
              <a:spcBef>
                <a:spcPct val="20000"/>
              </a:spcBef>
              <a:buFontTx/>
              <a:buChar char="•"/>
            </a:pPr>
            <a:endParaRPr lang="en-US" sz="1400" dirty="0"/>
          </a:p>
          <a:p>
            <a:pPr lvl="1" algn="just">
              <a:spcBef>
                <a:spcPct val="20000"/>
              </a:spcBef>
              <a:buFontTx/>
              <a:buChar char="•"/>
            </a:pPr>
            <a:endParaRPr lang="en-US" sz="1400" dirty="0"/>
          </a:p>
          <a:p>
            <a:pPr lvl="1" algn="just">
              <a:spcBef>
                <a:spcPct val="20000"/>
              </a:spcBef>
              <a:buFontTx/>
              <a:buChar char="•"/>
            </a:pPr>
            <a:endParaRPr lang="en-US" dirty="0"/>
          </a:p>
        </p:txBody>
      </p:sp>
      <p:sp>
        <p:nvSpPr>
          <p:cNvPr id="4" name="Slide Number Placeholder 3">
            <a:extLst>
              <a:ext uri="{FF2B5EF4-FFF2-40B4-BE49-F238E27FC236}">
                <a16:creationId xmlns:a16="http://schemas.microsoft.com/office/drawing/2014/main" id="{85D8F13D-9E21-439C-A0F5-78CBAEC7654C}"/>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D99A608C-69C6-4516-A8CE-C8382065683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EF4895D-FA3F-468F-960E-C989A26D85D4}"/>
              </a:ext>
            </a:extLst>
          </p:cNvPr>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49882717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a:t>Regular telecons:</a:t>
            </a:r>
          </a:p>
          <a:p>
            <a:pPr>
              <a:buFont typeface="Arial" panose="020B0604020202020204" pitchFamily="34" charset="0"/>
              <a:buChar char="•"/>
            </a:pPr>
            <a:r>
              <a:rPr lang="en-US" altLang="en-US" b="0" dirty="0"/>
              <a:t>July 22		(Wednesday), 13:00 ET – 14:30 ET</a:t>
            </a:r>
          </a:p>
          <a:p>
            <a:pPr>
              <a:buFont typeface="Arial" panose="020B0604020202020204" pitchFamily="34" charset="0"/>
              <a:buChar char="•"/>
            </a:pPr>
            <a:r>
              <a:rPr lang="en-US" altLang="en-US" b="0" dirty="0"/>
              <a:t>July 29		(Wednesday), 13:00 ET – 14:30 ET</a:t>
            </a:r>
          </a:p>
          <a:p>
            <a:pPr>
              <a:buFont typeface="Arial" panose="020B0604020202020204" pitchFamily="34" charset="0"/>
              <a:buChar char="•"/>
            </a:pPr>
            <a:r>
              <a:rPr lang="en-US" altLang="en-US" b="0" dirty="0"/>
              <a:t>Aug. 5		(Wednesday), 13:00 ET – 14:30 ET</a:t>
            </a:r>
          </a:p>
          <a:p>
            <a:pPr>
              <a:buFont typeface="Arial" panose="020B0604020202020204" pitchFamily="34" charset="0"/>
              <a:buChar char="•"/>
            </a:pPr>
            <a:r>
              <a:rPr lang="en-US" altLang="en-US" b="0" dirty="0"/>
              <a:t>Aug. 19		(Wednesday), 13:00 ET – 14:30 ET</a:t>
            </a:r>
          </a:p>
          <a:p>
            <a:pPr>
              <a:buFont typeface="Arial" panose="020B0604020202020204" pitchFamily="34" charset="0"/>
              <a:buChar char="•"/>
            </a:pPr>
            <a:r>
              <a:rPr lang="en-US" altLang="en-US" b="0" dirty="0"/>
              <a:t>Aug. 26		(Wednesday), 13:00 ET – 14:30 ET</a:t>
            </a:r>
          </a:p>
          <a:p>
            <a:pPr>
              <a:buFont typeface="Arial" panose="020B0604020202020204" pitchFamily="34" charset="0"/>
              <a:buChar char="•"/>
            </a:pPr>
            <a:endParaRPr lang="en-US" altLang="en-US" b="0" dirty="0"/>
          </a:p>
          <a:p>
            <a:pPr>
              <a:buFont typeface="Arial" panose="020B0604020202020204" pitchFamily="34" charset="0"/>
              <a:buChar char="•"/>
            </a:pPr>
            <a:endParaRPr lang="en-US" altLang="en-US" b="0" dirty="0"/>
          </a:p>
          <a:p>
            <a:pPr>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192394235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err="1"/>
              <a:t>TGaz</a:t>
            </a:r>
            <a:r>
              <a:rPr lang="en-US" altLang="en-US" dirty="0"/>
              <a:t> plenary (motions) telecons</a:t>
            </a:r>
            <a:r>
              <a:rPr lang="en-US" altLang="en-US" b="0" dirty="0"/>
              <a:t>:</a:t>
            </a:r>
          </a:p>
          <a:p>
            <a:pPr>
              <a:buFont typeface="Arial" panose="020B0604020202020204" pitchFamily="34" charset="0"/>
              <a:buChar char="•"/>
            </a:pPr>
            <a:r>
              <a:rPr lang="en-US" altLang="en-US" b="0" dirty="0"/>
              <a:t>July 30 		(Thu.) 10:00 ET – 11:00 ET.</a:t>
            </a:r>
          </a:p>
          <a:p>
            <a:pPr>
              <a:buFont typeface="Arial" panose="020B0604020202020204" pitchFamily="34" charset="0"/>
              <a:buChar char="•"/>
            </a:pPr>
            <a:r>
              <a:rPr lang="en-US" altLang="en-US" b="0" dirty="0"/>
              <a:t>Aug. 27		(Thu.) 10:00 ET – 11:00 ET. </a:t>
            </a:r>
          </a:p>
          <a:p>
            <a:pPr>
              <a:buFont typeface="Arial" panose="020B0604020202020204" pitchFamily="34" charset="0"/>
              <a:buChar char="•"/>
            </a:pPr>
            <a:r>
              <a:rPr lang="en-US" altLang="en-US" b="0" dirty="0"/>
              <a:t>Sep.	 24		(Thu.) 10:00 ET – 11:00 ET. </a:t>
            </a:r>
          </a:p>
          <a:p>
            <a:pPr marL="0" indent="0"/>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15897329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F3EC27-6141-4CE5-B3D7-B6AF4E612F05}"/>
              </a:ext>
            </a:extLst>
          </p:cNvPr>
          <p:cNvSpPr>
            <a:spLocks noGrp="1"/>
          </p:cNvSpPr>
          <p:nvPr>
            <p:ph type="title"/>
          </p:nvPr>
        </p:nvSpPr>
        <p:spPr/>
        <p:txBody>
          <a:bodyPr/>
          <a:lstStyle/>
          <a:p>
            <a:r>
              <a:rPr lang="en-US" dirty="0"/>
              <a:t>Comment Resolution status</a:t>
            </a:r>
          </a:p>
        </p:txBody>
      </p:sp>
      <p:sp>
        <p:nvSpPr>
          <p:cNvPr id="3" name="Content Placeholder 2">
            <a:extLst>
              <a:ext uri="{FF2B5EF4-FFF2-40B4-BE49-F238E27FC236}">
                <a16:creationId xmlns:a16="http://schemas.microsoft.com/office/drawing/2014/main" id="{BBD7776F-5E63-41BB-8AF1-29B1A3F569CC}"/>
              </a:ext>
            </a:extLst>
          </p:cNvPr>
          <p:cNvSpPr>
            <a:spLocks noGrp="1"/>
          </p:cNvSpPr>
          <p:nvPr>
            <p:ph idx="1"/>
          </p:nvPr>
        </p:nvSpPr>
        <p:spPr>
          <a:xfrm>
            <a:off x="695400" y="1916832"/>
            <a:ext cx="10361084" cy="4113213"/>
          </a:xfrm>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LB249 Comment results status :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Resolved 140 out of 460 Technical comments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Resolved 430 out of 540 Editorial comments</a:t>
            </a:r>
          </a:p>
          <a:p>
            <a:pPr>
              <a:buFont typeface="Arial" panose="020B0604020202020204" pitchFamily="34" charset="0"/>
              <a:buChar char="•"/>
            </a:pPr>
            <a:r>
              <a:rPr lang="en-US" dirty="0"/>
              <a:t>There are still 121 unassigned technical comments!</a:t>
            </a:r>
          </a:p>
        </p:txBody>
      </p:sp>
      <p:sp>
        <p:nvSpPr>
          <p:cNvPr id="4" name="Slide Number Placeholder 3">
            <a:extLst>
              <a:ext uri="{FF2B5EF4-FFF2-40B4-BE49-F238E27FC236}">
                <a16:creationId xmlns:a16="http://schemas.microsoft.com/office/drawing/2014/main" id="{369AF0FC-3E38-43A2-AAC9-8ED2A7483BB2}"/>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EF0D330B-1214-47D1-B29C-10011BB66D3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98578F3-2F52-4D26-A1C3-782068FCF06B}"/>
              </a:ext>
            </a:extLst>
          </p:cNvPr>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74883972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103703822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444964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contains the agenda for IEEE 802.11 </a:t>
            </a:r>
            <a:r>
              <a:rPr lang="en-US" altLang="en-US" dirty="0" err="1"/>
              <a:t>TGaz</a:t>
            </a:r>
            <a:r>
              <a:rPr lang="en-US" altLang="en-US" dirty="0"/>
              <a:t> Next Generation Positioning of teleconferences running between the March 25 and July IEEE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Aug.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July 22</a:t>
            </a:r>
            <a:r>
              <a:rPr lang="en-US" altLang="en-US" baseline="30000" dirty="0">
                <a:solidFill>
                  <a:schemeClr val="tx2"/>
                </a:solidFill>
              </a:rPr>
              <a:t>nd</a:t>
            </a:r>
            <a:r>
              <a:rPr lang="en-US" altLang="en-US" dirty="0">
                <a:solidFill>
                  <a:schemeClr val="tx2"/>
                </a:solidFill>
              </a:rPr>
              <a:t> Telecon</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(15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11-20-0963 	cid-3880-kdk-hltk (Nehru Bhandaru) – 15 min </a:t>
            </a:r>
          </a:p>
          <a:p>
            <a:pPr lvl="1" algn="just">
              <a:spcBef>
                <a:spcPct val="20000"/>
              </a:spcBef>
              <a:buFontTx/>
              <a:buChar char="•"/>
            </a:pPr>
            <a:r>
              <a:rPr lang="en-US" sz="1400" dirty="0"/>
              <a:t>11-20-1097	Secure LTF using DFT </a:t>
            </a:r>
            <a:r>
              <a:rPr lang="en-US" sz="1400" dirty="0" err="1"/>
              <a:t>Precoded</a:t>
            </a:r>
            <a:r>
              <a:rPr lang="en-US" sz="1400" dirty="0"/>
              <a:t> OFDM (Christian Berger) – 40 min </a:t>
            </a:r>
          </a:p>
          <a:p>
            <a:pPr lvl="1" algn="just">
              <a:spcBef>
                <a:spcPct val="20000"/>
              </a:spcBef>
              <a:buFontTx/>
              <a:buChar char="•"/>
            </a:pPr>
            <a:r>
              <a:rPr lang="en-US" sz="1400" dirty="0"/>
              <a:t>11-20-1106	RSNXE for PASN (Nehru Bhandaru) – as time permits</a:t>
            </a:r>
          </a:p>
          <a:p>
            <a:pPr algn="just">
              <a:spcBef>
                <a:spcPct val="20000"/>
              </a:spcBef>
              <a:buFontTx/>
              <a:buChar char="•"/>
            </a:pPr>
            <a:r>
              <a:rPr lang="en-US" sz="1800" b="0" dirty="0"/>
              <a:t>Review submission pipeline (5 min) </a:t>
            </a:r>
          </a:p>
          <a:p>
            <a:pPr algn="just">
              <a:spcBef>
                <a:spcPct val="20000"/>
              </a:spcBef>
              <a:buFontTx/>
              <a:buChar char="•"/>
            </a:pPr>
            <a:r>
              <a:rPr lang="en-US" sz="1800" b="0" dirty="0"/>
              <a:t>Future telecons (5min) </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146827103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11-20-963</a:t>
            </a:r>
          </a:p>
        </p:txBody>
      </p:sp>
      <p:sp>
        <p:nvSpPr>
          <p:cNvPr id="3" name="Content Placeholder 2"/>
          <p:cNvSpPr>
            <a:spLocks noGrp="1"/>
          </p:cNvSpPr>
          <p:nvPr>
            <p:ph idx="1"/>
          </p:nvPr>
        </p:nvSpPr>
        <p:spPr/>
        <p:txBody>
          <a:bodyPr/>
          <a:lstStyle/>
          <a:p>
            <a:r>
              <a:rPr lang="en-US" dirty="0" err="1"/>
              <a:t>Strawpoll</a:t>
            </a:r>
            <a:endParaRPr lang="en-US" dirty="0"/>
          </a:p>
          <a:p>
            <a:r>
              <a:rPr lang="en-US" b="0" dirty="0"/>
              <a:t>We agree to the resolutions of CID 3880 as</a:t>
            </a:r>
            <a:r>
              <a:rPr lang="en-GB" b="0" dirty="0"/>
              <a:t> </a:t>
            </a:r>
            <a:r>
              <a:rPr lang="en-US" b="0" dirty="0"/>
              <a:t>depicted in document 11-20-963r2.</a:t>
            </a:r>
          </a:p>
          <a:p>
            <a:endParaRPr lang="en-US" b="0" dirty="0"/>
          </a:p>
          <a:p>
            <a:r>
              <a:rPr lang="en-US" b="0" dirty="0"/>
              <a:t>Results (Y/N/A): unanimous consent</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152890347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D9692-B43C-49AB-B1CD-20ED7D9917AD}"/>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BCFD1EDC-3BBF-4798-8608-A6FEAC365045}"/>
              </a:ext>
            </a:extLst>
          </p:cNvPr>
          <p:cNvSpPr>
            <a:spLocks noGrp="1"/>
          </p:cNvSpPr>
          <p:nvPr>
            <p:ph idx="1"/>
          </p:nvPr>
        </p:nvSpPr>
        <p:spPr/>
        <p:txBody>
          <a:bodyPr/>
          <a:lstStyle/>
          <a:p>
            <a:pPr lvl="1" algn="just">
              <a:spcBef>
                <a:spcPct val="20000"/>
              </a:spcBef>
              <a:buFontTx/>
              <a:buChar char="•"/>
            </a:pPr>
            <a:r>
              <a:rPr lang="en-US" sz="1400" dirty="0"/>
              <a:t>11-20-1106	RSNXE for PASN (Nehru Bhandaru) - SP</a:t>
            </a:r>
          </a:p>
          <a:p>
            <a:pPr lvl="1" algn="just">
              <a:spcBef>
                <a:spcPct val="20000"/>
              </a:spcBef>
              <a:buFontTx/>
              <a:buChar char="•"/>
            </a:pPr>
            <a:r>
              <a:rPr lang="en-US" sz="1400" dirty="0"/>
              <a:t>11-20-1020     Some LB 249 Passive TB Ranging CR (Erik Lindskog) – moving past 7/29.</a:t>
            </a:r>
          </a:p>
          <a:p>
            <a:pPr marL="457200" lvl="1" indent="0" algn="just">
              <a:spcBef>
                <a:spcPct val="20000"/>
              </a:spcBef>
            </a:pPr>
            <a:endParaRPr lang="en-US" sz="1400" dirty="0"/>
          </a:p>
          <a:p>
            <a:pPr marL="457200" lvl="1" indent="0" algn="just">
              <a:spcBef>
                <a:spcPct val="20000"/>
              </a:spcBef>
            </a:pPr>
            <a:endParaRPr lang="en-US" sz="1400" dirty="0"/>
          </a:p>
          <a:p>
            <a:pPr lvl="1" algn="just">
              <a:spcBef>
                <a:spcPct val="20000"/>
              </a:spcBef>
              <a:buFontTx/>
              <a:buChar char="•"/>
            </a:pPr>
            <a:endParaRPr lang="en-US" sz="1400" dirty="0"/>
          </a:p>
          <a:p>
            <a:pPr lvl="1" algn="just">
              <a:spcBef>
                <a:spcPct val="20000"/>
              </a:spcBef>
              <a:buFontTx/>
              <a:buChar char="•"/>
            </a:pPr>
            <a:endParaRPr lang="en-US" sz="1400" dirty="0"/>
          </a:p>
          <a:p>
            <a:pPr lvl="1" algn="just">
              <a:spcBef>
                <a:spcPct val="20000"/>
              </a:spcBef>
              <a:buFontTx/>
              <a:buChar char="•"/>
            </a:pPr>
            <a:endParaRPr lang="en-US" sz="1400" dirty="0"/>
          </a:p>
          <a:p>
            <a:pPr lvl="1" algn="just">
              <a:spcBef>
                <a:spcPct val="20000"/>
              </a:spcBef>
              <a:buFontTx/>
              <a:buChar char="•"/>
            </a:pPr>
            <a:endParaRPr lang="en-US" dirty="0"/>
          </a:p>
        </p:txBody>
      </p:sp>
      <p:sp>
        <p:nvSpPr>
          <p:cNvPr id="4" name="Slide Number Placeholder 3">
            <a:extLst>
              <a:ext uri="{FF2B5EF4-FFF2-40B4-BE49-F238E27FC236}">
                <a16:creationId xmlns:a16="http://schemas.microsoft.com/office/drawing/2014/main" id="{85D8F13D-9E21-439C-A0F5-78CBAEC7654C}"/>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D99A608C-69C6-4516-A8CE-C8382065683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EF4895D-FA3F-468F-960E-C989A26D85D4}"/>
              </a:ext>
            </a:extLst>
          </p:cNvPr>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73488731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a:t>Regular telecons:</a:t>
            </a:r>
          </a:p>
          <a:p>
            <a:pPr>
              <a:buFont typeface="Arial" panose="020B0604020202020204" pitchFamily="34" charset="0"/>
              <a:buChar char="•"/>
            </a:pPr>
            <a:r>
              <a:rPr lang="en-US" altLang="en-US" b="0" dirty="0"/>
              <a:t>July 29		(Wednesday), 13:00 ET – 14:30 ET</a:t>
            </a:r>
          </a:p>
          <a:p>
            <a:pPr>
              <a:buFont typeface="Arial" panose="020B0604020202020204" pitchFamily="34" charset="0"/>
              <a:buChar char="•"/>
            </a:pPr>
            <a:r>
              <a:rPr lang="en-US" altLang="en-US" b="0" dirty="0"/>
              <a:t>Aug. 5		(Wednesday), 13:00 ET – 14:30 ET</a:t>
            </a:r>
          </a:p>
          <a:p>
            <a:pPr>
              <a:buFont typeface="Arial" panose="020B0604020202020204" pitchFamily="34" charset="0"/>
              <a:buChar char="•"/>
            </a:pPr>
            <a:r>
              <a:rPr lang="en-US" altLang="en-US" b="0" dirty="0"/>
              <a:t>Aug. 19		(Wednesday), 13:00 ET – 14:30 ET</a:t>
            </a:r>
          </a:p>
          <a:p>
            <a:pPr>
              <a:buFont typeface="Arial" panose="020B0604020202020204" pitchFamily="34" charset="0"/>
              <a:buChar char="•"/>
            </a:pPr>
            <a:r>
              <a:rPr lang="en-US" altLang="en-US" b="0" dirty="0"/>
              <a:t>Aug. 26		(Wednesday), 13:00 ET – 14:30 ET</a:t>
            </a:r>
          </a:p>
          <a:p>
            <a:pPr>
              <a:buFont typeface="Arial" panose="020B0604020202020204" pitchFamily="34" charset="0"/>
              <a:buChar char="•"/>
            </a:pPr>
            <a:r>
              <a:rPr lang="en-US" altLang="en-US" b="0" dirty="0"/>
              <a:t>Sep. 2		(Wednesday), 13:00 ET – 14:30 ET</a:t>
            </a:r>
          </a:p>
          <a:p>
            <a:pPr>
              <a:buFont typeface="Arial" panose="020B0604020202020204" pitchFamily="34" charset="0"/>
              <a:buChar char="•"/>
            </a:pPr>
            <a:r>
              <a:rPr lang="en-US" altLang="en-US" b="0" dirty="0"/>
              <a:t>Sep. 9		(Wednesday), 13:00 ET – 14:30 ET</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37351918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err="1"/>
              <a:t>TGaz</a:t>
            </a:r>
            <a:r>
              <a:rPr lang="en-US" altLang="en-US" dirty="0"/>
              <a:t> plenary (motions) telecons</a:t>
            </a:r>
            <a:r>
              <a:rPr lang="en-US" altLang="en-US" b="0" dirty="0"/>
              <a:t>:</a:t>
            </a:r>
          </a:p>
          <a:p>
            <a:pPr>
              <a:buFont typeface="Arial" panose="020B0604020202020204" pitchFamily="34" charset="0"/>
              <a:buChar char="•"/>
            </a:pPr>
            <a:r>
              <a:rPr lang="en-US" altLang="en-US" b="0" dirty="0"/>
              <a:t>July 30 		(Thu.) 10:00 ET – 11:00 ET.</a:t>
            </a:r>
          </a:p>
          <a:p>
            <a:pPr>
              <a:buFont typeface="Arial" panose="020B0604020202020204" pitchFamily="34" charset="0"/>
              <a:buChar char="•"/>
            </a:pPr>
            <a:r>
              <a:rPr lang="en-US" altLang="en-US" b="0" dirty="0"/>
              <a:t>Aug. 27		(Thu.) 10:00 ET – 11:00 ET. </a:t>
            </a:r>
          </a:p>
          <a:p>
            <a:pPr>
              <a:buFont typeface="Arial" panose="020B0604020202020204" pitchFamily="34" charset="0"/>
              <a:buChar char="•"/>
            </a:pPr>
            <a:r>
              <a:rPr lang="en-US" altLang="en-US" b="0" dirty="0"/>
              <a:t>Sep.	 24		(Thu.) 10:00 ET – 11:00 ET. </a:t>
            </a:r>
          </a:p>
          <a:p>
            <a:pPr marL="0" indent="0"/>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16903202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32581524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409847753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July 29</a:t>
            </a:r>
            <a:r>
              <a:rPr lang="en-US" altLang="en-US" baseline="30000" dirty="0">
                <a:solidFill>
                  <a:schemeClr val="tx2"/>
                </a:solidFill>
              </a:rPr>
              <a:t>th</a:t>
            </a:r>
            <a:r>
              <a:rPr lang="en-US" altLang="en-US" dirty="0">
                <a:solidFill>
                  <a:schemeClr val="tx2"/>
                </a:solidFill>
              </a:rPr>
              <a:t> Telecon</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(15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11-20-1106	RSNXE for PASN (Nehru Bhandaru) – for SP (15min)</a:t>
            </a:r>
          </a:p>
          <a:p>
            <a:pPr lvl="1" algn="just">
              <a:spcBef>
                <a:spcPct val="20000"/>
              </a:spcBef>
              <a:buFontTx/>
              <a:buChar char="•"/>
            </a:pPr>
            <a:r>
              <a:rPr lang="en-US" sz="1400" dirty="0"/>
              <a:t>11-20-1097	Secure LTF using DFT </a:t>
            </a:r>
            <a:r>
              <a:rPr lang="en-US" sz="1400" dirty="0" err="1"/>
              <a:t>Precoded</a:t>
            </a:r>
            <a:r>
              <a:rPr lang="en-US" sz="1400" dirty="0"/>
              <a:t> OFDM (Christian Berger) – follow up (40min)</a:t>
            </a:r>
          </a:p>
          <a:p>
            <a:pPr lvl="1" algn="just">
              <a:spcBef>
                <a:spcPct val="20000"/>
              </a:spcBef>
              <a:buFontTx/>
              <a:buChar char="•"/>
            </a:pPr>
            <a:r>
              <a:rPr lang="en-US" sz="1400" dirty="0"/>
              <a:t>11-20-1143	LB249-2-editorial-CIDS (Assaf Kasher) – as time permits</a:t>
            </a:r>
          </a:p>
          <a:p>
            <a:pPr algn="just">
              <a:spcBef>
                <a:spcPct val="20000"/>
              </a:spcBef>
              <a:buFontTx/>
              <a:buChar char="•"/>
            </a:pPr>
            <a:r>
              <a:rPr lang="en-US" sz="1800" b="0" dirty="0"/>
              <a:t>Review submission pipeline (5 min) </a:t>
            </a:r>
          </a:p>
          <a:p>
            <a:pPr algn="just">
              <a:spcBef>
                <a:spcPct val="20000"/>
              </a:spcBef>
              <a:buFontTx/>
              <a:buChar char="•"/>
            </a:pPr>
            <a:r>
              <a:rPr lang="en-US" sz="1800" b="0" dirty="0"/>
              <a:t>Future telecons (5min) </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82404525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11-20-1106</a:t>
            </a:r>
          </a:p>
        </p:txBody>
      </p:sp>
      <p:sp>
        <p:nvSpPr>
          <p:cNvPr id="3" name="Content Placeholder 2"/>
          <p:cNvSpPr>
            <a:spLocks noGrp="1"/>
          </p:cNvSpPr>
          <p:nvPr>
            <p:ph idx="1"/>
          </p:nvPr>
        </p:nvSpPr>
        <p:spPr/>
        <p:txBody>
          <a:bodyPr/>
          <a:lstStyle/>
          <a:p>
            <a:r>
              <a:rPr lang="en-US" dirty="0" err="1"/>
              <a:t>Strawpoll</a:t>
            </a:r>
            <a:endParaRPr lang="en-US" dirty="0"/>
          </a:p>
          <a:p>
            <a:r>
              <a:rPr lang="en-US" b="0" dirty="0"/>
              <a:t>We agree to the amendment text changes depicted in document 11-20-1106r0.</a:t>
            </a:r>
          </a:p>
          <a:p>
            <a:endParaRPr lang="en-US" b="0" dirty="0"/>
          </a:p>
          <a:p>
            <a:r>
              <a:rPr lang="en-US" b="0" dirty="0"/>
              <a:t>Results (Y/N/A): 16/0/3</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410893633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11-20-1143</a:t>
            </a:r>
          </a:p>
        </p:txBody>
      </p:sp>
      <p:sp>
        <p:nvSpPr>
          <p:cNvPr id="3" name="Content Placeholder 2"/>
          <p:cNvSpPr>
            <a:spLocks noGrp="1"/>
          </p:cNvSpPr>
          <p:nvPr>
            <p:ph idx="1"/>
          </p:nvPr>
        </p:nvSpPr>
        <p:spPr/>
        <p:txBody>
          <a:bodyPr/>
          <a:lstStyle/>
          <a:p>
            <a:r>
              <a:rPr lang="en-US" dirty="0" err="1"/>
              <a:t>Strawpoll</a:t>
            </a:r>
            <a:endParaRPr lang="en-US" dirty="0"/>
          </a:p>
          <a:p>
            <a:r>
              <a:rPr lang="en-US" b="0" dirty="0"/>
              <a:t>We agree to the resolutions of CID 3510 and 3361 as</a:t>
            </a:r>
            <a:r>
              <a:rPr lang="en-GB" b="0" dirty="0"/>
              <a:t> </a:t>
            </a:r>
            <a:r>
              <a:rPr lang="en-US" b="0" dirty="0"/>
              <a:t>depicted in document 11-20-1143r0.</a:t>
            </a:r>
          </a:p>
          <a:p>
            <a:endParaRPr lang="en-US" b="0" dirty="0"/>
          </a:p>
          <a:p>
            <a:r>
              <a:rPr lang="en-US" b="0" dirty="0"/>
              <a:t>Results (Y/N/A): not taken</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4377265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457200" indent="-457200"/>
            <a:r>
              <a:rPr lang="en-US" altLang="en-US" sz="2000" dirty="0"/>
              <a:t>Attendance:</a:t>
            </a:r>
            <a:endParaRPr lang="en-US" altLang="en-US" sz="2000" dirty="0">
              <a:hlinkClick r:id="rId2"/>
            </a:endParaRPr>
          </a:p>
          <a:p>
            <a:pPr lvl="1"/>
            <a:r>
              <a:rPr lang="en-US" altLang="en-US" sz="1800" dirty="0"/>
              <a:t>Please register by logging to IMAT and register your attendance per WG chair guidance:</a:t>
            </a:r>
          </a:p>
          <a:p>
            <a:pPr lvl="1"/>
            <a:r>
              <a:rPr lang="en-US" sz="1800" dirty="0">
                <a:hlinkClick r:id="rId3"/>
              </a:rPr>
              <a:t>https://imat.ieee.org/attendance</a:t>
            </a:r>
            <a:endParaRPr lang="en-US" sz="1800" dirty="0"/>
          </a:p>
          <a:p>
            <a:pPr lvl="1"/>
            <a:r>
              <a:rPr lang="en-US" altLang="en-US" sz="1800" dirty="0"/>
              <a:t>Attendees are required to register their attendance.</a:t>
            </a:r>
          </a:p>
          <a:p>
            <a:pPr lvl="1"/>
            <a:r>
              <a:rPr lang="en-US" altLang="en-US" sz="1800" dirty="0"/>
              <a:t>For </a:t>
            </a:r>
            <a:r>
              <a:rPr lang="en-US" altLang="en-US" sz="1800" dirty="0" err="1"/>
              <a:t>Webex</a:t>
            </a:r>
            <a:r>
              <a:rPr lang="en-US" altLang="en-US" sz="1800" dirty="0"/>
              <a:t> call use the following designation: [V/NV] First Last (Affiliation)</a:t>
            </a:r>
          </a:p>
          <a:p>
            <a:pPr lvl="1"/>
            <a:endParaRPr lang="en-US" altLang="en-US" sz="1800" dirty="0"/>
          </a:p>
          <a:p>
            <a:r>
              <a:rPr lang="en-US" altLang="en-US" sz="2000" dirty="0"/>
              <a:t>Meeting coordinates: </a:t>
            </a:r>
          </a:p>
          <a:p>
            <a:r>
              <a:rPr lang="en-US" altLang="en-US" sz="1800" dirty="0"/>
              <a:t>	</a:t>
            </a:r>
            <a:r>
              <a:rPr lang="en-US" altLang="en-US" sz="1800" b="0" dirty="0"/>
              <a:t>Wed. 13:00 ET/10:00AM PT for 1:30 </a:t>
            </a:r>
            <a:r>
              <a:rPr lang="en-US" altLang="en-US" sz="1800" b="0" dirty="0" err="1"/>
              <a:t>hrs</a:t>
            </a:r>
            <a:r>
              <a:rPr lang="en-US" altLang="en-US" sz="1800" b="0" dirty="0"/>
              <a:t> or Thu. 10:00 ET/7:00AM PT for </a:t>
            </a:r>
            <a:r>
              <a:rPr lang="en-US" altLang="en-US" sz="1800" b="0" dirty="0" err="1"/>
              <a:t>TGaz</a:t>
            </a:r>
            <a:r>
              <a:rPr lang="en-US" altLang="en-US" sz="1800" b="0" dirty="0"/>
              <a:t> Plenary</a:t>
            </a:r>
          </a:p>
          <a:p>
            <a:r>
              <a:rPr lang="en-US" altLang="en-US" sz="1800" b="0" dirty="0"/>
              <a:t>	We are using WebEx, meeting credentials can be found in the IEEE 802.11 calendar </a:t>
            </a:r>
            <a:r>
              <a:rPr lang="en-US" altLang="en-US" sz="1800" b="0" dirty="0">
                <a:hlinkClick r:id="rId4"/>
              </a:rPr>
              <a:t>here</a:t>
            </a:r>
            <a:r>
              <a:rPr lang="en-US" altLang="en-US" sz="1800" b="0" dirty="0"/>
              <a:t>.</a:t>
            </a:r>
          </a:p>
          <a:p>
            <a:endParaRPr lang="en-US" altLang="en-US" sz="1800" dirty="0"/>
          </a:p>
          <a:p>
            <a:r>
              <a:rPr lang="en-US" altLang="en-US" sz="2000" dirty="0"/>
              <a:t>Documentation</a:t>
            </a:r>
          </a:p>
          <a:p>
            <a:pPr lvl="1"/>
            <a:r>
              <a:rPr lang="en-US" altLang="en-US" sz="1800" dirty="0">
                <a:hlinkClick r:id="rId5"/>
              </a:rPr>
              <a:t>https://mentor.ieee.org/802.11/documents</a:t>
            </a:r>
            <a:endParaRPr lang="en-US" altLang="en-US" sz="1800" dirty="0"/>
          </a:p>
          <a:p>
            <a:pPr lvl="1"/>
            <a:r>
              <a:rPr lang="en-US" altLang="en-US" sz="1800" dirty="0"/>
              <a:t>Use “</a:t>
            </a:r>
            <a:r>
              <a:rPr lang="en-US" altLang="en-US" sz="1800" dirty="0" err="1"/>
              <a:t>TGaz</a:t>
            </a:r>
            <a:r>
              <a:rPr lang="en-US" altLang="en-US" sz="1800" dirty="0"/>
              <a:t>” folder for documents relating to the </a:t>
            </a:r>
            <a:r>
              <a:rPr lang="en-US" altLang="en-US" sz="1800" dirty="0" err="1"/>
              <a:t>TGaz</a:t>
            </a:r>
            <a:r>
              <a:rPr lang="en-US" altLang="en-US" sz="1800" dirty="0"/>
              <a:t> activity.</a:t>
            </a:r>
          </a:p>
          <a:p>
            <a:pPr lvl="1"/>
            <a:endParaRPr lang="en-US" altLang="en-US" sz="1800" dirty="0"/>
          </a:p>
          <a:p>
            <a:endParaRPr lang="en-US" sz="2000" dirty="0"/>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D9692-B43C-49AB-B1CD-20ED7D9917AD}"/>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BCFD1EDC-3BBF-4798-8608-A6FEAC365045}"/>
              </a:ext>
            </a:extLst>
          </p:cNvPr>
          <p:cNvSpPr>
            <a:spLocks noGrp="1"/>
          </p:cNvSpPr>
          <p:nvPr>
            <p:ph idx="1"/>
          </p:nvPr>
        </p:nvSpPr>
        <p:spPr/>
        <p:txBody>
          <a:bodyPr/>
          <a:lstStyle/>
          <a:p>
            <a:pPr lvl="1" algn="just">
              <a:spcBef>
                <a:spcPct val="20000"/>
              </a:spcBef>
              <a:buFontTx/>
              <a:buChar char="•"/>
            </a:pPr>
            <a:r>
              <a:rPr lang="en-US" sz="1400" dirty="0"/>
              <a:t>11-20-1143	LB249-2-editorial-CIDS (Assaf Kasher) – follow up</a:t>
            </a:r>
          </a:p>
          <a:p>
            <a:pPr lvl="1" algn="just">
              <a:spcBef>
                <a:spcPct val="20000"/>
              </a:spcBef>
              <a:buFontTx/>
              <a:buChar char="•"/>
            </a:pPr>
            <a:r>
              <a:rPr lang="en-US" sz="1400" dirty="0"/>
              <a:t>11-20-1020     Some LB 249 Passive TB Ranging CR (Erik Lindskog)</a:t>
            </a:r>
          </a:p>
          <a:p>
            <a:pPr marL="457200" lvl="1" indent="0" algn="just">
              <a:spcBef>
                <a:spcPct val="20000"/>
              </a:spcBef>
            </a:pPr>
            <a:endParaRPr lang="en-US" sz="1400" dirty="0"/>
          </a:p>
          <a:p>
            <a:pPr marL="457200" lvl="1" indent="0" algn="just">
              <a:spcBef>
                <a:spcPct val="20000"/>
              </a:spcBef>
            </a:pPr>
            <a:endParaRPr lang="en-US" sz="1400" dirty="0"/>
          </a:p>
          <a:p>
            <a:pPr lvl="1" algn="just">
              <a:spcBef>
                <a:spcPct val="20000"/>
              </a:spcBef>
              <a:buFontTx/>
              <a:buChar char="•"/>
            </a:pPr>
            <a:endParaRPr lang="en-US" sz="1400" dirty="0"/>
          </a:p>
          <a:p>
            <a:pPr lvl="1" algn="just">
              <a:spcBef>
                <a:spcPct val="20000"/>
              </a:spcBef>
              <a:buFontTx/>
              <a:buChar char="•"/>
            </a:pPr>
            <a:endParaRPr lang="en-US" sz="1400" dirty="0"/>
          </a:p>
          <a:p>
            <a:pPr lvl="1" algn="just">
              <a:spcBef>
                <a:spcPct val="20000"/>
              </a:spcBef>
              <a:buFontTx/>
              <a:buChar char="•"/>
            </a:pPr>
            <a:endParaRPr lang="en-US" sz="1400" dirty="0"/>
          </a:p>
          <a:p>
            <a:pPr lvl="1" algn="just">
              <a:spcBef>
                <a:spcPct val="20000"/>
              </a:spcBef>
              <a:buFontTx/>
              <a:buChar char="•"/>
            </a:pPr>
            <a:endParaRPr lang="en-US" dirty="0"/>
          </a:p>
        </p:txBody>
      </p:sp>
      <p:sp>
        <p:nvSpPr>
          <p:cNvPr id="4" name="Slide Number Placeholder 3">
            <a:extLst>
              <a:ext uri="{FF2B5EF4-FFF2-40B4-BE49-F238E27FC236}">
                <a16:creationId xmlns:a16="http://schemas.microsoft.com/office/drawing/2014/main" id="{85D8F13D-9E21-439C-A0F5-78CBAEC7654C}"/>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D99A608C-69C6-4516-A8CE-C8382065683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EF4895D-FA3F-468F-960E-C989A26D85D4}"/>
              </a:ext>
            </a:extLst>
          </p:cNvPr>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55157615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a:t>Regular telecons:</a:t>
            </a:r>
          </a:p>
          <a:p>
            <a:pPr>
              <a:buFont typeface="Arial" panose="020B0604020202020204" pitchFamily="34" charset="0"/>
              <a:buChar char="•"/>
            </a:pPr>
            <a:r>
              <a:rPr lang="en-US" altLang="en-US" b="0" dirty="0"/>
              <a:t>Aug. 5		(Wednesday), 13:00 ET – 14:30 ET</a:t>
            </a:r>
          </a:p>
          <a:p>
            <a:pPr>
              <a:buFont typeface="Arial" panose="020B0604020202020204" pitchFamily="34" charset="0"/>
              <a:buChar char="•"/>
            </a:pPr>
            <a:r>
              <a:rPr lang="en-US" altLang="en-US" b="0" dirty="0"/>
              <a:t>Aug. 19		(Wednesday), 13:00 ET – 14:30 ET</a:t>
            </a:r>
          </a:p>
          <a:p>
            <a:pPr>
              <a:buFont typeface="Arial" panose="020B0604020202020204" pitchFamily="34" charset="0"/>
              <a:buChar char="•"/>
            </a:pPr>
            <a:r>
              <a:rPr lang="en-US" altLang="en-US" b="0" dirty="0"/>
              <a:t>Aug. 26		(Wednesday), 13:00 ET – 14:30 ET</a:t>
            </a:r>
          </a:p>
          <a:p>
            <a:pPr>
              <a:buFont typeface="Arial" panose="020B0604020202020204" pitchFamily="34" charset="0"/>
              <a:buChar char="•"/>
            </a:pPr>
            <a:r>
              <a:rPr lang="en-US" altLang="en-US" b="0" dirty="0"/>
              <a:t>Sep. 2		(Wednesday), 13:00 ET – 14:30 ET</a:t>
            </a:r>
          </a:p>
          <a:p>
            <a:pPr>
              <a:buFont typeface="Arial" panose="020B0604020202020204" pitchFamily="34" charset="0"/>
              <a:buChar char="•"/>
            </a:pPr>
            <a:r>
              <a:rPr lang="en-US" altLang="en-US" b="0" dirty="0"/>
              <a:t>Sep. 9		(Wednesday), 13:00 ET – 14:30 ET</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31413640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err="1"/>
              <a:t>TGaz</a:t>
            </a:r>
            <a:r>
              <a:rPr lang="en-US" altLang="en-US" dirty="0"/>
              <a:t> plenary (motions) telecons</a:t>
            </a:r>
            <a:r>
              <a:rPr lang="en-US" altLang="en-US" b="0" dirty="0"/>
              <a:t>:</a:t>
            </a:r>
          </a:p>
          <a:p>
            <a:pPr>
              <a:buFont typeface="Arial" panose="020B0604020202020204" pitchFamily="34" charset="0"/>
              <a:buChar char="•"/>
            </a:pPr>
            <a:r>
              <a:rPr lang="en-US" altLang="en-US" b="0" dirty="0"/>
              <a:t>July 30 		(Thu.) 10:00 ET – 11:00 ET.</a:t>
            </a:r>
          </a:p>
          <a:p>
            <a:pPr>
              <a:buFont typeface="Arial" panose="020B0604020202020204" pitchFamily="34" charset="0"/>
              <a:buChar char="•"/>
            </a:pPr>
            <a:r>
              <a:rPr lang="en-US" altLang="en-US" b="0" dirty="0"/>
              <a:t>Aug. 27		(Thu.) 10:00 ET – 11:00 ET. </a:t>
            </a:r>
          </a:p>
          <a:p>
            <a:pPr>
              <a:buFont typeface="Arial" panose="020B0604020202020204" pitchFamily="34" charset="0"/>
              <a:buChar char="•"/>
            </a:pPr>
            <a:r>
              <a:rPr lang="en-US" altLang="en-US" b="0" dirty="0"/>
              <a:t>Sep.	 24		(Thu.) 10:00 ET – 11:00 ET. </a:t>
            </a:r>
          </a:p>
          <a:p>
            <a:pPr marL="0" indent="0"/>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84809660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59141088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378458671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July 30</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Consider motions of submission </a:t>
            </a:r>
            <a:r>
              <a:rPr lang="en-US" sz="1800" b="0" dirty="0"/>
              <a:t>11-20-0771r4 </a:t>
            </a:r>
            <a:r>
              <a:rPr lang="en-US" sz="1800" b="0" dirty="0" err="1"/>
              <a:t>TGaz</a:t>
            </a:r>
            <a:r>
              <a:rPr lang="en-US" sz="1800" b="0" dirty="0"/>
              <a:t> Plenary Meeting Motion compendium</a:t>
            </a:r>
            <a:endParaRPr lang="en-US" sz="1600" b="0" dirty="0"/>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49722357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18919039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392558875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366220738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Aug. 5</a:t>
            </a:r>
            <a:r>
              <a:rPr lang="en-US" altLang="en-US" baseline="30000" dirty="0">
                <a:solidFill>
                  <a:schemeClr val="tx2"/>
                </a:solidFill>
              </a:rPr>
              <a:t>th</a:t>
            </a:r>
            <a:r>
              <a:rPr lang="en-US" altLang="en-US" dirty="0">
                <a:solidFill>
                  <a:schemeClr val="tx2"/>
                </a:solidFill>
              </a:rPr>
              <a:t> Telecon</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(15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LB249 progress, assignment and timelines (Roy Want) – as needed</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11-20-1143	LB249-2-editorial-CIDS (Assaf Kasher), follow up - 20min</a:t>
            </a:r>
          </a:p>
          <a:p>
            <a:pPr lvl="1" algn="just">
              <a:spcBef>
                <a:spcPct val="20000"/>
              </a:spcBef>
              <a:buFontTx/>
              <a:buChar char="•"/>
            </a:pPr>
            <a:r>
              <a:rPr lang="en-US" sz="1400" dirty="0"/>
              <a:t>11-20-889	Protected-</a:t>
            </a:r>
            <a:r>
              <a:rPr lang="en-US" sz="1400" dirty="0" err="1"/>
              <a:t>lmr</a:t>
            </a:r>
            <a:r>
              <a:rPr lang="en-US" sz="1400" dirty="0"/>
              <a:t>-replay-counter (Nehru Bhandaru) – 10min</a:t>
            </a:r>
          </a:p>
          <a:p>
            <a:pPr lvl="1" algn="just">
              <a:spcBef>
                <a:spcPct val="20000"/>
              </a:spcBef>
              <a:buFontTx/>
              <a:buChar char="•"/>
            </a:pPr>
            <a:r>
              <a:rPr lang="en-US" sz="1400" strike="sngStrike" dirty="0"/>
              <a:t>11-20-1020     Some LB 249 Passive TB Ranging CR (Erik Lindskog)</a:t>
            </a:r>
          </a:p>
          <a:p>
            <a:pPr algn="just">
              <a:spcBef>
                <a:spcPct val="20000"/>
              </a:spcBef>
              <a:buFontTx/>
              <a:buChar char="•"/>
            </a:pPr>
            <a:r>
              <a:rPr lang="en-US" sz="1800" b="0" dirty="0"/>
              <a:t>Review submission pipeline (5 min) </a:t>
            </a:r>
          </a:p>
          <a:p>
            <a:pPr algn="just">
              <a:spcBef>
                <a:spcPct val="20000"/>
              </a:spcBef>
              <a:buFontTx/>
              <a:buChar char="•"/>
            </a:pPr>
            <a:r>
              <a:rPr lang="en-US" sz="1800" b="0" dirty="0"/>
              <a:t>Future telecons (5min) </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17876402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11-20-1143</a:t>
            </a:r>
          </a:p>
        </p:txBody>
      </p:sp>
      <p:sp>
        <p:nvSpPr>
          <p:cNvPr id="3" name="Content Placeholder 2"/>
          <p:cNvSpPr>
            <a:spLocks noGrp="1"/>
          </p:cNvSpPr>
          <p:nvPr>
            <p:ph idx="1"/>
          </p:nvPr>
        </p:nvSpPr>
        <p:spPr/>
        <p:txBody>
          <a:bodyPr/>
          <a:lstStyle/>
          <a:p>
            <a:r>
              <a:rPr lang="en-US" dirty="0" err="1"/>
              <a:t>Strawpoll</a:t>
            </a:r>
            <a:endParaRPr lang="en-US" dirty="0"/>
          </a:p>
          <a:p>
            <a:r>
              <a:rPr lang="en-US" b="0" dirty="0"/>
              <a:t>We agree to the resolutions of CID 3510 and 3361 as</a:t>
            </a:r>
            <a:r>
              <a:rPr lang="en-GB" b="0" dirty="0"/>
              <a:t> </a:t>
            </a:r>
            <a:r>
              <a:rPr lang="en-US" b="0" dirty="0"/>
              <a:t>depicted in document 11-20-1143r0.</a:t>
            </a:r>
          </a:p>
          <a:p>
            <a:endParaRPr lang="en-US" b="0" dirty="0"/>
          </a:p>
          <a:p>
            <a:r>
              <a:rPr lang="en-US" b="0" dirty="0"/>
              <a:t>Results (Y/N/A):</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301721881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D9692-B43C-49AB-B1CD-20ED7D9917AD}"/>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BCFD1EDC-3BBF-4798-8608-A6FEAC365045}"/>
              </a:ext>
            </a:extLst>
          </p:cNvPr>
          <p:cNvSpPr>
            <a:spLocks noGrp="1"/>
          </p:cNvSpPr>
          <p:nvPr>
            <p:ph idx="1"/>
          </p:nvPr>
        </p:nvSpPr>
        <p:spPr/>
        <p:txBody>
          <a:bodyPr/>
          <a:lstStyle/>
          <a:p>
            <a:pPr lvl="1" algn="just">
              <a:spcBef>
                <a:spcPct val="20000"/>
              </a:spcBef>
              <a:buFontTx/>
              <a:buChar char="•"/>
            </a:pPr>
            <a:r>
              <a:rPr lang="en-US" sz="1400" dirty="0"/>
              <a:t>11-20-1143	LB249-2-editorial-CIDS (Assaf Kasher), follow up</a:t>
            </a:r>
          </a:p>
          <a:p>
            <a:pPr lvl="1" algn="just">
              <a:spcBef>
                <a:spcPct val="20000"/>
              </a:spcBef>
              <a:buFontTx/>
              <a:buChar char="•"/>
            </a:pPr>
            <a:r>
              <a:rPr lang="en-US" sz="1400" dirty="0"/>
              <a:t>11-20-0889	Fix to 11-20-889 text Protected-</a:t>
            </a:r>
            <a:r>
              <a:rPr lang="en-US" sz="1400" dirty="0" err="1"/>
              <a:t>lmr</a:t>
            </a:r>
            <a:r>
              <a:rPr lang="en-US" sz="1400" dirty="0"/>
              <a:t>-replay-counter (Nehru Bhandaru)</a:t>
            </a:r>
          </a:p>
          <a:p>
            <a:pPr marL="457200" lvl="1" indent="0" algn="just">
              <a:spcBef>
                <a:spcPct val="20000"/>
              </a:spcBef>
            </a:pPr>
            <a:endParaRPr lang="en-US" sz="1400" dirty="0"/>
          </a:p>
          <a:p>
            <a:pPr lvl="1" algn="just">
              <a:spcBef>
                <a:spcPct val="20000"/>
              </a:spcBef>
              <a:buFontTx/>
              <a:buChar char="•"/>
            </a:pPr>
            <a:endParaRPr lang="en-US" sz="1400" dirty="0"/>
          </a:p>
          <a:p>
            <a:pPr lvl="1" algn="just">
              <a:spcBef>
                <a:spcPct val="20000"/>
              </a:spcBef>
              <a:buFontTx/>
              <a:buChar char="•"/>
            </a:pPr>
            <a:endParaRPr lang="en-US" sz="1400" dirty="0"/>
          </a:p>
          <a:p>
            <a:pPr lvl="1" algn="just">
              <a:spcBef>
                <a:spcPct val="20000"/>
              </a:spcBef>
              <a:buFontTx/>
              <a:buChar char="•"/>
            </a:pPr>
            <a:endParaRPr lang="en-US" sz="1400" dirty="0"/>
          </a:p>
          <a:p>
            <a:pPr lvl="1" algn="just">
              <a:spcBef>
                <a:spcPct val="20000"/>
              </a:spcBef>
              <a:buFontTx/>
              <a:buChar char="•"/>
            </a:pPr>
            <a:endParaRPr lang="en-US" dirty="0"/>
          </a:p>
        </p:txBody>
      </p:sp>
      <p:sp>
        <p:nvSpPr>
          <p:cNvPr id="4" name="Slide Number Placeholder 3">
            <a:extLst>
              <a:ext uri="{FF2B5EF4-FFF2-40B4-BE49-F238E27FC236}">
                <a16:creationId xmlns:a16="http://schemas.microsoft.com/office/drawing/2014/main" id="{85D8F13D-9E21-439C-A0F5-78CBAEC7654C}"/>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D99A608C-69C6-4516-A8CE-C8382065683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EF4895D-FA3F-468F-960E-C989A26D85D4}"/>
              </a:ext>
            </a:extLst>
          </p:cNvPr>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370267450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a:t>Regular telecons:</a:t>
            </a:r>
          </a:p>
          <a:p>
            <a:pPr>
              <a:buFont typeface="Arial" panose="020B0604020202020204" pitchFamily="34" charset="0"/>
              <a:buChar char="•"/>
            </a:pPr>
            <a:r>
              <a:rPr lang="en-US" altLang="en-US" b="0" dirty="0"/>
              <a:t>Aug. 19		(Wednesday), 13:00 ET – 14:30 ET</a:t>
            </a:r>
          </a:p>
          <a:p>
            <a:pPr>
              <a:buFont typeface="Arial" panose="020B0604020202020204" pitchFamily="34" charset="0"/>
              <a:buChar char="•"/>
            </a:pPr>
            <a:r>
              <a:rPr lang="en-US" altLang="en-US" b="0" dirty="0"/>
              <a:t>Aug. 26		(Wednesday), 13:00 ET – 14:30 ET</a:t>
            </a:r>
          </a:p>
          <a:p>
            <a:pPr>
              <a:buFont typeface="Arial" panose="020B0604020202020204" pitchFamily="34" charset="0"/>
              <a:buChar char="•"/>
            </a:pPr>
            <a:r>
              <a:rPr lang="en-US" altLang="en-US" b="0" dirty="0"/>
              <a:t>Sep. 2		(Wednesday), 13:00 ET – 14:30 ET</a:t>
            </a:r>
          </a:p>
          <a:p>
            <a:pPr>
              <a:buFont typeface="Arial" panose="020B0604020202020204" pitchFamily="34" charset="0"/>
              <a:buChar char="•"/>
            </a:pPr>
            <a:r>
              <a:rPr lang="en-US" altLang="en-US" b="0" dirty="0"/>
              <a:t>Sep. 9		(Wednesday), 13:00 ET – 14:30 ET</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65309608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err="1"/>
              <a:t>TGaz</a:t>
            </a:r>
            <a:r>
              <a:rPr lang="en-US" altLang="en-US" dirty="0"/>
              <a:t> plenary (motions) telecons</a:t>
            </a:r>
            <a:r>
              <a:rPr lang="en-US" altLang="en-US" b="0" dirty="0"/>
              <a:t>:</a:t>
            </a:r>
          </a:p>
          <a:p>
            <a:pPr>
              <a:buFont typeface="Arial" panose="020B0604020202020204" pitchFamily="34" charset="0"/>
              <a:buChar char="•"/>
            </a:pPr>
            <a:r>
              <a:rPr lang="en-US" altLang="en-US" b="0" dirty="0"/>
              <a:t>Aug. 27		(Thu.) 10:00 ET – 11:00 ET. </a:t>
            </a:r>
          </a:p>
          <a:p>
            <a:pPr>
              <a:buFont typeface="Arial" panose="020B0604020202020204" pitchFamily="34" charset="0"/>
              <a:buChar char="•"/>
            </a:pPr>
            <a:r>
              <a:rPr lang="en-US" altLang="en-US" b="0" dirty="0"/>
              <a:t>Sep.	 24		(Thu.) 10:00 ET – 11:00 ET. </a:t>
            </a:r>
          </a:p>
          <a:p>
            <a:pPr marL="0" indent="0"/>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49019715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388107470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19073883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Aug. 19</a:t>
            </a:r>
            <a:r>
              <a:rPr lang="en-US" altLang="en-US" baseline="30000" dirty="0">
                <a:solidFill>
                  <a:schemeClr val="tx2"/>
                </a:solidFill>
              </a:rPr>
              <a:t>th</a:t>
            </a:r>
            <a:r>
              <a:rPr lang="en-US" altLang="en-US" dirty="0">
                <a:solidFill>
                  <a:schemeClr val="tx2"/>
                </a:solidFill>
              </a:rPr>
              <a:t> Telecon Agenda</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(15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LB249 progress and status (Roy Want) – 10min </a:t>
            </a:r>
          </a:p>
          <a:p>
            <a:pPr algn="just">
              <a:spcBef>
                <a:spcPct val="20000"/>
              </a:spcBef>
              <a:buFontTx/>
              <a:buChar char="•"/>
            </a:pPr>
            <a:r>
              <a:rPr lang="en-US" altLang="en-US" sz="1800" b="0" dirty="0"/>
              <a:t>Review submissions:</a:t>
            </a:r>
          </a:p>
          <a:p>
            <a:pPr marL="685800" lvl="2">
              <a:buFont typeface="Arial" panose="020B0604020202020204" pitchFamily="34" charset="0"/>
              <a:buChar char="•"/>
            </a:pPr>
            <a:r>
              <a:rPr lang="en-US" sz="1400" strike="sngStrike" dirty="0">
                <a:cs typeface="+mn-cs"/>
              </a:rPr>
              <a:t>11-20-1143          	LB249-2-editorial-CIDS </a:t>
            </a:r>
            <a:r>
              <a:rPr lang="en-US" sz="1400" dirty="0">
                <a:cs typeface="+mn-cs"/>
              </a:rPr>
              <a:t>(Assaf Kasher) – moved to a later meeting</a:t>
            </a:r>
          </a:p>
          <a:p>
            <a:pPr marL="685800" lvl="2">
              <a:buFont typeface="Arial" panose="020B0604020202020204" pitchFamily="34" charset="0"/>
              <a:buChar char="•"/>
            </a:pPr>
            <a:r>
              <a:rPr lang="en-US" sz="1400" dirty="0">
                <a:cs typeface="+mn-cs"/>
              </a:rPr>
              <a:t>11-20-1186         	PFTM use clarification (Nehru Bhandaru) – 15 min</a:t>
            </a:r>
          </a:p>
          <a:p>
            <a:pPr marL="685800" lvl="2">
              <a:buFont typeface="Arial" panose="020B0604020202020204" pitchFamily="34" charset="0"/>
              <a:buChar char="•"/>
            </a:pPr>
            <a:r>
              <a:rPr lang="en-US" sz="1400" dirty="0">
                <a:cs typeface="+mn-cs"/>
              </a:rPr>
              <a:t>11-20-1189          	LB249 CR for various comments (Jonathan Segev) – as time permits</a:t>
            </a:r>
            <a:endParaRPr lang="en-US" sz="1600" dirty="0">
              <a:cs typeface="+mn-cs"/>
            </a:endParaRPr>
          </a:p>
          <a:p>
            <a:pPr algn="just">
              <a:spcBef>
                <a:spcPct val="20000"/>
              </a:spcBef>
              <a:buFontTx/>
              <a:buChar char="•"/>
            </a:pPr>
            <a:r>
              <a:rPr lang="en-US" sz="1800" b="0" dirty="0"/>
              <a:t>Review submission pipeline (5 min) </a:t>
            </a:r>
          </a:p>
          <a:p>
            <a:pPr algn="just">
              <a:spcBef>
                <a:spcPct val="20000"/>
              </a:spcBef>
              <a:buFontTx/>
              <a:buChar char="•"/>
            </a:pPr>
            <a:r>
              <a:rPr lang="en-US" sz="1800" b="0" dirty="0"/>
              <a:t>Future telecons (5min) </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95611619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11-20-1186</a:t>
            </a:r>
          </a:p>
        </p:txBody>
      </p:sp>
      <p:sp>
        <p:nvSpPr>
          <p:cNvPr id="3" name="Content Placeholder 2"/>
          <p:cNvSpPr>
            <a:spLocks noGrp="1"/>
          </p:cNvSpPr>
          <p:nvPr>
            <p:ph idx="1"/>
          </p:nvPr>
        </p:nvSpPr>
        <p:spPr/>
        <p:txBody>
          <a:bodyPr/>
          <a:lstStyle/>
          <a:p>
            <a:r>
              <a:rPr lang="en-US" dirty="0" err="1"/>
              <a:t>Strawpoll</a:t>
            </a:r>
            <a:endParaRPr lang="en-US" dirty="0"/>
          </a:p>
          <a:p>
            <a:r>
              <a:rPr lang="en-US" b="0" dirty="0"/>
              <a:t>We agree to the spec changes as</a:t>
            </a:r>
            <a:r>
              <a:rPr lang="en-GB" b="0" dirty="0"/>
              <a:t> </a:t>
            </a:r>
            <a:r>
              <a:rPr lang="en-US" b="0" dirty="0"/>
              <a:t>depicted in document 11-20-1186r0.</a:t>
            </a:r>
          </a:p>
          <a:p>
            <a:endParaRPr lang="en-US" b="0" dirty="0"/>
          </a:p>
          <a:p>
            <a:r>
              <a:rPr lang="en-US" b="0" dirty="0"/>
              <a:t>Results (Y/N/A): 14/0/3</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168528988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11-20-1189</a:t>
            </a:r>
          </a:p>
        </p:txBody>
      </p:sp>
      <p:sp>
        <p:nvSpPr>
          <p:cNvPr id="3" name="Content Placeholder 2"/>
          <p:cNvSpPr>
            <a:spLocks noGrp="1"/>
          </p:cNvSpPr>
          <p:nvPr>
            <p:ph idx="1"/>
          </p:nvPr>
        </p:nvSpPr>
        <p:spPr/>
        <p:txBody>
          <a:bodyPr/>
          <a:lstStyle/>
          <a:p>
            <a:r>
              <a:rPr lang="en-US" dirty="0" err="1"/>
              <a:t>Strawpoll</a:t>
            </a:r>
            <a:endParaRPr lang="en-US" dirty="0"/>
          </a:p>
          <a:p>
            <a:r>
              <a:rPr lang="en-US" b="0" dirty="0"/>
              <a:t>We agree to the resolutions of CID 3094,3095, 3212, 3941, 3618, 3762, 3764, and 3825 as</a:t>
            </a:r>
            <a:r>
              <a:rPr lang="en-GB" b="0" dirty="0"/>
              <a:t> </a:t>
            </a:r>
            <a:r>
              <a:rPr lang="en-US" b="0" dirty="0"/>
              <a:t>depicted in document 11-20-1189r3</a:t>
            </a:r>
          </a:p>
          <a:p>
            <a:endParaRPr lang="en-US" b="0" dirty="0"/>
          </a:p>
          <a:p>
            <a:r>
              <a:rPr lang="en-US" b="0" dirty="0"/>
              <a:t>Results (Y/N/A): 13/0/2</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374789339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D9692-B43C-49AB-B1CD-20ED7D9917AD}"/>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BCFD1EDC-3BBF-4798-8608-A6FEAC365045}"/>
              </a:ext>
            </a:extLst>
          </p:cNvPr>
          <p:cNvSpPr>
            <a:spLocks noGrp="1"/>
          </p:cNvSpPr>
          <p:nvPr>
            <p:ph idx="1"/>
          </p:nvPr>
        </p:nvSpPr>
        <p:spPr/>
        <p:txBody>
          <a:bodyPr/>
          <a:lstStyle/>
          <a:p>
            <a:pPr marL="285750" lvl="1">
              <a:buFont typeface="Arial" panose="020B0604020202020204" pitchFamily="34" charset="0"/>
              <a:buChar char="•"/>
            </a:pPr>
            <a:r>
              <a:rPr lang="en-US" sz="1600" dirty="0"/>
              <a:t>11-20-1189          	LB249 CR for various comments (Jonathan Segev) – for completion. </a:t>
            </a:r>
          </a:p>
          <a:p>
            <a:pPr marL="285750" lvl="1">
              <a:buFont typeface="Arial" panose="020B0604020202020204" pitchFamily="34" charset="0"/>
              <a:buChar char="•"/>
            </a:pPr>
            <a:r>
              <a:rPr lang="en-US" sz="1600" dirty="0"/>
              <a:t>11-20-1143          	LB249-2-editorial-CIDS (Assaf Kasher)</a:t>
            </a:r>
          </a:p>
          <a:p>
            <a:pPr marL="285750" lvl="1">
              <a:buFont typeface="Arial" panose="020B0604020202020204" pitchFamily="34" charset="0"/>
              <a:buChar char="•"/>
            </a:pPr>
            <a:r>
              <a:rPr lang="en-US" sz="1600" dirty="0"/>
              <a:t>11-20-1196          	LB 249 CID Resolution for CIDs 3281 and 3387 (Jonathan Segev)</a:t>
            </a:r>
          </a:p>
          <a:p>
            <a:pPr marL="285750" lvl="1">
              <a:buFont typeface="Arial" panose="020B0604020202020204" pitchFamily="34" charset="0"/>
              <a:buChar char="•"/>
            </a:pPr>
            <a:r>
              <a:rPr lang="en-US" sz="1600" dirty="0"/>
              <a:t>11-20-1208         	Delayed Reporting and Valid Measurements (Christian Berger)</a:t>
            </a:r>
          </a:p>
          <a:p>
            <a:pPr marL="285750" lvl="1">
              <a:buFont typeface="Arial" panose="020B0604020202020204" pitchFamily="34" charset="0"/>
              <a:buChar char="•"/>
            </a:pPr>
            <a:r>
              <a:rPr lang="en-US" sz="1600" dirty="0"/>
              <a:t>11-20-1209          	Reorganization of Secure LTF Measurement Exchange (Christian Berger)</a:t>
            </a:r>
          </a:p>
          <a:p>
            <a:pPr marL="271463" indent="-271463" algn="just">
              <a:spcBef>
                <a:spcPct val="20000"/>
              </a:spcBef>
              <a:buFontTx/>
              <a:buChar char="•"/>
            </a:pPr>
            <a:r>
              <a:rPr lang="en-US" sz="1600" b="0" dirty="0"/>
              <a:t>11-20-1219		comment resolution LB249 various (Christian Berger)</a:t>
            </a:r>
          </a:p>
          <a:p>
            <a:pPr marL="271463" indent="-271463" algn="just">
              <a:spcBef>
                <a:spcPct val="20000"/>
              </a:spcBef>
              <a:buFontTx/>
              <a:buChar char="•"/>
            </a:pPr>
            <a:endParaRPr lang="en-US" sz="1600" b="0" dirty="0"/>
          </a:p>
          <a:p>
            <a:pPr lvl="1" algn="just">
              <a:spcBef>
                <a:spcPct val="20000"/>
              </a:spcBef>
              <a:buFontTx/>
              <a:buChar char="•"/>
            </a:pPr>
            <a:endParaRPr lang="en-US" sz="1400" dirty="0"/>
          </a:p>
          <a:p>
            <a:pPr lvl="1" algn="just">
              <a:spcBef>
                <a:spcPct val="20000"/>
              </a:spcBef>
              <a:buFontTx/>
              <a:buChar char="•"/>
            </a:pPr>
            <a:endParaRPr lang="en-US" dirty="0"/>
          </a:p>
        </p:txBody>
      </p:sp>
      <p:sp>
        <p:nvSpPr>
          <p:cNvPr id="4" name="Slide Number Placeholder 3">
            <a:extLst>
              <a:ext uri="{FF2B5EF4-FFF2-40B4-BE49-F238E27FC236}">
                <a16:creationId xmlns:a16="http://schemas.microsoft.com/office/drawing/2014/main" id="{85D8F13D-9E21-439C-A0F5-78CBAEC7654C}"/>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D99A608C-69C6-4516-A8CE-C8382065683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EF4895D-FA3F-468F-960E-C989A26D85D4}"/>
              </a:ext>
            </a:extLst>
          </p:cNvPr>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8023535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38943"/>
          </a:xfrm>
        </p:spPr>
        <p:txBody>
          <a:bodyPr/>
          <a:lstStyle/>
          <a:p>
            <a:r>
              <a:rPr lang="en-US" dirty="0"/>
              <a:t>Scheduled Telecons</a:t>
            </a:r>
          </a:p>
        </p:txBody>
      </p:sp>
      <p:sp>
        <p:nvSpPr>
          <p:cNvPr id="3" name="Content Placeholder 2"/>
          <p:cNvSpPr>
            <a:spLocks noGrp="1"/>
          </p:cNvSpPr>
          <p:nvPr>
            <p:ph idx="1"/>
          </p:nvPr>
        </p:nvSpPr>
        <p:spPr>
          <a:xfrm>
            <a:off x="914400" y="1204121"/>
            <a:ext cx="11014247" cy="2872952"/>
          </a:xfrm>
        </p:spPr>
        <p:txBody>
          <a:bodyPr/>
          <a:lstStyle/>
          <a:p>
            <a:pPr>
              <a:buFont typeface="Arial" panose="020B0604020202020204" pitchFamily="34" charset="0"/>
              <a:buChar char="•"/>
            </a:pPr>
            <a:r>
              <a:rPr lang="en-US" altLang="en-US" sz="2000" b="0" dirty="0"/>
              <a:t>Aug. 26		(Wed.), 13:00 ET – 14:30 ET</a:t>
            </a:r>
          </a:p>
          <a:p>
            <a:pPr>
              <a:buFont typeface="Arial" panose="020B0604020202020204" pitchFamily="34" charset="0"/>
              <a:buChar char="•"/>
            </a:pPr>
            <a:r>
              <a:rPr lang="en-US" altLang="en-US" sz="2000" b="0" dirty="0"/>
              <a:t>Aug. 27 		(Thu.),  11:00 ET – 13:00 ET extended (joint </a:t>
            </a:r>
            <a:r>
              <a:rPr lang="en-US" altLang="en-US" sz="2000" b="0" dirty="0" err="1"/>
              <a:t>TGaz</a:t>
            </a:r>
            <a:r>
              <a:rPr lang="en-US" altLang="en-US" sz="2000" b="0" dirty="0"/>
              <a:t> plenary/technical)</a:t>
            </a:r>
          </a:p>
          <a:p>
            <a:pPr>
              <a:buFont typeface="Arial" panose="020B0604020202020204" pitchFamily="34" charset="0"/>
              <a:buChar char="•"/>
            </a:pPr>
            <a:r>
              <a:rPr lang="en-US" altLang="en-US" sz="2000" b="0" dirty="0"/>
              <a:t>Sep. 2    		(Wed.), 13:00 ET – 14:30 ET – newly announced</a:t>
            </a:r>
          </a:p>
          <a:p>
            <a:pPr>
              <a:buFont typeface="Arial" panose="020B0604020202020204" pitchFamily="34" charset="0"/>
              <a:buChar char="•"/>
            </a:pPr>
            <a:r>
              <a:rPr lang="en-US" altLang="en-US" sz="2000" b="0" dirty="0"/>
              <a:t>Sep. 3    		(Thu.),  12:00 ET – 13:30 ET – newly announced </a:t>
            </a:r>
          </a:p>
          <a:p>
            <a:pPr>
              <a:buFont typeface="Arial" panose="020B0604020202020204" pitchFamily="34" charset="0"/>
              <a:buChar char="•"/>
            </a:pPr>
            <a:r>
              <a:rPr lang="en-US" altLang="en-US" sz="2000" b="0" dirty="0"/>
              <a:t>Sep. 9    		(Wed.), 13:00 ET – 14:30 ET – newly announced</a:t>
            </a:r>
          </a:p>
          <a:p>
            <a:pPr>
              <a:buFont typeface="Arial" panose="020B0604020202020204" pitchFamily="34" charset="0"/>
              <a:buChar char="•"/>
            </a:pPr>
            <a:r>
              <a:rPr lang="en-US" altLang="en-US" sz="2000" b="0" dirty="0"/>
              <a:t>Sep. 10 		(Thu.),  12:00 ET – 13:30 ET – newly announced</a:t>
            </a:r>
          </a:p>
          <a:p>
            <a:pPr>
              <a:buFont typeface="Arial" panose="020B0604020202020204" pitchFamily="34" charset="0"/>
              <a:buChar char="•"/>
            </a:pPr>
            <a:r>
              <a:rPr lang="en-US" altLang="en-US" sz="2000" b="0" dirty="0"/>
              <a:t>Sep. 16  		(Wed.), 13:00 ET – 14:30 ET – newly announced</a:t>
            </a:r>
          </a:p>
          <a:p>
            <a:pPr>
              <a:buFont typeface="Arial" panose="020B0604020202020204" pitchFamily="34" charset="0"/>
              <a:buChar char="•"/>
            </a:pPr>
            <a:r>
              <a:rPr lang="en-US" altLang="en-US" sz="2000" b="0" dirty="0"/>
              <a:t>Sep. 17 		(Thu.),  12:00 ET – 13:30 ET – newly announced</a:t>
            </a:r>
          </a:p>
          <a:p>
            <a:pPr>
              <a:buFont typeface="Arial" panose="020B0604020202020204" pitchFamily="34" charset="0"/>
              <a:buChar char="•"/>
            </a:pPr>
            <a:r>
              <a:rPr lang="en-US" altLang="en-US" sz="2000" b="0" dirty="0"/>
              <a:t>Sep. 23  		(Wed.,  13:00 ET – 14:30 ET – newly announced</a:t>
            </a:r>
          </a:p>
          <a:p>
            <a:pPr>
              <a:buFont typeface="Arial" panose="020B0604020202020204" pitchFamily="34" charset="0"/>
              <a:buChar char="•"/>
            </a:pPr>
            <a:r>
              <a:rPr lang="en-US" altLang="en-US" sz="2000" b="0" dirty="0"/>
              <a:t>Sep. 24 		(Thu.),  11:00 ET – 13:00 ET extended (joint </a:t>
            </a:r>
            <a:r>
              <a:rPr lang="en-US" altLang="en-US" sz="2000" b="0" dirty="0" err="1"/>
              <a:t>TGaz</a:t>
            </a:r>
            <a:r>
              <a:rPr lang="en-US" altLang="en-US" sz="2000" b="0" dirty="0"/>
              <a:t> plenary/technical)</a:t>
            </a:r>
          </a:p>
          <a:p>
            <a:pPr>
              <a:buFont typeface="Arial" panose="020B0604020202020204" pitchFamily="34" charset="0"/>
              <a:buChar char="•"/>
            </a:pPr>
            <a:endParaRPr lang="en-US" altLang="en-US" sz="2000" b="0" dirty="0"/>
          </a:p>
          <a:p>
            <a:pPr>
              <a:buFont typeface="Arial" panose="020B0604020202020204" pitchFamily="34" charset="0"/>
              <a:buChar char="•"/>
            </a:pPr>
            <a:endParaRPr lang="en-US" altLang="en-US" sz="20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51320752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410281106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355994972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Aug. 26</a:t>
            </a:r>
            <a:r>
              <a:rPr lang="en-US" altLang="en-US" baseline="30000" dirty="0">
                <a:solidFill>
                  <a:schemeClr val="tx2"/>
                </a:solidFill>
              </a:rPr>
              <a:t>th</a:t>
            </a:r>
            <a:r>
              <a:rPr lang="en-US" altLang="en-US" dirty="0">
                <a:solidFill>
                  <a:schemeClr val="tx2"/>
                </a:solidFill>
              </a:rPr>
              <a:t> Telecon Agenda</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(15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CID assignment and resolution status (Roy – 5min) </a:t>
            </a:r>
          </a:p>
          <a:p>
            <a:pPr algn="just">
              <a:spcBef>
                <a:spcPct val="20000"/>
              </a:spcBef>
              <a:buFontTx/>
              <a:buChar char="•"/>
            </a:pPr>
            <a:r>
              <a:rPr lang="en-US" altLang="en-US" sz="1800" b="0" dirty="0"/>
              <a:t>Review submissions:</a:t>
            </a:r>
          </a:p>
          <a:p>
            <a:pPr marL="685800" lvl="2">
              <a:buFont typeface="Arial" panose="020B0604020202020204" pitchFamily="34" charset="0"/>
              <a:buChar char="•"/>
            </a:pPr>
            <a:r>
              <a:rPr lang="en-US" sz="1400" dirty="0">
                <a:cs typeface="+mn-cs"/>
              </a:rPr>
              <a:t>11-20-1257	LB249 CR for various comments (Jonathan Segev) – 1hr (continue)</a:t>
            </a:r>
          </a:p>
          <a:p>
            <a:pPr marL="685800" lvl="2">
              <a:buFont typeface="Arial" panose="020B0604020202020204" pitchFamily="34" charset="0"/>
              <a:buChar char="•"/>
            </a:pPr>
            <a:r>
              <a:rPr lang="en-US" sz="1400" dirty="0"/>
              <a:t>11-20-1143	LB249-2-editorial-CIDS (Assaf Kasher) – as time permits (15min)</a:t>
            </a:r>
          </a:p>
          <a:p>
            <a:pPr marL="685800" lvl="2">
              <a:buFont typeface="Arial" panose="020B0604020202020204" pitchFamily="34" charset="0"/>
              <a:buChar char="•"/>
            </a:pPr>
            <a:r>
              <a:rPr lang="en-US" sz="1400" dirty="0">
                <a:cs typeface="+mn-cs"/>
              </a:rPr>
              <a:t>11-20-1196       LB 249 CID Resolution for CIDs 3281 and 3387 (Jonathan Segev) (as time permits)</a:t>
            </a:r>
            <a:endParaRPr lang="en-US" sz="1600" dirty="0">
              <a:cs typeface="+mn-cs"/>
            </a:endParaRPr>
          </a:p>
          <a:p>
            <a:pPr algn="just">
              <a:spcBef>
                <a:spcPct val="20000"/>
              </a:spcBef>
              <a:buFontTx/>
              <a:buChar char="•"/>
            </a:pPr>
            <a:r>
              <a:rPr lang="en-US" sz="1800" b="0" dirty="0"/>
              <a:t>Review submission pipeline (5 min) </a:t>
            </a:r>
          </a:p>
          <a:p>
            <a:pPr algn="just">
              <a:spcBef>
                <a:spcPct val="20000"/>
              </a:spcBef>
              <a:buFontTx/>
              <a:buChar char="•"/>
            </a:pPr>
            <a:r>
              <a:rPr lang="en-US" sz="1800" b="0" dirty="0"/>
              <a:t>Future telecons (5min) </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62498551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11-20-1257</a:t>
            </a:r>
          </a:p>
        </p:txBody>
      </p:sp>
      <p:sp>
        <p:nvSpPr>
          <p:cNvPr id="3" name="Content Placeholder 2"/>
          <p:cNvSpPr>
            <a:spLocks noGrp="1"/>
          </p:cNvSpPr>
          <p:nvPr>
            <p:ph idx="1"/>
          </p:nvPr>
        </p:nvSpPr>
        <p:spPr/>
        <p:txBody>
          <a:bodyPr/>
          <a:lstStyle/>
          <a:p>
            <a:r>
              <a:rPr lang="en-US" dirty="0" err="1"/>
              <a:t>Strawpoll</a:t>
            </a:r>
            <a:endParaRPr lang="en-US" dirty="0"/>
          </a:p>
          <a:p>
            <a:r>
              <a:rPr lang="en-US" b="0" dirty="0"/>
              <a:t>We agree to the resolutions of CID </a:t>
            </a:r>
            <a:r>
              <a:rPr lang="en-GB" b="0" dirty="0"/>
              <a:t>3758, 3844, 3854, 3855, 3860, 3862, 3863, and 3867 </a:t>
            </a:r>
            <a:r>
              <a:rPr lang="en-US" b="0" dirty="0"/>
              <a:t> as</a:t>
            </a:r>
            <a:r>
              <a:rPr lang="en-GB" b="0" dirty="0"/>
              <a:t> </a:t>
            </a:r>
            <a:r>
              <a:rPr lang="en-US" b="0" dirty="0"/>
              <a:t>depicted in document 11-20-1257r1.</a:t>
            </a:r>
          </a:p>
          <a:p>
            <a:endParaRPr lang="en-US" b="0" dirty="0"/>
          </a:p>
          <a:p>
            <a:r>
              <a:rPr lang="en-US" b="0" dirty="0"/>
              <a:t>Results (Y/N/A): 13/0/1</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358853384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11-20-1143</a:t>
            </a:r>
          </a:p>
        </p:txBody>
      </p:sp>
      <p:sp>
        <p:nvSpPr>
          <p:cNvPr id="3" name="Content Placeholder 2"/>
          <p:cNvSpPr>
            <a:spLocks noGrp="1"/>
          </p:cNvSpPr>
          <p:nvPr>
            <p:ph idx="1"/>
          </p:nvPr>
        </p:nvSpPr>
        <p:spPr/>
        <p:txBody>
          <a:bodyPr/>
          <a:lstStyle/>
          <a:p>
            <a:r>
              <a:rPr lang="en-US" dirty="0" err="1"/>
              <a:t>Strawpoll</a:t>
            </a:r>
            <a:endParaRPr lang="en-US" dirty="0"/>
          </a:p>
          <a:p>
            <a:r>
              <a:rPr lang="en-US" b="0" dirty="0"/>
              <a:t>We agree to the resolutions of CIDs </a:t>
            </a:r>
            <a:r>
              <a:rPr lang="en-GB" b="0" dirty="0"/>
              <a:t>3510 and 3361 </a:t>
            </a:r>
            <a:r>
              <a:rPr lang="en-US" b="0" dirty="0"/>
              <a:t>as</a:t>
            </a:r>
            <a:r>
              <a:rPr lang="en-GB" b="0" dirty="0"/>
              <a:t> </a:t>
            </a:r>
            <a:r>
              <a:rPr lang="en-US" b="0" dirty="0"/>
              <a:t>depicted in document 11-20-1143r1.</a:t>
            </a:r>
          </a:p>
          <a:p>
            <a:endParaRPr lang="en-US" b="0" dirty="0"/>
          </a:p>
          <a:p>
            <a:r>
              <a:rPr lang="en-US" b="0" dirty="0"/>
              <a:t>Results (Y/N/A): 12/0/2</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46026122"/>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D9692-B43C-49AB-B1CD-20ED7D9917AD}"/>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BCFD1EDC-3BBF-4798-8608-A6FEAC365045}"/>
              </a:ext>
            </a:extLst>
          </p:cNvPr>
          <p:cNvSpPr>
            <a:spLocks noGrp="1"/>
          </p:cNvSpPr>
          <p:nvPr>
            <p:ph idx="1"/>
          </p:nvPr>
        </p:nvSpPr>
        <p:spPr/>
        <p:txBody>
          <a:bodyPr/>
          <a:lstStyle/>
          <a:p>
            <a:pPr marL="285750" lvl="1">
              <a:buFont typeface="Arial" panose="020B0604020202020204" pitchFamily="34" charset="0"/>
              <a:buChar char="•"/>
            </a:pPr>
            <a:r>
              <a:rPr lang="en-US" sz="1600" dirty="0"/>
              <a:t>11-20-1196          	LB 249 CID Resolution for CIDs 3281 and 3387 (Jonathan Segev)</a:t>
            </a:r>
          </a:p>
          <a:p>
            <a:pPr marL="285750" lvl="1">
              <a:buFont typeface="Arial" panose="020B0604020202020204" pitchFamily="34" charset="0"/>
              <a:buChar char="•"/>
            </a:pPr>
            <a:r>
              <a:rPr lang="en-US" sz="1600" dirty="0"/>
              <a:t>11-20-1208         	Delayed Reporting and Valid Measurements (Christian Berger)</a:t>
            </a:r>
          </a:p>
          <a:p>
            <a:pPr marL="285750" lvl="1">
              <a:buFont typeface="Arial" panose="020B0604020202020204" pitchFamily="34" charset="0"/>
              <a:buChar char="•"/>
            </a:pPr>
            <a:r>
              <a:rPr lang="en-US" sz="1600" dirty="0"/>
              <a:t>11-20-1209          	Reorganization of Secure LTF Measurement Exchange (Christian Berger)</a:t>
            </a:r>
          </a:p>
          <a:p>
            <a:pPr marL="271463" indent="-271463" algn="just">
              <a:spcBef>
                <a:spcPct val="20000"/>
              </a:spcBef>
              <a:buFontTx/>
              <a:buChar char="•"/>
            </a:pPr>
            <a:r>
              <a:rPr lang="en-US" sz="1600" b="0" dirty="0"/>
              <a:t>11-20-1219		comment resolution LB249 various (Christian Berger)</a:t>
            </a:r>
          </a:p>
          <a:p>
            <a:pPr marL="271463" indent="-271463" algn="just">
              <a:spcBef>
                <a:spcPct val="20000"/>
              </a:spcBef>
              <a:buFontTx/>
              <a:buChar char="•"/>
            </a:pPr>
            <a:r>
              <a:rPr lang="en-US" sz="1600" b="0" dirty="0"/>
              <a:t>11-20-1245		Tx Power control for Non-TB Ranging (Christian Berger)</a:t>
            </a:r>
          </a:p>
          <a:p>
            <a:pPr marL="271463" indent="-271463" algn="just">
              <a:spcBef>
                <a:spcPct val="20000"/>
              </a:spcBef>
              <a:buFontTx/>
              <a:buChar char="•"/>
            </a:pPr>
            <a:r>
              <a:rPr lang="en-US" sz="1600" b="0" dirty="0"/>
              <a:t>11-20-1225		LB249 CRS </a:t>
            </a:r>
            <a:r>
              <a:rPr lang="en-US" sz="1600" b="0" dirty="0" err="1"/>
              <a:t>nb</a:t>
            </a:r>
            <a:r>
              <a:rPr lang="en-US" sz="1600" b="0" dirty="0"/>
              <a:t> 0820 (Nehru Bhandaru)</a:t>
            </a:r>
          </a:p>
          <a:p>
            <a:pPr marL="271463" indent="-271463" algn="just">
              <a:spcBef>
                <a:spcPct val="20000"/>
              </a:spcBef>
              <a:buFontTx/>
              <a:buChar char="•"/>
            </a:pPr>
            <a:r>
              <a:rPr lang="en-US" sz="1600" b="0" dirty="0"/>
              <a:t>11-20-1020 		Some LB 249 Passive TB Ranging CR (Erik Lindskog)</a:t>
            </a:r>
          </a:p>
          <a:p>
            <a:pPr marL="271463" indent="-271463" algn="just">
              <a:spcBef>
                <a:spcPct val="20000"/>
              </a:spcBef>
              <a:buFontTx/>
              <a:buChar char="•"/>
            </a:pPr>
            <a:r>
              <a:rPr lang="en-US" sz="1600" b="0" dirty="0"/>
              <a:t>11-20-1308		LMR Replay Counter Clarification (Nehru Bhandaru)</a:t>
            </a:r>
          </a:p>
          <a:p>
            <a:pPr marL="271463" indent="-271463" algn="just">
              <a:spcBef>
                <a:spcPct val="20000"/>
              </a:spcBef>
              <a:buFontTx/>
              <a:buChar char="•"/>
            </a:pPr>
            <a:endParaRPr lang="en-US" sz="1600" b="0" dirty="0"/>
          </a:p>
          <a:p>
            <a:pPr marL="271463" indent="-271463" algn="just">
              <a:spcBef>
                <a:spcPct val="20000"/>
              </a:spcBef>
              <a:buFontTx/>
              <a:buChar char="•"/>
            </a:pPr>
            <a:endParaRPr lang="en-US" sz="1600" b="0" dirty="0"/>
          </a:p>
          <a:p>
            <a:pPr lvl="1" algn="just">
              <a:spcBef>
                <a:spcPct val="20000"/>
              </a:spcBef>
              <a:buFontTx/>
              <a:buChar char="•"/>
            </a:pPr>
            <a:endParaRPr lang="en-US" sz="1400" dirty="0"/>
          </a:p>
          <a:p>
            <a:pPr lvl="1" algn="just">
              <a:spcBef>
                <a:spcPct val="20000"/>
              </a:spcBef>
              <a:buFontTx/>
              <a:buChar char="•"/>
            </a:pPr>
            <a:endParaRPr lang="en-US" dirty="0"/>
          </a:p>
        </p:txBody>
      </p:sp>
      <p:sp>
        <p:nvSpPr>
          <p:cNvPr id="4" name="Slide Number Placeholder 3">
            <a:extLst>
              <a:ext uri="{FF2B5EF4-FFF2-40B4-BE49-F238E27FC236}">
                <a16:creationId xmlns:a16="http://schemas.microsoft.com/office/drawing/2014/main" id="{85D8F13D-9E21-439C-A0F5-78CBAEC7654C}"/>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D99A608C-69C6-4516-A8CE-C8382065683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EF4895D-FA3F-468F-960E-C989A26D85D4}"/>
              </a:ext>
            </a:extLst>
          </p:cNvPr>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1007092261"/>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38943"/>
          </a:xfrm>
        </p:spPr>
        <p:txBody>
          <a:bodyPr/>
          <a:lstStyle/>
          <a:p>
            <a:r>
              <a:rPr lang="en-US" dirty="0"/>
              <a:t>Scheduled Telecons</a:t>
            </a:r>
          </a:p>
        </p:txBody>
      </p:sp>
      <p:sp>
        <p:nvSpPr>
          <p:cNvPr id="3" name="Content Placeholder 2"/>
          <p:cNvSpPr>
            <a:spLocks noGrp="1"/>
          </p:cNvSpPr>
          <p:nvPr>
            <p:ph idx="1"/>
          </p:nvPr>
        </p:nvSpPr>
        <p:spPr>
          <a:xfrm>
            <a:off x="914400" y="1204121"/>
            <a:ext cx="11014247" cy="2872952"/>
          </a:xfrm>
        </p:spPr>
        <p:txBody>
          <a:bodyPr/>
          <a:lstStyle/>
          <a:p>
            <a:pPr>
              <a:buFont typeface="Arial" panose="020B0604020202020204" pitchFamily="34" charset="0"/>
              <a:buChar char="•"/>
            </a:pPr>
            <a:r>
              <a:rPr lang="en-US" altLang="en-US" sz="2000" b="0" dirty="0"/>
              <a:t>Aug. 27 		(Thu.),  11:00 ET – 13:00 ET extended (joint </a:t>
            </a:r>
            <a:r>
              <a:rPr lang="en-US" altLang="en-US" sz="2000" b="0" dirty="0" err="1"/>
              <a:t>TGaz</a:t>
            </a:r>
            <a:r>
              <a:rPr lang="en-US" altLang="en-US" sz="2000" b="0" dirty="0"/>
              <a:t> plenary/technical)</a:t>
            </a:r>
          </a:p>
          <a:p>
            <a:pPr>
              <a:buFont typeface="Arial" panose="020B0604020202020204" pitchFamily="34" charset="0"/>
              <a:buChar char="•"/>
            </a:pPr>
            <a:r>
              <a:rPr lang="en-US" altLang="en-US" sz="2000" b="0" dirty="0"/>
              <a:t>Sep. 2    		(Wed.), 13:00 ET – 14:30 ET – newly announced</a:t>
            </a:r>
          </a:p>
          <a:p>
            <a:pPr>
              <a:buFont typeface="Arial" panose="020B0604020202020204" pitchFamily="34" charset="0"/>
              <a:buChar char="•"/>
            </a:pPr>
            <a:r>
              <a:rPr lang="en-US" altLang="en-US" sz="2000" b="0" dirty="0"/>
              <a:t>Sep. 3    		(Thu.),  12:00 ET – 13:30 ET – newly announced </a:t>
            </a:r>
          </a:p>
          <a:p>
            <a:pPr>
              <a:buFont typeface="Arial" panose="020B0604020202020204" pitchFamily="34" charset="0"/>
              <a:buChar char="•"/>
            </a:pPr>
            <a:r>
              <a:rPr lang="en-US" altLang="en-US" sz="2000" b="0" dirty="0"/>
              <a:t>Sep. 9    		(Wed.), 13:00 ET – 14:30 ET – newly announced</a:t>
            </a:r>
          </a:p>
          <a:p>
            <a:pPr>
              <a:buFont typeface="Arial" panose="020B0604020202020204" pitchFamily="34" charset="0"/>
              <a:buChar char="•"/>
            </a:pPr>
            <a:r>
              <a:rPr lang="en-US" altLang="en-US" sz="2000" b="0" dirty="0"/>
              <a:t>Sep. 10 		(Thu.),  12:00 ET – 13:30 ET – newly announced</a:t>
            </a:r>
          </a:p>
          <a:p>
            <a:pPr>
              <a:buFont typeface="Arial" panose="020B0604020202020204" pitchFamily="34" charset="0"/>
              <a:buChar char="•"/>
            </a:pPr>
            <a:r>
              <a:rPr lang="en-US" altLang="en-US" sz="2000" b="0" dirty="0"/>
              <a:t>Sep. 16  		(Wed.), 13:00 ET – 14:30 ET – newly announced</a:t>
            </a:r>
          </a:p>
          <a:p>
            <a:pPr>
              <a:buFont typeface="Arial" panose="020B0604020202020204" pitchFamily="34" charset="0"/>
              <a:buChar char="•"/>
            </a:pPr>
            <a:r>
              <a:rPr lang="en-US" altLang="en-US" sz="2000" b="0" dirty="0"/>
              <a:t>Sep. 17 		(Thu.),  12:00 ET – 13:30 ET – newly announced</a:t>
            </a:r>
          </a:p>
          <a:p>
            <a:pPr>
              <a:buFont typeface="Arial" panose="020B0604020202020204" pitchFamily="34" charset="0"/>
              <a:buChar char="•"/>
            </a:pPr>
            <a:r>
              <a:rPr lang="en-US" altLang="en-US" sz="2000" b="0" dirty="0"/>
              <a:t>Sep. 23  		(Wed.,  13:00 ET – 14:30 ET – newly announced</a:t>
            </a:r>
          </a:p>
          <a:p>
            <a:pPr>
              <a:buFont typeface="Arial" panose="020B0604020202020204" pitchFamily="34" charset="0"/>
              <a:buChar char="•"/>
            </a:pPr>
            <a:r>
              <a:rPr lang="en-US" altLang="en-US" sz="2000" b="0" dirty="0"/>
              <a:t>Sep. 24 		(Thu.),  11:00 ET – 13:00 ET extended (joint </a:t>
            </a:r>
            <a:r>
              <a:rPr lang="en-US" altLang="en-US" sz="2000" b="0" dirty="0" err="1"/>
              <a:t>TGaz</a:t>
            </a:r>
            <a:r>
              <a:rPr lang="en-US" altLang="en-US" sz="2000" b="0" dirty="0"/>
              <a:t> plenary/technical)</a:t>
            </a:r>
          </a:p>
          <a:p>
            <a:pPr>
              <a:buFont typeface="Arial" panose="020B0604020202020204" pitchFamily="34" charset="0"/>
              <a:buChar char="•"/>
            </a:pPr>
            <a:endParaRPr lang="en-US" altLang="en-US" sz="2000" b="0" dirty="0"/>
          </a:p>
          <a:p>
            <a:pPr>
              <a:buFont typeface="Arial" panose="020B0604020202020204" pitchFamily="34" charset="0"/>
              <a:buChar char="•"/>
            </a:pPr>
            <a:endParaRPr lang="en-US" altLang="en-US" sz="20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566411448"/>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3094311443"/>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0566098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Aug. 27</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Consider motions of submission </a:t>
            </a:r>
            <a:r>
              <a:rPr lang="en-US" sz="1800" b="0" dirty="0"/>
              <a:t>11-20-0771r6 </a:t>
            </a:r>
            <a:r>
              <a:rPr lang="en-US" sz="1800" b="0" dirty="0" err="1"/>
              <a:t>TGaz</a:t>
            </a:r>
            <a:r>
              <a:rPr lang="en-US" sz="1800" b="0" dirty="0"/>
              <a:t> Plenary Meeting Motion compendium (Special order 10:00 – 11:00 am ET).</a:t>
            </a:r>
          </a:p>
          <a:p>
            <a:pPr algn="just">
              <a:spcBef>
                <a:spcPct val="20000"/>
              </a:spcBef>
              <a:buFontTx/>
              <a:buChar char="•"/>
            </a:pPr>
            <a:r>
              <a:rPr lang="en-US" sz="1600" b="0" dirty="0"/>
              <a:t>Review submission in accordance with submission pipeline:</a:t>
            </a:r>
          </a:p>
          <a:p>
            <a:pPr lvl="1" algn="just">
              <a:spcBef>
                <a:spcPct val="20000"/>
              </a:spcBef>
              <a:buFontTx/>
              <a:buChar char="•"/>
            </a:pPr>
            <a:r>
              <a:rPr lang="en-US" sz="1400" dirty="0"/>
              <a:t>11-20-1196  LB 249 CID Resolution for CIDs 3281 and 3387 (Jonathan Segev) – 45min</a:t>
            </a:r>
          </a:p>
          <a:p>
            <a:pPr lvl="1" algn="just">
              <a:spcBef>
                <a:spcPct val="20000"/>
              </a:spcBef>
              <a:buFontTx/>
              <a:buChar char="•"/>
            </a:pPr>
            <a:r>
              <a:rPr lang="en-US" sz="1400" dirty="0"/>
              <a:t>11-20-1208  Delayed Reporting and Valid Measurements (Christian Berger) – 20min</a:t>
            </a:r>
          </a:p>
          <a:p>
            <a:pPr lvl="1" algn="just">
              <a:spcBef>
                <a:spcPct val="20000"/>
              </a:spcBef>
              <a:buFontTx/>
              <a:buChar char="•"/>
            </a:pPr>
            <a:r>
              <a:rPr lang="en-US" sz="1400" dirty="0"/>
              <a:t>11-20-1209  Reorganization of Secure LTF Measurement Exchange (Christian Berger) – as time permits.</a:t>
            </a:r>
            <a:endParaRPr lang="en-US" sz="1400" b="0" dirty="0"/>
          </a:p>
          <a:p>
            <a:pPr algn="just">
              <a:spcBef>
                <a:spcPct val="20000"/>
              </a:spcBef>
              <a:buFontTx/>
              <a:buChar char="•"/>
            </a:pPr>
            <a:r>
              <a:rPr lang="en-US" sz="1800" b="0" dirty="0"/>
              <a:t>Review submission pipeline. </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3923980660"/>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3540308582"/>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11-20-1196</a:t>
            </a:r>
          </a:p>
        </p:txBody>
      </p:sp>
      <p:sp>
        <p:nvSpPr>
          <p:cNvPr id="3" name="Content Placeholder 2"/>
          <p:cNvSpPr>
            <a:spLocks noGrp="1"/>
          </p:cNvSpPr>
          <p:nvPr>
            <p:ph idx="1"/>
          </p:nvPr>
        </p:nvSpPr>
        <p:spPr/>
        <p:txBody>
          <a:bodyPr/>
          <a:lstStyle/>
          <a:p>
            <a:r>
              <a:rPr lang="en-US" dirty="0" err="1"/>
              <a:t>Strawpoll</a:t>
            </a:r>
            <a:endParaRPr lang="en-US" dirty="0"/>
          </a:p>
          <a:p>
            <a:r>
              <a:rPr lang="en-US" b="0" dirty="0"/>
              <a:t>We agree to the resolutions of CIDs 3281 and 3387as</a:t>
            </a:r>
            <a:r>
              <a:rPr lang="en-GB" b="0" dirty="0"/>
              <a:t> </a:t>
            </a:r>
            <a:r>
              <a:rPr lang="en-US" b="0" dirty="0"/>
              <a:t>depicted in document 11-20-1196r2.</a:t>
            </a:r>
          </a:p>
          <a:p>
            <a:endParaRPr lang="en-US" b="0" dirty="0"/>
          </a:p>
          <a:p>
            <a:r>
              <a:rPr lang="en-US" b="0" dirty="0"/>
              <a:t>Results (Y/N/A):7/0/2</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479684557"/>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11-20-1208</a:t>
            </a:r>
          </a:p>
        </p:txBody>
      </p:sp>
      <p:sp>
        <p:nvSpPr>
          <p:cNvPr id="3" name="Content Placeholder 2"/>
          <p:cNvSpPr>
            <a:spLocks noGrp="1"/>
          </p:cNvSpPr>
          <p:nvPr>
            <p:ph idx="1"/>
          </p:nvPr>
        </p:nvSpPr>
        <p:spPr/>
        <p:txBody>
          <a:bodyPr/>
          <a:lstStyle/>
          <a:p>
            <a:r>
              <a:rPr lang="en-US" dirty="0" err="1"/>
              <a:t>Strawpoll</a:t>
            </a:r>
            <a:endParaRPr lang="en-US" dirty="0"/>
          </a:p>
          <a:p>
            <a:r>
              <a:rPr lang="en-US" b="0" dirty="0"/>
              <a:t>We agree to the spec changes as</a:t>
            </a:r>
            <a:r>
              <a:rPr lang="en-GB" b="0" dirty="0"/>
              <a:t> </a:t>
            </a:r>
            <a:r>
              <a:rPr lang="en-US" b="0" dirty="0"/>
              <a:t>depicted in document 11-20-1208r1.</a:t>
            </a:r>
          </a:p>
          <a:p>
            <a:endParaRPr lang="en-US" b="0" dirty="0"/>
          </a:p>
          <a:p>
            <a:r>
              <a:rPr lang="en-US" b="0" dirty="0"/>
              <a:t>Results (Y/N/A): 8/0/1</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1009013712"/>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D9692-B43C-49AB-B1CD-20ED7D9917AD}"/>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BCFD1EDC-3BBF-4798-8608-A6FEAC365045}"/>
              </a:ext>
            </a:extLst>
          </p:cNvPr>
          <p:cNvSpPr>
            <a:spLocks noGrp="1"/>
          </p:cNvSpPr>
          <p:nvPr>
            <p:ph idx="1"/>
          </p:nvPr>
        </p:nvSpPr>
        <p:spPr/>
        <p:txBody>
          <a:bodyPr/>
          <a:lstStyle/>
          <a:p>
            <a:pPr marL="271463" indent="-271463" algn="just">
              <a:spcBef>
                <a:spcPct val="20000"/>
              </a:spcBef>
              <a:buFontTx/>
              <a:buChar char="•"/>
            </a:pPr>
            <a:r>
              <a:rPr lang="en-US" sz="1600" b="0" dirty="0"/>
              <a:t>11-20-1219		comment resolution LB249 various (Christian Berger)</a:t>
            </a:r>
          </a:p>
          <a:p>
            <a:pPr marL="271463" indent="-271463" algn="just">
              <a:spcBef>
                <a:spcPct val="20000"/>
              </a:spcBef>
              <a:buFontTx/>
              <a:buChar char="•"/>
            </a:pPr>
            <a:r>
              <a:rPr lang="en-US" sz="1600" b="0" dirty="0"/>
              <a:t>11-20-1245		Tx Power control for Non-TB Ranging (Christian Berger)</a:t>
            </a:r>
          </a:p>
          <a:p>
            <a:pPr marL="271463" indent="-271463" algn="just">
              <a:spcBef>
                <a:spcPct val="20000"/>
              </a:spcBef>
              <a:buFontTx/>
              <a:buChar char="•"/>
            </a:pPr>
            <a:r>
              <a:rPr lang="en-US" sz="1600" b="0" dirty="0"/>
              <a:t>11-20-1225		LB249 CRS </a:t>
            </a:r>
            <a:r>
              <a:rPr lang="en-US" sz="1600" b="0" dirty="0" err="1"/>
              <a:t>nb</a:t>
            </a:r>
            <a:r>
              <a:rPr lang="en-US" sz="1600" b="0" dirty="0"/>
              <a:t> 0820 (Nehru Bhandaru)</a:t>
            </a:r>
          </a:p>
          <a:p>
            <a:pPr marL="271463" indent="-271463" algn="just">
              <a:spcBef>
                <a:spcPct val="20000"/>
              </a:spcBef>
              <a:buFontTx/>
              <a:buChar char="•"/>
            </a:pPr>
            <a:r>
              <a:rPr lang="en-US" sz="1600" b="0" dirty="0"/>
              <a:t>11-20-1020 		Some LB 249 Passive TB Ranging CR (Erik Lindskog)</a:t>
            </a:r>
          </a:p>
          <a:p>
            <a:pPr marL="271463" indent="-271463" algn="just">
              <a:spcBef>
                <a:spcPct val="20000"/>
              </a:spcBef>
              <a:buFontTx/>
              <a:buChar char="•"/>
            </a:pPr>
            <a:r>
              <a:rPr lang="en-US" sz="1600" b="0" dirty="0"/>
              <a:t>11-20-1308		LMR Replay Counter Clarification (Nehru Bhandaru)</a:t>
            </a:r>
          </a:p>
          <a:p>
            <a:pPr marL="271463" indent="-271463" algn="just">
              <a:spcBef>
                <a:spcPct val="20000"/>
              </a:spcBef>
              <a:buFontTx/>
              <a:buChar char="•"/>
            </a:pPr>
            <a:r>
              <a:rPr lang="en-US" sz="1600" b="0" dirty="0"/>
              <a:t>11-20-1209          	Reorganization of Secure LTF Measurement Exchange (Christian Berger)</a:t>
            </a:r>
          </a:p>
          <a:p>
            <a:pPr marL="271463" indent="-271463" algn="just">
              <a:spcBef>
                <a:spcPct val="20000"/>
              </a:spcBef>
              <a:buFontTx/>
              <a:buChar char="•"/>
            </a:pPr>
            <a:endParaRPr lang="en-US" sz="1600" b="0" dirty="0"/>
          </a:p>
        </p:txBody>
      </p:sp>
      <p:sp>
        <p:nvSpPr>
          <p:cNvPr id="4" name="Slide Number Placeholder 3">
            <a:extLst>
              <a:ext uri="{FF2B5EF4-FFF2-40B4-BE49-F238E27FC236}">
                <a16:creationId xmlns:a16="http://schemas.microsoft.com/office/drawing/2014/main" id="{85D8F13D-9E21-439C-A0F5-78CBAEC7654C}"/>
              </a:ext>
            </a:extLst>
          </p:cNvPr>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a:extLst>
              <a:ext uri="{FF2B5EF4-FFF2-40B4-BE49-F238E27FC236}">
                <a16:creationId xmlns:a16="http://schemas.microsoft.com/office/drawing/2014/main" id="{D99A608C-69C6-4516-A8CE-C8382065683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EF4895D-FA3F-468F-960E-C989A26D85D4}"/>
              </a:ext>
            </a:extLst>
          </p:cNvPr>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265372659"/>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38943"/>
          </a:xfrm>
        </p:spPr>
        <p:txBody>
          <a:bodyPr/>
          <a:lstStyle/>
          <a:p>
            <a:r>
              <a:rPr lang="en-US" dirty="0"/>
              <a:t>Scheduled Telecons</a:t>
            </a:r>
          </a:p>
        </p:txBody>
      </p:sp>
      <p:sp>
        <p:nvSpPr>
          <p:cNvPr id="3" name="Content Placeholder 2"/>
          <p:cNvSpPr>
            <a:spLocks noGrp="1"/>
          </p:cNvSpPr>
          <p:nvPr>
            <p:ph idx="1"/>
          </p:nvPr>
        </p:nvSpPr>
        <p:spPr>
          <a:xfrm>
            <a:off x="914400" y="1204121"/>
            <a:ext cx="11014247" cy="2872952"/>
          </a:xfrm>
        </p:spPr>
        <p:txBody>
          <a:bodyPr/>
          <a:lstStyle/>
          <a:p>
            <a:pPr>
              <a:buFont typeface="Arial" panose="020B0604020202020204" pitchFamily="34" charset="0"/>
              <a:buChar char="•"/>
            </a:pPr>
            <a:r>
              <a:rPr lang="en-US" altLang="en-US" sz="2000" b="0" dirty="0"/>
              <a:t>Sep. 2    		(Wed.), 13:00 ET – 14:30 ET</a:t>
            </a:r>
          </a:p>
          <a:p>
            <a:pPr>
              <a:buFont typeface="Arial" panose="020B0604020202020204" pitchFamily="34" charset="0"/>
              <a:buChar char="•"/>
            </a:pPr>
            <a:r>
              <a:rPr lang="en-US" altLang="en-US" sz="2000" b="0" dirty="0"/>
              <a:t>Sep. 3    		(Thu.),  12:00 ET – 13:30 ET</a:t>
            </a:r>
          </a:p>
          <a:p>
            <a:pPr>
              <a:buFont typeface="Arial" panose="020B0604020202020204" pitchFamily="34" charset="0"/>
              <a:buChar char="•"/>
            </a:pPr>
            <a:r>
              <a:rPr lang="en-US" altLang="en-US" sz="2000" b="0" dirty="0"/>
              <a:t>Sep. 9    		(Wed.), 13:00 ET – 14:30 ET</a:t>
            </a:r>
          </a:p>
          <a:p>
            <a:pPr>
              <a:buFont typeface="Arial" panose="020B0604020202020204" pitchFamily="34" charset="0"/>
              <a:buChar char="•"/>
            </a:pPr>
            <a:r>
              <a:rPr lang="en-US" altLang="en-US" sz="2000" b="0" dirty="0"/>
              <a:t>Sep. 10 		(Thu.),  12:00 ET – 13:30 ET</a:t>
            </a:r>
          </a:p>
          <a:p>
            <a:pPr>
              <a:buFont typeface="Arial" panose="020B0604020202020204" pitchFamily="34" charset="0"/>
              <a:buChar char="•"/>
            </a:pPr>
            <a:r>
              <a:rPr lang="en-US" altLang="en-US" sz="2000" b="0" dirty="0"/>
              <a:t>Sep. 16  		(Wed.), 13:00 ET – 14:30 ET</a:t>
            </a:r>
          </a:p>
          <a:p>
            <a:pPr>
              <a:buFont typeface="Arial" panose="020B0604020202020204" pitchFamily="34" charset="0"/>
              <a:buChar char="•"/>
            </a:pPr>
            <a:r>
              <a:rPr lang="en-US" altLang="en-US" sz="2000" b="0" dirty="0"/>
              <a:t>Sep. 17 		(Thu.),  12:00 ET – 13:30 ET</a:t>
            </a:r>
          </a:p>
          <a:p>
            <a:pPr>
              <a:buFont typeface="Arial" panose="020B0604020202020204" pitchFamily="34" charset="0"/>
              <a:buChar char="•"/>
            </a:pPr>
            <a:r>
              <a:rPr lang="en-US" altLang="en-US" sz="2000" b="0" dirty="0"/>
              <a:t>Sep. 23  		(Wed.,  13:00 ET – 14:30 ET</a:t>
            </a:r>
          </a:p>
          <a:p>
            <a:pPr>
              <a:buFont typeface="Arial" panose="020B0604020202020204" pitchFamily="34" charset="0"/>
              <a:buChar char="•"/>
            </a:pPr>
            <a:r>
              <a:rPr lang="en-US" altLang="en-US" sz="2000" b="0" dirty="0"/>
              <a:t>Sep. 24 		(Thu.),  10:00 ET – 12:00 ET extended (joint </a:t>
            </a:r>
            <a:r>
              <a:rPr lang="en-US" altLang="en-US" sz="2000" b="0" dirty="0" err="1"/>
              <a:t>TGaz</a:t>
            </a:r>
            <a:r>
              <a:rPr lang="en-US" altLang="en-US" sz="2000" b="0" dirty="0"/>
              <a:t> plenary/technical)</a:t>
            </a:r>
          </a:p>
          <a:p>
            <a:pPr>
              <a:buFont typeface="Arial" panose="020B0604020202020204" pitchFamily="34" charset="0"/>
              <a:buChar char="•"/>
            </a:pPr>
            <a:endParaRPr lang="en-US" altLang="en-US" sz="2000" b="0" dirty="0"/>
          </a:p>
          <a:p>
            <a:pPr>
              <a:buFont typeface="Arial" panose="020B0604020202020204" pitchFamily="34" charset="0"/>
              <a:buChar char="•"/>
            </a:pPr>
            <a:endParaRPr lang="en-US" altLang="en-US" sz="20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654345327"/>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3642692397"/>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3824299174"/>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TGaz</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TGaz</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TGaz</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85</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Aug.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86</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Aug.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87</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Aug.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68346</TotalTime>
  <Words>6957</Words>
  <Application>Microsoft Office PowerPoint</Application>
  <PresentationFormat>Widescreen</PresentationFormat>
  <Paragraphs>911</Paragraphs>
  <Slides>87</Slides>
  <Notes>15</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87</vt:i4>
      </vt:variant>
    </vt:vector>
  </HeadingPairs>
  <TitlesOfParts>
    <vt:vector size="94" baseType="lpstr">
      <vt:lpstr>Arial</vt:lpstr>
      <vt:lpstr>Calibri</vt:lpstr>
      <vt:lpstr>Monotype Sorts</vt:lpstr>
      <vt:lpstr>Montserrat</vt:lpstr>
      <vt:lpstr>Times New Roman</vt:lpstr>
      <vt:lpstr>Office Theme</vt:lpstr>
      <vt:lpstr>Document</vt:lpstr>
      <vt:lpstr>TGaz Next Generation Positioning  July – Sep. Meetings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Meeting Decorum</vt:lpstr>
      <vt:lpstr>July IEEE  Week Agenda</vt:lpstr>
      <vt:lpstr>Submission 11-20-0698</vt:lpstr>
      <vt:lpstr>Submission pipeline</vt:lpstr>
      <vt:lpstr>Scheduled Telecons</vt:lpstr>
      <vt:lpstr>Scheduled Telecons</vt:lpstr>
      <vt:lpstr>Comment Resolution status</vt:lpstr>
      <vt:lpstr>AOB?</vt:lpstr>
      <vt:lpstr>Adjourn</vt:lpstr>
      <vt:lpstr>July 22nd Telecon</vt:lpstr>
      <vt:lpstr>Submission 11-20-963</vt:lpstr>
      <vt:lpstr>Submission pipeline</vt:lpstr>
      <vt:lpstr>Scheduled Telecons</vt:lpstr>
      <vt:lpstr>Scheduled Telecons</vt:lpstr>
      <vt:lpstr>AOB?</vt:lpstr>
      <vt:lpstr>Adjourn</vt:lpstr>
      <vt:lpstr>July 29th Telecon</vt:lpstr>
      <vt:lpstr>Submission 11-20-1106</vt:lpstr>
      <vt:lpstr>Submission 11-20-1143</vt:lpstr>
      <vt:lpstr>Submission pipeline</vt:lpstr>
      <vt:lpstr>Scheduled Telecons</vt:lpstr>
      <vt:lpstr>Scheduled Telecons</vt:lpstr>
      <vt:lpstr>AOB?</vt:lpstr>
      <vt:lpstr>Adjourn</vt:lpstr>
      <vt:lpstr>Teleconference Agenda July 30</vt:lpstr>
      <vt:lpstr>Review submissions</vt:lpstr>
      <vt:lpstr>AOB?</vt:lpstr>
      <vt:lpstr>Adjourn</vt:lpstr>
      <vt:lpstr>Aug. 5th Telecon</vt:lpstr>
      <vt:lpstr>Submission 11-20-1143</vt:lpstr>
      <vt:lpstr>Submission pipeline</vt:lpstr>
      <vt:lpstr>Scheduled Telecons</vt:lpstr>
      <vt:lpstr>Scheduled Telecons</vt:lpstr>
      <vt:lpstr>AOB?</vt:lpstr>
      <vt:lpstr>Adjourn</vt:lpstr>
      <vt:lpstr>Aug. 19th Telecon Agenda</vt:lpstr>
      <vt:lpstr>Submission 11-20-1186</vt:lpstr>
      <vt:lpstr>Submission 11-20-1189</vt:lpstr>
      <vt:lpstr>Submission pipeline</vt:lpstr>
      <vt:lpstr>Scheduled Telecons</vt:lpstr>
      <vt:lpstr>AOB?</vt:lpstr>
      <vt:lpstr>Adjourn</vt:lpstr>
      <vt:lpstr>Aug. 26th Telecon Agenda</vt:lpstr>
      <vt:lpstr>Submission 11-20-1257</vt:lpstr>
      <vt:lpstr>Submission 11-20-1143</vt:lpstr>
      <vt:lpstr>Submission pipeline</vt:lpstr>
      <vt:lpstr>Scheduled Telecons</vt:lpstr>
      <vt:lpstr>AOB?</vt:lpstr>
      <vt:lpstr>Adjourn</vt:lpstr>
      <vt:lpstr>Teleconference Agenda Aug. 27</vt:lpstr>
      <vt:lpstr>Review submissions</vt:lpstr>
      <vt:lpstr>Submission 11-20-1196</vt:lpstr>
      <vt:lpstr>Submission 11-20-1208</vt:lpstr>
      <vt:lpstr>Submission pipeline</vt:lpstr>
      <vt:lpstr>Scheduled Telecons</vt:lpstr>
      <vt:lpstr>AOB?</vt:lpstr>
      <vt:lpstr>Adjourn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474</cp:revision>
  <cp:lastPrinted>1601-01-01T00:00:00Z</cp:lastPrinted>
  <dcterms:created xsi:type="dcterms:W3CDTF">2018-08-06T10:28:59Z</dcterms:created>
  <dcterms:modified xsi:type="dcterms:W3CDTF">2020-08-27T17:30:27Z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