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570" r:id="rId24"/>
    <p:sldId id="571" r:id="rId25"/>
    <p:sldId id="572" r:id="rId26"/>
    <p:sldId id="573" r:id="rId27"/>
    <p:sldId id="590" r:id="rId28"/>
    <p:sldId id="574" r:id="rId29"/>
    <p:sldId id="575" r:id="rId30"/>
    <p:sldId id="600" r:id="rId31"/>
    <p:sldId id="601" r:id="rId32"/>
    <p:sldId id="602" r:id="rId33"/>
    <p:sldId id="603" r:id="rId34"/>
    <p:sldId id="604" r:id="rId35"/>
    <p:sldId id="605" r:id="rId36"/>
    <p:sldId id="606" r:id="rId37"/>
    <p:sldId id="592" r:id="rId38"/>
    <p:sldId id="593" r:id="rId39"/>
    <p:sldId id="607" r:id="rId40"/>
    <p:sldId id="594" r:id="rId41"/>
    <p:sldId id="595" r:id="rId42"/>
    <p:sldId id="596" r:id="rId43"/>
    <p:sldId id="598" r:id="rId44"/>
    <p:sldId id="599" r:id="rId45"/>
    <p:sldId id="565" r:id="rId46"/>
    <p:sldId id="566" r:id="rId47"/>
    <p:sldId id="567" r:id="rId48"/>
    <p:sldId id="568" r:id="rId49"/>
    <p:sldId id="616" r:id="rId50"/>
    <p:sldId id="617" r:id="rId51"/>
    <p:sldId id="618" r:id="rId52"/>
    <p:sldId id="619" r:id="rId53"/>
    <p:sldId id="620" r:id="rId54"/>
    <p:sldId id="621" r:id="rId55"/>
    <p:sldId id="622" r:id="rId56"/>
    <p:sldId id="608" r:id="rId57"/>
    <p:sldId id="610" r:id="rId58"/>
    <p:sldId id="623" r:id="rId59"/>
    <p:sldId id="611" r:id="rId60"/>
    <p:sldId id="612" r:id="rId61"/>
    <p:sldId id="614" r:id="rId62"/>
    <p:sldId id="615" r:id="rId63"/>
    <p:sldId id="315" r:id="rId64"/>
    <p:sldId id="312" r:id="rId65"/>
    <p:sldId id="318" r:id="rId66"/>
    <p:sldId id="472" r:id="rId67"/>
    <p:sldId id="473" r:id="rId68"/>
    <p:sldId id="474" r:id="rId69"/>
    <p:sldId id="480" r:id="rId70"/>
    <p:sldId id="259" r:id="rId71"/>
    <p:sldId id="260" r:id="rId72"/>
    <p:sldId id="261" r:id="rId7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Lst>
        </p14:section>
        <p14:section name="July 15 - July IEEE week" id="{6EF0D20E-9CD3-4981-8AC2-171F84531D0D}">
          <p14:sldIdLst>
            <p14:sldId id="569"/>
            <p14:sldId id="570"/>
            <p14:sldId id="571"/>
            <p14:sldId id="572"/>
            <p14:sldId id="573"/>
            <p14:sldId id="590"/>
            <p14:sldId id="574"/>
            <p14:sldId id="575"/>
          </p14:sldIdLst>
        </p14:section>
        <p14:section name="July 22 Telecon" id="{830393A7-0C75-446E-876F-EDD9105A62F8}">
          <p14:sldIdLst>
            <p14:sldId id="600"/>
            <p14:sldId id="601"/>
            <p14:sldId id="602"/>
            <p14:sldId id="603"/>
            <p14:sldId id="604"/>
            <p14:sldId id="605"/>
            <p14:sldId id="606"/>
          </p14:sldIdLst>
        </p14:section>
        <p14:section name="July 29 Telecon" id="{586B1B75-E9F7-4DA0-A044-5FFB8D1F7BC3}">
          <p14:sldIdLst>
            <p14:sldId id="592"/>
            <p14:sldId id="593"/>
            <p14:sldId id="607"/>
            <p14:sldId id="594"/>
            <p14:sldId id="595"/>
            <p14:sldId id="596"/>
            <p14:sldId id="598"/>
            <p14:sldId id="599"/>
          </p14:sldIdLst>
        </p14:section>
        <p14:section name="July 30 Plenary Telecon" id="{7FDDFD4D-1610-4DB1-9C04-2461BB5F14C7}">
          <p14:sldIdLst>
            <p14:sldId id="565"/>
            <p14:sldId id="566"/>
            <p14:sldId id="567"/>
            <p14:sldId id="568"/>
          </p14:sldIdLst>
        </p14:section>
        <p14:section name="Aug. 5 Telecon" id="{A8BC9C2B-FE74-4EA3-84FB-F68F1B4F0EEF}">
          <p14:sldIdLst>
            <p14:sldId id="616"/>
            <p14:sldId id="617"/>
            <p14:sldId id="618"/>
            <p14:sldId id="619"/>
            <p14:sldId id="620"/>
            <p14:sldId id="621"/>
            <p14:sldId id="622"/>
          </p14:sldIdLst>
        </p14:section>
        <p14:section name="Aug. 19 Telecon" id="{E0BAB464-3A9C-46B9-9A52-7A4D22029A81}">
          <p14:sldIdLst>
            <p14:sldId id="608"/>
            <p14:sldId id="610"/>
            <p14:sldId id="623"/>
            <p14:sldId id="611"/>
            <p14:sldId id="612"/>
            <p14:sldId id="614"/>
            <p14:sldId id="61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82" autoAdjust="0"/>
    <p:restoredTop sz="96807" autoAdjust="0"/>
  </p:normalViewPr>
  <p:slideViewPr>
    <p:cSldViewPr>
      <p:cViewPr varScale="1">
        <p:scale>
          <a:sx n="123" d="100"/>
          <a:sy n="123" d="100"/>
        </p:scale>
        <p:origin x="498"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1440583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39155986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7559997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47</a:t>
            </a:fld>
            <a:endParaRPr lang="en-US"/>
          </a:p>
        </p:txBody>
      </p:sp>
    </p:spTree>
    <p:extLst>
      <p:ext uri="{BB962C8B-B14F-4D97-AF65-F5344CB8AC3E}">
        <p14:creationId xmlns:p14="http://schemas.microsoft.com/office/powerpoint/2010/main" val="702330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14405839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802.11-20/1002r11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July – Sep.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2020-08-19</a:t>
            </a:r>
            <a:endParaRPr lang="en-GB" sz="2000" b="0" dirty="0"/>
          </a:p>
        </p:txBody>
      </p:sp>
      <p:sp>
        <p:nvSpPr>
          <p:cNvPr id="6" name="Date Placeholder 3"/>
          <p:cNvSpPr>
            <a:spLocks noGrp="1"/>
          </p:cNvSpPr>
          <p:nvPr>
            <p:ph type="dt" idx="10"/>
          </p:nvPr>
        </p:nvSpPr>
        <p:spPr/>
        <p:txBody>
          <a:bodyPr/>
          <a:lstStyle/>
          <a:p>
            <a:r>
              <a:rPr lang="en-US"/>
              <a:t>Aug.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356"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strike="sngStrike" dirty="0"/>
              <a:t>11-20-0836     11az Secure LTF design (Bin Tian) – SP.</a:t>
            </a:r>
          </a:p>
          <a:p>
            <a:pPr lvl="1" algn="just">
              <a:spcBef>
                <a:spcPct val="20000"/>
              </a:spcBef>
              <a:buFontTx/>
              <a:buChar char="•"/>
            </a:pPr>
            <a:r>
              <a:rPr lang="en-US" sz="1400" dirty="0"/>
              <a:t>11-20-0963 	cid-3880-kdk-hltk (Nehru Bhandaru)</a:t>
            </a:r>
          </a:p>
          <a:p>
            <a:pPr lvl="1" algn="just">
              <a:spcBef>
                <a:spcPct val="20000"/>
              </a:spcBef>
              <a:buFontTx/>
              <a:buChar char="•"/>
            </a:pPr>
            <a:r>
              <a:rPr lang="en-US" sz="1400" dirty="0"/>
              <a:t>11-20-0698	LB 249 CID 3940 resolution (Solomon Trainin/Assaf Kasher) – 2nd review</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11-20-0698</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CID resolutions 3940 as</a:t>
            </a:r>
            <a:r>
              <a:rPr lang="en-GB" b="0" dirty="0"/>
              <a:t> </a:t>
            </a:r>
            <a:r>
              <a:rPr lang="en-US" b="0" dirty="0"/>
              <a:t>depicted in document 11-20-698r2</a:t>
            </a:r>
          </a:p>
          <a:p>
            <a:endParaRPr lang="en-US" b="0" dirty="0"/>
          </a:p>
          <a:p>
            <a:r>
              <a:rPr lang="en-US" b="0" dirty="0"/>
              <a:t>Results (Y/N/A) 21/1/25</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826512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457200" lvl="1" indent="0" algn="just">
              <a:spcBef>
                <a:spcPct val="20000"/>
              </a:spcBef>
            </a:pPr>
            <a:r>
              <a:rPr lang="en-US" sz="1400" dirty="0"/>
              <a:t>TBC</a:t>
            </a:r>
          </a:p>
          <a:p>
            <a:pPr lvl="1" algn="just">
              <a:spcBef>
                <a:spcPct val="20000"/>
              </a:spcBef>
              <a:buFontTx/>
              <a:buChar char="•"/>
            </a:pPr>
            <a:r>
              <a:rPr lang="en-US" sz="1400" dirty="0"/>
              <a:t>11-20-0698	</a:t>
            </a:r>
            <a:r>
              <a:rPr lang="en-US" sz="1400" strike="sngStrike" dirty="0"/>
              <a:t>LB 249 CID 3940 resolution (Assaf Kasher)</a:t>
            </a:r>
          </a:p>
          <a:p>
            <a:pPr lvl="1" algn="just">
              <a:spcBef>
                <a:spcPct val="20000"/>
              </a:spcBef>
              <a:buFontTx/>
              <a:buChar char="•"/>
            </a:pPr>
            <a:r>
              <a:rPr lang="en-US" sz="1400" dirty="0"/>
              <a:t>11-20-0963 	cid-3880-kdk-hltk (Nehru Bhandaru) (SP)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98827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22		(Wednesday), 13:00 ET – 14:30 ET</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a:p>
            <a:pPr>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923942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8973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LB249 Comment results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140 out of 460 Technical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430 out of 540 Editorial comments</a:t>
            </a:r>
          </a:p>
          <a:p>
            <a:pPr>
              <a:buFont typeface="Arial" panose="020B0604020202020204" pitchFamily="34" charset="0"/>
              <a:buChar char="•"/>
            </a:pPr>
            <a:r>
              <a:rPr lang="en-US" dirty="0"/>
              <a:t>There are still 121 unassigned technical comments!</a:t>
            </a:r>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48839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22</a:t>
            </a:r>
            <a:r>
              <a:rPr lang="en-US" altLang="en-US" baseline="30000" dirty="0">
                <a:solidFill>
                  <a:schemeClr val="tx2"/>
                </a:solidFill>
              </a:rPr>
              <a:t>nd</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11-20-0963 	cid-3880-kdk-hltk (Nehru Bhandaru) – 15 min </a:t>
            </a:r>
          </a:p>
          <a:p>
            <a:pPr lvl="1" algn="just">
              <a:spcBef>
                <a:spcPct val="20000"/>
              </a:spcBef>
              <a:buFontTx/>
              <a:buChar char="•"/>
            </a:pPr>
            <a:r>
              <a:rPr lang="en-US" sz="1400" dirty="0"/>
              <a:t>11-20-1097	Secure LTF using DFT </a:t>
            </a:r>
            <a:r>
              <a:rPr lang="en-US" sz="1400" dirty="0" err="1"/>
              <a:t>Precoded</a:t>
            </a:r>
            <a:r>
              <a:rPr lang="en-US" sz="1400" dirty="0"/>
              <a:t> OFDM (Christian Berger) – 40 min </a:t>
            </a:r>
          </a:p>
          <a:p>
            <a:pPr lvl="1" algn="just">
              <a:spcBef>
                <a:spcPct val="20000"/>
              </a:spcBef>
              <a:buFontTx/>
              <a:buChar char="•"/>
            </a:pPr>
            <a:r>
              <a:rPr lang="en-US" sz="1400" dirty="0"/>
              <a:t>11-20-1106	RSNXE for PASN (Nehru Bhandaru)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4682710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11-20-963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3880 as</a:t>
            </a:r>
            <a:r>
              <a:rPr lang="en-GB" b="0" dirty="0"/>
              <a:t> </a:t>
            </a:r>
            <a:r>
              <a:rPr lang="en-US" b="0" dirty="0"/>
              <a:t>depicted in document 11-20-963r2.</a:t>
            </a:r>
          </a:p>
          <a:p>
            <a:endParaRPr lang="en-US" b="0" dirty="0"/>
          </a:p>
          <a:p>
            <a:r>
              <a:rPr lang="en-US" b="0" dirty="0"/>
              <a:t>Results (Y/N/A):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5289034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11-20-1106	RSNXE for PASN (Nehru Bhandaru) - SP</a:t>
            </a:r>
          </a:p>
          <a:p>
            <a:pPr lvl="1" algn="just">
              <a:spcBef>
                <a:spcPct val="20000"/>
              </a:spcBef>
              <a:buFontTx/>
              <a:buChar char="•"/>
            </a:pPr>
            <a:r>
              <a:rPr lang="en-US" sz="1400" dirty="0"/>
              <a:t>11-20-1020     Some LB 249 Passive TB Ranging CR (Erik Lindskog) – moving past 7/29.</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34887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July 29		(Wednesday), 13:00 ET – 14:30 ET</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735191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690320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258152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098477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29</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11-20-1106	RSNXE for PASN (Nehru Bhandaru) – for SP (15min)</a:t>
            </a:r>
          </a:p>
          <a:p>
            <a:pPr lvl="1" algn="just">
              <a:spcBef>
                <a:spcPct val="20000"/>
              </a:spcBef>
              <a:buFontTx/>
              <a:buChar char="•"/>
            </a:pPr>
            <a:r>
              <a:rPr lang="en-US" sz="1400" dirty="0"/>
              <a:t>11-20-1097	Secure LTF using DFT </a:t>
            </a:r>
            <a:r>
              <a:rPr lang="en-US" sz="1400" dirty="0" err="1"/>
              <a:t>Precoded</a:t>
            </a:r>
            <a:r>
              <a:rPr lang="en-US" sz="1400" dirty="0"/>
              <a:t> OFDM (Christian Berger) – follow up (40min)</a:t>
            </a:r>
          </a:p>
          <a:p>
            <a:pPr lvl="1" algn="just">
              <a:spcBef>
                <a:spcPct val="20000"/>
              </a:spcBef>
              <a:buFontTx/>
              <a:buChar char="•"/>
            </a:pPr>
            <a:r>
              <a:rPr lang="en-US" sz="1400" dirty="0"/>
              <a:t>11-20-1143	LB249-2-editorial-CIDS (Assaf Kasher) – as time permits</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2404525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11-20-1106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amendment text changes depicted in document 11-20-1106r0.</a:t>
            </a:r>
          </a:p>
          <a:p>
            <a:endParaRPr lang="en-US" b="0" dirty="0"/>
          </a:p>
          <a:p>
            <a:r>
              <a:rPr lang="en-US" b="0" dirty="0"/>
              <a:t>Results (Y/N/A): 16/0/3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089363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 not taken</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37726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Wed. 13:00 ET/10:00AM PT for 1:30 </a:t>
            </a:r>
            <a:r>
              <a:rPr lang="en-US" altLang="en-US" sz="1800" b="0" dirty="0" err="1"/>
              <a:t>hrs</a:t>
            </a:r>
            <a:r>
              <a:rPr lang="en-US" altLang="en-US" sz="1800" b="0" dirty="0"/>
              <a:t> or Thu. 10:00 ET/7:00AM PT for </a:t>
            </a:r>
            <a:r>
              <a:rPr lang="en-US" altLang="en-US" sz="1800" b="0" dirty="0" err="1"/>
              <a:t>TGaz</a:t>
            </a:r>
            <a:r>
              <a:rPr lang="en-US" altLang="en-US" sz="1800" b="0" dirty="0"/>
              <a:t> Plenary</a:t>
            </a:r>
          </a:p>
          <a:p>
            <a:r>
              <a:rPr lang="en-US" altLang="en-US" sz="1800" b="0" dirty="0"/>
              <a:t>	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 follow up</a:t>
            </a:r>
          </a:p>
          <a:p>
            <a:pPr lvl="1" algn="just">
              <a:spcBef>
                <a:spcPct val="20000"/>
              </a:spcBef>
              <a:buFontTx/>
              <a:buChar char="•"/>
            </a:pPr>
            <a:r>
              <a:rPr lang="en-US" sz="1400" dirty="0"/>
              <a:t>11-20-1020     Some LB 249 Passive TB Ranging CR (Erik Lindskog)</a:t>
            </a:r>
          </a:p>
          <a:p>
            <a:pPr marL="457200" lvl="1" indent="0" algn="just">
              <a:spcBef>
                <a:spcPct val="20000"/>
              </a:spcBef>
            </a:pPr>
            <a:endParaRPr lang="en-US" sz="1400" dirty="0"/>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515761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5		(Wednesday), 13:00 ET – 14:30 ET</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3141364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July 30 		(Thu.) 10:00 ET – 11:00 ET.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8480966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91410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8458671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July 30</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Consider motions of submission </a:t>
            </a:r>
            <a:r>
              <a:rPr lang="en-US" sz="1800" b="0" dirty="0"/>
              <a:t>11-20-0771r4 </a:t>
            </a:r>
            <a:r>
              <a:rPr lang="en-US" sz="1800" b="0" dirty="0" err="1"/>
              <a:t>TGaz</a:t>
            </a:r>
            <a:r>
              <a:rPr lang="en-US" sz="1800" b="0" dirty="0"/>
              <a:t> Plenary Meeting Motion compendium</a:t>
            </a:r>
            <a:endParaRPr lang="en-US" sz="16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72235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8919039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9255887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66220738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5</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assignment and timelines (Roy Want) – as needed</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11-20-1143	LB249-2-editorial-CIDS (Assaf Kasher), follow up - 20min</a:t>
            </a:r>
          </a:p>
          <a:p>
            <a:pPr lvl="1" algn="just">
              <a:spcBef>
                <a:spcPct val="20000"/>
              </a:spcBef>
              <a:buFontTx/>
              <a:buChar char="•"/>
            </a:pPr>
            <a:r>
              <a:rPr lang="en-US" sz="1400" dirty="0"/>
              <a:t>11-20-889	Protected-</a:t>
            </a:r>
            <a:r>
              <a:rPr lang="en-US" sz="1400" dirty="0" err="1"/>
              <a:t>lmr</a:t>
            </a:r>
            <a:r>
              <a:rPr lang="en-US" sz="1400" dirty="0"/>
              <a:t>-replay-counter (Nehru Bhandaru) – 10min</a:t>
            </a:r>
          </a:p>
          <a:p>
            <a:pPr lvl="1" algn="just">
              <a:spcBef>
                <a:spcPct val="20000"/>
              </a:spcBef>
              <a:buFontTx/>
              <a:buChar char="•"/>
            </a:pPr>
            <a:r>
              <a:rPr lang="en-US" sz="1400" strike="sngStrike" dirty="0"/>
              <a:t>11-20-1020     Some LB 249 Passive TB Ranging CR (Erik Lindskog)</a:t>
            </a: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787640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11-20-1143</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3510 and 3361 as</a:t>
            </a:r>
            <a:r>
              <a:rPr lang="en-GB" b="0" dirty="0"/>
              <a:t> </a:t>
            </a:r>
            <a:r>
              <a:rPr lang="en-US" b="0" dirty="0"/>
              <a:t>depicted in document 11-20-1143r0.</a:t>
            </a:r>
          </a:p>
          <a:p>
            <a:endParaRPr lang="en-US" b="0" dirty="0"/>
          </a:p>
          <a:p>
            <a:r>
              <a:rPr lang="en-US" b="0" dirty="0"/>
              <a:t>Results (Y/N/A):</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172188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lvl="1" algn="just">
              <a:spcBef>
                <a:spcPct val="20000"/>
              </a:spcBef>
              <a:buFontTx/>
              <a:buChar char="•"/>
            </a:pPr>
            <a:r>
              <a:rPr lang="en-US" sz="1400" dirty="0"/>
              <a:t>11-20-1143	LB249-2-editorial-CIDS (Assaf Kasher), follow up</a:t>
            </a:r>
          </a:p>
          <a:p>
            <a:pPr lvl="1" algn="just">
              <a:spcBef>
                <a:spcPct val="20000"/>
              </a:spcBef>
              <a:buFontTx/>
              <a:buChar char="•"/>
            </a:pPr>
            <a:r>
              <a:rPr lang="en-US" sz="1400" dirty="0"/>
              <a:t>11-20-0889	Fix to 11-20-889 text Protected-</a:t>
            </a:r>
            <a:r>
              <a:rPr lang="en-US" sz="1400" dirty="0" err="1"/>
              <a:t>lmr</a:t>
            </a:r>
            <a:r>
              <a:rPr lang="en-US" sz="1400" dirty="0"/>
              <a:t>-replay-counter (Nehru Bhandaru)</a:t>
            </a:r>
          </a:p>
          <a:p>
            <a:pPr marL="457200" lvl="1" indent="0" algn="just">
              <a:spcBef>
                <a:spcPct val="20000"/>
              </a:spcBef>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7026745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a:t>Regular telecons:</a:t>
            </a:r>
          </a:p>
          <a:p>
            <a:pPr>
              <a:buFont typeface="Arial" panose="020B0604020202020204" pitchFamily="34" charset="0"/>
              <a:buChar char="•"/>
            </a:pPr>
            <a:r>
              <a:rPr lang="en-US" altLang="en-US" b="0" dirty="0"/>
              <a:t>Aug. 19		(Wednesday), 13:00 ET – 14:30 ET</a:t>
            </a:r>
          </a:p>
          <a:p>
            <a:pPr>
              <a:buFont typeface="Arial" panose="020B0604020202020204" pitchFamily="34" charset="0"/>
              <a:buChar char="•"/>
            </a:pPr>
            <a:r>
              <a:rPr lang="en-US" altLang="en-US" b="0" dirty="0"/>
              <a:t>Aug. 26		(Wednesday), 13:00 ET – 14:30 ET</a:t>
            </a:r>
          </a:p>
          <a:p>
            <a:pPr>
              <a:buFont typeface="Arial" panose="020B0604020202020204" pitchFamily="34" charset="0"/>
              <a:buChar char="•"/>
            </a:pPr>
            <a:r>
              <a:rPr lang="en-US" altLang="en-US" b="0" dirty="0"/>
              <a:t>Sep. 2		(Wednesday), 13:00 ET – 14:30 ET</a:t>
            </a:r>
          </a:p>
          <a:p>
            <a:pPr>
              <a:buFont typeface="Arial" panose="020B0604020202020204" pitchFamily="34" charset="0"/>
              <a:buChar char="•"/>
            </a:pPr>
            <a:r>
              <a:rPr lang="en-US" altLang="en-US" b="0" dirty="0"/>
              <a:t>Sep. 9		(Wednesday), 13:00 ET – 14:30 ET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6530960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Scheduled Telecons</a:t>
            </a:r>
          </a:p>
        </p:txBody>
      </p:sp>
      <p:sp>
        <p:nvSpPr>
          <p:cNvPr id="3" name="Content Placeholder 2"/>
          <p:cNvSpPr>
            <a:spLocks noGrp="1"/>
          </p:cNvSpPr>
          <p:nvPr>
            <p:ph idx="1"/>
          </p:nvPr>
        </p:nvSpPr>
        <p:spPr>
          <a:xfrm>
            <a:off x="914401" y="1700809"/>
            <a:ext cx="10361084" cy="2376263"/>
          </a:xfrm>
        </p:spPr>
        <p:txBody>
          <a:bodyPr/>
          <a:lstStyle/>
          <a:p>
            <a:pPr marL="0" indent="0"/>
            <a:r>
              <a:rPr lang="en-US" altLang="en-US" dirty="0" err="1"/>
              <a:t>TGaz</a:t>
            </a:r>
            <a:r>
              <a:rPr lang="en-US" altLang="en-US" dirty="0"/>
              <a:t> plenary (motions) telecons</a:t>
            </a:r>
            <a:r>
              <a:rPr lang="en-US" altLang="en-US" b="0" dirty="0"/>
              <a:t>:</a:t>
            </a:r>
          </a:p>
          <a:p>
            <a:pPr>
              <a:buFont typeface="Arial" panose="020B0604020202020204" pitchFamily="34" charset="0"/>
              <a:buChar char="•"/>
            </a:pPr>
            <a:r>
              <a:rPr lang="en-US" altLang="en-US" b="0" dirty="0"/>
              <a:t>Aug. 27		(Thu.) 10:00 ET – 11:00 ET. </a:t>
            </a:r>
          </a:p>
          <a:p>
            <a:pPr>
              <a:buFont typeface="Arial" panose="020B0604020202020204" pitchFamily="34" charset="0"/>
              <a:buChar char="•"/>
            </a:pPr>
            <a:r>
              <a:rPr lang="en-US" altLang="en-US" b="0" dirty="0"/>
              <a:t>Sep.	 24		(Thu.) 10:00 ET – 11:00 ET.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49019715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8810747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19073883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Aug. 19</a:t>
            </a:r>
            <a:r>
              <a:rPr lang="en-US" altLang="en-US" baseline="30000" dirty="0">
                <a:solidFill>
                  <a:schemeClr val="tx2"/>
                </a:solidFill>
              </a:rPr>
              <a:t>th</a:t>
            </a:r>
            <a:r>
              <a:rPr lang="en-US" altLang="en-US" dirty="0">
                <a:solidFill>
                  <a:schemeClr val="tx2"/>
                </a:solidFill>
              </a:rPr>
              <a:t> Telecon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LB249 progress and status (Roy Want) – 10min </a:t>
            </a:r>
          </a:p>
          <a:p>
            <a:pPr algn="just">
              <a:spcBef>
                <a:spcPct val="20000"/>
              </a:spcBef>
              <a:buFontTx/>
              <a:buChar char="•"/>
            </a:pPr>
            <a:r>
              <a:rPr lang="en-US" altLang="en-US" sz="1800" b="0" dirty="0"/>
              <a:t>Review submissions:</a:t>
            </a:r>
          </a:p>
          <a:p>
            <a:pPr marL="685800" lvl="2">
              <a:buFont typeface="Arial" panose="020B0604020202020204" pitchFamily="34" charset="0"/>
              <a:buChar char="•"/>
            </a:pPr>
            <a:r>
              <a:rPr lang="en-US" sz="1400" strike="sngStrike" dirty="0">
                <a:cs typeface="+mn-cs"/>
              </a:rPr>
              <a:t>11-20-1143          	LB249-2-editorial-CIDS </a:t>
            </a:r>
            <a:r>
              <a:rPr lang="en-US" sz="1400" dirty="0">
                <a:cs typeface="+mn-cs"/>
              </a:rPr>
              <a:t>(Assaf Kasher) – moved to a later meeting</a:t>
            </a:r>
          </a:p>
          <a:p>
            <a:pPr marL="685800" lvl="2">
              <a:buFont typeface="Arial" panose="020B0604020202020204" pitchFamily="34" charset="0"/>
              <a:buChar char="•"/>
            </a:pPr>
            <a:r>
              <a:rPr lang="en-US" sz="1400" dirty="0">
                <a:cs typeface="+mn-cs"/>
              </a:rPr>
              <a:t>11-20-1186         	PFTM use clarification (Nehru Bhandaru) – 15 min</a:t>
            </a:r>
          </a:p>
          <a:p>
            <a:pPr marL="685800" lvl="2">
              <a:buFont typeface="Arial" panose="020B0604020202020204" pitchFamily="34" charset="0"/>
              <a:buChar char="•"/>
            </a:pPr>
            <a:r>
              <a:rPr lang="en-US" sz="1400" dirty="0">
                <a:cs typeface="+mn-cs"/>
              </a:rPr>
              <a:t>11-20-1189          	LB249 CR for various comments (Jonathan Segev) – as time permits</a:t>
            </a:r>
            <a:endParaRPr lang="en-US" sz="1600" dirty="0">
              <a:cs typeface="+mn-cs"/>
            </a:endParaRPr>
          </a:p>
          <a:p>
            <a:pPr algn="just">
              <a:spcBef>
                <a:spcPct val="20000"/>
              </a:spcBef>
              <a:buFontTx/>
              <a:buChar char="•"/>
            </a:pPr>
            <a:r>
              <a:rPr lang="en-US" sz="1800" b="0" dirty="0"/>
              <a:t>Review submission pipeline (5 min) </a:t>
            </a:r>
          </a:p>
          <a:p>
            <a:pPr algn="just">
              <a:spcBef>
                <a:spcPct val="20000"/>
              </a:spcBef>
              <a:buFontTx/>
              <a:buChar char="•"/>
            </a:pPr>
            <a:r>
              <a:rPr lang="en-US" sz="1800" b="0" dirty="0"/>
              <a:t>Future telecons (5min) </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62498551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11-20-1186</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spec changes as</a:t>
            </a:r>
            <a:r>
              <a:rPr lang="en-GB" b="0" dirty="0"/>
              <a:t> </a:t>
            </a:r>
            <a:r>
              <a:rPr lang="en-US" b="0" dirty="0"/>
              <a:t>depicted in document 11-20-1186r0.</a:t>
            </a:r>
          </a:p>
          <a:p>
            <a:endParaRPr lang="en-US" b="0" dirty="0"/>
          </a:p>
          <a:p>
            <a:r>
              <a:rPr lang="en-US" b="0" dirty="0"/>
              <a:t>Results (Y/N/A): 14/0/3</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392844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11-20-1189</a:t>
            </a:r>
          </a:p>
        </p:txBody>
      </p:sp>
      <p:sp>
        <p:nvSpPr>
          <p:cNvPr id="3" name="Content Placeholder 2"/>
          <p:cNvSpPr>
            <a:spLocks noGrp="1"/>
          </p:cNvSpPr>
          <p:nvPr>
            <p:ph idx="1"/>
          </p:nvPr>
        </p:nvSpPr>
        <p:spPr/>
        <p:txBody>
          <a:bodyPr/>
          <a:lstStyle/>
          <a:p>
            <a:r>
              <a:rPr lang="en-US" dirty="0" err="1"/>
              <a:t>Strawpoll</a:t>
            </a:r>
            <a:endParaRPr lang="en-US" dirty="0"/>
          </a:p>
          <a:p>
            <a:r>
              <a:rPr lang="en-US" b="0" dirty="0"/>
              <a:t>We agree to the resolutions of CID 3094,3095, 3212, 3941, 3618, 3762, 3764, and 3825 as</a:t>
            </a:r>
            <a:r>
              <a:rPr lang="en-GB" b="0" dirty="0"/>
              <a:t> </a:t>
            </a:r>
            <a:r>
              <a:rPr lang="en-US" b="0" dirty="0"/>
              <a:t>depicted in document 11-20-1189r3</a:t>
            </a:r>
          </a:p>
          <a:p>
            <a:endParaRPr lang="en-US" b="0" dirty="0"/>
          </a:p>
          <a:p>
            <a:r>
              <a:rPr lang="en-US" b="0" dirty="0"/>
              <a:t>Results (Y/N/A): 13/0/2</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58853384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D9692-B43C-49AB-B1CD-20ED7D9917AD}"/>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CFD1EDC-3BBF-4798-8608-A6FEAC365045}"/>
              </a:ext>
            </a:extLst>
          </p:cNvPr>
          <p:cNvSpPr>
            <a:spLocks noGrp="1"/>
          </p:cNvSpPr>
          <p:nvPr>
            <p:ph idx="1"/>
          </p:nvPr>
        </p:nvSpPr>
        <p:spPr/>
        <p:txBody>
          <a:bodyPr/>
          <a:lstStyle/>
          <a:p>
            <a:pPr marL="285750" lvl="1">
              <a:buFont typeface="Arial" panose="020B0604020202020204" pitchFamily="34" charset="0"/>
              <a:buChar char="•"/>
            </a:pPr>
            <a:r>
              <a:rPr lang="en-US" sz="1600" dirty="0"/>
              <a:t>11-20-1189          	LB249 CR for various comments (Jonathan Segev) – for completion. </a:t>
            </a:r>
          </a:p>
          <a:p>
            <a:pPr marL="285750" lvl="1">
              <a:buFont typeface="Arial" panose="020B0604020202020204" pitchFamily="34" charset="0"/>
              <a:buChar char="•"/>
            </a:pPr>
            <a:r>
              <a:rPr lang="en-US" sz="1600" dirty="0"/>
              <a:t>11-20-1143          	LB249-2-editorial-CIDS (Assaf Kasher)</a:t>
            </a:r>
          </a:p>
          <a:p>
            <a:pPr marL="285750" lvl="1">
              <a:buFont typeface="Arial" panose="020B0604020202020204" pitchFamily="34" charset="0"/>
              <a:buChar char="•"/>
            </a:pPr>
            <a:r>
              <a:rPr lang="en-US" sz="1600" dirty="0"/>
              <a:t>11-20-1196          	LB 249 CID Resolution for CIDs 3281 and 3387 (Jonathan Segev)</a:t>
            </a:r>
          </a:p>
          <a:p>
            <a:pPr marL="285750" lvl="1">
              <a:buFont typeface="Arial" panose="020B0604020202020204" pitchFamily="34" charset="0"/>
              <a:buChar char="•"/>
            </a:pPr>
            <a:r>
              <a:rPr lang="en-US" sz="1600" dirty="0"/>
              <a:t>11-20-1208         	Delayed Reporting and Valid Measurements (Christian Berger)</a:t>
            </a:r>
          </a:p>
          <a:p>
            <a:pPr marL="285750" lvl="1">
              <a:buFont typeface="Arial" panose="020B0604020202020204" pitchFamily="34" charset="0"/>
              <a:buChar char="•"/>
            </a:pPr>
            <a:r>
              <a:rPr lang="en-US" sz="1600" dirty="0"/>
              <a:t>11-20-1209          	Reorganization of Secure LTF Measurement Exchange (Christian Berger)</a:t>
            </a:r>
          </a:p>
          <a:p>
            <a:pPr marL="271463" indent="-271463" algn="just">
              <a:spcBef>
                <a:spcPct val="20000"/>
              </a:spcBef>
              <a:buFontTx/>
              <a:buChar char="•"/>
            </a:pPr>
            <a:r>
              <a:rPr lang="en-US" sz="1600" b="0" dirty="0"/>
              <a:t>11-20-1219		comment resolution LB249 various (Christian Berger)</a:t>
            </a:r>
          </a:p>
          <a:p>
            <a:pPr lvl="1" algn="just">
              <a:spcBef>
                <a:spcPct val="20000"/>
              </a:spcBef>
              <a:buFontTx/>
              <a:buChar char="•"/>
            </a:pPr>
            <a:endParaRPr lang="en-US" sz="1400" dirty="0"/>
          </a:p>
          <a:p>
            <a:pPr lvl="1" algn="just">
              <a:spcBef>
                <a:spcPct val="20000"/>
              </a:spcBef>
              <a:buFontTx/>
              <a:buChar char="•"/>
            </a:pPr>
            <a:endParaRPr lang="en-US" dirty="0"/>
          </a:p>
        </p:txBody>
      </p:sp>
      <p:sp>
        <p:nvSpPr>
          <p:cNvPr id="4" name="Slide Number Placeholder 3">
            <a:extLst>
              <a:ext uri="{FF2B5EF4-FFF2-40B4-BE49-F238E27FC236}">
                <a16:creationId xmlns:a16="http://schemas.microsoft.com/office/drawing/2014/main" id="{85D8F13D-9E21-439C-A0F5-78CBAEC7654C}"/>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99A608C-69C6-4516-A8CE-C8382065683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EF4895D-FA3F-468F-960E-C989A26D85D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007092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1"/>
            <a:ext cx="11014247" cy="2872952"/>
          </a:xfrm>
        </p:spPr>
        <p:txBody>
          <a:bodyPr/>
          <a:lstStyle/>
          <a:p>
            <a:pPr>
              <a:buFont typeface="Arial" panose="020B0604020202020204" pitchFamily="34" charset="0"/>
              <a:buChar char="•"/>
            </a:pPr>
            <a:r>
              <a:rPr lang="en-US" altLang="en-US" sz="2000" b="0" dirty="0"/>
              <a:t>Aug. 26		(Wed.), 13:00 ET – 14:30 ET</a:t>
            </a:r>
          </a:p>
          <a:p>
            <a:pPr>
              <a:buFont typeface="Arial" panose="020B0604020202020204" pitchFamily="34" charset="0"/>
              <a:buChar char="•"/>
            </a:pPr>
            <a:r>
              <a:rPr lang="en-US" altLang="en-US" sz="2000" b="0" dirty="0"/>
              <a:t>Aug. 27 		(Thu.),  11:00 ET – 13:00 ET extended (joint </a:t>
            </a:r>
            <a:r>
              <a:rPr lang="en-US" altLang="en-US" sz="2000" b="0" dirty="0" err="1"/>
              <a:t>TGaz</a:t>
            </a:r>
            <a:r>
              <a:rPr lang="en-US" altLang="en-US" sz="2000" b="0" dirty="0"/>
              <a:t> plenary/technical)</a:t>
            </a:r>
          </a:p>
          <a:p>
            <a:pPr>
              <a:buFont typeface="Arial" panose="020B0604020202020204" pitchFamily="34" charset="0"/>
              <a:buChar char="•"/>
            </a:pPr>
            <a:r>
              <a:rPr lang="en-US" altLang="en-US" sz="2000" b="0" dirty="0"/>
              <a:t>Sep. 2    		(Wed.), 13:00 ET – 14:30 ET – newly announced</a:t>
            </a:r>
          </a:p>
          <a:p>
            <a:pPr>
              <a:buFont typeface="Arial" panose="020B0604020202020204" pitchFamily="34" charset="0"/>
              <a:buChar char="•"/>
            </a:pPr>
            <a:r>
              <a:rPr lang="en-US" altLang="en-US" sz="2000" b="0" dirty="0"/>
              <a:t>Sep. 3    		(Thu.),  12:00 ET – 13:30 ET – newly announced </a:t>
            </a:r>
          </a:p>
          <a:p>
            <a:pPr>
              <a:buFont typeface="Arial" panose="020B0604020202020204" pitchFamily="34" charset="0"/>
              <a:buChar char="•"/>
            </a:pPr>
            <a:r>
              <a:rPr lang="en-US" altLang="en-US" sz="2000" b="0" dirty="0"/>
              <a:t>Sep. 9    		(Wed.), 13:00 ET – 14:30 ET – newly announced</a:t>
            </a:r>
          </a:p>
          <a:p>
            <a:pPr>
              <a:buFont typeface="Arial" panose="020B0604020202020204" pitchFamily="34" charset="0"/>
              <a:buChar char="•"/>
            </a:pPr>
            <a:r>
              <a:rPr lang="en-US" altLang="en-US" sz="2000" b="0" dirty="0"/>
              <a:t>Sep. 10 		(Thu.),  12:00 ET – 13:30 ET – newly announced</a:t>
            </a:r>
          </a:p>
          <a:p>
            <a:pPr>
              <a:buFont typeface="Arial" panose="020B0604020202020204" pitchFamily="34" charset="0"/>
              <a:buChar char="•"/>
            </a:pPr>
            <a:r>
              <a:rPr lang="en-US" altLang="en-US" sz="2000" b="0" dirty="0"/>
              <a:t>Sep. 16  		(Wed.), 13:00 ET – 14:30 ET – newly announced</a:t>
            </a:r>
          </a:p>
          <a:p>
            <a:pPr>
              <a:buFont typeface="Arial" panose="020B0604020202020204" pitchFamily="34" charset="0"/>
              <a:buChar char="•"/>
            </a:pPr>
            <a:r>
              <a:rPr lang="en-US" altLang="en-US" sz="2000" b="0" dirty="0"/>
              <a:t>Sep. 17 		(Thu.),  12:00 ET – 13:30 ET – newly announced</a:t>
            </a:r>
          </a:p>
          <a:p>
            <a:pPr>
              <a:buFont typeface="Arial" panose="020B0604020202020204" pitchFamily="34" charset="0"/>
              <a:buChar char="•"/>
            </a:pPr>
            <a:r>
              <a:rPr lang="en-US" altLang="en-US" sz="2000" b="0" dirty="0"/>
              <a:t>Sep. 23  		(Wed.,  13:00 ET – 14:30 ET – newly announced</a:t>
            </a:r>
          </a:p>
          <a:p>
            <a:pPr>
              <a:buFont typeface="Arial" panose="020B0604020202020204" pitchFamily="34" charset="0"/>
              <a:buChar char="•"/>
            </a:pPr>
            <a:r>
              <a:rPr lang="en-US" altLang="en-US" sz="2000" b="0" dirty="0"/>
              <a:t>Sep. 24 		(Thu.),  11:00 ET – 13:00 ET extended (joint </a:t>
            </a:r>
            <a:r>
              <a:rPr lang="en-US" altLang="en-US" sz="2000" b="0" dirty="0" err="1"/>
              <a:t>TGaz</a:t>
            </a:r>
            <a:r>
              <a:rPr lang="en-US" altLang="en-US" sz="2000" b="0" dirty="0"/>
              <a:t> plenary/technical)</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5664114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943114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0566098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Aug.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Aug.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Aug.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66201</TotalTime>
  <Words>5918</Words>
  <Application>Microsoft Office PowerPoint</Application>
  <PresentationFormat>Widescreen</PresentationFormat>
  <Paragraphs>762</Paragraphs>
  <Slides>72</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79" baseType="lpstr">
      <vt:lpstr>Arial</vt:lpstr>
      <vt:lpstr>Calibri</vt:lpstr>
      <vt:lpstr>Monotype Sorts</vt:lpstr>
      <vt:lpstr>Montserrat</vt:lpstr>
      <vt:lpstr>Times New Roman</vt:lpstr>
      <vt:lpstr>Office Theme</vt:lpstr>
      <vt:lpstr>Document</vt:lpstr>
      <vt:lpstr>TGaz Next Generation Positioning  July – Sep.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July IEEE  Week Agenda</vt:lpstr>
      <vt:lpstr>Submission 11-20-0698</vt:lpstr>
      <vt:lpstr>Submission pipeline</vt:lpstr>
      <vt:lpstr>Scheduled Telecons</vt:lpstr>
      <vt:lpstr>Scheduled Telecons</vt:lpstr>
      <vt:lpstr>Comment Resolution status</vt:lpstr>
      <vt:lpstr>AOB?</vt:lpstr>
      <vt:lpstr>Adjourn</vt:lpstr>
      <vt:lpstr>July 22nd Telecon</vt:lpstr>
      <vt:lpstr>Submission 11-20-963</vt:lpstr>
      <vt:lpstr>Submission pipeline</vt:lpstr>
      <vt:lpstr>Scheduled Telecons</vt:lpstr>
      <vt:lpstr>Scheduled Telecons</vt:lpstr>
      <vt:lpstr>AOB?</vt:lpstr>
      <vt:lpstr>Adjourn</vt:lpstr>
      <vt:lpstr>July 29th Telecon</vt:lpstr>
      <vt:lpstr>Submission 11-20-1106</vt:lpstr>
      <vt:lpstr>Submission 11-20-1143</vt:lpstr>
      <vt:lpstr>Submission pipeline</vt:lpstr>
      <vt:lpstr>Scheduled Telecons</vt:lpstr>
      <vt:lpstr>Scheduled Telecons</vt:lpstr>
      <vt:lpstr>AOB?</vt:lpstr>
      <vt:lpstr>Adjourn</vt:lpstr>
      <vt:lpstr>Teleconference Agenda July 30</vt:lpstr>
      <vt:lpstr>Review submissions</vt:lpstr>
      <vt:lpstr>AOB?</vt:lpstr>
      <vt:lpstr>Adjourn</vt:lpstr>
      <vt:lpstr>Aug. 5th Telecon</vt:lpstr>
      <vt:lpstr>Submission 11-20-1143</vt:lpstr>
      <vt:lpstr>Submission pipeline</vt:lpstr>
      <vt:lpstr>Scheduled Telecons</vt:lpstr>
      <vt:lpstr>Scheduled Telecons</vt:lpstr>
      <vt:lpstr>AOB?</vt:lpstr>
      <vt:lpstr>Adjourn</vt:lpstr>
      <vt:lpstr>Aug. 19th Telecon Agenda</vt:lpstr>
      <vt:lpstr>Submission 11-20-1186</vt:lpstr>
      <vt:lpstr>Submission 11-20-1189</vt:lpstr>
      <vt:lpstr>Submission pipeline</vt:lpstr>
      <vt:lpstr>Scheduled Telecons</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445</cp:revision>
  <cp:lastPrinted>1601-01-01T00:00:00Z</cp:lastPrinted>
  <dcterms:created xsi:type="dcterms:W3CDTF">2018-08-06T10:28:59Z</dcterms:created>
  <dcterms:modified xsi:type="dcterms:W3CDTF">2020-08-19T18:34:02Z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d85d61cc-4673-4643-9987-114d7019bcd8</vt:lpwstr>
  </property>
  <property fmtid="{D5CDD505-2E9C-101B-9397-08002B2CF9AE}" pid="3" name="CTP_TimeStamp">
    <vt:lpwstr>2020-08-19 18:34:02Z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