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8" r:id="rId15"/>
    <p:sldId id="269" r:id="rId1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21" d="100"/>
          <a:sy n="121" d="100"/>
        </p:scale>
        <p:origin x="756" y="10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1143000" y="685800"/>
            <a:ext cx="4572000" cy="3429000"/>
          </a:xfrm>
          <a:prstGeom prst="rect">
            <a:avLst/>
          </a:prstGeom>
        </p:spPr>
        <p:txBody>
          <a:bodyPr/>
          <a:lstStyle/>
          <a:p>
            <a:endParaRPr/>
          </a:p>
        </p:txBody>
      </p:sp>
      <p:sp>
        <p:nvSpPr>
          <p:cNvPr id="98" name="Shape 9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9"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7" name="Title Text"/>
          <p:cNvSpPr txBox="1">
            <a:spLocks noGrp="1"/>
          </p:cNvSpPr>
          <p:nvPr>
            <p:ph type="title"/>
          </p:nvPr>
        </p:nvSpPr>
        <p:spPr>
          <a:prstGeom prst="rect">
            <a:avLst/>
          </a:prstGeom>
        </p:spPr>
        <p:txBody>
          <a:bodyPr/>
          <a:lstStyle/>
          <a:p>
            <a:r>
              <a:t>Title Text</a:t>
            </a:r>
          </a:p>
        </p:txBody>
      </p:sp>
      <p:sp>
        <p:nvSpPr>
          <p:cNvPr id="28" name="Body Level One…"/>
          <p:cNvSpPr txBox="1">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6" name="Title Text"/>
          <p:cNvSpPr txBox="1">
            <a:spLocks noGrp="1"/>
          </p:cNvSpPr>
          <p:nvPr>
            <p:ph type="title"/>
          </p:nvPr>
        </p:nvSpPr>
        <p:spPr>
          <a:xfrm>
            <a:off x="722312" y="4406900"/>
            <a:ext cx="7772401" cy="1362075"/>
          </a:xfrm>
          <a:prstGeom prst="rect">
            <a:avLst/>
          </a:prstGeom>
        </p:spPr>
        <p:txBody>
          <a:bodyPr anchor="t"/>
          <a:lstStyle>
            <a:lvl1pPr algn="l">
              <a:defRPr sz="4000" cap="all"/>
            </a:lvl1pPr>
          </a:lstStyle>
          <a:p>
            <a:r>
              <a:t>Title Text</a:t>
            </a:r>
          </a:p>
        </p:txBody>
      </p:sp>
      <p:sp>
        <p:nvSpPr>
          <p:cNvPr id="37" name="Body Level One…"/>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sz="half" idx="1"/>
          </p:nvPr>
        </p:nvSpPr>
        <p:spPr>
          <a:xfrm>
            <a:off x="685800" y="1981200"/>
            <a:ext cx="3810000" cy="4114800"/>
          </a:xfrm>
          <a:prstGeom prst="rect">
            <a:avLst/>
          </a:prstGeom>
        </p:spPr>
        <p:txBody>
          <a:bodyPr>
            <a:normAutofit/>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4"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5" name="Body Level One…"/>
          <p:cNvSpPr txBox="1">
            <a:spLocks noGrp="1"/>
          </p:cNvSpPr>
          <p:nvPr>
            <p:ph type="body" sz="quarter" idx="1"/>
          </p:nvPr>
        </p:nvSpPr>
        <p:spPr>
          <a:xfrm>
            <a:off x="457200" y="1535112"/>
            <a:ext cx="4040188" cy="639763"/>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56" name="Text Placeholder 4"/>
          <p:cNvSpPr>
            <a:spLocks noGrp="1"/>
          </p:cNvSpPr>
          <p:nvPr>
            <p:ph type="body" sz="quarter" idx="13"/>
          </p:nvPr>
        </p:nvSpPr>
        <p:spPr>
          <a:xfrm>
            <a:off x="4645025" y="1535112"/>
            <a:ext cx="4041775" cy="639763"/>
          </a:xfrm>
          <a:prstGeom prst="rect">
            <a:avLst/>
          </a:prstGeom>
        </p:spPr>
        <p:txBody>
          <a:bodyPr anchor="b">
            <a:normAutofit/>
          </a:bodyPr>
          <a:lstStyle/>
          <a:p>
            <a:pPr marL="0" indent="0">
              <a:buSzTx/>
              <a:buNone/>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4"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9" name="Title Text"/>
          <p:cNvSpPr txBox="1">
            <a:spLocks noGrp="1"/>
          </p:cNvSpPr>
          <p:nvPr>
            <p:ph type="title"/>
          </p:nvPr>
        </p:nvSpPr>
        <p:spPr>
          <a:xfrm>
            <a:off x="457200" y="273050"/>
            <a:ext cx="3008314" cy="1162050"/>
          </a:xfrm>
          <a:prstGeom prst="rect">
            <a:avLst/>
          </a:prstGeom>
        </p:spPr>
        <p:txBody>
          <a:bodyPr anchor="b"/>
          <a:lstStyle>
            <a:lvl1pPr algn="l">
              <a:defRPr sz="2000"/>
            </a:lvl1pPr>
          </a:lstStyle>
          <a:p>
            <a:r>
              <a:t>Title Text</a:t>
            </a:r>
          </a:p>
        </p:txBody>
      </p:sp>
      <p:sp>
        <p:nvSpPr>
          <p:cNvPr id="80" name="Body Level One…"/>
          <p:cNvSpPr txBox="1">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81" name="Text Placeholder 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9" name="Title Text"/>
          <p:cNvSpPr txBox="1">
            <a:spLocks noGrp="1"/>
          </p:cNvSpPr>
          <p:nvPr>
            <p:ph type="title"/>
          </p:nvPr>
        </p:nvSpPr>
        <p:spPr>
          <a:xfrm>
            <a:off x="1792288" y="4800600"/>
            <a:ext cx="5486401" cy="566738"/>
          </a:xfrm>
          <a:prstGeom prst="rect">
            <a:avLst/>
          </a:prstGeom>
        </p:spPr>
        <p:txBody>
          <a:bodyPr anchor="b"/>
          <a:lstStyle>
            <a:lvl1pPr algn="l">
              <a:defRPr sz="2000"/>
            </a:lvl1pPr>
          </a:lstStyle>
          <a:p>
            <a:r>
              <a:t>Title Text</a:t>
            </a:r>
          </a:p>
        </p:txBody>
      </p:sp>
      <p:sp>
        <p:nvSpPr>
          <p:cNvPr id="90" name="Picture Placeholder 2"/>
          <p:cNvSpPr>
            <a:spLocks noGrp="1"/>
          </p:cNvSpPr>
          <p:nvPr>
            <p:ph type="pic" sz="half" idx="13"/>
          </p:nvPr>
        </p:nvSpPr>
        <p:spPr>
          <a:xfrm>
            <a:off x="1792288" y="612775"/>
            <a:ext cx="5486401" cy="4114800"/>
          </a:xfrm>
          <a:prstGeom prst="rect">
            <a:avLst/>
          </a:prstGeom>
        </p:spPr>
        <p:txBody>
          <a:bodyPr lIns="91439" tIns="45719" rIns="91439" bIns="45719"/>
          <a:lstStyle/>
          <a:p>
            <a:endParaRPr/>
          </a:p>
        </p:txBody>
      </p:sp>
      <p:sp>
        <p:nvSpPr>
          <p:cNvPr id="91" name="Body Level One…"/>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Rectangle 7"/>
          <p:cNvSpPr txBox="1"/>
          <p:nvPr/>
        </p:nvSpPr>
        <p:spPr>
          <a:xfrm>
            <a:off x="685800" y="332601"/>
            <a:ext cx="94256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0">
              <a:defRPr sz="1800" b="1"/>
            </a:pPr>
            <a:r>
              <a:rPr lang="en-US" dirty="0"/>
              <a:t>July</a:t>
            </a:r>
            <a:r>
              <a:rPr dirty="0"/>
              <a:t> 2020</a:t>
            </a:r>
          </a:p>
        </p:txBody>
      </p:sp>
      <p:sp>
        <p:nvSpPr>
          <p:cNvPr id="3" name="Line 8"/>
          <p:cNvSpPr/>
          <p:nvPr/>
        </p:nvSpPr>
        <p:spPr>
          <a:xfrm>
            <a:off x="685800" y="609600"/>
            <a:ext cx="7772401" cy="0"/>
          </a:xfrm>
          <a:prstGeom prst="line">
            <a:avLst/>
          </a:prstGeom>
          <a:ln w="12700">
            <a:solidFill>
              <a:srgbClr val="000000"/>
            </a:solidFill>
          </a:ln>
        </p:spPr>
        <p:txBody>
          <a:bodyPr lIns="45719" rIns="45719"/>
          <a:lstStyle/>
          <a:p>
            <a:endParaR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p>
            <a:r>
              <a:t>Agenda</a:t>
            </a:r>
          </a:p>
        </p:txBody>
      </p:sp>
      <p:sp>
        <p:nvSpPr>
          <p:cNvPr id="5" name="Rectangle 7"/>
          <p:cNvSpPr txBox="1"/>
          <p:nvPr/>
        </p:nvSpPr>
        <p:spPr>
          <a:xfrm>
            <a:off x="5149725" y="332601"/>
            <a:ext cx="3295775"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457200" algn="r">
              <a:defRPr sz="1800" b="1"/>
            </a:pPr>
            <a:r>
              <a:rPr dirty="0"/>
              <a:t>doc.: IEEE 802.11-20/0</a:t>
            </a:r>
            <a:r>
              <a:rPr lang="en-US" dirty="0"/>
              <a:t>995r0</a:t>
            </a:r>
            <a:endParaRPr dirty="0"/>
          </a:p>
        </p:txBody>
      </p:sp>
      <p:sp>
        <p:nvSpPr>
          <p:cNvPr id="6" name="Line 10"/>
          <p:cNvSpPr/>
          <p:nvPr/>
        </p:nvSpPr>
        <p:spPr>
          <a:xfrm>
            <a:off x="685800" y="6477000"/>
            <a:ext cx="7848601" cy="0"/>
          </a:xfrm>
          <a:prstGeom prst="line">
            <a:avLst/>
          </a:prstGeom>
          <a:ln w="12700">
            <a:solidFill>
              <a:srgbClr val="000000"/>
            </a:solidFill>
          </a:ln>
        </p:spPr>
        <p:txBody>
          <a:bodyPr lIns="45719" rIns="45719"/>
          <a:lstStyle/>
          <a:p>
            <a:endParaRPr/>
          </a:p>
        </p:txBody>
      </p:sp>
      <p:sp>
        <p:nvSpPr>
          <p:cNvPr id="7" name="Rectangle 7"/>
          <p:cNvSpPr txBox="1"/>
          <p:nvPr/>
        </p:nvSpPr>
        <p:spPr>
          <a:xfrm>
            <a:off x="6449830" y="6476485"/>
            <a:ext cx="215283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457200" algn="r"/>
            <a:r>
              <a:rPr lang="en-US" dirty="0"/>
              <a:t>Carol Ansley</a:t>
            </a:r>
            <a:r>
              <a:rPr dirty="0"/>
              <a:t>, </a:t>
            </a:r>
            <a:r>
              <a:rPr lang="en-US" dirty="0"/>
              <a:t>Comm</a:t>
            </a:r>
            <a:r>
              <a:rPr dirty="0"/>
              <a:t>Scope</a:t>
            </a:r>
          </a:p>
        </p:txBody>
      </p:sp>
      <p:sp>
        <p:nvSpPr>
          <p:cNvPr id="8" name="Slide Number"/>
          <p:cNvSpPr txBox="1">
            <a:spLocks noGrp="1"/>
          </p:cNvSpPr>
          <p:nvPr>
            <p:ph type="sldNum" sz="quarter" idx="2"/>
          </p:nvPr>
        </p:nvSpPr>
        <p:spPr>
          <a:xfrm>
            <a:off x="4376737" y="6477124"/>
            <a:ext cx="165101" cy="184026"/>
          </a:xfrm>
          <a:prstGeom prst="rect">
            <a:avLst/>
          </a:prstGeom>
          <a:ln w="12700">
            <a:miter lim="400000"/>
          </a:ln>
        </p:spPr>
        <p:txBody>
          <a:bodyPr wrap="none" lIns="0" tIns="0" rIns="0" bIns="0" anchor="b">
            <a:spAutoFit/>
          </a:bodyPr>
          <a:lstStyle>
            <a:lvl1pPr marL="342900" indent="-342900"/>
          </a:lstStyle>
          <a:p>
            <a:fld id="{86CB4B4D-7CA3-9044-876B-883B54F8677D}" type="slidenum">
              <a:t>‹#›</a:t>
            </a:fld>
            <a:endParaRPr/>
          </a:p>
        </p:txBody>
      </p:sp>
      <p:sp>
        <p:nvSpPr>
          <p:cNvPr id="9" name="Title Text"/>
          <p:cNvSpPr txBox="1">
            <a:spLocks noGrp="1"/>
          </p:cNvSpPr>
          <p:nvPr>
            <p:ph type="title"/>
          </p:nvPr>
        </p:nvSpPr>
        <p:spPr>
          <a:xfrm>
            <a:off x="685800" y="685800"/>
            <a:ext cx="7772400" cy="1066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nchor="ctr">
            <a:normAutofit/>
          </a:bodyPr>
          <a:lstStyle/>
          <a:p>
            <a:r>
              <a:t>Title Text</a:t>
            </a:r>
          </a:p>
        </p:txBody>
      </p:sp>
      <p:sp>
        <p:nvSpPr>
          <p:cNvPr id="10"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mscope.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7"/>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a:t>
            </a:fld>
            <a:endParaRPr/>
          </a:p>
        </p:txBody>
      </p:sp>
      <p:sp>
        <p:nvSpPr>
          <p:cNvPr id="101" name="Rectangle 2"/>
          <p:cNvSpPr txBox="1">
            <a:spLocks noGrp="1"/>
          </p:cNvSpPr>
          <p:nvPr>
            <p:ph type="title"/>
          </p:nvPr>
        </p:nvSpPr>
        <p:spPr>
          <a:prstGeom prst="rect">
            <a:avLst/>
          </a:prstGeom>
        </p:spPr>
        <p:txBody>
          <a:bodyPr/>
          <a:lstStyle/>
          <a:p>
            <a:r>
              <a:rPr dirty="0"/>
              <a:t>RCM-</a:t>
            </a:r>
            <a:r>
              <a:rPr lang="en-US" dirty="0"/>
              <a:t>S</a:t>
            </a:r>
            <a:r>
              <a:rPr dirty="0"/>
              <a:t>G-</a:t>
            </a:r>
            <a:r>
              <a:rPr lang="en-US" dirty="0"/>
              <a:t>A</a:t>
            </a:r>
            <a:r>
              <a:rPr dirty="0"/>
              <a:t>genda-</a:t>
            </a:r>
            <a:r>
              <a:rPr lang="en-US" dirty="0"/>
              <a:t>July</a:t>
            </a:r>
            <a:r>
              <a:rPr dirty="0"/>
              <a:t>-2020</a:t>
            </a:r>
          </a:p>
        </p:txBody>
      </p:sp>
      <p:sp>
        <p:nvSpPr>
          <p:cNvPr id="102" name="Rectangle 6"/>
          <p:cNvSpPr txBox="1">
            <a:spLocks noGrp="1"/>
          </p:cNvSpPr>
          <p:nvPr>
            <p:ph type="body" idx="1"/>
          </p:nvPr>
        </p:nvSpPr>
        <p:spPr>
          <a:prstGeom prst="rect">
            <a:avLst/>
          </a:prstGeom>
        </p:spPr>
        <p:txBody>
          <a:bodyPr/>
          <a:lstStyle/>
          <a:p>
            <a:pPr algn="ctr">
              <a:spcBef>
                <a:spcPts val="400"/>
              </a:spcBef>
              <a:buSzTx/>
              <a:buNone/>
              <a:defRPr sz="2000"/>
            </a:pPr>
            <a:r>
              <a:rPr dirty="0"/>
              <a:t>Date:</a:t>
            </a:r>
            <a:r>
              <a:rPr b="0" dirty="0"/>
              <a:t> 2020-0</a:t>
            </a:r>
            <a:r>
              <a:rPr lang="en-US" b="0" dirty="0"/>
              <a:t>7-06</a:t>
            </a:r>
            <a:endParaRPr b="0" dirty="0"/>
          </a:p>
        </p:txBody>
      </p:sp>
      <p:sp>
        <p:nvSpPr>
          <p:cNvPr id="103" name="Rectangle 12"/>
          <p:cNvSpPr txBox="1"/>
          <p:nvPr/>
        </p:nvSpPr>
        <p:spPr>
          <a:xfrm>
            <a:off x="579437" y="1939925"/>
            <a:ext cx="1355726" cy="3733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spAutoFit/>
          </a:bodyPr>
          <a:lstStyle>
            <a:lvl1pPr marL="342900" indent="-342900">
              <a:spcBef>
                <a:spcPts val="400"/>
              </a:spcBef>
              <a:defRPr sz="2000" b="1"/>
            </a:lvl1pPr>
          </a:lstStyle>
          <a:p>
            <a:r>
              <a:t>Authors:</a:t>
            </a:r>
          </a:p>
        </p:txBody>
      </p:sp>
      <p:graphicFrame>
        <p:nvGraphicFramePr>
          <p:cNvPr id="104" name="Table"/>
          <p:cNvGraphicFramePr/>
          <p:nvPr>
            <p:extLst>
              <p:ext uri="{D42A27DB-BD31-4B8C-83A1-F6EECF244321}">
                <p14:modId xmlns:p14="http://schemas.microsoft.com/office/powerpoint/2010/main" val="1295715639"/>
              </p:ext>
            </p:extLst>
          </p:nvPr>
        </p:nvGraphicFramePr>
        <p:xfrm>
          <a:off x="725487" y="2500635"/>
          <a:ext cx="7388225" cy="3017520"/>
        </p:xfrm>
        <a:graphic>
          <a:graphicData uri="http://schemas.openxmlformats.org/drawingml/2006/table">
            <a:tbl>
              <a:tblPr firstRow="1">
                <a:tableStyleId>{4C3C2611-4C71-4FC5-86AE-919BDF0F9419}</a:tableStyleId>
              </a:tblPr>
              <a:tblGrid>
                <a:gridCol w="1365641">
                  <a:extLst>
                    <a:ext uri="{9D8B030D-6E8A-4147-A177-3AD203B41FA5}">
                      <a16:colId xmlns:a16="http://schemas.microsoft.com/office/drawing/2014/main" val="20000"/>
                    </a:ext>
                  </a:extLst>
                </a:gridCol>
                <a:gridCol w="1589649">
                  <a:extLst>
                    <a:ext uri="{9D8B030D-6E8A-4147-A177-3AD203B41FA5}">
                      <a16:colId xmlns:a16="http://schemas.microsoft.com/office/drawing/2014/main" val="20001"/>
                    </a:ext>
                  </a:extLst>
                </a:gridCol>
                <a:gridCol w="1477645">
                  <a:extLst>
                    <a:ext uri="{9D8B030D-6E8A-4147-A177-3AD203B41FA5}">
                      <a16:colId xmlns:a16="http://schemas.microsoft.com/office/drawing/2014/main" val="20002"/>
                    </a:ext>
                  </a:extLst>
                </a:gridCol>
                <a:gridCol w="1477645">
                  <a:extLst>
                    <a:ext uri="{9D8B030D-6E8A-4147-A177-3AD203B41FA5}">
                      <a16:colId xmlns:a16="http://schemas.microsoft.com/office/drawing/2014/main" val="20003"/>
                    </a:ext>
                  </a:extLst>
                </a:gridCol>
                <a:gridCol w="1477645">
                  <a:extLst>
                    <a:ext uri="{9D8B030D-6E8A-4147-A177-3AD203B41FA5}">
                      <a16:colId xmlns:a16="http://schemas.microsoft.com/office/drawing/2014/main" val="20004"/>
                    </a:ext>
                  </a:extLst>
                </a:gridCol>
              </a:tblGrid>
              <a:tr h="579120">
                <a:tc>
                  <a:txBody>
                    <a:bodyPr/>
                    <a:lstStyle/>
                    <a:p>
                      <a:pPr marL="0" indent="0">
                        <a:defRPr sz="1800" b="0">
                          <a:solidFill>
                            <a:srgbClr val="000000"/>
                          </a:solidFill>
                        </a:defRPr>
                      </a:pPr>
                      <a:r>
                        <a:rPr sz="1400" b="1"/>
                        <a:t>Name</a:t>
                      </a:r>
                    </a:p>
                  </a:txBody>
                  <a:tcPr marL="0" marR="0" marT="0" marB="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dirty="0"/>
                        <a:t>Affiliations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Address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Phone</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Email</a:t>
                      </a:r>
                    </a:p>
                  </a:txBody>
                  <a:tcPr marL="0" marR="0" marT="0" marB="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extLst>
                  <a:ext uri="{0D108BD9-81ED-4DB2-BD59-A6C34878D82A}">
                    <a16:rowId xmlns:a16="http://schemas.microsoft.com/office/drawing/2014/main" val="10000"/>
                  </a:ext>
                </a:extLst>
              </a:tr>
              <a:tr h="579120">
                <a:tc>
                  <a:txBody>
                    <a:bodyPr/>
                    <a:lstStyle/>
                    <a:p>
                      <a:pPr marL="0" indent="0">
                        <a:defRPr sz="1800"/>
                      </a:pPr>
                      <a:r>
                        <a:rPr sz="1400"/>
                        <a:t>Mark Hamilton</a:t>
                      </a:r>
                    </a:p>
                  </a:txBody>
                  <a:tcPr marL="0" marR="0" marT="0" marB="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extLst>
                  <a:ext uri="{0D108BD9-81ED-4DB2-BD59-A6C34878D82A}">
                    <a16:rowId xmlns:a16="http://schemas.microsoft.com/office/drawing/2014/main" val="10001"/>
                  </a:ext>
                </a:extLst>
              </a:tr>
              <a:tr h="579120">
                <a:tc>
                  <a:txBody>
                    <a:bodyPr/>
                    <a:lstStyle/>
                    <a:p>
                      <a:pPr marL="0" indent="0">
                        <a:defRPr sz="1800"/>
                      </a:pPr>
                      <a:r>
                        <a:rPr sz="1400"/>
                        <a:t>Carol Ansley</a:t>
                      </a: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CommScope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3871 Lakefield Dr. Suwanee, GA 30024</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rPr u="sng">
                          <a:solidFill>
                            <a:srgbClr val="0066FF"/>
                          </a:solidFill>
                          <a:uFill>
                            <a:solidFill>
                              <a:srgbClr val="0066FF"/>
                            </a:solidFill>
                          </a:uFill>
                          <a:hlinkClick r:id="rId2"/>
                        </a:rPr>
                        <a:t>carol.ansley@commscope.com</a:t>
                      </a: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dirty="0"/>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10</a:t>
            </a:fld>
            <a:endParaRPr/>
          </a:p>
        </p:txBody>
      </p:sp>
      <p:sp>
        <p:nvSpPr>
          <p:cNvPr id="138" name="Rectangle 2"/>
          <p:cNvSpPr txBox="1">
            <a:spLocks noGrp="1"/>
          </p:cNvSpPr>
          <p:nvPr>
            <p:ph type="title"/>
          </p:nvPr>
        </p:nvSpPr>
        <p:spPr>
          <a:xfrm>
            <a:off x="685800" y="609600"/>
            <a:ext cx="7772400" cy="609600"/>
          </a:xfrm>
          <a:prstGeom prst="rect">
            <a:avLst/>
          </a:prstGeom>
        </p:spPr>
        <p:txBody>
          <a:bodyPr/>
          <a:lstStyle/>
          <a:p>
            <a:r>
              <a:rPr dirty="0"/>
              <a:t>RCM ad-hoc Agenda – </a:t>
            </a:r>
            <a:r>
              <a:rPr lang="en-US" dirty="0"/>
              <a:t>July</a:t>
            </a:r>
            <a:r>
              <a:rPr dirty="0"/>
              <a:t> 2020</a:t>
            </a:r>
          </a:p>
        </p:txBody>
      </p:sp>
      <p:sp>
        <p:nvSpPr>
          <p:cNvPr id="139" name="Rectangle 3"/>
          <p:cNvSpPr txBox="1">
            <a:spLocks noGrp="1"/>
          </p:cNvSpPr>
          <p:nvPr>
            <p:ph type="body" idx="1"/>
          </p:nvPr>
        </p:nvSpPr>
        <p:spPr>
          <a:xfrm>
            <a:off x="342900" y="1371600"/>
            <a:ext cx="8458200" cy="4648200"/>
          </a:xfrm>
          <a:prstGeom prst="rect">
            <a:avLst/>
          </a:prstGeom>
        </p:spPr>
        <p:txBody>
          <a:bodyPr>
            <a:normAutofit fontScale="92500" lnSpcReduction="10000"/>
          </a:bodyPr>
          <a:lstStyle/>
          <a:p>
            <a:pPr marL="0" indent="0" defTabSz="786384">
              <a:lnSpc>
                <a:spcPct val="90000"/>
              </a:lnSpc>
              <a:spcBef>
                <a:spcPts val="200"/>
              </a:spcBef>
              <a:buSzTx/>
              <a:buNone/>
              <a:defRPr sz="2408"/>
            </a:pPr>
            <a:r>
              <a:rPr dirty="0"/>
              <a:t>Monday</a:t>
            </a:r>
            <a:r>
              <a:rPr lang="en-US" dirty="0"/>
              <a:t> July 6</a:t>
            </a:r>
            <a:r>
              <a:rPr dirty="0"/>
              <a:t>, 10:00ET</a:t>
            </a:r>
          </a:p>
          <a:p>
            <a:pPr marL="0" indent="0" defTabSz="786384">
              <a:lnSpc>
                <a:spcPct val="90000"/>
              </a:lnSpc>
              <a:spcBef>
                <a:spcPts val="200"/>
              </a:spcBef>
              <a:buSzTx/>
              <a:buNone/>
              <a:defRPr sz="2408"/>
            </a:pPr>
            <a:endParaRPr dirty="0"/>
          </a:p>
          <a:p>
            <a:pPr marL="294894" indent="-294894" defTabSz="786384">
              <a:lnSpc>
                <a:spcPct val="90000"/>
              </a:lnSpc>
              <a:spcBef>
                <a:spcPts val="200"/>
              </a:spcBef>
              <a:defRPr sz="1720"/>
            </a:pPr>
            <a:r>
              <a:rPr dirty="0"/>
              <a:t>Administrative</a:t>
            </a:r>
            <a:endParaRPr lang="en-US" dirty="0"/>
          </a:p>
          <a:p>
            <a:pPr marL="752094" lvl="1" indent="-294894" defTabSz="786384">
              <a:lnSpc>
                <a:spcPct val="90000"/>
              </a:lnSpc>
              <a:spcBef>
                <a:spcPts val="200"/>
              </a:spcBef>
              <a:defRPr sz="1720"/>
            </a:pPr>
            <a:r>
              <a:rPr lang="en-US" dirty="0"/>
              <a:t>Minutes review and approval  </a:t>
            </a:r>
          </a:p>
          <a:p>
            <a:pPr marL="457200" lvl="1" indent="0" defTabSz="786384">
              <a:lnSpc>
                <a:spcPct val="90000"/>
              </a:lnSpc>
              <a:spcBef>
                <a:spcPts val="200"/>
              </a:spcBef>
              <a:buNone/>
              <a:defRPr sz="1720"/>
            </a:pPr>
            <a:r>
              <a:rPr lang="en-US" dirty="0"/>
              <a:t>                                                                                                                       </a:t>
            </a:r>
            <a:endParaRPr dirty="0"/>
          </a:p>
          <a:p>
            <a:pPr marL="294894" lvl="1" indent="-294894" defTabSz="786384">
              <a:lnSpc>
                <a:spcPct val="90000"/>
              </a:lnSpc>
              <a:spcBef>
                <a:spcPts val="200"/>
              </a:spcBef>
              <a:buFont typeface="Arial"/>
              <a:buChar char="•"/>
              <a:defRPr sz="1720"/>
            </a:pPr>
            <a:r>
              <a:rPr lang="en-US" sz="1720" dirty="0"/>
              <a:t>Comments for Working Group Review Slides</a:t>
            </a:r>
          </a:p>
          <a:p>
            <a:pPr marL="656844" lvl="2" indent="-294894" defTabSz="786384">
              <a:lnSpc>
                <a:spcPct val="90000"/>
              </a:lnSpc>
              <a:spcBef>
                <a:spcPts val="200"/>
              </a:spcBef>
              <a:buFont typeface="Arial"/>
              <a:buChar char="•"/>
              <a:defRPr sz="1720"/>
            </a:pPr>
            <a:r>
              <a:rPr lang="en-US" sz="1720" dirty="0"/>
              <a:t>Slide 12 to introduce scope</a:t>
            </a:r>
          </a:p>
          <a:p>
            <a:pPr marL="656844" lvl="2" indent="-294894" defTabSz="786384">
              <a:lnSpc>
                <a:spcPct val="90000"/>
              </a:lnSpc>
              <a:spcBef>
                <a:spcPts val="200"/>
              </a:spcBef>
              <a:buFont typeface="Arial"/>
              <a:buChar char="•"/>
              <a:defRPr sz="1720"/>
            </a:pPr>
            <a:r>
              <a:rPr lang="en-US" sz="1720" dirty="0"/>
              <a:t>Slide 13 to summarize work so far</a:t>
            </a:r>
            <a:endParaRPr sz="1720" dirty="0"/>
          </a:p>
          <a:p>
            <a:pPr marL="294894" lvl="1" indent="-294894" defTabSz="786384">
              <a:lnSpc>
                <a:spcPct val="90000"/>
              </a:lnSpc>
              <a:spcBef>
                <a:spcPts val="200"/>
              </a:spcBef>
              <a:buFont typeface="Arial"/>
              <a:buChar char="•"/>
              <a:defRPr sz="1720"/>
            </a:pPr>
            <a:endParaRPr b="0" dirty="0"/>
          </a:p>
          <a:p>
            <a:pPr marL="294894" lvl="1" indent="-294894" defTabSz="786384">
              <a:lnSpc>
                <a:spcPct val="90000"/>
              </a:lnSpc>
              <a:spcBef>
                <a:spcPts val="200"/>
              </a:spcBef>
              <a:buFont typeface="Arial"/>
              <a:buChar char="•"/>
              <a:defRPr sz="1720"/>
            </a:pPr>
            <a:r>
              <a:rPr b="0" dirty="0"/>
              <a:t>D</a:t>
            </a:r>
            <a:r>
              <a:rPr dirty="0"/>
              <a:t>iscussion</a:t>
            </a:r>
          </a:p>
          <a:p>
            <a:pPr marL="589788" lvl="2" indent="-294894" defTabSz="786384">
              <a:lnSpc>
                <a:spcPct val="90000"/>
              </a:lnSpc>
              <a:spcBef>
                <a:spcPts val="200"/>
              </a:spcBef>
              <a:buFont typeface="Arial"/>
              <a:defRPr sz="1720"/>
            </a:pPr>
            <a:r>
              <a:rPr lang="en-US" dirty="0"/>
              <a:t>Doc 990r0 	Presentation on Ideas for Privacy PAR draft </a:t>
            </a:r>
          </a:p>
          <a:p>
            <a:pPr marL="589788" lvl="2" indent="-294894" defTabSz="786384">
              <a:lnSpc>
                <a:spcPct val="90000"/>
              </a:lnSpc>
              <a:spcBef>
                <a:spcPts val="200"/>
              </a:spcBef>
              <a:buFont typeface="Arial"/>
              <a:defRPr sz="1720"/>
            </a:pPr>
            <a:endParaRPr lang="en-US" dirty="0"/>
          </a:p>
          <a:p>
            <a:pPr marL="589788" lvl="2" indent="-294894" defTabSz="786384">
              <a:lnSpc>
                <a:spcPct val="90000"/>
              </a:lnSpc>
              <a:spcBef>
                <a:spcPts val="200"/>
              </a:spcBef>
              <a:buFont typeface="Arial"/>
              <a:defRPr sz="1720"/>
            </a:pPr>
            <a:endParaRPr lang="en-US" b="0" dirty="0"/>
          </a:p>
          <a:p>
            <a:pPr marL="227838" lvl="1" indent="-294894" defTabSz="786384">
              <a:lnSpc>
                <a:spcPct val="90000"/>
              </a:lnSpc>
              <a:spcBef>
                <a:spcPts val="200"/>
              </a:spcBef>
              <a:buFont typeface="Arial"/>
              <a:defRPr sz="1720"/>
            </a:pPr>
            <a:r>
              <a:rPr lang="en-US" dirty="0"/>
              <a:t>Review upcoming Telecon Schedule</a:t>
            </a:r>
          </a:p>
          <a:p>
            <a:pPr marL="589788" lvl="2" indent="-294894" defTabSz="786384">
              <a:lnSpc>
                <a:spcPct val="90000"/>
              </a:lnSpc>
              <a:spcBef>
                <a:spcPts val="200"/>
              </a:spcBef>
              <a:buFont typeface="Arial"/>
              <a:defRPr sz="1720"/>
            </a:pPr>
            <a:r>
              <a:rPr lang="en-US" dirty="0"/>
              <a:t>July 20	Monday		10:00amEDT</a:t>
            </a:r>
          </a:p>
          <a:p>
            <a:pPr marL="589788" lvl="2" indent="-294894" defTabSz="786384">
              <a:lnSpc>
                <a:spcPct val="90000"/>
              </a:lnSpc>
              <a:spcBef>
                <a:spcPts val="200"/>
              </a:spcBef>
              <a:buFont typeface="Arial"/>
              <a:defRPr sz="1720"/>
            </a:pPr>
            <a:r>
              <a:rPr lang="en-US" dirty="0"/>
              <a:t>August 4	</a:t>
            </a:r>
            <a:r>
              <a:rPr lang="en-US" dirty="0">
                <a:solidFill>
                  <a:srgbClr val="FF0000"/>
                </a:solidFill>
              </a:rPr>
              <a:t>Tuesday</a:t>
            </a:r>
            <a:r>
              <a:rPr lang="en-US" dirty="0"/>
              <a:t>	10:00amEDT</a:t>
            </a:r>
          </a:p>
          <a:p>
            <a:pPr marL="589788" lvl="2" indent="-294894" defTabSz="786384">
              <a:lnSpc>
                <a:spcPct val="90000"/>
              </a:lnSpc>
              <a:spcBef>
                <a:spcPts val="200"/>
              </a:spcBef>
              <a:buFont typeface="Arial"/>
              <a:defRPr sz="1720"/>
            </a:pPr>
            <a:r>
              <a:rPr lang="en-US" dirty="0"/>
              <a:t>August 17	Monday		10:00amEDT</a:t>
            </a:r>
          </a:p>
          <a:p>
            <a:pPr marL="589788" lvl="2" indent="-294894" defTabSz="786384">
              <a:lnSpc>
                <a:spcPct val="90000"/>
              </a:lnSpc>
              <a:spcBef>
                <a:spcPts val="200"/>
              </a:spcBef>
              <a:buFont typeface="Arial"/>
              <a:defRPr sz="1720"/>
            </a:pPr>
            <a:r>
              <a:rPr lang="en-US" dirty="0"/>
              <a:t>August 31	Monday		10:00amEDT</a:t>
            </a:r>
          </a:p>
          <a:p>
            <a:pPr marL="589788" lvl="2" indent="-294894" defTabSz="786384">
              <a:lnSpc>
                <a:spcPct val="90000"/>
              </a:lnSpc>
              <a:spcBef>
                <a:spcPts val="200"/>
              </a:spcBef>
              <a:buFont typeface="Arial"/>
              <a:defRPr sz="1720"/>
            </a:pPr>
            <a:endParaRPr lang="en-US" dirty="0"/>
          </a:p>
          <a:p>
            <a:pPr marL="227838" lvl="1" indent="-294894" defTabSz="786384">
              <a:lnSpc>
                <a:spcPct val="90000"/>
              </a:lnSpc>
              <a:spcBef>
                <a:spcPts val="200"/>
              </a:spcBef>
              <a:buFont typeface="Arial"/>
              <a:defRPr sz="1720"/>
            </a:pPr>
            <a:r>
              <a:rPr lang="en-US" dirty="0"/>
              <a:t>Adjourn</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tangle 7"/>
          <p:cNvSpPr txBox="1">
            <a:spLocks noGrp="1"/>
          </p:cNvSpPr>
          <p:nvPr>
            <p:ph type="sldNum" sz="quarter" idx="2"/>
          </p:nvPr>
        </p:nvSpPr>
        <p:spPr>
          <a:xfrm>
            <a:off x="4564509" y="6477124"/>
            <a:ext cx="159445"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11</a:t>
            </a:fld>
            <a:endParaRPr/>
          </a:p>
        </p:txBody>
      </p:sp>
      <p:sp>
        <p:nvSpPr>
          <p:cNvPr id="142" name="Rectangle 2"/>
          <p:cNvSpPr txBox="1">
            <a:spLocks noGrp="1"/>
          </p:cNvSpPr>
          <p:nvPr>
            <p:ph type="title"/>
          </p:nvPr>
        </p:nvSpPr>
        <p:spPr>
          <a:prstGeom prst="rect">
            <a:avLst/>
          </a:prstGeom>
        </p:spPr>
        <p:txBody>
          <a:bodyPr/>
          <a:lstStyle/>
          <a:p>
            <a:r>
              <a:t>Motion sent to EC </a:t>
            </a:r>
          </a:p>
        </p:txBody>
      </p:sp>
      <p:sp>
        <p:nvSpPr>
          <p:cNvPr id="143" name="Rectangle 3"/>
          <p:cNvSpPr txBox="1">
            <a:spLocks noGrp="1"/>
          </p:cNvSpPr>
          <p:nvPr>
            <p:ph type="body" idx="1"/>
          </p:nvPr>
        </p:nvSpPr>
        <p:spPr>
          <a:xfrm>
            <a:off x="595312" y="1536700"/>
            <a:ext cx="8307387" cy="4526401"/>
          </a:xfrm>
          <a:prstGeom prst="rect">
            <a:avLst/>
          </a:prstGeom>
        </p:spPr>
        <p:txBody>
          <a:bodyPr/>
          <a:lstStyle/>
          <a:p>
            <a:pPr marL="0" lvl="1" indent="179999">
              <a:spcBef>
                <a:spcPts val="300"/>
              </a:spcBef>
              <a:buSzTx/>
              <a:buNone/>
              <a:defRPr sz="1800" b="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a:defRPr sz="1800" b="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80000">
              <a:spcBef>
                <a:spcPts val="300"/>
              </a:spcBef>
              <a:buFont typeface="Verdana"/>
              <a:buChar char="−"/>
              <a:defRPr sz="1800" b="0">
                <a:latin typeface="Intel Clear"/>
                <a:ea typeface="Intel Clear"/>
                <a:cs typeface="Intel Clear"/>
                <a:sym typeface="Intel Clear"/>
              </a:defRPr>
            </a:pPr>
            <a:r>
              <a:t>Initial Infrastructure Connection Steering </a:t>
            </a:r>
            <a:endParaRPr sz="2000"/>
          </a:p>
          <a:p>
            <a:pPr marL="914400" lvl="1" indent="-180000">
              <a:spcBef>
                <a:spcPts val="300"/>
              </a:spcBef>
              <a:buFont typeface="Verdana"/>
              <a:buChar char="−"/>
              <a:defRPr sz="1800" b="0">
                <a:latin typeface="Intel Clear"/>
                <a:ea typeface="Intel Clear"/>
                <a:cs typeface="Intel Clear"/>
                <a:sym typeface="Intel Clear"/>
              </a:defRPr>
            </a:pPr>
            <a:r>
              <a:t>Customer Support and Troubleshooting </a:t>
            </a:r>
            <a:endParaRPr sz="2000"/>
          </a:p>
          <a:p>
            <a:pPr marL="914400" lvl="1" indent="-180000">
              <a:spcBef>
                <a:spcPts val="300"/>
              </a:spcBef>
              <a:buFont typeface="Verdana"/>
              <a:buChar char="−"/>
              <a:defRPr sz="1800" b="0">
                <a:latin typeface="Intel Clear"/>
                <a:ea typeface="Intel Clear"/>
                <a:cs typeface="Intel Clear"/>
                <a:sym typeface="Intel Clear"/>
              </a:defRPr>
            </a:pPr>
            <a:r>
              <a:t>Arrival detection in a home environment, or other trusted environment</a:t>
            </a:r>
            <a:endParaRPr sz="2000"/>
          </a:p>
          <a:p>
            <a:pPr marL="565739" lvl="1" indent="-180000">
              <a:spcBef>
                <a:spcPts val="300"/>
              </a:spcBef>
              <a:buFont typeface="Verdana"/>
              <a:buChar char="−"/>
              <a:defRPr sz="1600" b="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sz="1800" b="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12</a:t>
            </a:fld>
            <a:endParaRPr/>
          </a:p>
        </p:txBody>
      </p:sp>
      <p:sp>
        <p:nvSpPr>
          <p:cNvPr id="146" name="Rectangle 2"/>
          <p:cNvSpPr txBox="1">
            <a:spLocks noGrp="1"/>
          </p:cNvSpPr>
          <p:nvPr>
            <p:ph type="title"/>
          </p:nvPr>
        </p:nvSpPr>
        <p:spPr>
          <a:prstGeom prst="rect">
            <a:avLst/>
          </a:prstGeom>
        </p:spPr>
        <p:txBody>
          <a:bodyPr/>
          <a:lstStyle/>
          <a:p>
            <a:r>
              <a:rPr dirty="0"/>
              <a:t>Scope and Goals</a:t>
            </a:r>
          </a:p>
        </p:txBody>
      </p:sp>
      <p:sp>
        <p:nvSpPr>
          <p:cNvPr id="147" name="Rectangle 3"/>
          <p:cNvSpPr txBox="1">
            <a:spLocks noGrp="1"/>
          </p:cNvSpPr>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sz="2000" b="0"/>
          </a:p>
          <a:p>
            <a:pPr>
              <a:spcBef>
                <a:spcPts val="400"/>
              </a:spcBef>
              <a:defRPr sz="2000" b="0"/>
            </a:pPr>
            <a:r>
              <a:t>The ad hoc recommends the formation of a study group to develop 2 project proposals: 1) to address environments where non-AP STAs use random/changing MAC addresses; and 2) to improve the privacy of 802.11 users.</a:t>
            </a:r>
          </a:p>
          <a:p>
            <a:pPr>
              <a:spcBef>
                <a:spcPts val="400"/>
              </a:spcBef>
              <a:defRPr sz="2000" b="0"/>
            </a:pPr>
            <a:r>
              <a:t>The intention is to work on both projects in a single 802.11 task group.</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13</a:t>
            </a:fld>
            <a:endParaRPr/>
          </a:p>
        </p:txBody>
      </p:sp>
      <p:sp>
        <p:nvSpPr>
          <p:cNvPr id="146" name="Rectangle 2"/>
          <p:cNvSpPr txBox="1">
            <a:spLocks noGrp="1"/>
          </p:cNvSpPr>
          <p:nvPr>
            <p:ph type="title"/>
          </p:nvPr>
        </p:nvSpPr>
        <p:spPr>
          <a:prstGeom prst="rect">
            <a:avLst/>
          </a:prstGeom>
        </p:spPr>
        <p:txBody>
          <a:bodyPr/>
          <a:lstStyle/>
          <a:p>
            <a:r>
              <a:rPr lang="en-US" dirty="0"/>
              <a:t>RCM SG Progress</a:t>
            </a:r>
            <a:endParaRPr dirty="0"/>
          </a:p>
        </p:txBody>
      </p:sp>
      <p:sp>
        <p:nvSpPr>
          <p:cNvPr id="147" name="Rectangle 3"/>
          <p:cNvSpPr txBox="1">
            <a:spLocks noGrp="1"/>
          </p:cNvSpPr>
          <p:nvPr>
            <p:ph type="body" idx="1"/>
          </p:nvPr>
        </p:nvSpPr>
        <p:spPr>
          <a:xfrm>
            <a:off x="495300" y="1524000"/>
            <a:ext cx="8153400" cy="4343400"/>
          </a:xfrm>
          <a:prstGeom prst="rect">
            <a:avLst/>
          </a:prstGeom>
        </p:spPr>
        <p:txBody>
          <a:bodyPr/>
          <a:lstStyle/>
          <a:p>
            <a:pPr>
              <a:buSzTx/>
            </a:pPr>
            <a:r>
              <a:rPr lang="en-US" sz="2000" b="0" dirty="0"/>
              <a:t>Reviewed and commented on draft PARs for both topics</a:t>
            </a:r>
          </a:p>
          <a:p>
            <a:pPr lvl="1">
              <a:buSzTx/>
            </a:pPr>
            <a:r>
              <a:rPr lang="en-US" sz="2000" b="0" dirty="0"/>
              <a:t>11-20/742r1</a:t>
            </a:r>
          </a:p>
          <a:p>
            <a:pPr lvl="1">
              <a:buSzTx/>
            </a:pPr>
            <a:r>
              <a:rPr lang="en-US" sz="2000" b="0" dirty="0"/>
              <a:t>11-20/854r2</a:t>
            </a:r>
          </a:p>
          <a:p>
            <a:pPr marL="457200" lvl="1" indent="0">
              <a:buSzTx/>
              <a:buNone/>
            </a:pPr>
            <a:endParaRPr lang="en-US" sz="2000" b="0" dirty="0"/>
          </a:p>
          <a:p>
            <a:pPr>
              <a:buSzTx/>
            </a:pPr>
            <a:r>
              <a:rPr lang="en-US" sz="2000" b="0" dirty="0"/>
              <a:t>Reviewed P802E as relates to RCM SG Goals</a:t>
            </a:r>
          </a:p>
          <a:p>
            <a:pPr lvl="1">
              <a:buSzTx/>
            </a:pPr>
            <a:r>
              <a:rPr lang="en-US" sz="2000" b="0" dirty="0"/>
              <a:t>11-20/940r0</a:t>
            </a:r>
          </a:p>
          <a:p>
            <a:pPr marL="457200" lvl="1" indent="0">
              <a:buSzTx/>
              <a:buNone/>
            </a:pPr>
            <a:endParaRPr lang="en-US" sz="2000" b="0" dirty="0"/>
          </a:p>
          <a:p>
            <a:pPr>
              <a:buSzTx/>
            </a:pPr>
            <a:r>
              <a:rPr lang="en-US" sz="2000" b="0" dirty="0"/>
              <a:t>Hoping to complete CSD drafts in August</a:t>
            </a:r>
            <a:endParaRPr sz="2000" b="0" dirty="0"/>
          </a:p>
        </p:txBody>
      </p:sp>
    </p:spTree>
    <p:extLst>
      <p:ext uri="{BB962C8B-B14F-4D97-AF65-F5344CB8AC3E}">
        <p14:creationId xmlns:p14="http://schemas.microsoft.com/office/powerpoint/2010/main" val="2080068680"/>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7"/>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14</a:t>
            </a:fld>
            <a:endParaRPr/>
          </a:p>
        </p:txBody>
      </p:sp>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July 20, 2020 10:00amEDT</a:t>
            </a:r>
          </a:p>
          <a:p>
            <a:pPr lvl="1"/>
            <a:r>
              <a:rPr lang="en-US" dirty="0"/>
              <a:t>Continued presentations/discussion</a:t>
            </a:r>
            <a:endParaRPr lang="en-US" b="0" dirty="0"/>
          </a:p>
          <a:p>
            <a:pPr lvl="1"/>
            <a:r>
              <a:rPr lang="en-US" dirty="0"/>
              <a:t>AOB</a:t>
            </a:r>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Next Teleconference</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15</a:t>
            </a:fld>
            <a:endParaRPr/>
          </a:p>
        </p:txBody>
      </p:sp>
      <p:sp>
        <p:nvSpPr>
          <p:cNvPr id="153" name="Rectangle 2"/>
          <p:cNvSpPr txBox="1">
            <a:spLocks noGrp="1"/>
          </p:cNvSpPr>
          <p:nvPr>
            <p:ph type="title"/>
          </p:nvPr>
        </p:nvSpPr>
        <p:spPr>
          <a:prstGeom prst="rect">
            <a:avLst/>
          </a:prstGeom>
        </p:spPr>
        <p:txBody>
          <a:bodyPr/>
          <a:lstStyle/>
          <a:p>
            <a:r>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2</a:t>
            </a:fld>
            <a:endParaRPr/>
          </a:p>
        </p:txBody>
      </p:sp>
      <p:sp>
        <p:nvSpPr>
          <p:cNvPr id="107" name="Rectangle 2"/>
          <p:cNvSpPr txBox="1">
            <a:spLocks noGrp="1"/>
          </p:cNvSpPr>
          <p:nvPr>
            <p:ph type="title"/>
          </p:nvPr>
        </p:nvSpPr>
        <p:spPr>
          <a:prstGeom prst="rect">
            <a:avLst/>
          </a:prstGeom>
        </p:spPr>
        <p:txBody>
          <a:bodyPr/>
          <a:lstStyle/>
          <a:p>
            <a:r>
              <a:t>Abstract</a:t>
            </a:r>
          </a:p>
        </p:txBody>
      </p:sp>
      <p:sp>
        <p:nvSpPr>
          <p:cNvPr id="108" name="Rectangle 3"/>
          <p:cNvSpPr txBox="1">
            <a:spLocks noGrp="1"/>
          </p:cNvSpPr>
          <p:nvPr>
            <p:ph type="body" idx="1"/>
          </p:nvPr>
        </p:nvSpPr>
        <p:spPr>
          <a:prstGeom prst="rect">
            <a:avLst/>
          </a:prstGeom>
        </p:spPr>
        <p:txBody>
          <a:bodyPr/>
          <a:lstStyle/>
          <a:p>
            <a:pPr algn="ctr">
              <a:buSzTx/>
              <a:buNone/>
            </a:pPr>
            <a:r>
              <a:rPr dirty="0"/>
              <a:t>Agenda for:</a:t>
            </a:r>
          </a:p>
          <a:p>
            <a:pPr algn="ctr">
              <a:buSzTx/>
              <a:buNone/>
            </a:pPr>
            <a:endParaRPr dirty="0"/>
          </a:p>
          <a:p>
            <a:pPr algn="ctr">
              <a:buSzTx/>
              <a:buNone/>
            </a:pPr>
            <a:r>
              <a:rPr dirty="0"/>
              <a:t> RCM SG, Telecon</a:t>
            </a:r>
            <a:r>
              <a:rPr lang="en-US" dirty="0"/>
              <a:t>s</a:t>
            </a:r>
            <a:r>
              <a:rPr dirty="0"/>
              <a:t>, </a:t>
            </a:r>
            <a:r>
              <a:rPr lang="en-US" dirty="0"/>
              <a:t>July</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3</a:t>
            </a:fld>
            <a:endParaRPr/>
          </a:p>
        </p:txBody>
      </p:sp>
      <p:sp>
        <p:nvSpPr>
          <p:cNvPr id="111" name="Rectangle 2"/>
          <p:cNvSpPr txBox="1">
            <a:spLocks noGrp="1"/>
          </p:cNvSpPr>
          <p:nvPr>
            <p:ph type="ctrTitle"/>
          </p:nvPr>
        </p:nvSpPr>
        <p:spPr>
          <a:xfrm>
            <a:off x="685800" y="1752600"/>
            <a:ext cx="7772400" cy="1470025"/>
          </a:xfrm>
          <a:prstGeom prst="rect">
            <a:avLst/>
          </a:prstGeom>
        </p:spPr>
        <p:txBody>
          <a:bodyPr>
            <a:normAutofit fontScale="90000"/>
          </a:bodyPr>
          <a:lstStyle/>
          <a:p>
            <a:pPr defTabSz="905255">
              <a:defRPr sz="3168"/>
            </a:pPr>
            <a:r>
              <a:t>IEEE 802.11  </a:t>
            </a:r>
            <a:br/>
            <a:r>
              <a:t>Random and Changing MAC Addresses Study Group</a:t>
            </a:r>
          </a:p>
        </p:txBody>
      </p:sp>
      <p:sp>
        <p:nvSpPr>
          <p:cNvPr id="112" name="Rectangle 3"/>
          <p:cNvSpPr txBox="1">
            <a:spLocks noGrp="1"/>
          </p:cNvSpPr>
          <p:nvPr>
            <p:ph type="subTitle" sz="half" idx="1"/>
          </p:nvPr>
        </p:nvSpPr>
        <p:spPr>
          <a:xfrm>
            <a:off x="1371600" y="3581400"/>
            <a:ext cx="6400800" cy="2057400"/>
          </a:xfrm>
          <a:prstGeom prst="rect">
            <a:avLst/>
          </a:prstGeom>
        </p:spPr>
        <p:txBody>
          <a:bodyPr/>
          <a:lstStyle/>
          <a:p>
            <a:r>
              <a:rPr dirty="0"/>
              <a:t>Agenda</a:t>
            </a:r>
          </a:p>
          <a:p>
            <a:r>
              <a:rPr lang="en-US" dirty="0"/>
              <a:t>July</a:t>
            </a:r>
            <a:r>
              <a:rPr dirty="0"/>
              <a:t> 2020 Tel</a:t>
            </a:r>
            <a:r>
              <a:rPr lang="en-US" dirty="0"/>
              <a:t>e</a:t>
            </a:r>
            <a:r>
              <a:rPr dirty="0"/>
              <a:t>conference</a:t>
            </a:r>
            <a:r>
              <a:rPr lang="en-US" dirty="0"/>
              <a:t>s</a:t>
            </a:r>
            <a:endParaRPr dirty="0"/>
          </a:p>
          <a:p>
            <a:pPr>
              <a:defRPr sz="2000"/>
            </a:pPr>
            <a:endParaRPr dirty="0"/>
          </a:p>
          <a:p>
            <a:pPr>
              <a:spcBef>
                <a:spcPts val="400"/>
              </a:spcBef>
              <a:defRPr sz="2000"/>
            </a:pPr>
            <a:r>
              <a:rPr dirty="0"/>
              <a:t>Chair: Carol Ansley (CommScope)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4</a:t>
            </a:fld>
            <a:endParaRPr/>
          </a:p>
        </p:txBody>
      </p:sp>
      <p:sp>
        <p:nvSpPr>
          <p:cNvPr id="115" name="Rectangle 2"/>
          <p:cNvSpPr txBox="1">
            <a:spLocks noGrp="1"/>
          </p:cNvSpPr>
          <p:nvPr>
            <p:ph type="ctrTitle"/>
          </p:nvPr>
        </p:nvSpPr>
        <p:spPr>
          <a:prstGeom prst="rect">
            <a:avLst/>
          </a:prstGeom>
        </p:spPr>
        <p:txBody>
          <a:bodyPr/>
          <a:lstStyle/>
          <a:p>
            <a:r>
              <a:rPr dirty="0"/>
              <a:t>Monday, </a:t>
            </a:r>
            <a:r>
              <a:rPr lang="en-US" dirty="0"/>
              <a:t>July 6</a:t>
            </a:r>
            <a:endParaRPr baseline="300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5</a:t>
            </a:fld>
            <a:endParaRPr/>
          </a:p>
        </p:txBody>
      </p:sp>
      <p:sp>
        <p:nvSpPr>
          <p:cNvPr id="118" name="Rectangle 2"/>
          <p:cNvSpPr txBox="1">
            <a:spLocks noGrp="1"/>
          </p:cNvSpPr>
          <p:nvPr>
            <p:ph type="title"/>
          </p:nvPr>
        </p:nvSpPr>
        <p:spPr>
          <a:prstGeom prst="rect">
            <a:avLst/>
          </a:prstGeom>
        </p:spPr>
        <p:txBody>
          <a:bodyPr/>
          <a:lstStyle/>
          <a:p>
            <a:r>
              <a:t>Call for Secretary</a:t>
            </a:r>
          </a:p>
        </p:txBody>
      </p:sp>
      <p:sp>
        <p:nvSpPr>
          <p:cNvPr id="119" name="Rectangle 3"/>
          <p:cNvSpPr txBox="1">
            <a:spLocks noGrp="1"/>
          </p:cNvSpPr>
          <p:nvPr>
            <p:ph type="body" idx="1"/>
          </p:nvPr>
        </p:nvSpPr>
        <p:spPr>
          <a:prstGeom prst="rect">
            <a:avLst/>
          </a:prstGeom>
        </p:spPr>
        <p:txBody>
          <a:bodyPr/>
          <a:lstStyle>
            <a:lvl1pPr>
              <a:spcBef>
                <a:spcPts val="600"/>
              </a:spcBef>
              <a:defRPr sz="2800"/>
            </a:lvl1pPr>
          </a:lstStyle>
          <a:p>
            <a:r>
              <a:rPr dirty="0"/>
              <a:t>Volunteers?</a:t>
            </a:r>
            <a:endParaRPr lang="en-US" dirty="0"/>
          </a:p>
          <a:p>
            <a:endParaRPr lang="en-US" dirty="0"/>
          </a:p>
          <a:p>
            <a:pPr lvl="1"/>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6</a:t>
            </a:fld>
            <a:endParaRPr/>
          </a:p>
        </p:txBody>
      </p:sp>
      <p:sp>
        <p:nvSpPr>
          <p:cNvPr id="122" name="Rectangle 2"/>
          <p:cNvSpPr txBox="1">
            <a:spLocks noGrp="1"/>
          </p:cNvSpPr>
          <p:nvPr>
            <p:ph type="title"/>
          </p:nvPr>
        </p:nvSpPr>
        <p:spPr>
          <a:prstGeom prst="rect">
            <a:avLst/>
          </a:prstGeom>
        </p:spPr>
        <p:txBody>
          <a:bodyPr/>
          <a:lstStyle/>
          <a:p>
            <a:r>
              <a:t>Attendance, etc.</a:t>
            </a:r>
          </a:p>
        </p:txBody>
      </p:sp>
      <p:sp>
        <p:nvSpPr>
          <p:cNvPr id="123" name="Rectangle 3"/>
          <p:cNvSpPr txBox="1">
            <a:spLocks noGrp="1"/>
          </p:cNvSpPr>
          <p:nvPr>
            <p:ph type="body" idx="1"/>
          </p:nvPr>
        </p:nvSpPr>
        <p:spPr>
          <a:prstGeom prst="rect">
            <a:avLst/>
          </a:prstGeom>
        </p:spPr>
        <p:txBody>
          <a:bodyPr/>
          <a:lstStyle/>
          <a:p>
            <a:pPr>
              <a:spcBef>
                <a:spcPts val="600"/>
              </a:spcBef>
              <a:defRPr sz="2800"/>
            </a:pPr>
            <a:r>
              <a:rPr dirty="0"/>
              <a:t>Reminders to attendees:</a:t>
            </a:r>
          </a:p>
          <a:p>
            <a:pPr marL="742950" lvl="1" indent="-285750">
              <a:defRPr b="0"/>
            </a:pPr>
            <a:r>
              <a:rPr dirty="0"/>
              <a:t>Sign in for </a:t>
            </a:r>
            <a:r>
              <a:rPr lang="en-US" dirty="0"/>
              <a:t>attendance tracking in minutes</a:t>
            </a:r>
          </a:p>
          <a:p>
            <a:pPr marL="742950" lvl="1" indent="-285750">
              <a:defRPr b="0"/>
            </a:pPr>
            <a:r>
              <a:rPr dirty="0"/>
              <a:t>Noises off</a:t>
            </a:r>
            <a:endParaRPr sz="2000" dirty="0"/>
          </a:p>
          <a:p>
            <a:pPr marL="742950" lvl="1" indent="-285750">
              <a:defRPr b="0"/>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7</a:t>
            </a:fld>
            <a:endParaRPr/>
          </a:p>
        </p:txBody>
      </p:sp>
      <p:sp>
        <p:nvSpPr>
          <p:cNvPr id="126" name="Rectangle 1"/>
          <p:cNvSpPr txBox="1">
            <a:spLocks noGrp="1"/>
          </p:cNvSpPr>
          <p:nvPr>
            <p:ph type="title"/>
          </p:nvPr>
        </p:nvSpPr>
        <p:spPr>
          <a:xfrm>
            <a:off x="685800" y="609599"/>
            <a:ext cx="7772400" cy="1160464"/>
          </a:xfrm>
          <a:prstGeom prst="rect">
            <a:avLst/>
          </a:prstGeom>
        </p:spPr>
        <p:txBody>
          <a:bodyPr lIns="46799" tIns="46799" rIns="46799" bIns="46799"/>
          <a:lstStyle/>
          <a:p>
            <a:r>
              <a:t>Participation in IEEE 802 Meetings</a:t>
            </a:r>
          </a:p>
        </p:txBody>
      </p:sp>
      <p:sp>
        <p:nvSpPr>
          <p:cNvPr id="127" name="Text Box 5"/>
          <p:cNvSpPr txBox="1">
            <a:spLocks noGrp="1"/>
          </p:cNvSpPr>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i="1"/>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8</a:t>
            </a:fld>
            <a:endParaRPr/>
          </a:p>
        </p:txBody>
      </p:sp>
      <p:sp>
        <p:nvSpPr>
          <p:cNvPr id="130" name="Rectangle 2"/>
          <p:cNvSpPr txBox="1">
            <a:spLocks noGrp="1"/>
          </p:cNvSpPr>
          <p:nvPr>
            <p:ph type="title"/>
          </p:nvPr>
        </p:nvSpPr>
        <p:spPr>
          <a:xfrm>
            <a:off x="381000" y="838200"/>
            <a:ext cx="8458200" cy="609600"/>
          </a:xfrm>
          <a:prstGeom prst="rect">
            <a:avLst/>
          </a:prstGeom>
        </p:spPr>
        <p:txBody>
          <a:bodyPr/>
          <a:lstStyle>
            <a:lvl1pPr>
              <a:defRPr u="sng"/>
            </a:lvl1pPr>
          </a:lstStyle>
          <a:p>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endParaRPr/>
          </a:p>
          <a:p>
            <a:pPr marL="230188" indent="-230188">
              <a:lnSpc>
                <a:spcPct val="80000"/>
              </a:lnSpc>
              <a:spcBef>
                <a:spcPts val="800"/>
              </a:spcBef>
              <a:buClr>
                <a:srgbClr val="CC3300"/>
              </a:buClr>
              <a:buSzPct val="50000"/>
              <a:buChar char="•"/>
              <a:defRPr sz="1800" b="1">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interpretation, validity, or essentiality of patents/patent claims. </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specific license rates, terms, or conditions.</a:t>
            </a:r>
            <a:endParaRPr sz="2000"/>
          </a:p>
          <a:p>
            <a:pPr marL="1143000" lvl="2"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or engage in the fixing of product prices, allocation of customers, or division of sales markets.</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status or substance of ongoing or threatened litigation.</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sz="1000" b="1">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9</a:t>
            </a:fld>
            <a:endParaRPr/>
          </a:p>
        </p:txBody>
      </p:sp>
      <p:sp>
        <p:nvSpPr>
          <p:cNvPr id="134" name="Rectangle 2"/>
          <p:cNvSpPr txBox="1">
            <a:spLocks noGrp="1"/>
          </p:cNvSpPr>
          <p:nvPr>
            <p:ph type="title"/>
          </p:nvPr>
        </p:nvSpPr>
        <p:spPr>
          <a:prstGeom prst="rect">
            <a:avLst/>
          </a:prstGeom>
        </p:spPr>
        <p:txBody>
          <a:bodyPr/>
          <a:lstStyle/>
          <a:p>
            <a:r>
              <a:t>Study group operating rules</a:t>
            </a:r>
          </a:p>
        </p:txBody>
      </p:sp>
      <p:sp>
        <p:nvSpPr>
          <p:cNvPr id="135" name="Rectangle 3"/>
          <p:cNvSpPr txBox="1">
            <a:spLocks noGrp="1"/>
          </p:cNvSpPr>
          <p:nvPr>
            <p:ph type="body" idx="1"/>
          </p:nvPr>
        </p:nvSpPr>
        <p:spPr>
          <a:prstGeom prst="rect">
            <a:avLst/>
          </a:prstGeom>
        </p:spPr>
        <p:txBody>
          <a:bodyPr/>
          <a:lstStyle/>
          <a:p>
            <a:pPr>
              <a:spcBef>
                <a:spcPts val="600"/>
              </a:spcBef>
              <a:defRPr sz="2800"/>
            </a:pPr>
            <a:r>
              <a:rPr lang="en-US" dirty="0"/>
              <a:t>Will follow operating manual for study groups</a:t>
            </a:r>
          </a:p>
          <a:p>
            <a:pPr lvl="1">
              <a:spcBef>
                <a:spcPts val="600"/>
              </a:spcBef>
              <a:defRPr sz="2800"/>
            </a:pPr>
            <a:r>
              <a:rPr lang="en-US" dirty="0"/>
              <a:t>Purpose: to create PAR/CSD as authorized by 802 EC for study group</a:t>
            </a:r>
          </a:p>
          <a:p>
            <a:pPr>
              <a:spcBef>
                <a:spcPts val="600"/>
              </a:spcBef>
              <a:defRPr sz="2800"/>
            </a:pPr>
            <a:r>
              <a:rPr dirty="0"/>
              <a:t>No motions</a:t>
            </a:r>
            <a:r>
              <a:rPr lang="en-US" dirty="0"/>
              <a:t> for the time being</a:t>
            </a:r>
            <a:r>
              <a:rPr dirty="0"/>
              <a:t> (straw polls are okay)</a:t>
            </a:r>
          </a:p>
          <a:p>
            <a:pPr>
              <a:spcBef>
                <a:spcPts val="600"/>
              </a:spcBef>
              <a:defRPr sz="2800"/>
            </a:pPr>
            <a:r>
              <a:rPr dirty="0"/>
              <a:t>Attendance </a:t>
            </a:r>
            <a:r>
              <a:rPr lang="en-US" dirty="0"/>
              <a:t>is taken for minutes</a:t>
            </a:r>
            <a:endParaRPr dirty="0"/>
          </a:p>
        </p:txBody>
      </p:sp>
    </p:spTree>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410</TotalTime>
  <Words>758</Words>
  <Application>Microsoft Office PowerPoint</Application>
  <PresentationFormat>On-screen Show (4:3)</PresentationFormat>
  <Paragraphs>135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Intel Clear</vt:lpstr>
      <vt:lpstr>Times New Roman</vt:lpstr>
      <vt:lpstr>Verdana</vt:lpstr>
      <vt:lpstr>802-11-Submission</vt:lpstr>
      <vt:lpstr>RCM-SG-Agenda-July-2020</vt:lpstr>
      <vt:lpstr>Abstract</vt:lpstr>
      <vt:lpstr>IEEE 802.11   Random and Changing MAC Addresses Study Group</vt:lpstr>
      <vt:lpstr>Monday, July 6</vt:lpstr>
      <vt:lpstr>Call for Secretary</vt:lpstr>
      <vt:lpstr>Attendance, etc.</vt:lpstr>
      <vt:lpstr>Participation in IEEE 802 Meetings</vt:lpstr>
      <vt:lpstr>Other Guidelines for IEEE WG Meetings</vt:lpstr>
      <vt:lpstr>Study group operating rules</vt:lpstr>
      <vt:lpstr>RCM ad-hoc Agenda – July 2020</vt:lpstr>
      <vt:lpstr>Motion sent to EC </vt:lpstr>
      <vt:lpstr>Scope and Goals</vt:lpstr>
      <vt:lpstr>RCM SG Progress</vt:lpstr>
      <vt:lpstr>Next Teleconference</vt:lpstr>
      <vt:lpstr>Background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RCM-SG-agenda-Mar-2020</dc:title>
  <dc:creator>Ansley, Carol</dc:creator>
  <cp:lastModifiedBy>Ansley, Carol</cp:lastModifiedBy>
  <cp:revision>27</cp:revision>
  <dcterms:modified xsi:type="dcterms:W3CDTF">2020-07-03T17:52:26Z</dcterms:modified>
</cp:coreProperties>
</file>