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0"/>
  </p:notesMasterIdLst>
  <p:handoutMasterIdLst>
    <p:handoutMasterId r:id="rId21"/>
  </p:handoutMasterIdLst>
  <p:sldIdLst>
    <p:sldId id="256" r:id="rId2"/>
    <p:sldId id="260" r:id="rId3"/>
    <p:sldId id="289" r:id="rId4"/>
    <p:sldId id="305" r:id="rId5"/>
    <p:sldId id="306" r:id="rId6"/>
    <p:sldId id="290" r:id="rId7"/>
    <p:sldId id="294" r:id="rId8"/>
    <p:sldId id="295" r:id="rId9"/>
    <p:sldId id="301" r:id="rId10"/>
    <p:sldId id="302" r:id="rId11"/>
    <p:sldId id="291" r:id="rId12"/>
    <p:sldId id="298" r:id="rId13"/>
    <p:sldId id="304" r:id="rId14"/>
    <p:sldId id="293" r:id="rId15"/>
    <p:sldId id="297" r:id="rId16"/>
    <p:sldId id="300" r:id="rId17"/>
    <p:sldId id="292" r:id="rId18"/>
    <p:sldId id="303"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1" d="100"/>
          <a:sy n="71" d="100"/>
        </p:scale>
        <p:origin x="67" y="2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4</a:t>
            </a:fld>
            <a:endParaRPr lang="en-US"/>
          </a:p>
        </p:txBody>
      </p:sp>
    </p:spTree>
    <p:extLst>
      <p:ext uri="{BB962C8B-B14F-4D97-AF65-F5344CB8AC3E}">
        <p14:creationId xmlns:p14="http://schemas.microsoft.com/office/powerpoint/2010/main" val="1887218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5</a:t>
            </a:fld>
            <a:endParaRPr lang="en-US"/>
          </a:p>
        </p:txBody>
      </p:sp>
    </p:spTree>
    <p:extLst>
      <p:ext uri="{BB962C8B-B14F-4D97-AF65-F5344CB8AC3E}">
        <p14:creationId xmlns:p14="http://schemas.microsoft.com/office/powerpoint/2010/main" val="1484704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6</a:t>
            </a:fld>
            <a:endParaRPr lang="en-US"/>
          </a:p>
        </p:txBody>
      </p:sp>
    </p:spTree>
    <p:extLst>
      <p:ext uri="{BB962C8B-B14F-4D97-AF65-F5344CB8AC3E}">
        <p14:creationId xmlns:p14="http://schemas.microsoft.com/office/powerpoint/2010/main" val="2320514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8</a:t>
            </a:fld>
            <a:endParaRPr lang="en-US"/>
          </a:p>
        </p:txBody>
      </p:sp>
    </p:spTree>
    <p:extLst>
      <p:ext uri="{BB962C8B-B14F-4D97-AF65-F5344CB8AC3E}">
        <p14:creationId xmlns:p14="http://schemas.microsoft.com/office/powerpoint/2010/main" val="3010398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10</a:t>
            </a:fld>
            <a:endParaRPr lang="en-US"/>
          </a:p>
        </p:txBody>
      </p:sp>
    </p:spTree>
    <p:extLst>
      <p:ext uri="{BB962C8B-B14F-4D97-AF65-F5344CB8AC3E}">
        <p14:creationId xmlns:p14="http://schemas.microsoft.com/office/powerpoint/2010/main" val="3280603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14</a:t>
            </a:fld>
            <a:endParaRPr lang="en-US"/>
          </a:p>
        </p:txBody>
      </p:sp>
    </p:spTree>
    <p:extLst>
      <p:ext uri="{BB962C8B-B14F-4D97-AF65-F5344CB8AC3E}">
        <p14:creationId xmlns:p14="http://schemas.microsoft.com/office/powerpoint/2010/main" val="1267694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20/0992r3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MLO mandatory/optional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2020-07-14</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3360823077"/>
              </p:ext>
            </p:extLst>
          </p:nvPr>
        </p:nvGraphicFramePr>
        <p:xfrm>
          <a:off x="1828800" y="3244850"/>
          <a:ext cx="7724775" cy="1901825"/>
        </p:xfrm>
        <a:graphic>
          <a:graphicData uri="http://schemas.openxmlformats.org/presentationml/2006/ole">
            <mc:AlternateContent xmlns:mc="http://schemas.openxmlformats.org/markup-compatibility/2006">
              <mc:Choice xmlns:v="urn:schemas-microsoft-com:vml" Requires="v">
                <p:oleObj spid="_x0000_s1056" name="Document" r:id="rId4" imgW="8318618" imgH="2043937" progId="Word.Document.8">
                  <p:embed/>
                </p:oleObj>
              </mc:Choice>
              <mc:Fallback>
                <p:oleObj name="Document" r:id="rId4" imgW="8318618" imgH="2043937"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3244850"/>
                        <a:ext cx="7724775" cy="19018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regular AP MLD (that corresponds to an AP MLD that is not a soft-AP MLD, if defined) shall be an STR AP MLD</a:t>
            </a: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1364933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By just supporting the Basic mandatory MLO framework, an AP MLD has all the needed features to allow operation with a single radio/link non-AP MLD. </a:t>
            </a:r>
          </a:p>
          <a:p>
            <a:pPr>
              <a:buFont typeface="Arial" panose="020B0604020202020204" pitchFamily="34" charset="0"/>
              <a:buChar char="•"/>
            </a:pPr>
            <a:r>
              <a:rPr lang="en-US" dirty="0"/>
              <a:t>This is the most simple and basic mode for MLO.</a:t>
            </a:r>
          </a:p>
          <a:p>
            <a:pPr>
              <a:buFont typeface="Arial" panose="020B0604020202020204" pitchFamily="34" charset="0"/>
              <a:buChar char="•"/>
            </a:pPr>
            <a:endParaRPr lang="en-US" dirty="0"/>
          </a:p>
          <a:p>
            <a:pPr>
              <a:buFont typeface="Arial" panose="020B0604020202020204" pitchFamily="34" charset="0"/>
              <a:buChar char="•"/>
            </a:pPr>
            <a:r>
              <a:rPr lang="en-US" dirty="0"/>
              <a:t>It is therefore mandatory for an AP MLD to support operation with single radio/link non-AP MLD</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989579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enhanced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We believe operation with an enhanced single radio/link non-AP MLD should be optional</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018404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multi radio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sz="2000" dirty="0"/>
              <a:t>For </a:t>
            </a:r>
            <a:r>
              <a:rPr lang="en-US" sz="2000" dirty="0" err="1"/>
              <a:t>asynch</a:t>
            </a:r>
            <a:r>
              <a:rPr lang="en-US" sz="2000" dirty="0"/>
              <a:t> operation with a non-AP MLD, an AP needs the following:</a:t>
            </a:r>
          </a:p>
          <a:p>
            <a:pPr marL="800100" lvl="1">
              <a:buFont typeface="Arial" panose="020B0604020202020204" pitchFamily="34" charset="0"/>
              <a:buChar char="•"/>
            </a:pPr>
            <a:r>
              <a:rPr lang="en-US" sz="1600" dirty="0"/>
              <a:t>1) Be able to transmit concurrent PPDUs simultaneously on different links – Tx/Tx</a:t>
            </a:r>
          </a:p>
          <a:p>
            <a:pPr marL="800100" lvl="1">
              <a:buFont typeface="Arial" panose="020B0604020202020204" pitchFamily="34" charset="0"/>
              <a:buChar char="•"/>
            </a:pPr>
            <a:r>
              <a:rPr lang="en-US" sz="1600" dirty="0"/>
              <a:t>2) Be able to receive a PPDU on one each EHT AP link independently to the transmit/reception status on the other affiliated EHT APs links</a:t>
            </a:r>
          </a:p>
          <a:p>
            <a:pPr marL="800100" lvl="1">
              <a:buFont typeface="Arial" panose="020B0604020202020204" pitchFamily="34" charset="0"/>
              <a:buChar char="•"/>
            </a:pPr>
            <a:r>
              <a:rPr lang="en-US" sz="1600" dirty="0"/>
              <a:t> 3) Be able to operate with </a:t>
            </a:r>
            <a:r>
              <a:rPr lang="en-US" sz="1600" dirty="0" err="1"/>
              <a:t>asynch</a:t>
            </a:r>
            <a:r>
              <a:rPr lang="en-US" sz="1600" dirty="0"/>
              <a:t> channel access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believe that 2) and 3) should be mandatory for an AP MLD with at least 2 affiliated APs, as there are no additional complexity compared to what is needed and mandatory to support operation with a single radio non-AP MLD</a:t>
            </a:r>
          </a:p>
          <a:p>
            <a:pPr>
              <a:buFont typeface="Arial" panose="020B0604020202020204" pitchFamily="34" charset="0"/>
              <a:buChar char="•"/>
            </a:pPr>
            <a:r>
              <a:rPr lang="en-US" sz="2000" dirty="0"/>
              <a:t>For 1), there is more complexity involved on AP MLD side (scheduling, …)</a:t>
            </a:r>
          </a:p>
          <a:p>
            <a:pPr lvl="1">
              <a:buFont typeface="Arial" panose="020B0604020202020204" pitchFamily="34" charset="0"/>
              <a:buChar char="•"/>
            </a:pPr>
            <a:r>
              <a:rPr lang="en-US" sz="1600" dirty="0"/>
              <a:t>We therefore propose to loosen slightly the requirement on AP MLD side:</a:t>
            </a:r>
          </a:p>
          <a:p>
            <a:pPr lvl="1">
              <a:buFont typeface="Arial" panose="020B0604020202020204" pitchFamily="34" charset="0"/>
              <a:buChar char="•"/>
            </a:pPr>
            <a:r>
              <a:rPr lang="en-US" sz="1600" b="1" dirty="0"/>
              <a:t> Support for 1) is mandatory on at least 2 EHT APs for an AP MLD with 2 or more EHT APs</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773607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An AP MLD shall support operation with single radio/link non-AP MLD </a:t>
            </a:r>
          </a:p>
          <a:p>
            <a:pPr lvl="1">
              <a:buFont typeface="Arial" panose="020B0604020202020204" pitchFamily="34" charset="0"/>
              <a:buChar char="•"/>
            </a:pPr>
            <a:r>
              <a:rPr lang="en-US" dirty="0"/>
              <a:t>Note: nothing additional needed compared to mandatory basic MLO framework</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14CB6716-C378-493F-B88D-6D575D343483}"/>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0FA4005-C2DB-4B59-BF04-818EC6BF004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4209684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the support by an AP MLD of operation for enhanced single radio/link non-AP MLD is optional</a:t>
            </a:r>
          </a:p>
        </p:txBody>
      </p:sp>
      <p:sp>
        <p:nvSpPr>
          <p:cNvPr id="4" name="Slide Number Placeholder 3">
            <a:extLst>
              <a:ext uri="{FF2B5EF4-FFF2-40B4-BE49-F238E27FC236}">
                <a16:creationId xmlns:a16="http://schemas.microsoft.com/office/drawing/2014/main" id="{E840CCF2-5E01-4247-A277-D13BB32F0441}"/>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062EC9B-2479-4EE7-8BAA-A971F23D834B}"/>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74845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marL="800100" lvl="1">
              <a:buFont typeface="Arial" panose="020B0604020202020204" pitchFamily="34" charset="0"/>
              <a:buChar char="•"/>
            </a:pPr>
            <a:r>
              <a:rPr lang="en-US" sz="1800" dirty="0"/>
              <a:t>An STR AP MLD with 2 or more affiliated EHT APs </a:t>
            </a:r>
          </a:p>
          <a:p>
            <a:pPr marL="1200150" lvl="2">
              <a:buFont typeface="Arial" panose="020B0604020202020204" pitchFamily="34" charset="0"/>
              <a:buChar char="•"/>
            </a:pPr>
            <a:r>
              <a:rPr lang="en-US" sz="1600" dirty="0"/>
              <a:t>shall be capable to receive a PPDU on one each EHT AP link independently to the transmit/reception status on the other affiliated EHT APs links</a:t>
            </a:r>
          </a:p>
          <a:p>
            <a:pPr marL="1200150" lvl="2">
              <a:buFont typeface="Arial" panose="020B0604020202020204" pitchFamily="34" charset="0"/>
              <a:buChar char="•"/>
            </a:pPr>
            <a:r>
              <a:rPr lang="en-US" sz="1600" dirty="0"/>
              <a:t>shall be capable to transmit concurrent PPDUs simultaneously to the same non-AP MLD by at least two affiliated EHT APs on at least one pair of links among all the affiliated EHT APs possible pairs of links </a:t>
            </a:r>
          </a:p>
          <a:p>
            <a:pPr marL="1200150" lvl="2">
              <a:buFont typeface="Arial" panose="020B0604020202020204" pitchFamily="34" charset="0"/>
              <a:buChar char="•"/>
            </a:pPr>
            <a:r>
              <a:rPr lang="en-US" sz="1600" dirty="0"/>
              <a:t>shall support </a:t>
            </a:r>
            <a:r>
              <a:rPr lang="en-US" sz="1600" dirty="0" err="1"/>
              <a:t>asynch</a:t>
            </a:r>
            <a:r>
              <a:rPr lang="en-US" sz="1600" dirty="0"/>
              <a:t> channel access across all the affiliated EHT APs links</a:t>
            </a:r>
          </a:p>
          <a:p>
            <a:pPr marL="800100" lvl="1">
              <a:buFont typeface="Arial" panose="020B0604020202020204" pitchFamily="34" charset="0"/>
              <a:buChar char="•"/>
            </a:pPr>
            <a:endParaRPr lang="en-US" sz="1800" dirty="0"/>
          </a:p>
          <a:p>
            <a:pPr marL="800100" lvl="1">
              <a:buFont typeface="Arial" panose="020B0604020202020204" pitchFamily="34" charset="0"/>
              <a:buChar char="•"/>
            </a:pPr>
            <a:endParaRPr lang="en-US" sz="18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518291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E9ECE-AF54-4B1F-BFB4-75667EAF07C7}"/>
              </a:ext>
            </a:extLst>
          </p:cNvPr>
          <p:cNvSpPr>
            <a:spLocks noGrp="1"/>
          </p:cNvSpPr>
          <p:nvPr>
            <p:ph type="title"/>
          </p:nvPr>
        </p:nvSpPr>
        <p:spPr/>
        <p:txBody>
          <a:bodyPr/>
          <a:lstStyle/>
          <a:p>
            <a:r>
              <a:rPr lang="en-US" dirty="0"/>
              <a:t>Multi-radio non-AP MLD</a:t>
            </a:r>
          </a:p>
        </p:txBody>
      </p:sp>
      <p:sp>
        <p:nvSpPr>
          <p:cNvPr id="3" name="Content Placeholder 2">
            <a:extLst>
              <a:ext uri="{FF2B5EF4-FFF2-40B4-BE49-F238E27FC236}">
                <a16:creationId xmlns:a16="http://schemas.microsoft.com/office/drawing/2014/main" id="{E6A42BAA-3005-4B96-9BAE-36F7A2326120}"/>
              </a:ext>
            </a:extLst>
          </p:cNvPr>
          <p:cNvSpPr>
            <a:spLocks noGrp="1"/>
          </p:cNvSpPr>
          <p:nvPr>
            <p:ph idx="1"/>
          </p:nvPr>
        </p:nvSpPr>
        <p:spPr/>
        <p:txBody>
          <a:bodyPr/>
          <a:lstStyle/>
          <a:p>
            <a:pPr>
              <a:buFont typeface="Arial" panose="020B0604020202020204" pitchFamily="34" charset="0"/>
              <a:buChar char="•"/>
            </a:pPr>
            <a:r>
              <a:rPr lang="en-US" dirty="0"/>
              <a:t>We believe that if a non-AP MLD is multi-radio and STR capable on a pair of links, then it shall support channel aggregation.</a:t>
            </a:r>
          </a:p>
          <a:p>
            <a:pPr marL="457200" lvl="1" indent="0"/>
            <a:endParaRPr lang="en-US" dirty="0"/>
          </a:p>
          <a:p>
            <a:endParaRPr lang="en-US" dirty="0"/>
          </a:p>
        </p:txBody>
      </p:sp>
      <p:sp>
        <p:nvSpPr>
          <p:cNvPr id="4" name="Slide Number Placeholder 3">
            <a:extLst>
              <a:ext uri="{FF2B5EF4-FFF2-40B4-BE49-F238E27FC236}">
                <a16:creationId xmlns:a16="http://schemas.microsoft.com/office/drawing/2014/main" id="{1E237C27-883A-42C0-945D-9AD83D5A536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FB278AB-4417-43E5-8522-BFEBB0D63AA9}"/>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25E5E54-E5C0-4D80-AA70-56C12BACC08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16107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A multi-radio non-AP MLD that is operating on a pair of links on which it is STR capable shall be capable of operating with channel aggregation on that pair of links?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137878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F83B1-0B7A-48B2-BD35-F931781837C0}"/>
              </a:ext>
            </a:extLst>
          </p:cNvPr>
          <p:cNvSpPr>
            <a:spLocks noGrp="1"/>
          </p:cNvSpPr>
          <p:nvPr>
            <p:ph type="title"/>
          </p:nvPr>
        </p:nvSpPr>
        <p:spPr/>
        <p:txBody>
          <a:bodyPr/>
          <a:lstStyle/>
          <a:p>
            <a:r>
              <a:rPr lang="en-US" dirty="0"/>
              <a:t>General MLO</a:t>
            </a:r>
          </a:p>
        </p:txBody>
      </p:sp>
      <p:sp>
        <p:nvSpPr>
          <p:cNvPr id="3" name="Content Placeholder 2">
            <a:extLst>
              <a:ext uri="{FF2B5EF4-FFF2-40B4-BE49-F238E27FC236}">
                <a16:creationId xmlns:a16="http://schemas.microsoft.com/office/drawing/2014/main" id="{BE4E5A59-A62C-495C-AF2F-80812A596B5C}"/>
              </a:ext>
            </a:extLst>
          </p:cNvPr>
          <p:cNvSpPr>
            <a:spLocks noGrp="1"/>
          </p:cNvSpPr>
          <p:nvPr>
            <p:ph idx="1"/>
          </p:nvPr>
        </p:nvSpPr>
        <p:spPr/>
        <p:txBody>
          <a:bodyPr>
            <a:normAutofit/>
          </a:bodyPr>
          <a:lstStyle/>
          <a:p>
            <a:pPr>
              <a:buFont typeface="Arial" panose="020B0604020202020204" pitchFamily="34" charset="0"/>
              <a:buChar char="•"/>
            </a:pPr>
            <a:r>
              <a:rPr lang="en-US" sz="2000" dirty="0"/>
              <a:t>It is clear that multi-link operation is a very important feature for 802.11be, which allows to improve performance:</a:t>
            </a:r>
          </a:p>
          <a:p>
            <a:pPr lvl="1">
              <a:buFont typeface="Arial" panose="020B0604020202020204" pitchFamily="34" charset="0"/>
              <a:buChar char="•"/>
            </a:pPr>
            <a:r>
              <a:rPr lang="en-US" sz="1600" dirty="0"/>
              <a:t>on many domains: low latency (worst case latency), throughput, QoS, reliability, …</a:t>
            </a:r>
          </a:p>
          <a:p>
            <a:pPr lvl="1">
              <a:buFont typeface="Arial" panose="020B0604020202020204" pitchFamily="34" charset="0"/>
              <a:buChar char="•"/>
            </a:pPr>
            <a:r>
              <a:rPr lang="en-US" sz="1600" dirty="0"/>
              <a:t>and for a very diverse range of devices: single radio, enhanced single radio, non-STR multi radio, STR multi radio</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believe that an EHT STA shall be part of an MLD, especially if it’s capable of operating on more than two bands/links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also need to define what are the basic MLO framework (set of features) that needs to be supported by an EHT STA (AP and non-AP)</a:t>
            </a:r>
          </a:p>
        </p:txBody>
      </p:sp>
    </p:spTree>
    <p:extLst>
      <p:ext uri="{BB962C8B-B14F-4D97-AF65-F5344CB8AC3E}">
        <p14:creationId xmlns:p14="http://schemas.microsoft.com/office/powerpoint/2010/main" val="49866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3EFF-31D6-4686-9E5A-3E499DE0E3A3}"/>
              </a:ext>
            </a:extLst>
          </p:cNvPr>
          <p:cNvSpPr>
            <a:spLocks noGrp="1"/>
          </p:cNvSpPr>
          <p:nvPr>
            <p:ph type="title"/>
          </p:nvPr>
        </p:nvSpPr>
        <p:spPr/>
        <p:txBody>
          <a:bodyPr/>
          <a:lstStyle/>
          <a:p>
            <a:r>
              <a:rPr lang="en-US" dirty="0"/>
              <a:t>Basic MLO framework</a:t>
            </a:r>
          </a:p>
        </p:txBody>
      </p:sp>
      <p:sp>
        <p:nvSpPr>
          <p:cNvPr id="3" name="Content Placeholder 2">
            <a:extLst>
              <a:ext uri="{FF2B5EF4-FFF2-40B4-BE49-F238E27FC236}">
                <a16:creationId xmlns:a16="http://schemas.microsoft.com/office/drawing/2014/main" id="{7A7AE0CE-CF1D-489E-8560-AA97BAEE49CA}"/>
              </a:ext>
            </a:extLst>
          </p:cNvPr>
          <p:cNvSpPr>
            <a:spLocks noGrp="1"/>
          </p:cNvSpPr>
          <p:nvPr>
            <p:ph idx="1"/>
          </p:nvPr>
        </p:nvSpPr>
        <p:spPr>
          <a:xfrm>
            <a:off x="914401" y="1830387"/>
            <a:ext cx="10361084" cy="4113213"/>
          </a:xfrm>
        </p:spPr>
        <p:txBody>
          <a:bodyPr/>
          <a:lstStyle/>
          <a:p>
            <a:pPr marL="400050">
              <a:buFont typeface="Arial" panose="020B0604020202020204" pitchFamily="34" charset="0"/>
              <a:buChar char="•"/>
            </a:pPr>
            <a:r>
              <a:rPr lang="en-US" sz="2000" dirty="0"/>
              <a:t>By current agreements in SFD, we think the following is already mandatory for an MLD</a:t>
            </a:r>
          </a:p>
          <a:p>
            <a:pPr marL="400050">
              <a:buFont typeface="Arial" panose="020B0604020202020204" pitchFamily="34" charset="0"/>
              <a:buChar char="•"/>
            </a:pPr>
            <a:r>
              <a:rPr lang="en-US" sz="2000" dirty="0"/>
              <a:t>We propose that the following features constitute the mandatory basic MLO framework</a:t>
            </a:r>
          </a:p>
          <a:p>
            <a:pPr marL="800100" lvl="1" indent="-342900">
              <a:buFont typeface="Arial" panose="020B0604020202020204" pitchFamily="34" charset="0"/>
              <a:buChar char="•"/>
            </a:pPr>
            <a:r>
              <a:rPr lang="en-US" sz="1800" dirty="0"/>
              <a:t>discovery procedure</a:t>
            </a:r>
          </a:p>
          <a:p>
            <a:pPr marL="800100" lvl="1" indent="-342900">
              <a:buFont typeface="Arial" panose="020B0604020202020204" pitchFamily="34" charset="0"/>
              <a:buChar char="•"/>
            </a:pPr>
            <a:r>
              <a:rPr lang="en-US" sz="1800" dirty="0"/>
              <a:t>Setup procedures</a:t>
            </a:r>
          </a:p>
          <a:p>
            <a:pPr marL="800100" lvl="1" indent="-342900">
              <a:buFont typeface="Arial" panose="020B0604020202020204" pitchFamily="34" charset="0"/>
              <a:buChar char="•"/>
            </a:pPr>
            <a:r>
              <a:rPr lang="en-US" sz="1800" dirty="0"/>
              <a:t>Security procedures</a:t>
            </a:r>
          </a:p>
          <a:p>
            <a:pPr marL="800100" lvl="1" indent="-342900">
              <a:buFont typeface="Arial" panose="020B0604020202020204" pitchFamily="34" charset="0"/>
              <a:buChar char="•"/>
            </a:pPr>
            <a:r>
              <a:rPr lang="en-US" sz="1800" dirty="0"/>
              <a:t>default mapping (all TIDs mapped to all links, all setup links enabled)</a:t>
            </a:r>
          </a:p>
          <a:p>
            <a:pPr marL="800100" lvl="1" indent="-342900">
              <a:buFont typeface="Arial" panose="020B0604020202020204" pitchFamily="34" charset="0"/>
              <a:buChar char="•"/>
            </a:pPr>
            <a:r>
              <a:rPr lang="en-US" sz="1800" dirty="0"/>
              <a:t>TIM indicating BUs at MLD level</a:t>
            </a:r>
          </a:p>
          <a:p>
            <a:pPr marL="800100" lvl="1" indent="-342900">
              <a:buFont typeface="Arial" panose="020B0604020202020204" pitchFamily="34" charset="0"/>
              <a:buChar char="•"/>
            </a:pPr>
            <a:r>
              <a:rPr lang="en-US" sz="1800" dirty="0"/>
              <a:t>BA at MLD level</a:t>
            </a:r>
          </a:p>
          <a:p>
            <a:pPr marL="800100" lvl="1" indent="-342900">
              <a:buFont typeface="Arial" panose="020B0604020202020204" pitchFamily="34" charset="0"/>
              <a:buChar char="•"/>
            </a:pPr>
            <a:r>
              <a:rPr lang="en-US" sz="1800" dirty="0"/>
              <a:t>Power save per link</a:t>
            </a:r>
          </a:p>
          <a:p>
            <a:pPr marL="800100" lvl="1" indent="-342900">
              <a:buFont typeface="Arial" panose="020B0604020202020204" pitchFamily="34" charset="0"/>
              <a:buChar char="•"/>
            </a:pPr>
            <a:r>
              <a:rPr lang="en-US" sz="1800" dirty="0"/>
              <a:t>Power state change indications per link</a:t>
            </a:r>
          </a:p>
          <a:p>
            <a:pPr marL="800100" lvl="1" indent="-342900">
              <a:buFont typeface="Arial" panose="020B0604020202020204" pitchFamily="34" charset="0"/>
              <a:buChar char="•"/>
            </a:pPr>
            <a:r>
              <a:rPr lang="en-US" sz="1800" dirty="0"/>
              <a:t>TSF alignment rules on AP MLD side TBD</a:t>
            </a:r>
          </a:p>
          <a:p>
            <a:pPr marL="400050">
              <a:buFont typeface="Arial" panose="020B0604020202020204" pitchFamily="34" charset="0"/>
              <a:buChar char="•"/>
            </a:pPr>
            <a:r>
              <a:rPr lang="en-US" sz="1600" b="0" dirty="0"/>
              <a:t>Whether we allow in EHT single radio single band STA and AP TBD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4A8E7890-D093-4C3F-9CF2-B50E573C0D6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DB63837-F186-414D-8385-B92F1A629B7C}"/>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FD3D8D7C-F7EE-480A-BB09-589EB7345E3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89726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An EHT STA that is capable of operating in at least 2 bands (or 2 channels within one band) shall be part of an MLD</a:t>
            </a:r>
          </a:p>
        </p:txBody>
      </p:sp>
    </p:spTree>
    <p:extLst>
      <p:ext uri="{BB962C8B-B14F-4D97-AF65-F5344CB8AC3E}">
        <p14:creationId xmlns:p14="http://schemas.microsoft.com/office/powerpoint/2010/main" val="327880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 bis</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If an EHT AP is in the same co-located set as other EHT AP with the same SSID, all these APs shall be part of the same AP MLD</a:t>
            </a:r>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431896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the MLO basic framework support is mandatory for 11be AP and 11be STA</a:t>
            </a:r>
          </a:p>
          <a:p>
            <a:pPr marL="1200150" lvl="2" indent="-342900">
              <a:buFont typeface="Arial" panose="020B0604020202020204" pitchFamily="34" charset="0"/>
              <a:buChar char="•"/>
            </a:pPr>
            <a:r>
              <a:rPr lang="en-US" dirty="0"/>
              <a:t>discovery procedure, Setup procedures, Security procedures, default mapping (all TIDs mapped to all links, all setup links enabled), TIM indicating BUs at MLD level, BA at MLD level, Power save per link, Power state change indications per link</a:t>
            </a:r>
          </a:p>
          <a:p>
            <a:pPr marL="1200150" lvl="2" indent="-342900">
              <a:buFont typeface="Arial" panose="020B0604020202020204" pitchFamily="34" charset="0"/>
              <a:buChar char="•"/>
            </a:pPr>
            <a:r>
              <a:rPr lang="en-US" dirty="0"/>
              <a:t>Note: TSF alignment rules on AP MLD side TBD</a:t>
            </a:r>
          </a:p>
          <a:p>
            <a:pPr marL="1200150" lvl="2" indent="-342900">
              <a:buFont typeface="Arial" panose="020B0604020202020204" pitchFamily="34" charset="0"/>
              <a:buChar char="•"/>
            </a:pPr>
            <a:r>
              <a:rPr lang="en-US" dirty="0"/>
              <a:t>Note: Single radio single band capable STA and AP TBD</a:t>
            </a:r>
          </a:p>
          <a:p>
            <a:pPr marL="1200150" lvl="2" indent="-342900">
              <a:buFont typeface="Arial" panose="020B0604020202020204" pitchFamily="34" charset="0"/>
              <a:buChar char="•"/>
            </a:pPr>
            <a:r>
              <a:rPr lang="en-US" dirty="0"/>
              <a:t>Note: TID-mapping and other link operations (enable/disable/add/remove) are TBD</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2965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22E9-B62F-416D-AD9F-32CB9D2DACDB}"/>
              </a:ext>
            </a:extLst>
          </p:cNvPr>
          <p:cNvSpPr>
            <a:spLocks noGrp="1"/>
          </p:cNvSpPr>
          <p:nvPr>
            <p:ph type="title"/>
          </p:nvPr>
        </p:nvSpPr>
        <p:spPr/>
        <p:txBody>
          <a:bodyPr/>
          <a:lstStyle/>
          <a:p>
            <a:r>
              <a:rPr lang="en-US" dirty="0"/>
              <a:t>Non-AP MLD</a:t>
            </a:r>
          </a:p>
        </p:txBody>
      </p:sp>
      <p:sp>
        <p:nvSpPr>
          <p:cNvPr id="3" name="Content Placeholder 2">
            <a:extLst>
              <a:ext uri="{FF2B5EF4-FFF2-40B4-BE49-F238E27FC236}">
                <a16:creationId xmlns:a16="http://schemas.microsoft.com/office/drawing/2014/main" id="{8E29DECC-BF9B-468C-A1B3-B8E144D2CDCB}"/>
              </a:ext>
            </a:extLst>
          </p:cNvPr>
          <p:cNvSpPr>
            <a:spLocks noGrp="1"/>
          </p:cNvSpPr>
          <p:nvPr>
            <p:ph idx="1"/>
          </p:nvPr>
        </p:nvSpPr>
        <p:spPr/>
        <p:txBody>
          <a:bodyPr/>
          <a:lstStyle/>
          <a:p>
            <a:pPr>
              <a:buFont typeface="Arial" panose="020B0604020202020204" pitchFamily="34" charset="0"/>
              <a:buChar char="•"/>
            </a:pPr>
            <a:r>
              <a:rPr lang="en-US" sz="2000" dirty="0"/>
              <a:t>Capabilities for non-AP MLD:</a:t>
            </a:r>
          </a:p>
          <a:p>
            <a:pPr marL="800100" lvl="1" indent="-342900">
              <a:buFont typeface="Arial" panose="020B0604020202020204" pitchFamily="34" charset="0"/>
              <a:buChar char="•"/>
            </a:pPr>
            <a:r>
              <a:rPr lang="en-US" sz="1800" dirty="0"/>
              <a:t>We have a capability bit for “single radio/multi radio”</a:t>
            </a:r>
          </a:p>
          <a:p>
            <a:pPr marL="800100" lvl="1" indent="-342900">
              <a:buFont typeface="Arial" panose="020B0604020202020204" pitchFamily="34" charset="0"/>
              <a:buChar char="•"/>
            </a:pPr>
            <a:r>
              <a:rPr lang="en-US" sz="1800" dirty="0"/>
              <a:t>For multi radio, we have a capability bit for STR/NSTR </a:t>
            </a:r>
          </a:p>
          <a:p>
            <a:pPr marL="800100" lvl="1" indent="-342900">
              <a:buFont typeface="Arial" panose="020B0604020202020204" pitchFamily="34" charset="0"/>
              <a:buChar char="•"/>
            </a:pPr>
            <a:r>
              <a:rPr lang="en-US" sz="1800" dirty="0"/>
              <a:t>For single radio, we’ll have something like a capability bit for regular single radio/enhanced single radio</a:t>
            </a:r>
          </a:p>
          <a:p>
            <a:pPr>
              <a:buFont typeface="Arial" panose="020B0604020202020204" pitchFamily="34" charset="0"/>
              <a:buChar char="•"/>
            </a:pPr>
            <a:endParaRPr lang="en-US" sz="2000" dirty="0"/>
          </a:p>
          <a:p>
            <a:pPr>
              <a:buFont typeface="Arial" panose="020B0604020202020204" pitchFamily="34" charset="0"/>
              <a:buChar char="•"/>
            </a:pPr>
            <a:r>
              <a:rPr lang="en-US" sz="2000" dirty="0"/>
              <a:t>If all capability bits set to 0, the non-AP MLD is a single radio/link non-AP MLD</a:t>
            </a:r>
          </a:p>
          <a:p>
            <a:pPr>
              <a:buFont typeface="Arial" panose="020B0604020202020204" pitchFamily="34" charset="0"/>
              <a:buChar char="•"/>
            </a:pPr>
            <a:r>
              <a:rPr lang="en-US" sz="2000" dirty="0"/>
              <a:t>Which means that a non-AP MLD shall be at least a single radio non-AP MLD, and may be single radio, enhanced single radio, non-STR multi-radio, STR multi-radio MLD</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3746392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non-AP MLD shall be one of the following</a:t>
            </a:r>
          </a:p>
          <a:p>
            <a:pPr marL="1200150" lvl="2" indent="-342900">
              <a:buFont typeface="Arial" panose="020B0604020202020204" pitchFamily="34" charset="0"/>
              <a:buChar char="•"/>
            </a:pPr>
            <a:r>
              <a:rPr lang="en-US" dirty="0"/>
              <a:t>a single radio non-AP MLD</a:t>
            </a:r>
          </a:p>
          <a:p>
            <a:pPr marL="1657350" lvl="3" indent="-285750">
              <a:buFont typeface="Arial" panose="020B0604020202020204" pitchFamily="34" charset="0"/>
              <a:buChar char="•"/>
            </a:pPr>
            <a:r>
              <a:rPr lang="en-US" dirty="0"/>
              <a:t>it can be an enhanced single radio/link non-AP MLD or a regular single radio/link non-AP MLD</a:t>
            </a:r>
          </a:p>
          <a:p>
            <a:pPr marL="1200150" lvl="2" indent="-342900">
              <a:buFont typeface="Arial" panose="020B0604020202020204" pitchFamily="34" charset="0"/>
              <a:buChar char="•"/>
            </a:pPr>
            <a:r>
              <a:rPr lang="en-US" dirty="0"/>
              <a:t>a multi-radio non-AP MLD </a:t>
            </a:r>
          </a:p>
          <a:p>
            <a:pPr marL="1657350" lvl="3" indent="-285750">
              <a:buFont typeface="Arial" panose="020B0604020202020204" pitchFamily="34" charset="0"/>
              <a:buChar char="•"/>
            </a:pPr>
            <a:r>
              <a:rPr lang="en-US" dirty="0"/>
              <a:t>Per pair of links, it can be STR or non-STR</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4438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DABB-676A-43DB-BB79-4EE08B1F1FEF}"/>
              </a:ext>
            </a:extLst>
          </p:cNvPr>
          <p:cNvSpPr>
            <a:spLocks noGrp="1"/>
          </p:cNvSpPr>
          <p:nvPr>
            <p:ph type="title"/>
          </p:nvPr>
        </p:nvSpPr>
        <p:spPr/>
        <p:txBody>
          <a:bodyPr/>
          <a:lstStyle/>
          <a:p>
            <a:r>
              <a:rPr lang="en-US" dirty="0"/>
              <a:t>AP MLD</a:t>
            </a:r>
          </a:p>
        </p:txBody>
      </p:sp>
      <p:sp>
        <p:nvSpPr>
          <p:cNvPr id="3" name="Content Placeholder 2">
            <a:extLst>
              <a:ext uri="{FF2B5EF4-FFF2-40B4-BE49-F238E27FC236}">
                <a16:creationId xmlns:a16="http://schemas.microsoft.com/office/drawing/2014/main" id="{B13AEE8D-63DC-467A-BB3B-6B76C9C90BCB}"/>
              </a:ext>
            </a:extLst>
          </p:cNvPr>
          <p:cNvSpPr>
            <a:spLocks noGrp="1"/>
          </p:cNvSpPr>
          <p:nvPr>
            <p:ph idx="1"/>
          </p:nvPr>
        </p:nvSpPr>
        <p:spPr/>
        <p:txBody>
          <a:bodyPr/>
          <a:lstStyle/>
          <a:p>
            <a:pPr>
              <a:buFont typeface="Arial" panose="020B0604020202020204" pitchFamily="34" charset="0"/>
              <a:buChar char="•"/>
            </a:pPr>
            <a:r>
              <a:rPr lang="en-US" dirty="0"/>
              <a:t>There is a proposal to allow a AP MLD to be non-STR, but limited to a class of AP MLD (soft AP MLD)</a:t>
            </a:r>
          </a:p>
          <a:p>
            <a:pPr>
              <a:buFont typeface="Arial" panose="020B0604020202020204" pitchFamily="34" charset="0"/>
              <a:buChar char="•"/>
            </a:pPr>
            <a:r>
              <a:rPr lang="en-US" dirty="0"/>
              <a:t>There is therefore consensus that a regular AP MLD (that corresponds to an AP MLD that is not a soft-AP MLD) shall be STR capable.</a:t>
            </a:r>
          </a:p>
        </p:txBody>
      </p:sp>
      <p:sp>
        <p:nvSpPr>
          <p:cNvPr id="4" name="Slide Number Placeholder 3">
            <a:extLst>
              <a:ext uri="{FF2B5EF4-FFF2-40B4-BE49-F238E27FC236}">
                <a16:creationId xmlns:a16="http://schemas.microsoft.com/office/drawing/2014/main" id="{3B872AC3-9B28-4F21-A005-6652D5AE999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8DDAC1-AD4C-43BF-BE40-25C34D9646E0}"/>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471EEE9-E3DE-4D7A-8AC1-A9A8F18CA11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134905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39668</TotalTime>
  <Words>1317</Words>
  <Application>Microsoft Office PowerPoint</Application>
  <PresentationFormat>Widescreen</PresentationFormat>
  <Paragraphs>134</Paragraphs>
  <Slides>18</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Office Theme</vt:lpstr>
      <vt:lpstr>Document</vt:lpstr>
      <vt:lpstr>MLO mandatory/optional</vt:lpstr>
      <vt:lpstr>General MLO</vt:lpstr>
      <vt:lpstr>Basic MLO framework</vt:lpstr>
      <vt:lpstr>Straw poll #1</vt:lpstr>
      <vt:lpstr>Straw poll #1 bis</vt:lpstr>
      <vt:lpstr>Straw poll #2</vt:lpstr>
      <vt:lpstr>Non-AP MLD</vt:lpstr>
      <vt:lpstr>Straw poll #3</vt:lpstr>
      <vt:lpstr>AP MLD</vt:lpstr>
      <vt:lpstr>Straw poll #4</vt:lpstr>
      <vt:lpstr>AP MLD support for operation with single radio/link non-AP MLD</vt:lpstr>
      <vt:lpstr>AP MLD support for operation with enhanced single radio/link non-AP MLD</vt:lpstr>
      <vt:lpstr>AP MLD support for operation with multi radio non-AP MLD</vt:lpstr>
      <vt:lpstr>Straw poll #5</vt:lpstr>
      <vt:lpstr>Straw poll #6</vt:lpstr>
      <vt:lpstr>Straw poll #7</vt:lpstr>
      <vt:lpstr>Multi-radio non-AP MLD</vt:lpstr>
      <vt:lpstr>Straw poll #8</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467</cp:revision>
  <cp:lastPrinted>1601-01-01T00:00:00Z</cp:lastPrinted>
  <dcterms:created xsi:type="dcterms:W3CDTF">2019-10-14T21:51:06Z</dcterms:created>
  <dcterms:modified xsi:type="dcterms:W3CDTF">2020-10-09T15:01:18Z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63f4bd61-3c07-4bb2-8a0a-964c690dd07c</vt:lpwstr>
  </property>
  <property fmtid="{D5CDD505-2E9C-101B-9397-08002B2CF9AE}" pid="3" name="CTP_TimeStamp">
    <vt:lpwstr>2020-08-21 17:58:21Z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