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56" r:id="rId3"/>
    <p:sldId id="375" r:id="rId4"/>
    <p:sldId id="376" r:id="rId5"/>
    <p:sldId id="332" r:id="rId6"/>
    <p:sldId id="337" r:id="rId7"/>
    <p:sldId id="418" r:id="rId8"/>
    <p:sldId id="440" r:id="rId9"/>
    <p:sldId id="338" r:id="rId10"/>
    <p:sldId id="340" r:id="rId11"/>
    <p:sldId id="420" r:id="rId12"/>
    <p:sldId id="421" r:id="rId13"/>
    <p:sldId id="439" r:id="rId14"/>
    <p:sldId id="419" r:id="rId15"/>
    <p:sldId id="435" r:id="rId16"/>
    <p:sldId id="442" r:id="rId17"/>
    <p:sldId id="382" r:id="rId18"/>
    <p:sldId id="383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angdandan (2012)" initials="L(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63" autoAdjust="0"/>
    <p:restoredTop sz="96309" autoAdjust="0"/>
  </p:normalViewPr>
  <p:slideViewPr>
    <p:cSldViewPr>
      <p:cViewPr varScale="1">
        <p:scale>
          <a:sx n="108" d="100"/>
          <a:sy n="108" d="100"/>
        </p:scale>
        <p:origin x="420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192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</a:t>
            </a:r>
            <a:r>
              <a:rPr lang="en-US" dirty="0" smtClean="0"/>
              <a:t>Doe  </a:t>
            </a:r>
            <a:r>
              <a:rPr lang="en-US" dirty="0"/>
              <a:t>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</a:t>
            </a:r>
            <a:r>
              <a:rPr lang="en-US" dirty="0" smtClean="0"/>
              <a:t>Doe  </a:t>
            </a:r>
            <a:r>
              <a:rPr lang="en-US" dirty="0"/>
              <a:t>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</a:t>
            </a:r>
            <a:r>
              <a:rPr lang="en-GB" dirty="0" err="1" smtClean="0"/>
              <a:t>etc</a:t>
            </a:r>
            <a:r>
              <a:rPr lang="en-GB" dirty="0" smtClean="0"/>
              <a:t> 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 smtClean="0"/>
              <a:t>Dandan</a:t>
            </a:r>
            <a:r>
              <a:rPr lang="en-GB" baseline="0" dirty="0" smtClean="0"/>
              <a:t> Liang</a:t>
            </a:r>
            <a:r>
              <a:rPr lang="en-GB" dirty="0" smtClean="0"/>
              <a:t>  et al. 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</a:t>
            </a:r>
            <a:r>
              <a:rPr lang="en-US" altLang="zh-CN" sz="1800" b="1" dirty="0" smtClean="0">
                <a:solidFill>
                  <a:schemeClr val="tx1"/>
                </a:solidFill>
                <a:effectLst/>
              </a:rPr>
              <a:t>0978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9" descr="d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24588"/>
            <a:ext cx="9150350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Text Box 8"/>
          <p:cNvSpPr txBox="1">
            <a:spLocks noChangeArrowheads="1"/>
          </p:cNvSpPr>
          <p:nvPr/>
        </p:nvSpPr>
        <p:spPr bwMode="auto">
          <a:xfrm>
            <a:off x="755650" y="6451600"/>
            <a:ext cx="268032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80114" bIns="0"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buClrTx/>
              <a:buSzTx/>
              <a:buFontTx/>
              <a:buNone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HUAWEI TECHNOLOGIES CO.  LTD.</a:t>
            </a:r>
          </a:p>
        </p:txBody>
      </p:sp>
      <p:pic>
        <p:nvPicPr>
          <p:cNvPr id="10244" name="Picture 9" descr="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8875" y="6386513"/>
            <a:ext cx="131127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325438"/>
            <a:ext cx="76327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64" rIns="80129" bIns="400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28775"/>
            <a:ext cx="7632700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-1952625" y="692150"/>
            <a:ext cx="1844675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:32-35pt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Medium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:30-32pt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黑体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:20-22pt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 :18pt  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Regular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:18-20pt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):18pt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细黑体</a:t>
            </a:r>
            <a:r>
              <a:rPr lang="zh-CN" altLang="en-US" sz="1100" b="1">
                <a:solidFill>
                  <a:srgbClr val="FFFFFF"/>
                </a:solidFill>
                <a:latin typeface="Arial" pitchFamily="34" charset="0"/>
                <a:ea typeface="华文细黑" pitchFamily="2" charset="-122"/>
              </a:rPr>
              <a:t> </a:t>
            </a:r>
          </a:p>
        </p:txBody>
      </p:sp>
      <p:grpSp>
        <p:nvGrpSpPr>
          <p:cNvPr id="10250" name="Group 16"/>
          <p:cNvGrpSpPr>
            <a:grpSpLocks/>
          </p:cNvGrpSpPr>
          <p:nvPr/>
        </p:nvGrpSpPr>
        <p:grpSpPr bwMode="auto">
          <a:xfrm>
            <a:off x="9324975" y="3367088"/>
            <a:ext cx="919163" cy="3490912"/>
            <a:chOff x="5839" y="2160"/>
            <a:chExt cx="579" cy="2199"/>
          </a:xfrm>
        </p:grpSpPr>
        <p:sp>
          <p:nvSpPr>
            <p:cNvPr id="10253" name="Rectangle 17"/>
            <p:cNvSpPr>
              <a:spLocks noChangeArrowheads="1"/>
            </p:cNvSpPr>
            <p:nvPr userDrawn="1"/>
          </p:nvSpPr>
          <p:spPr bwMode="auto">
            <a:xfrm>
              <a:off x="5839" y="2160"/>
              <a:ext cx="579" cy="21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endParaRPr lang="zh-CN" altLang="en-US" sz="180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  <p:grpSp>
          <p:nvGrpSpPr>
            <p:cNvPr id="10254" name="Group 18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0315" name="Rectangle 19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6" name="Rectangle 20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7" name="Rectangle 21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8" name="Rectangle 22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5" name="Group 23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0311" name="Rectangle 24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2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3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4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6" name="Group 28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0307" name="Rectangle 29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8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9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0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7" name="Group 33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0303" name="Rectangle 34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4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5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6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8" name="Group 38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0299" name="Rectangle 39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0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1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2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9" name="Group 43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0295" name="Rectangle 44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6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7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8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0" name="Group 48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0291" name="Rectangle 49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2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3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4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1" name="Group 53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0287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8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9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0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2" name="Group 58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0283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4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5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6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3" name="Group 63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0279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0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1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2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4" name="Group 68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0275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6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7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8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5" name="Group 73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0271" name="Rectangle 74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2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3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4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6" name="Group 78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10267" name="Rectangle 79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8" name="Rectangle 80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9" name="Rectangle 81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0" name="Rectangle 82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</p:grpSp>
      <p:sp>
        <p:nvSpPr>
          <p:cNvPr id="10251" name="Rectangle 83"/>
          <p:cNvSpPr>
            <a:spLocks noChangeArrowheads="1"/>
          </p:cNvSpPr>
          <p:nvPr/>
        </p:nvSpPr>
        <p:spPr bwMode="auto">
          <a:xfrm>
            <a:off x="9251950" y="1341438"/>
            <a:ext cx="1192213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配色参考方案：</a:t>
            </a:r>
          </a:p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组配色方案，同一页面内只选择一组使用。（仅供参考）</a:t>
            </a:r>
          </a:p>
        </p:txBody>
      </p:sp>
      <p:sp>
        <p:nvSpPr>
          <p:cNvPr id="10252" name="Rectangle 84"/>
          <p:cNvSpPr>
            <a:spLocks noChangeArrowheads="1"/>
          </p:cNvSpPr>
          <p:nvPr/>
        </p:nvSpPr>
        <p:spPr bwMode="auto">
          <a:xfrm>
            <a:off x="9251950" y="7938"/>
            <a:ext cx="11207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 eaLnBrk="1" hangingPunct="1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.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79" name="Rectangle 21"/>
          <p:cNvSpPr>
            <a:spLocks noChangeArrowheads="1"/>
          </p:cNvSpPr>
          <p:nvPr/>
        </p:nvSpPr>
        <p:spPr bwMode="auto">
          <a:xfrm>
            <a:off x="3785716" y="6465937"/>
            <a:ext cx="152748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82" tIns="0" rIns="80082" bIns="0">
            <a:spAutoFit/>
          </a:bodyPr>
          <a:lstStyle/>
          <a:p>
            <a:pPr defTabSz="801688">
              <a:buClrTx/>
              <a:buSzTx/>
              <a:buFontTx/>
              <a:buNone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Medium"/>
                <a:ea typeface="华文细黑"/>
              </a:rPr>
              <a:t>Huawei Confidential</a:t>
            </a:r>
            <a:endParaRPr lang="en-US" altLang="zh-CN" sz="1200" dirty="0">
              <a:solidFill>
                <a:srgbClr val="000000"/>
              </a:solidFill>
              <a:latin typeface="FrutigerNext LT Medium"/>
              <a:ea typeface="华文细黑"/>
            </a:endParaRPr>
          </a:p>
        </p:txBody>
      </p: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6361113" y="6489701"/>
            <a:ext cx="180339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914400">
              <a:lnSpc>
                <a:spcPct val="85000"/>
              </a:lnSpc>
              <a:buClrTx/>
              <a:buSzTx/>
              <a:buFontTx/>
              <a:buNone/>
            </a:pPr>
            <a:r>
              <a:rPr lang="de-DE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 </a:t>
            </a:r>
            <a:fld id="{A4C34F22-587E-473D-9099-376F4F013A30}" type="slidenum">
              <a:rPr lang="de-DE" altLang="zh-CN" sz="120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pPr defTabSz="914400">
                <a:lnSpc>
                  <a:spcPct val="85000"/>
                </a:lnSpc>
                <a:buClrTx/>
                <a:buSzTx/>
                <a:buFontTx/>
                <a:buNone/>
              </a:pPr>
              <a:t>‹#›</a:t>
            </a:fld>
            <a:endParaRPr lang="en-GB" altLang="zh-CN" sz="1200" dirty="0">
              <a:solidFill>
                <a:srgbClr val="000000"/>
              </a:solidFill>
              <a:latin typeface="FrutigerNext LT Bold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9141599"/>
      </p:ext>
    </p:extLst>
  </p:cSld>
  <p:clrMap bg1="lt1" tx1="dk1" bg2="lt2" tx2="dk2" accent1="accent1" accent2="accent2" accent3="accent3" accent4="accent4" accent5="accent5" accent6="accent6" hlink="hlink" folHlink="folHlink"/>
  <p:transition advClick="0" advTm="8000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777777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黑体" pitchFamily="49" charset="-122"/>
          <a:cs typeface="+mn-cs"/>
        </a:defRPr>
      </a:lvl1pPr>
      <a:lvl2pPr marL="742950" indent="-28575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pitchFamily="34" charset="0"/>
        <a:buChar char="~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1x EHT-LTF Sequences Design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2020-</a:t>
            </a:r>
            <a:r>
              <a:rPr lang="en-US" dirty="0" smtClean="0"/>
              <a:t>06</a:t>
            </a:r>
            <a:r>
              <a:rPr lang="en-US" altLang="zh-CN" dirty="0" smtClean="0"/>
              <a:t>-30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378753"/>
              </p:ext>
            </p:extLst>
          </p:nvPr>
        </p:nvGraphicFramePr>
        <p:xfrm>
          <a:off x="1219198" y="2821146"/>
          <a:ext cx="6629400" cy="23114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691642"/>
                <a:gridCol w="960118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Dandan</a:t>
                      </a:r>
                      <a:r>
                        <a:rPr lang="en-US" altLang="zh-CN" sz="1200" dirty="0" smtClean="0"/>
                        <a:t> Liang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sz="1200" dirty="0" smtClean="0"/>
                        <a:t>Huawei</a:t>
                      </a:r>
                      <a:r>
                        <a:rPr lang="en-US" sz="1200" baseline="0" dirty="0" smtClean="0"/>
                        <a:t> Technologies Co., Ltd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Base, </a:t>
                      </a: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6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r>
                        <a:rPr lang="en-US" altLang="zh-CN" sz="1200" dirty="0" smtClean="0"/>
                        <a:t>andan.liang</a:t>
                      </a:r>
                      <a:r>
                        <a:rPr lang="en-US" sz="1200" dirty="0" smtClean="0"/>
                        <a:t>@huawei.com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Chenchen</a:t>
                      </a:r>
                      <a:r>
                        <a:rPr lang="en-US" altLang="zh-CN" sz="1200" dirty="0" smtClean="0"/>
                        <a:t> Liu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Ming </a:t>
                      </a:r>
                      <a:r>
                        <a:rPr lang="en-US" altLang="zh-CN" sz="1200" dirty="0" err="1" smtClean="0"/>
                        <a:t>Gan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Yan Xin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Wei</a:t>
                      </a:r>
                      <a:r>
                        <a:rPr lang="en-US" altLang="zh-CN" sz="1200" baseline="0" dirty="0" smtClean="0"/>
                        <a:t> Lin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P2: </a:t>
            </a:r>
            <a:r>
              <a:rPr lang="en-US" altLang="zh-CN" dirty="0" smtClean="0"/>
              <a:t>320MHz 1x EHT-LTF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  <p:graphicFrame>
        <p:nvGraphicFramePr>
          <p:cNvPr id="7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7258691"/>
              </p:ext>
            </p:extLst>
          </p:nvPr>
        </p:nvGraphicFramePr>
        <p:xfrm>
          <a:off x="2095500" y="1569720"/>
          <a:ext cx="5027612" cy="427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3335"/>
                <a:gridCol w="1186155"/>
                <a:gridCol w="898122"/>
              </a:tblGrid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Patterns</a:t>
                      </a:r>
                      <a:endParaRPr lang="zh-CN" altLang="en-US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Option 1:</a:t>
                      </a:r>
                    </a:p>
                    <a:p>
                      <a:r>
                        <a:rPr lang="en-US" altLang="zh-CN" sz="900" dirty="0" smtClean="0"/>
                        <a:t>PAPR</a:t>
                      </a:r>
                      <a:r>
                        <a:rPr lang="en-US" altLang="zh-CN" sz="900" baseline="0" dirty="0" smtClean="0"/>
                        <a:t> [dB]</a:t>
                      </a:r>
                      <a:r>
                        <a:rPr lang="en-US" altLang="zh-CN" sz="900" dirty="0" smtClean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Option 2: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PAPR [dB] </a:t>
                      </a:r>
                    </a:p>
                  </a:txBody>
                  <a:tcPr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Case1</a:t>
                      </a:r>
                      <a:r>
                        <a:rPr lang="zh-CN" altLang="zh-CN" sz="900" dirty="0" smtClean="0"/>
                        <a:t>：</a:t>
                      </a:r>
                      <a:r>
                        <a:rPr lang="en-US" altLang="zh-CN" sz="900" dirty="0" smtClean="0"/>
                        <a:t>320MHz [1 1 </a:t>
                      </a:r>
                      <a:r>
                        <a:rPr lang="en-US" altLang="zh-CN" sz="900" dirty="0" err="1" smtClean="0"/>
                        <a:t>1</a:t>
                      </a:r>
                      <a:r>
                        <a:rPr lang="en-US" altLang="zh-CN" sz="900" dirty="0" smtClean="0"/>
                        <a:t> </a:t>
                      </a:r>
                      <a:r>
                        <a:rPr lang="en-US" altLang="zh-CN" sz="900" dirty="0" err="1" smtClean="0"/>
                        <a:t>1</a:t>
                      </a:r>
                      <a:r>
                        <a:rPr lang="en-US" altLang="zh-CN" sz="900" dirty="0" smtClean="0"/>
                        <a:t> </a:t>
                      </a:r>
                      <a:r>
                        <a:rPr lang="en-US" altLang="zh-CN" sz="900" dirty="0" err="1" smtClean="0"/>
                        <a:t>1</a:t>
                      </a:r>
                      <a:r>
                        <a:rPr lang="en-US" altLang="zh-CN" sz="900" dirty="0" smtClean="0"/>
                        <a:t> </a:t>
                      </a:r>
                      <a:r>
                        <a:rPr lang="en-US" altLang="zh-CN" sz="900" dirty="0" err="1" smtClean="0"/>
                        <a:t>1</a:t>
                      </a:r>
                      <a:r>
                        <a:rPr lang="en-US" altLang="zh-CN" sz="900" dirty="0" smtClean="0"/>
                        <a:t> </a:t>
                      </a:r>
                      <a:r>
                        <a:rPr lang="en-US" altLang="zh-CN" sz="900" dirty="0" err="1" smtClean="0"/>
                        <a:t>1</a:t>
                      </a:r>
                      <a:r>
                        <a:rPr lang="en-US" altLang="zh-CN" sz="900" dirty="0" smtClean="0"/>
                        <a:t> </a:t>
                      </a:r>
                      <a:r>
                        <a:rPr lang="en-US" altLang="zh-CN" sz="900" dirty="0" err="1" smtClean="0"/>
                        <a:t>1</a:t>
                      </a:r>
                      <a:r>
                        <a:rPr lang="en-US" altLang="zh-CN" sz="900" dirty="0" smtClean="0"/>
                        <a:t> </a:t>
                      </a:r>
                      <a:r>
                        <a:rPr lang="en-US" altLang="zh-CN" sz="900" dirty="0" err="1" smtClean="0"/>
                        <a:t>1</a:t>
                      </a:r>
                      <a:r>
                        <a:rPr lang="en-US" altLang="zh-CN" sz="900" dirty="0" smtClean="0"/>
                        <a:t> </a:t>
                      </a:r>
                      <a:r>
                        <a:rPr lang="en-US" altLang="zh-CN" sz="900" dirty="0" err="1" smtClean="0"/>
                        <a:t>1</a:t>
                      </a:r>
                      <a:r>
                        <a:rPr lang="en-US" altLang="zh-CN" sz="900" dirty="0" smtClean="0"/>
                        <a:t> </a:t>
                      </a:r>
                      <a:r>
                        <a:rPr lang="en-US" altLang="zh-CN" sz="900" dirty="0" err="1" smtClean="0"/>
                        <a:t>1</a:t>
                      </a:r>
                      <a:r>
                        <a:rPr lang="en-US" altLang="zh-CN" sz="900" dirty="0" smtClean="0"/>
                        <a:t> </a:t>
                      </a:r>
                      <a:r>
                        <a:rPr lang="en-US" altLang="zh-CN" sz="900" dirty="0" err="1" smtClean="0"/>
                        <a:t>1</a:t>
                      </a:r>
                      <a:r>
                        <a:rPr lang="en-US" altLang="zh-CN" sz="900" dirty="0" smtClean="0"/>
                        <a:t> </a:t>
                      </a:r>
                      <a:r>
                        <a:rPr lang="en-US" altLang="zh-CN" sz="900" dirty="0" err="1" smtClean="0"/>
                        <a:t>1</a:t>
                      </a:r>
                      <a:r>
                        <a:rPr lang="en-US" altLang="zh-CN" sz="900" dirty="0" smtClean="0"/>
                        <a:t> </a:t>
                      </a:r>
                      <a:r>
                        <a:rPr lang="en-US" altLang="zh-CN" sz="900" dirty="0" err="1" smtClean="0"/>
                        <a:t>1</a:t>
                      </a:r>
                      <a:r>
                        <a:rPr lang="en-US" altLang="zh-CN" sz="900" dirty="0" smtClean="0"/>
                        <a:t> </a:t>
                      </a:r>
                      <a:r>
                        <a:rPr lang="en-US" altLang="zh-CN" sz="900" dirty="0" err="1" smtClean="0"/>
                        <a:t>1</a:t>
                      </a:r>
                      <a:r>
                        <a:rPr lang="en-US" altLang="zh-CN" sz="900" dirty="0" smtClean="0"/>
                        <a:t> </a:t>
                      </a:r>
                      <a:r>
                        <a:rPr lang="en-US" altLang="zh-CN" sz="900" dirty="0" err="1" smtClean="0"/>
                        <a:t>1</a:t>
                      </a:r>
                      <a:r>
                        <a:rPr lang="en-US" altLang="zh-CN" sz="900" dirty="0" smtClean="0"/>
                        <a:t>]</a:t>
                      </a:r>
                      <a:endParaRPr lang="zh-CN" altLang="zh-CN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8.9944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8.9944</a:t>
                      </a:r>
                    </a:p>
                  </a:txBody>
                  <a:tcPr anchor="ctr"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Case2</a:t>
                      </a:r>
                      <a:r>
                        <a:rPr lang="zh-CN" altLang="zh-CN" sz="900" dirty="0" smtClean="0"/>
                        <a:t>：</a:t>
                      </a:r>
                      <a:r>
                        <a:rPr lang="en-US" altLang="zh-CN" sz="900" dirty="0" smtClean="0"/>
                        <a:t>280MHz [0 0 1 1 1 1 1 1 1 1 1 1 1 1 1 1]</a:t>
                      </a:r>
                      <a:endParaRPr lang="zh-CN" altLang="zh-CN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8.0424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8.0424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Case3</a:t>
                      </a:r>
                      <a:r>
                        <a:rPr lang="zh-CN" altLang="zh-CN" sz="900" dirty="0" smtClean="0"/>
                        <a:t>：</a:t>
                      </a:r>
                      <a:r>
                        <a:rPr lang="en-US" altLang="zh-CN" sz="900" dirty="0" smtClean="0"/>
                        <a:t>280MHz [1 1 0 0 1 1 1 1 1 1 1 1 1 1 1 1]</a:t>
                      </a:r>
                      <a:endParaRPr lang="zh-CN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8.2230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8.2230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Case4</a:t>
                      </a:r>
                      <a:r>
                        <a:rPr lang="zh-CN" altLang="zh-CN" sz="900" dirty="0" smtClean="0"/>
                        <a:t>：</a:t>
                      </a:r>
                      <a:r>
                        <a:rPr lang="en-US" altLang="zh-CN" sz="900" dirty="0" smtClean="0"/>
                        <a:t>280MHz [1 1 1 1 0 0 1 1 1 1 1 1 1 1 1 1]</a:t>
                      </a:r>
                      <a:endParaRPr lang="zh-CN" altLang="zh-CN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8.8837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8.8837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Case5</a:t>
                      </a:r>
                      <a:r>
                        <a:rPr lang="zh-CN" altLang="zh-CN" sz="900" dirty="0" smtClean="0"/>
                        <a:t>：</a:t>
                      </a:r>
                      <a:r>
                        <a:rPr lang="en-US" altLang="zh-CN" sz="900" dirty="0" smtClean="0"/>
                        <a:t>280MHz [1 1 1 1 1 1 0 0 1 1 1 1 1 1 1 1]</a:t>
                      </a:r>
                      <a:endParaRPr lang="zh-CN" altLang="zh-CN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8.9778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8.9778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Case6</a:t>
                      </a:r>
                      <a:r>
                        <a:rPr lang="zh-CN" altLang="zh-CN" sz="900" dirty="0" smtClean="0"/>
                        <a:t>：</a:t>
                      </a:r>
                      <a:r>
                        <a:rPr lang="en-US" altLang="zh-CN" sz="900" dirty="0" smtClean="0"/>
                        <a:t>280MHz [1 1 1 1 1 1 1 1 0 0 1 1 1 1 1 1]</a:t>
                      </a:r>
                      <a:endParaRPr lang="zh-CN" altLang="zh-CN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9.0837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9.0837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Case7</a:t>
                      </a:r>
                      <a:r>
                        <a:rPr lang="zh-CN" altLang="zh-CN" sz="900" dirty="0" smtClean="0"/>
                        <a:t>：</a:t>
                      </a:r>
                      <a:r>
                        <a:rPr lang="en-US" altLang="zh-CN" sz="900" dirty="0" smtClean="0"/>
                        <a:t>280MHz [1 1 1 1 1 1 1 1 1 1 0 0 1 1 1 1]</a:t>
                      </a:r>
                      <a:endParaRPr lang="zh-CN" altLang="zh-CN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8.9009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8.9009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altLang="zh-CN" sz="900" dirty="0" smtClean="0"/>
                        <a:t>Case8</a:t>
                      </a:r>
                      <a:r>
                        <a:rPr lang="zh-CN" altLang="zh-CN" sz="900" dirty="0" smtClean="0"/>
                        <a:t>：</a:t>
                      </a:r>
                      <a:r>
                        <a:rPr lang="en-US" altLang="zh-CN" sz="900" dirty="0" smtClean="0"/>
                        <a:t>280MHz [1 1 1 1 1 1 1 1 1 1 1 1 0 0 1 1]</a:t>
                      </a:r>
                      <a:endParaRPr lang="zh-CN" altLang="zh-CN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8.2149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8.2149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Case9</a:t>
                      </a:r>
                      <a:r>
                        <a:rPr lang="zh-CN" altLang="zh-CN" sz="900" dirty="0" smtClean="0"/>
                        <a:t>：</a:t>
                      </a:r>
                      <a:r>
                        <a:rPr lang="en-US" altLang="zh-CN" sz="900" dirty="0" smtClean="0"/>
                        <a:t>280MHz [1 1 1 1 1 1 1 1 1 1 1 1 1 1 0 0]</a:t>
                      </a:r>
                      <a:endParaRPr lang="zh-CN" altLang="zh-CN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8.2885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8.2885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Case10: 240MHz [1 1 1 1 0 0 0 0 1 1 1 1 1 1 1 1]</a:t>
                      </a:r>
                      <a:endParaRPr lang="zh-CN" altLang="zh-CN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8.9613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8.9613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Case11: 240MHz [1 1 1 1 1 1 1 1 0 0 0 0 1 1 1 1]</a:t>
                      </a:r>
                      <a:endParaRPr lang="zh-CN" altLang="zh-CN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8.9613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8.9613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Case12: 240MHz [1 1 1 1 1 1 1 1 1 1 1 1 0 0 0 0]</a:t>
                      </a:r>
                      <a:endParaRPr lang="zh-CN" altLang="zh-CN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7.5154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7.5154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Case13: 240MHz [0 0 0 0 1 1 1 1 1 1 1 1 1 1 1 1]</a:t>
                      </a:r>
                      <a:endParaRPr lang="zh-CN" altLang="zh-CN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7.5154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7.5154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Worst PAPR [dB]:</a:t>
                      </a:r>
                      <a:endParaRPr lang="zh-CN" altLang="zh-CN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9.0837 [Case 6]</a:t>
                      </a:r>
                      <a:endParaRPr lang="zh-CN" altLang="en-US" sz="9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9.0837 [Case 6]</a:t>
                      </a:r>
                      <a:endParaRPr lang="zh-CN" altLang="en-US" sz="9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455947" y="5847080"/>
            <a:ext cx="8306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Note: </a:t>
            </a:r>
            <a:r>
              <a:rPr lang="en-US" altLang="zh-CN" sz="1200" dirty="0" smtClean="0">
                <a:solidFill>
                  <a:schemeClr val="tx1"/>
                </a:solidFill>
              </a:rPr>
              <a:t>The PAPR value is for the EHT-LTF tones expect pilot tones multiplied by elements of P matrix(up to 16x16). The Worst </a:t>
            </a:r>
            <a:r>
              <a:rPr lang="en-US" altLang="zh-CN" sz="1200" dirty="0">
                <a:solidFill>
                  <a:schemeClr val="tx1"/>
                </a:solidFill>
              </a:rPr>
              <a:t>PAPR is the max PAPR for the </a:t>
            </a:r>
            <a:r>
              <a:rPr lang="en-US" altLang="zh-CN" sz="1200" dirty="0" smtClean="0">
                <a:solidFill>
                  <a:schemeClr val="tx1"/>
                </a:solidFill>
              </a:rPr>
              <a:t>EHT-LTF </a:t>
            </a:r>
            <a:r>
              <a:rPr lang="en-US" altLang="zh-CN" sz="1200" dirty="0">
                <a:solidFill>
                  <a:schemeClr val="tx1"/>
                </a:solidFill>
              </a:rPr>
              <a:t>tones except pilot tones multiplied by elements </a:t>
            </a:r>
            <a:r>
              <a:rPr lang="en-US" altLang="zh-CN" sz="1200" dirty="0" smtClean="0">
                <a:solidFill>
                  <a:schemeClr val="tx1"/>
                </a:solidFill>
              </a:rPr>
              <a:t>of P matrix.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6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6912" y="469900"/>
            <a:ext cx="7770813" cy="106521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P2: </a:t>
            </a:r>
            <a:r>
              <a:rPr lang="en-US" altLang="zh-CN" dirty="0" smtClean="0"/>
              <a:t>320MHz 1x EHT-LTF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  <p:graphicFrame>
        <p:nvGraphicFramePr>
          <p:cNvPr id="7" name="内容占位符 3"/>
          <p:cNvGraphicFramePr>
            <a:graphicFrameLocks/>
          </p:cNvGraphicFramePr>
          <p:nvPr>
            <p:extLst/>
          </p:nvPr>
        </p:nvGraphicFramePr>
        <p:xfrm>
          <a:off x="304801" y="1371600"/>
          <a:ext cx="3883025" cy="2488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3031"/>
                <a:gridCol w="908693"/>
                <a:gridCol w="991301"/>
              </a:tblGrid>
              <a:tr h="34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Patterns</a:t>
                      </a:r>
                      <a:endParaRPr lang="zh-CN" alt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Option 1:</a:t>
                      </a:r>
                    </a:p>
                    <a:p>
                      <a:r>
                        <a:rPr lang="en-US" altLang="zh-CN" sz="900" dirty="0" smtClean="0"/>
                        <a:t>PAPR</a:t>
                      </a:r>
                      <a:r>
                        <a:rPr lang="en-US" altLang="zh-CN" sz="900" baseline="0" dirty="0" smtClean="0"/>
                        <a:t> [dB]</a:t>
                      </a:r>
                      <a:r>
                        <a:rPr lang="en-US" altLang="zh-CN" sz="900" dirty="0" smtClean="0"/>
                        <a:t>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Option 2:</a:t>
                      </a:r>
                    </a:p>
                    <a:p>
                      <a:r>
                        <a:rPr lang="en-US" altLang="zh-CN" sz="900" dirty="0" smtClean="0"/>
                        <a:t>PAPR</a:t>
                      </a:r>
                      <a:r>
                        <a:rPr lang="en-US" altLang="zh-CN" sz="900" baseline="0" dirty="0" smtClean="0"/>
                        <a:t> [dB]</a:t>
                      </a:r>
                      <a:r>
                        <a:rPr lang="en-US" altLang="zh-CN" sz="900" dirty="0" smtClean="0"/>
                        <a:t> </a:t>
                      </a:r>
                    </a:p>
                  </a:txBody>
                  <a:tcPr anchor="ctr"/>
                </a:tc>
              </a:tr>
              <a:tr h="235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Case14: [0 0 1 1 0 0 0 0 1 1 1 1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8.2709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8.2709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35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Case15: [1 1 0 0 0 0 0 0 1 1 1 1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8.3622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8.3622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35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Case16: [1 1 1 1 0 0 0 0 0 0 1 1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8.7755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8.7755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35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Case17: [1 1 1 1 0 0 0 0 1 1 0 0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8.5458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8.5458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35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Case18: [1 1 1 1 0 0 0 0 1 1 1 1 0 0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8.6197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8.6197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35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 19: [1 1 1 1 0 0 0 0 1 1 1 1 1 1 0 0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8.5826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8.5826</a:t>
                      </a:r>
                    </a:p>
                  </a:txBody>
                  <a:tcPr marL="7620" marR="7620" marT="7620" marB="0" anchor="ctr"/>
                </a:tc>
              </a:tr>
              <a:tr h="235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 20: [0 0 0 0 0 0 0 0 1 1 1 1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8.0064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8.0064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35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 21: [1 1 1 1 0 0 0 0 0 0 0 0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8.1480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8.1480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35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Case 22: [1 1 1 1 0 0 0 0 1 1 1 1 0 0 0 0]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8.3072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8.3072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8" name="内容占位符 3"/>
          <p:cNvGraphicFramePr>
            <a:graphicFrameLocks/>
          </p:cNvGraphicFramePr>
          <p:nvPr>
            <p:extLst/>
          </p:nvPr>
        </p:nvGraphicFramePr>
        <p:xfrm>
          <a:off x="4344988" y="1371600"/>
          <a:ext cx="4385965" cy="2491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879"/>
                <a:gridCol w="1026389"/>
                <a:gridCol w="1119697"/>
              </a:tblGrid>
              <a:tr h="3629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Patterns</a:t>
                      </a:r>
                      <a:endParaRPr lang="zh-CN" alt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Option 1:</a:t>
                      </a:r>
                    </a:p>
                    <a:p>
                      <a:r>
                        <a:rPr lang="en-US" altLang="zh-CN" sz="900" dirty="0" smtClean="0"/>
                        <a:t>PAPR</a:t>
                      </a:r>
                      <a:r>
                        <a:rPr lang="en-US" altLang="zh-CN" sz="900" baseline="0" dirty="0" smtClean="0"/>
                        <a:t> [dB]</a:t>
                      </a:r>
                      <a:r>
                        <a:rPr lang="en-US" altLang="zh-CN" sz="900" dirty="0" smtClean="0"/>
                        <a:t>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Option 2:</a:t>
                      </a:r>
                    </a:p>
                    <a:p>
                      <a:r>
                        <a:rPr lang="en-US" altLang="zh-CN" sz="900" dirty="0" smtClean="0"/>
                        <a:t>PAPR</a:t>
                      </a:r>
                      <a:r>
                        <a:rPr lang="en-US" altLang="zh-CN" sz="900" baseline="0" dirty="0" smtClean="0"/>
                        <a:t> [dB]</a:t>
                      </a:r>
                      <a:r>
                        <a:rPr lang="en-US" altLang="zh-CN" sz="900" dirty="0" smtClean="0"/>
                        <a:t> </a:t>
                      </a:r>
                    </a:p>
                  </a:txBody>
                  <a:tcPr anchor="ctr"/>
                </a:tc>
              </a:tr>
              <a:tr h="236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Case23: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0 0 1 1 1 1 1 1 0 0 0 0 1 1 1 1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8.5199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8.5199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36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Case24: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1 1 0 0 1 1 1 1 0 0 0 0 1 1 1 1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8.4525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8.4525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36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Case25: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1 1 1 1 0 0 1 1 0 0 0 0 1 1 1 1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8.7406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8.7406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36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Case26: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1 1 1 1 1 1 0 0 0 0 0 0 1 1 1 1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8.6802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8.6802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36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Case27: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1 1 1 1 1 1 1 1 0 0 0 0 0 0 1 1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8.1251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8.1251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36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Case28: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1 1 1 1 1 1 1 1 0 0 0 0 1 1 0 0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8.2758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8.2758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36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Case29: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0 0 0 0 1 1 1 1 0 0 0 0 1 1 1 1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8.3072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8.3072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36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Case30: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1 1 1 1 0 0 0 0 0 0 0 0 1 1 1 1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8.1480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8.1480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3616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Case31: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1 1 1 1 1 1 1 1 0 0 0 0 0 0 0 0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8.0064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8.0064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9" name="内容占位符 3"/>
          <p:cNvGraphicFramePr>
            <a:graphicFrameLocks/>
          </p:cNvGraphicFramePr>
          <p:nvPr>
            <p:extLst/>
          </p:nvPr>
        </p:nvGraphicFramePr>
        <p:xfrm>
          <a:off x="311210" y="3903684"/>
          <a:ext cx="3883026" cy="2503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3032"/>
                <a:gridCol w="908693"/>
                <a:gridCol w="991301"/>
              </a:tblGrid>
              <a:tr h="2592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Patterns</a:t>
                      </a:r>
                      <a:endParaRPr lang="zh-CN" alt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Option 1:</a:t>
                      </a:r>
                    </a:p>
                    <a:p>
                      <a:r>
                        <a:rPr lang="en-US" altLang="zh-CN" sz="900" dirty="0" smtClean="0"/>
                        <a:t>PAPR</a:t>
                      </a:r>
                      <a:r>
                        <a:rPr lang="en-US" altLang="zh-CN" sz="900" baseline="0" dirty="0" smtClean="0"/>
                        <a:t> [dB]</a:t>
                      </a:r>
                      <a:r>
                        <a:rPr lang="en-US" altLang="zh-CN" sz="900" dirty="0" smtClean="0"/>
                        <a:t>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Option 2:</a:t>
                      </a:r>
                    </a:p>
                    <a:p>
                      <a:r>
                        <a:rPr lang="en-US" altLang="zh-CN" sz="900" dirty="0" smtClean="0"/>
                        <a:t>PAPR</a:t>
                      </a:r>
                      <a:r>
                        <a:rPr lang="en-US" altLang="zh-CN" sz="900" baseline="0" dirty="0" smtClean="0"/>
                        <a:t> [dB]</a:t>
                      </a:r>
                      <a:r>
                        <a:rPr lang="en-US" altLang="zh-CN" sz="900" dirty="0" smtClean="0"/>
                        <a:t> </a:t>
                      </a:r>
                    </a:p>
                  </a:txBody>
                  <a:tcPr anchor="ctr"/>
                </a:tc>
              </a:tr>
              <a:tr h="2374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Case32: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0 0 1 1 1 1 1 1 1 1 1 1 0 0 0 0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7.1151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7.1151</a:t>
                      </a:r>
                    </a:p>
                  </a:txBody>
                  <a:tcPr anchor="ctr"/>
                </a:tc>
              </a:tr>
              <a:tr h="2374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Case33: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1 1 0 0 1 1 1 1 1 1 1 1 0 0 0 0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7.2152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7.2152</a:t>
                      </a:r>
                    </a:p>
                  </a:txBody>
                  <a:tcPr marL="7620" marR="7620" marT="7620" marB="0" anchor="ctr"/>
                </a:tc>
              </a:tr>
              <a:tr h="2374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Case34: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1 1 1 1 0 0 1 1 1 1 1 1 0 0 0 0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8.2661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8.2661</a:t>
                      </a:r>
                    </a:p>
                  </a:txBody>
                  <a:tcPr marL="7620" marR="7620" marT="7620" marB="0" anchor="ctr"/>
                </a:tc>
              </a:tr>
              <a:tr h="2374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Case35: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1 1 1 1 1 1 0 0 1 1 1 1 0 0 0 0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7.9758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7.9758</a:t>
                      </a:r>
                    </a:p>
                  </a:txBody>
                  <a:tcPr marL="7620" marR="7620" marT="7620" marB="0" anchor="ctr"/>
                </a:tc>
              </a:tr>
              <a:tr h="2374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Case36: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1 1 1 1 1 1 1 1 0 0 1 1 0 0 0 0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7.2433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7.2433</a:t>
                      </a:r>
                    </a:p>
                  </a:txBody>
                  <a:tcPr marL="7620" marR="7620" marT="7620" marB="0" anchor="ctr"/>
                </a:tc>
              </a:tr>
              <a:tr h="2374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Case37: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1 1 1 1 1 1 1 1 1 1 0 0 0 0 0 0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7.0408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7.0408</a:t>
                      </a:r>
                    </a:p>
                  </a:txBody>
                  <a:tcPr marL="7620" marR="7620" marT="7620" marB="0" anchor="ctr"/>
                </a:tc>
              </a:tr>
              <a:tr h="2374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Case38: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0 0 0 0 1 1 1 1 1 1 1 1 0 0 0 0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8.1480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8.1480</a:t>
                      </a:r>
                    </a:p>
                  </a:txBody>
                  <a:tcPr marL="7620" marR="7620" marT="7620" marB="0" anchor="ctr"/>
                </a:tc>
              </a:tr>
              <a:tr h="2374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Case39: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1 1 1 1 0 0 0 0 1 1 1 1 0 0 0 0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8.3072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8.3072</a:t>
                      </a:r>
                    </a:p>
                  </a:txBody>
                  <a:tcPr marL="7620" marR="7620" marT="7620" marB="0" anchor="ctr"/>
                </a:tc>
              </a:tr>
              <a:tr h="23748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Case40: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1 1 1 1 1 1 1 1 0 0 0 0 0 0 0 0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8.0064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8.0064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10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1803236"/>
              </p:ext>
            </p:extLst>
          </p:nvPr>
        </p:nvGraphicFramePr>
        <p:xfrm>
          <a:off x="4344988" y="3903684"/>
          <a:ext cx="4385965" cy="250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880"/>
                <a:gridCol w="1026388"/>
                <a:gridCol w="1119697"/>
              </a:tblGrid>
              <a:tr h="2740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Patterns</a:t>
                      </a:r>
                      <a:endParaRPr lang="zh-CN" alt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Option 1:</a:t>
                      </a:r>
                    </a:p>
                    <a:p>
                      <a:r>
                        <a:rPr lang="en-US" altLang="zh-CN" sz="900" dirty="0" smtClean="0"/>
                        <a:t>PAPR</a:t>
                      </a:r>
                      <a:r>
                        <a:rPr lang="en-US" altLang="zh-CN" sz="900" baseline="0" dirty="0" smtClean="0"/>
                        <a:t> [dB]</a:t>
                      </a:r>
                      <a:r>
                        <a:rPr lang="en-US" altLang="zh-CN" sz="900" dirty="0" smtClean="0"/>
                        <a:t>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900" dirty="0" smtClean="0"/>
                        <a:t>Option 2:</a:t>
                      </a:r>
                    </a:p>
                    <a:p>
                      <a:r>
                        <a:rPr lang="en-US" altLang="zh-CN" sz="900" dirty="0" smtClean="0"/>
                        <a:t>PAPR</a:t>
                      </a:r>
                      <a:r>
                        <a:rPr lang="en-US" altLang="zh-CN" sz="900" baseline="0" dirty="0" smtClean="0"/>
                        <a:t> [dB]</a:t>
                      </a:r>
                      <a:r>
                        <a:rPr lang="en-US" altLang="zh-CN" sz="900" dirty="0" smtClean="0"/>
                        <a:t> </a:t>
                      </a:r>
                    </a:p>
                  </a:txBody>
                  <a:tcPr anchor="ctr"/>
                </a:tc>
              </a:tr>
              <a:tr h="2283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Case41: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0 0 0 0 0 0 1 1 1 1 1 1 1 1 1 1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7.2055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7.2055</a:t>
                      </a:r>
                    </a:p>
                  </a:txBody>
                  <a:tcPr anchor="ctr"/>
                </a:tc>
              </a:tr>
              <a:tr h="210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Case42: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0 0 0 0 1 1 0 0 1 1 1 1 1 1 1 1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6.9584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6.9584</a:t>
                      </a:r>
                    </a:p>
                  </a:txBody>
                  <a:tcPr marL="7620" marR="7620" marT="7620" marB="0" anchor="ctr"/>
                </a:tc>
              </a:tr>
              <a:tr h="210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Case43: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0 0 0 0 1 1 1 1 0 0 1 1 1 1 1 1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8.1436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8.1436</a:t>
                      </a:r>
                    </a:p>
                  </a:txBody>
                  <a:tcPr marL="7620" marR="7620" marT="7620" marB="0" anchor="ctr"/>
                </a:tc>
              </a:tr>
              <a:tr h="210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Case44: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0 0 0 0 1 1 1 1 1 1 0 0 1 1 1 1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8.0593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8.0593</a:t>
                      </a:r>
                    </a:p>
                  </a:txBody>
                  <a:tcPr marL="7620" marR="7620" marT="7620" marB="0" anchor="ctr"/>
                </a:tc>
              </a:tr>
              <a:tr h="210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Case45: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0 0 0 0 1 1 1 1 1 1 1 1 0 0 1 1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7.5331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7.5331</a:t>
                      </a:r>
                    </a:p>
                  </a:txBody>
                  <a:tcPr marL="7620" marR="7620" marT="7620" marB="0" anchor="ctr"/>
                </a:tc>
              </a:tr>
              <a:tr h="210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Case46: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0 0 0 0 1 1 1 1 1 1 1 1 1 1 0 0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6.9584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6.9584</a:t>
                      </a:r>
                    </a:p>
                  </a:txBody>
                  <a:tcPr marL="7620" marR="7620" marT="7620" marB="0" anchor="ctr"/>
                </a:tc>
              </a:tr>
              <a:tr h="210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Case47: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0 0 0 0 0 0 0 0 1 1 1 1 1 1 1 1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8.0064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8.0064</a:t>
                      </a:r>
                      <a:endParaRPr lang="en-US" altLang="zh-CN" sz="900" b="0" i="0" u="none" strike="noStrike" kern="1200" dirty="0">
                        <a:solidFill>
                          <a:srgbClr val="000000"/>
                        </a:solidFill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10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Case48: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0 0 0 0 1 1 1 1 0 0 0 0 1 1 1 1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8.3072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8.3072</a:t>
                      </a:r>
                    </a:p>
                  </a:txBody>
                  <a:tcPr marL="7620" marR="7620" marT="7620" marB="0" anchor="ctr"/>
                </a:tc>
              </a:tr>
              <a:tr h="2101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Case49: [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0 0 0 0 1 1 1 1 1 1 1 1 0 0 0 0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]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8.1480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kern="1200" dirty="0" smtClean="0">
                          <a:solidFill>
                            <a:srgbClr val="000000"/>
                          </a:solidFill>
                          <a:latin typeface="Tahoma"/>
                          <a:ea typeface="+mn-ea"/>
                          <a:cs typeface="+mn-cs"/>
                        </a:rPr>
                        <a:t>8.1480</a:t>
                      </a:r>
                    </a:p>
                  </a:txBody>
                  <a:tcPr marL="7620" marR="7620" marT="7620" marB="0" anchor="ctr"/>
                </a:tc>
              </a:tr>
              <a:tr h="2283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Worst</a:t>
                      </a:r>
                      <a:r>
                        <a:rPr lang="en-US" altLang="zh-CN" sz="900" baseline="0" dirty="0" smtClean="0"/>
                        <a:t> PAPR [dB]:</a:t>
                      </a:r>
                      <a:endParaRPr lang="zh-CN" altLang="en-US" sz="9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9.0837 [Case 6]</a:t>
                      </a:r>
                      <a:endParaRPr lang="zh-CN" altLang="en-US" sz="9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9.0837 [Case 6]</a:t>
                      </a:r>
                      <a:endParaRPr lang="zh-CN" altLang="en-US" sz="9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34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b="0" dirty="0"/>
              <a:t>In this contribution, </a:t>
            </a:r>
            <a:r>
              <a:rPr lang="en-GB" altLang="zh-CN" b="0" dirty="0" smtClean="0"/>
              <a:t>1x </a:t>
            </a:r>
            <a:r>
              <a:rPr lang="en-GB" altLang="zh-CN" b="0" dirty="0"/>
              <a:t>EHT-LTF </a:t>
            </a:r>
            <a:r>
              <a:rPr lang="en-GB" altLang="zh-CN" b="0" dirty="0" smtClean="0"/>
              <a:t>sequences </a:t>
            </a:r>
            <a:r>
              <a:rPr lang="en-GB" altLang="zh-CN" b="0" dirty="0"/>
              <a:t>in</a:t>
            </a:r>
          </a:p>
          <a:p>
            <a:r>
              <a:rPr lang="en-GB" altLang="zh-CN" b="0" dirty="0" smtClean="0"/>
              <a:t>320MHz/160MHz+160MHz </a:t>
            </a:r>
            <a:r>
              <a:rPr lang="en-GB" altLang="zh-CN" b="0" dirty="0"/>
              <a:t>transmission </a:t>
            </a:r>
            <a:r>
              <a:rPr lang="en-GB" altLang="zh-CN" b="0" dirty="0" smtClean="0"/>
              <a:t>are </a:t>
            </a:r>
            <a:r>
              <a:rPr lang="en-GB" altLang="zh-CN" b="0" dirty="0"/>
              <a:t>proposed.</a:t>
            </a:r>
            <a:endParaRPr lang="en-US" altLang="zh-CN" b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2020-06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602148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b="0" dirty="0"/>
              <a:t>[</a:t>
            </a:r>
            <a:r>
              <a:rPr lang="en-US" altLang="zh-CN" sz="1600" b="0" dirty="0" smtClean="0"/>
              <a:t>1]</a:t>
            </a:r>
            <a:r>
              <a:rPr lang="en-US" altLang="zh-CN" sz="1600" b="0" dirty="0" err="1" smtClean="0"/>
              <a:t>Dandan</a:t>
            </a:r>
            <a:r>
              <a:rPr lang="en-US" altLang="zh-CN" sz="1600" b="0" dirty="0" smtClean="0"/>
              <a:t> Liang, </a:t>
            </a:r>
            <a:r>
              <a:rPr lang="en-US" altLang="zh-CN" sz="1600" b="0" i="1" dirty="0" smtClean="0"/>
              <a:t>et al</a:t>
            </a:r>
            <a:r>
              <a:rPr lang="en-US" altLang="zh-CN" sz="1600" b="0" dirty="0" smtClean="0"/>
              <a:t>, &lt;EHT-LTFs Sequences Design&gt;, IEEE 802.11-20/0926r0 </a:t>
            </a:r>
          </a:p>
          <a:p>
            <a:r>
              <a:rPr lang="en-US" altLang="zh-CN" sz="1600" b="0" dirty="0" smtClean="0"/>
              <a:t>[2]Edward </a:t>
            </a:r>
            <a:r>
              <a:rPr lang="en-US" altLang="zh-CN" sz="1600" b="0" dirty="0"/>
              <a:t>Au, &lt;IEEE P802.11 Wireless LANs&gt;, IEEE 802.11-20/0566r29</a:t>
            </a:r>
          </a:p>
          <a:p>
            <a:r>
              <a:rPr lang="en-US" altLang="zh-CN" sz="1600" b="0" dirty="0" smtClean="0"/>
              <a:t>[3] </a:t>
            </a:r>
            <a:r>
              <a:rPr lang="en-US" altLang="zh-CN" sz="1600" b="0" dirty="0"/>
              <a:t>&lt;802.11ax Draft&gt;, D6.0.</a:t>
            </a:r>
          </a:p>
          <a:p>
            <a:r>
              <a:rPr lang="en-US" altLang="zh-CN" sz="1600" b="0" dirty="0" smtClean="0"/>
              <a:t>[4] </a:t>
            </a:r>
            <a:r>
              <a:rPr lang="en-US" altLang="zh-CN" sz="1600" b="0" dirty="0" err="1"/>
              <a:t>Jinyoung</a:t>
            </a:r>
            <a:r>
              <a:rPr lang="en-US" altLang="zh-CN" sz="1600" b="0" dirty="0"/>
              <a:t> Chun, </a:t>
            </a:r>
            <a:r>
              <a:rPr lang="en-US" altLang="zh-CN" sz="1600" b="0" i="1" dirty="0"/>
              <a:t>et al</a:t>
            </a:r>
            <a:r>
              <a:rPr lang="en-US" altLang="zh-CN" sz="1600" b="0" dirty="0"/>
              <a:t>, &lt;EHT-LTF sequences in new tone plan&gt;, IEEE 802.11-20/825r1</a:t>
            </a:r>
          </a:p>
          <a:p>
            <a:r>
              <a:rPr lang="en-US" altLang="zh-CN" sz="1600" b="0" dirty="0" smtClean="0"/>
              <a:t>[5] </a:t>
            </a:r>
            <a:r>
              <a:rPr lang="en-US" altLang="zh-CN" sz="1600" b="0" dirty="0"/>
              <a:t>Le Liu, </a:t>
            </a:r>
            <a:r>
              <a:rPr lang="en-US" altLang="zh-CN" sz="1600" b="0" i="1" dirty="0"/>
              <a:t>et al</a:t>
            </a:r>
            <a:r>
              <a:rPr lang="en-US" altLang="zh-CN" sz="1600" b="0" dirty="0"/>
              <a:t>, &lt;HE-LTF Sequence Design&gt;, IEEE </a:t>
            </a:r>
            <a:r>
              <a:rPr lang="en-US" altLang="zh-CN" sz="1600" b="0" dirty="0" smtClean="0"/>
              <a:t>802.11-15/1334</a:t>
            </a:r>
          </a:p>
          <a:p>
            <a:r>
              <a:rPr lang="en-US" altLang="zh-CN" sz="1600" b="0" dirty="0" smtClean="0"/>
              <a:t>[6] Ron </a:t>
            </a:r>
            <a:r>
              <a:rPr lang="en-US" altLang="zh-CN" sz="1600" b="0" dirty="0" err="1" smtClean="0"/>
              <a:t>Porat</a:t>
            </a:r>
            <a:r>
              <a:rPr lang="en-US" altLang="zh-CN" sz="1600" b="0" dirty="0" smtClean="0"/>
              <a:t>, </a:t>
            </a:r>
            <a:r>
              <a:rPr lang="en-US" altLang="zh-CN" sz="1600" b="0" i="1" dirty="0" smtClean="0"/>
              <a:t>et al, </a:t>
            </a:r>
            <a:r>
              <a:rPr lang="en-US" altLang="zh-CN" sz="1600" b="0" dirty="0" smtClean="0"/>
              <a:t>&lt;80MHz OFDMA Tone Plan&gt;, IEEE 802.11-20/0666r2</a:t>
            </a:r>
            <a:endParaRPr lang="en-US" altLang="zh-CN" sz="1600" b="0" dirty="0"/>
          </a:p>
          <a:p>
            <a:r>
              <a:rPr lang="en-US" altLang="zh-CN" dirty="0"/>
              <a:t> 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2020-06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105326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7254" y="1741043"/>
            <a:ext cx="7770813" cy="4113213"/>
          </a:xfrm>
        </p:spPr>
        <p:txBody>
          <a:bodyPr/>
          <a:lstStyle/>
          <a:p>
            <a:r>
              <a:rPr lang="en-US" altLang="zh-CN" dirty="0"/>
              <a:t>Do you support to add to </a:t>
            </a:r>
            <a:r>
              <a:rPr lang="en-US" altLang="zh-CN" dirty="0" smtClean="0"/>
              <a:t>SFD: </a:t>
            </a:r>
            <a:r>
              <a:rPr lang="en-US" altLang="zh-CN" dirty="0" smtClean="0"/>
              <a:t>320MHz/160MHz+160MHz </a:t>
            </a:r>
            <a:r>
              <a:rPr lang="en-US" altLang="zh-CN" dirty="0"/>
              <a:t>1x EHT-LTF </a:t>
            </a:r>
            <a:r>
              <a:rPr lang="en-US" altLang="zh-CN" dirty="0" smtClean="0"/>
              <a:t>sequence: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2020-06</a:t>
            </a:r>
            <a:endParaRPr lang="en-GB" altLang="zh-CN" dirty="0"/>
          </a:p>
        </p:txBody>
      </p:sp>
      <p:sp>
        <p:nvSpPr>
          <p:cNvPr id="10" name="内容占位符 2"/>
          <p:cNvSpPr txBox="1">
            <a:spLocks/>
          </p:cNvSpPr>
          <p:nvPr/>
        </p:nvSpPr>
        <p:spPr bwMode="auto">
          <a:xfrm>
            <a:off x="738492" y="2590800"/>
            <a:ext cx="7872108" cy="28553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kern="0" dirty="0" smtClean="0"/>
              <a:t>Option 1: </a:t>
            </a:r>
            <a:r>
              <a:rPr lang="en-US" altLang="zh-CN" sz="16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320MHz 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1x EHT-LTF</a:t>
            </a:r>
            <a:r>
              <a:rPr lang="en-US" altLang="zh-CN" sz="1600" b="0" baseline="-25000" dirty="0"/>
              <a:t>-2036,2036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= [HE-</a:t>
            </a:r>
            <a:r>
              <a:rPr lang="en-US" altLang="ko-KR" sz="1600" b="0" kern="0" dirty="0" smtClean="0">
                <a:solidFill>
                  <a:schemeClr val="tx1"/>
                </a:solidFill>
              </a:rPr>
              <a:t>LTF</a:t>
            </a:r>
            <a:r>
              <a:rPr lang="en-US" altLang="ko-KR" sz="1600" b="0" kern="0" baseline="-25000" dirty="0" smtClean="0">
                <a:solidFill>
                  <a:schemeClr val="tx1"/>
                </a:solidFill>
              </a:rPr>
              <a:t>80MHz_1x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0</a:t>
            </a:r>
            <a:r>
              <a:rPr lang="en-US" altLang="zh-CN" sz="1600" b="0" kern="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HE-</a:t>
            </a:r>
            <a:r>
              <a:rPr lang="en-US" altLang="ko-KR" sz="1600" b="0" kern="0" dirty="0" smtClean="0">
                <a:solidFill>
                  <a:schemeClr val="tx1"/>
                </a:solidFill>
              </a:rPr>
              <a:t>LTF</a:t>
            </a:r>
            <a:r>
              <a:rPr lang="en-US" altLang="ko-KR" sz="1600" b="0" kern="0" baseline="-25000" dirty="0" smtClean="0">
                <a:solidFill>
                  <a:schemeClr val="tx1"/>
                </a:solidFill>
              </a:rPr>
              <a:t>80MHz_1x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0</a:t>
            </a:r>
            <a:r>
              <a:rPr lang="en-US" altLang="zh-CN" sz="1600" b="0" kern="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(-1)* HE-</a:t>
            </a:r>
            <a:r>
              <a:rPr lang="en-US" altLang="ko-KR" sz="1600" b="0" kern="0" dirty="0" smtClean="0">
                <a:solidFill>
                  <a:schemeClr val="tx1"/>
                </a:solidFill>
              </a:rPr>
              <a:t>LTF</a:t>
            </a:r>
            <a:r>
              <a:rPr lang="en-US" altLang="ko-KR" sz="1600" b="0" kern="0" baseline="-25000" dirty="0" smtClean="0">
                <a:solidFill>
                  <a:schemeClr val="tx1"/>
                </a:solidFill>
              </a:rPr>
              <a:t>80MHz_1x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0</a:t>
            </a:r>
            <a:r>
              <a:rPr lang="en-US" altLang="zh-CN" sz="1600" b="0" kern="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 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(-1)*HE-</a:t>
            </a:r>
            <a:r>
              <a:rPr lang="en-US" altLang="ko-KR" sz="1600" b="0" kern="0" dirty="0" smtClean="0">
                <a:solidFill>
                  <a:schemeClr val="tx1"/>
                </a:solidFill>
              </a:rPr>
              <a:t>LTF</a:t>
            </a:r>
            <a:r>
              <a:rPr lang="en-US" altLang="ko-KR" sz="1600" b="0" kern="0" baseline="-25000" dirty="0" smtClean="0">
                <a:solidFill>
                  <a:schemeClr val="tx1"/>
                </a:solidFill>
              </a:rPr>
              <a:t>80MHz_1x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</a:t>
            </a:r>
          </a:p>
          <a:p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Coefficient values = [1  1  -1 -1]</a:t>
            </a:r>
            <a:endParaRPr lang="en-US" altLang="zh-CN" sz="1600" kern="0" dirty="0" smtClean="0">
              <a:solidFill>
                <a:schemeClr val="tx1"/>
              </a:solidFill>
            </a:endParaRPr>
          </a:p>
          <a:p>
            <a:r>
              <a:rPr lang="en-US" altLang="zh-CN" kern="0" dirty="0" smtClean="0">
                <a:solidFill>
                  <a:schemeClr val="tx1"/>
                </a:solidFill>
              </a:rPr>
              <a:t>Option 2: 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320MHz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1x 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EHT-LTF</a:t>
            </a:r>
            <a:r>
              <a:rPr lang="en-US" altLang="zh-CN" sz="1600" b="0" baseline="-25000" dirty="0"/>
              <a:t>-2036,2036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 [HE-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80MHz_left_1x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  (-1)*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80MHz_right_1x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</a:t>
            </a:r>
            <a:r>
              <a:rPr lang="en-US" altLang="zh-CN" sz="1600" b="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80MHz_left_1x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 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80MHz_right_1x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</a:t>
            </a:r>
            <a:r>
              <a:rPr lang="en-US" altLang="zh-CN" sz="1600" b="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80MHz_left_1x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 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80MHz_right_1x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0</a:t>
            </a:r>
            <a:r>
              <a:rPr lang="en-US" altLang="zh-CN" sz="1600" b="0" baseline="-250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(-1)*HE-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80MHz_left_1x</a:t>
            </a:r>
            <a:r>
              <a:rPr lang="en-US" altLang="zh-CN" sz="1600" b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  (-1)*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80MHz_right_1x</a:t>
            </a:r>
            <a:r>
              <a:rPr lang="en-US" altLang="zh-CN" sz="16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</a:t>
            </a:r>
          </a:p>
          <a:p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Coefficient </a:t>
            </a:r>
            <a:r>
              <a:rPr lang="en-US" altLang="zh-CN" sz="1600" b="0" kern="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values = [1  -1  1  1  1  1  -1  -1</a:t>
            </a:r>
            <a:r>
              <a:rPr lang="en-US" altLang="zh-C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</a:p>
          <a:p>
            <a:pPr lvl="0" defTabSz="914400" fontAlgn="auto"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kern="0" dirty="0"/>
              <a:t>Option 3: </a:t>
            </a:r>
            <a:r>
              <a:rPr lang="en-US" altLang="zh-CN" sz="1600" b="0" dirty="0">
                <a:solidFill>
                  <a:schemeClr val="tx1"/>
                </a:solidFill>
                <a:ea typeface="宋体" panose="02010600030101010101" pitchFamily="2" charset="-122"/>
              </a:rPr>
              <a:t>320MHz 1x </a:t>
            </a:r>
            <a:r>
              <a:rPr lang="en-US" altLang="zh-CN" sz="1600" b="0" dirty="0" smtClean="0">
                <a:solidFill>
                  <a:schemeClr val="tx1"/>
                </a:solidFill>
                <a:ea typeface="宋体" panose="02010600030101010101" pitchFamily="2" charset="-122"/>
              </a:rPr>
              <a:t>EHT-LTF</a:t>
            </a:r>
            <a:r>
              <a:rPr lang="en-US" altLang="zh-CN" sz="1600" b="0" baseline="-25000" dirty="0"/>
              <a:t>-2036,2036</a:t>
            </a:r>
            <a:r>
              <a:rPr lang="en-US" altLang="zh-CN" sz="1600" b="0" dirty="0" smtClean="0">
                <a:solidFill>
                  <a:schemeClr val="tx1"/>
                </a:solidFill>
                <a:ea typeface="宋体" panose="02010600030101010101" pitchFamily="2" charset="-122"/>
              </a:rPr>
              <a:t> </a:t>
            </a:r>
            <a:r>
              <a:rPr lang="en-US" altLang="zh-CN" sz="1600" b="0" dirty="0">
                <a:solidFill>
                  <a:schemeClr val="tx1"/>
                </a:solidFill>
                <a:ea typeface="宋体" panose="02010600030101010101" pitchFamily="2" charset="-122"/>
              </a:rPr>
              <a:t>= [HE-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80MHz_left_1x</a:t>
            </a:r>
            <a:r>
              <a:rPr lang="en-US" altLang="zh-CN" sz="1600" b="0" dirty="0">
                <a:solidFill>
                  <a:schemeClr val="tx1"/>
                </a:solidFill>
                <a:ea typeface="宋体" panose="02010600030101010101" pitchFamily="2" charset="-122"/>
              </a:rPr>
              <a:t>  0 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80MHz_right_1x</a:t>
            </a:r>
            <a:r>
              <a:rPr lang="en-US" altLang="zh-CN" sz="1600" b="0" dirty="0">
                <a:solidFill>
                  <a:schemeClr val="tx1"/>
                </a:solidFill>
                <a:ea typeface="宋体" panose="02010600030101010101" pitchFamily="2" charset="-122"/>
              </a:rPr>
              <a:t>  0</a:t>
            </a:r>
            <a:r>
              <a:rPr lang="en-US" altLang="zh-CN" sz="1600" b="0" baseline="-25000" dirty="0">
                <a:solidFill>
                  <a:schemeClr val="tx1"/>
                </a:solidFill>
                <a:ea typeface="宋体" panose="02010600030101010101" pitchFamily="2" charset="-122"/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  <a:ea typeface="宋体" panose="02010600030101010101" pitchFamily="2" charset="-122"/>
              </a:rPr>
              <a:t>  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80MHz_left_1x</a:t>
            </a:r>
            <a:r>
              <a:rPr lang="en-US" altLang="zh-CN" sz="1600" b="0" dirty="0">
                <a:solidFill>
                  <a:schemeClr val="tx1"/>
                </a:solidFill>
                <a:ea typeface="宋体" panose="02010600030101010101" pitchFamily="2" charset="-122"/>
              </a:rPr>
              <a:t>  0 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80MHz_right_1x</a:t>
            </a:r>
            <a:r>
              <a:rPr lang="en-US" altLang="zh-CN" sz="1600" b="0" dirty="0">
                <a:solidFill>
                  <a:schemeClr val="tx1"/>
                </a:solidFill>
                <a:ea typeface="宋体" panose="02010600030101010101" pitchFamily="2" charset="-122"/>
              </a:rPr>
              <a:t>  0</a:t>
            </a:r>
            <a:r>
              <a:rPr lang="en-US" altLang="zh-CN" sz="1600" b="0" baseline="-25000" dirty="0">
                <a:solidFill>
                  <a:schemeClr val="tx1"/>
                </a:solidFill>
                <a:ea typeface="宋体" panose="02010600030101010101" pitchFamily="2" charset="-122"/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  <a:ea typeface="宋体" panose="02010600030101010101" pitchFamily="2" charset="-122"/>
              </a:rPr>
              <a:t> (-1)*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80MHz_left_1x</a:t>
            </a:r>
            <a:r>
              <a:rPr lang="en-US" altLang="zh-CN" sz="1600" b="0" dirty="0">
                <a:solidFill>
                  <a:schemeClr val="tx1"/>
                </a:solidFill>
                <a:ea typeface="宋体" panose="02010600030101010101" pitchFamily="2" charset="-122"/>
              </a:rPr>
              <a:t>  0 (-1)*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80MHz_right_1x</a:t>
            </a:r>
            <a:r>
              <a:rPr lang="en-US" altLang="zh-CN" sz="1600" b="0" dirty="0">
                <a:solidFill>
                  <a:schemeClr val="tx1"/>
                </a:solidFill>
                <a:ea typeface="宋体" panose="02010600030101010101" pitchFamily="2" charset="-122"/>
              </a:rPr>
              <a:t>   0</a:t>
            </a:r>
            <a:r>
              <a:rPr lang="en-US" altLang="zh-CN" sz="1600" b="0" baseline="-25000" dirty="0">
                <a:solidFill>
                  <a:schemeClr val="tx1"/>
                </a:solidFill>
                <a:ea typeface="宋体" panose="02010600030101010101" pitchFamily="2" charset="-122"/>
              </a:rPr>
              <a:t>23</a:t>
            </a:r>
            <a:r>
              <a:rPr lang="en-US" altLang="zh-CN" sz="1600" b="0" dirty="0">
                <a:solidFill>
                  <a:schemeClr val="tx1"/>
                </a:solidFill>
                <a:ea typeface="宋体" panose="02010600030101010101" pitchFamily="2" charset="-122"/>
              </a:rPr>
              <a:t>   (-1)*HE-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80MHz_left_1x</a:t>
            </a:r>
            <a:r>
              <a:rPr lang="en-US" altLang="zh-CN" sz="1600" b="0" dirty="0">
                <a:solidFill>
                  <a:schemeClr val="tx1"/>
                </a:solidFill>
                <a:ea typeface="宋体" panose="02010600030101010101" pitchFamily="2" charset="-122"/>
              </a:rPr>
              <a:t>  0  (-1)* HE-</a:t>
            </a:r>
            <a:r>
              <a:rPr lang="en-US" altLang="ko-KR" sz="1600" b="0" dirty="0">
                <a:solidFill>
                  <a:schemeClr val="tx1"/>
                </a:solidFill>
              </a:rPr>
              <a:t>LTF</a:t>
            </a:r>
            <a:r>
              <a:rPr lang="en-US" altLang="ko-KR" sz="1600" b="0" baseline="-25000" dirty="0">
                <a:solidFill>
                  <a:schemeClr val="tx1"/>
                </a:solidFill>
              </a:rPr>
              <a:t>80MHz_right_1x</a:t>
            </a:r>
            <a:r>
              <a:rPr lang="en-US" altLang="zh-CN" sz="1600" b="0" dirty="0">
                <a:solidFill>
                  <a:schemeClr val="tx1"/>
                </a:solidFill>
                <a:ea typeface="宋体" panose="02010600030101010101" pitchFamily="2" charset="-122"/>
              </a:rPr>
              <a:t>];</a:t>
            </a:r>
          </a:p>
          <a:p>
            <a:pPr defTabSz="914400" fontAlgn="auto"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600" b="0" dirty="0">
                <a:solidFill>
                  <a:schemeClr val="tx1"/>
                </a:solidFill>
                <a:ea typeface="宋体" panose="02010600030101010101" pitchFamily="2" charset="-122"/>
              </a:rPr>
              <a:t> </a:t>
            </a:r>
            <a:r>
              <a:rPr lang="en-US" altLang="zh-CN" sz="1600" b="0" dirty="0" smtClean="0">
                <a:solidFill>
                  <a:schemeClr val="tx1"/>
                </a:solidFill>
                <a:ea typeface="宋体" panose="02010600030101010101" pitchFamily="2" charset="-122"/>
              </a:rPr>
              <a:t>      Coefficient </a:t>
            </a:r>
            <a:r>
              <a:rPr lang="en-US" altLang="zh-CN" sz="1600" b="0" dirty="0">
                <a:solidFill>
                  <a:schemeClr val="tx1"/>
                </a:solidFill>
                <a:ea typeface="宋体" panose="02010600030101010101" pitchFamily="2" charset="-122"/>
              </a:rPr>
              <a:t>values = [1  1  1  1  -1  -1  -1  -1]</a:t>
            </a:r>
            <a:endParaRPr lang="en-US" altLang="zh-CN" sz="1600" b="0" dirty="0">
              <a:solidFill>
                <a:schemeClr val="tx1"/>
              </a:solidFill>
            </a:endParaRPr>
          </a:p>
          <a:p>
            <a:endParaRPr lang="en-US" altLang="zh-CN" kern="0" dirty="0"/>
          </a:p>
          <a:p>
            <a:endParaRPr lang="en-US" altLang="zh-CN" sz="1600" b="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3934169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7738200"/>
              </p:ext>
            </p:extLst>
          </p:nvPr>
        </p:nvGraphicFramePr>
        <p:xfrm>
          <a:off x="696912" y="1676400"/>
          <a:ext cx="7570862" cy="45870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3493"/>
                <a:gridCol w="700415"/>
                <a:gridCol w="899964"/>
                <a:gridCol w="899964"/>
                <a:gridCol w="732342"/>
                <a:gridCol w="732342"/>
                <a:gridCol w="732342"/>
              </a:tblGrid>
              <a:tr h="408683">
                <a:tc>
                  <a:txBody>
                    <a:bodyPr/>
                    <a:lstStyle/>
                    <a:p>
                      <a:endParaRPr lang="zh-CN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9080" marR="49080" marT="24540" marB="24540" anchor="ctr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320MHz</a:t>
                      </a:r>
                      <a:endParaRPr lang="zh-CN" sz="1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16327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Patterns</a:t>
                      </a:r>
                      <a:endParaRPr lang="zh-CN" sz="1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P1</a:t>
                      </a:r>
                      <a:r>
                        <a:rPr lang="en-US" sz="1000" baseline="0" dirty="0" smtClean="0">
                          <a:effectLst/>
                        </a:rPr>
                        <a:t> &amp; </a:t>
                      </a:r>
                      <a:r>
                        <a:rPr lang="en-US" sz="1000" dirty="0" smtClean="0">
                          <a:effectLst/>
                        </a:rPr>
                        <a:t>Option </a:t>
                      </a:r>
                      <a:r>
                        <a:rPr lang="en-US" sz="1000" dirty="0">
                          <a:effectLst/>
                        </a:rPr>
                        <a:t>1:</a:t>
                      </a:r>
                      <a:endParaRPr lang="zh-CN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PAPR [dB]</a:t>
                      </a:r>
                      <a:endParaRPr lang="zh-CN" sz="1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P1</a:t>
                      </a:r>
                      <a:r>
                        <a:rPr lang="en-US" sz="1000" baseline="0" dirty="0" smtClean="0">
                          <a:effectLst/>
                        </a:rPr>
                        <a:t> &amp; </a:t>
                      </a:r>
                      <a:r>
                        <a:rPr lang="en-US" sz="1000" dirty="0" smtClean="0">
                          <a:effectLst/>
                        </a:rPr>
                        <a:t>Option </a:t>
                      </a:r>
                      <a:r>
                        <a:rPr lang="en-US" sz="1000" dirty="0">
                          <a:effectLst/>
                        </a:rPr>
                        <a:t>2:</a:t>
                      </a:r>
                      <a:endParaRPr lang="zh-CN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PAPR [dB] </a:t>
                      </a:r>
                      <a:endParaRPr lang="zh-CN" sz="1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5255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1ss</a:t>
                      </a:r>
                      <a:endParaRPr lang="zh-CN" sz="1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 matrices</a:t>
                      </a:r>
                      <a:r>
                        <a:rPr lang="en-US" altLang="zh-CN" sz="1000" baseline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with +1, -1</a:t>
                      </a:r>
                      <a:endParaRPr lang="zh-CN" sz="1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 matrices</a:t>
                      </a:r>
                      <a:r>
                        <a:rPr lang="en-US" altLang="zh-CN" sz="1000" baseline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with +1,-1, w</a:t>
                      </a:r>
                      <a:endParaRPr lang="zh-CN" altLang="zh-CN" sz="1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1ss</a:t>
                      </a:r>
                      <a:endParaRPr lang="zh-CN" sz="1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 matrices</a:t>
                      </a:r>
                      <a:r>
                        <a:rPr lang="en-US" altLang="zh-CN" sz="1000" baseline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with +1, -1</a:t>
                      </a:r>
                      <a:endParaRPr lang="zh-CN" sz="1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 matrices</a:t>
                      </a:r>
                      <a:r>
                        <a:rPr lang="en-US" altLang="zh-CN" sz="1000" baseline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 with +1,-1, w</a:t>
                      </a:r>
                      <a:endParaRPr lang="zh-CN" altLang="zh-CN" sz="1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</a:tr>
              <a:tr h="2229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Case1</a:t>
                      </a:r>
                      <a:r>
                        <a:rPr lang="zh-CN" sz="1000">
                          <a:effectLst/>
                        </a:rPr>
                        <a:t>：</a:t>
                      </a:r>
                      <a:r>
                        <a:rPr lang="en-US" sz="1000">
                          <a:effectLst/>
                        </a:rPr>
                        <a:t>320MHz [1 1 1 1 1 1 1 1 1 1 1 1 1 1 1 1]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8.5362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8.9944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8.9944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6.6917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7.0772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7.2138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</a:tr>
              <a:tr h="2229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Case2</a:t>
                      </a:r>
                      <a:r>
                        <a:rPr lang="zh-CN" sz="1000">
                          <a:effectLst/>
                        </a:rPr>
                        <a:t>：</a:t>
                      </a:r>
                      <a:r>
                        <a:rPr lang="en-US" sz="1000">
                          <a:effectLst/>
                        </a:rPr>
                        <a:t>280MHz [0 0 1 1 1 1 1 1 1 1 1 1 1 1 1 1]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7.5917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7.8585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8.0424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7.6754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8.085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8.3602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</a:tr>
              <a:tr h="2229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Case3</a:t>
                      </a:r>
                      <a:r>
                        <a:rPr lang="zh-CN" sz="1000">
                          <a:effectLst/>
                        </a:rPr>
                        <a:t>：</a:t>
                      </a:r>
                      <a:r>
                        <a:rPr lang="en-US" sz="1000">
                          <a:effectLst/>
                        </a:rPr>
                        <a:t>280MHz [1 1 0 0 1 1 1 1 1 1 1 1 1 1 1 1]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7.869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8.0466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8.2230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6.8401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7.095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7.1859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</a:tr>
              <a:tr h="2229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Case4</a:t>
                      </a:r>
                      <a:r>
                        <a:rPr lang="zh-CN" sz="1000">
                          <a:effectLst/>
                        </a:rPr>
                        <a:t>：</a:t>
                      </a:r>
                      <a:r>
                        <a:rPr lang="en-US" sz="1000">
                          <a:effectLst/>
                        </a:rPr>
                        <a:t>280MHz [1 1 1 1 0 0 1 1 1 1 1 1 1 1 1 1]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8.5916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8.769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8.8837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6.4414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8.0696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8.0696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</a:tr>
              <a:tr h="2229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Case5</a:t>
                      </a:r>
                      <a:r>
                        <a:rPr lang="zh-CN" sz="1000">
                          <a:effectLst/>
                        </a:rPr>
                        <a:t>：</a:t>
                      </a:r>
                      <a:r>
                        <a:rPr lang="en-US" sz="1000">
                          <a:effectLst/>
                        </a:rPr>
                        <a:t>280MHz [1 1 1 1 1 1 0 0 1 1 1 1 1 1 1 1]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8.3838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8.7763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8.9778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5.857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6.5621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6.7074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</a:tr>
              <a:tr h="2229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Case6</a:t>
                      </a:r>
                      <a:r>
                        <a:rPr lang="zh-CN" sz="1000">
                          <a:effectLst/>
                        </a:rPr>
                        <a:t>：</a:t>
                      </a:r>
                      <a:r>
                        <a:rPr lang="en-US" sz="1000">
                          <a:effectLst/>
                        </a:rPr>
                        <a:t>280MHz [1 1 1 1 1 1 1 1 0 0 1 1 1 1 1 1]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8.2841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8.382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9.0837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7.4562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8.1376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8.1376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</a:tr>
              <a:tr h="2229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Case7</a:t>
                      </a:r>
                      <a:r>
                        <a:rPr lang="zh-CN" sz="1000">
                          <a:effectLst/>
                        </a:rPr>
                        <a:t>：</a:t>
                      </a:r>
                      <a:r>
                        <a:rPr lang="en-US" sz="1000">
                          <a:effectLst/>
                        </a:rPr>
                        <a:t>280MHz [1 1 1 1 1 1 1 1 1 1 0 0 1 1 1 1]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8.5967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8.9009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8.9009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6.0188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6.7785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6.7785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</a:tr>
              <a:tr h="2229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Case8</a:t>
                      </a:r>
                      <a:r>
                        <a:rPr lang="zh-CN" sz="1000">
                          <a:effectLst/>
                        </a:rPr>
                        <a:t>：</a:t>
                      </a:r>
                      <a:r>
                        <a:rPr lang="en-US" sz="1000">
                          <a:effectLst/>
                        </a:rPr>
                        <a:t>280MHz [1 1 1 1 1 1 1 1 1 1 1 1 0 0 1 1]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7.6949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8.1591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8.2149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5.9677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7.8276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7.8276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</a:tr>
              <a:tr h="2229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Case9</a:t>
                      </a:r>
                      <a:r>
                        <a:rPr lang="zh-CN" sz="1000">
                          <a:effectLst/>
                        </a:rPr>
                        <a:t>：</a:t>
                      </a:r>
                      <a:r>
                        <a:rPr lang="en-US" sz="1000">
                          <a:effectLst/>
                        </a:rPr>
                        <a:t>280MHz [1 1 1 1 1 1 1 1 1 1 1 1 1 1 0 0]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7.811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8.0114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8.2885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6.596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7.3592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7.3592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</a:tr>
              <a:tr h="2229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Case10: 240MHz [1 1 1 1 0 0 0 0 1 1 1 1 1 1 1 1]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8.5031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8.9613</a:t>
                      </a:r>
                      <a:endParaRPr lang="zh-CN" sz="10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8.9613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6.7521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7.7001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8.1866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</a:tr>
              <a:tr h="2229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Case11: 240MHz [1 1 1 1 1 1 1 1 0 0 0 0 1 1 1 1]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8.5031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8.9613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8.9613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7.0361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7.3258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7.4535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</a:tr>
              <a:tr h="2229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Case12: 240MHz [1 1 1 1 1 1 1 1 1 1 1 1 0 0 0 0]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7.0794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7.4069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7.5154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6.8461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7.8044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8.1341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</a:tr>
              <a:tr h="2229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Case13: 240MHz [0 0 0 0 1 1 1 1 1 1 1 1 1 1 1 1]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7.0794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7.4069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7.5154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7.0794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7.4069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5113" marR="5113" marT="5113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7.5154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</a:tr>
              <a:tr h="4195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Worst PAPR [dB]</a:t>
                      </a:r>
                      <a:endParaRPr lang="zh-CN" sz="10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8.5967 [Case 7]</a:t>
                      </a:r>
                      <a:endParaRPr lang="zh-CN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</a:rPr>
                        <a:t>8.9944</a:t>
                      </a:r>
                      <a:endParaRPr lang="zh-CN" sz="100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</a:rPr>
                        <a:t>[case 1]</a:t>
                      </a:r>
                      <a:endParaRPr lang="zh-CN" sz="1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9.0837</a:t>
                      </a:r>
                      <a:endParaRPr lang="zh-CN" sz="1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[Case 6]</a:t>
                      </a:r>
                      <a:endParaRPr lang="zh-CN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7.6754</a:t>
                      </a:r>
                      <a:endParaRPr lang="zh-CN" sz="1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[Case 2]</a:t>
                      </a:r>
                      <a:endParaRPr lang="zh-CN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8.1376</a:t>
                      </a:r>
                      <a:endParaRPr lang="zh-CN" sz="1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[case6]</a:t>
                      </a:r>
                      <a:endParaRPr lang="zh-CN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090" marR="4090" marT="409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8.3602</a:t>
                      </a:r>
                      <a:endParaRPr lang="zh-CN" sz="1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[Case 2]</a:t>
                      </a:r>
                      <a:endParaRPr lang="zh-CN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49080" marR="49080" marT="24540" marB="24540" anchor="ctr"/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2020-06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131482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Appendix: QAM Data PAPR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447800"/>
            <a:ext cx="6923088" cy="498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68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751013"/>
            <a:ext cx="7770813" cy="4113213"/>
          </a:xfrm>
        </p:spPr>
        <p:txBody>
          <a:bodyPr/>
          <a:lstStyle/>
          <a:p>
            <a:r>
              <a:rPr lang="en-US" altLang="zh-CN" dirty="0"/>
              <a:t>1x LTF </a:t>
            </a:r>
            <a:r>
              <a:rPr lang="en-US" altLang="zh-CN" dirty="0" smtClean="0"/>
              <a:t>240MHz/160+80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2020-06</a:t>
            </a:r>
            <a:endParaRPr lang="en-GB" altLang="zh-CN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734125"/>
              </p:ext>
            </p:extLst>
          </p:nvPr>
        </p:nvGraphicFramePr>
        <p:xfrm>
          <a:off x="696912" y="2207419"/>
          <a:ext cx="73152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46"/>
                <a:gridCol w="5953154"/>
                <a:gridCol w="838200"/>
              </a:tblGrid>
              <a:tr h="25146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BW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Full bandwidth &amp; Preamble Puncturing Patterns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Note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240MHz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Case1: 240MHz [1 1 1 1 1 1 1 1 1 1 1 1]    Case2</a:t>
                      </a:r>
                      <a:r>
                        <a:rPr lang="zh-CN" altLang="en-US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200MHz [0 0 1 1 1 1 1 1 1 1 1 1]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Case3</a:t>
                      </a:r>
                      <a:r>
                        <a:rPr lang="zh-CN" altLang="en-US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200MHz [1 1 0 0 1 1 1 1 1 1 1 1]  Case4</a:t>
                      </a:r>
                      <a:r>
                        <a:rPr lang="zh-CN" altLang="en-US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200MHz [1 1 1 1 0 0 1 1 1 1 1 1]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Case5</a:t>
                      </a:r>
                      <a:r>
                        <a:rPr lang="zh-CN" altLang="en-US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200MHz [1 1 1 1 1 1 0 0 1 1 1 1]  Case6</a:t>
                      </a:r>
                      <a:r>
                        <a:rPr lang="zh-CN" altLang="en-US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200MHz [1 1 1 1 1 1 1 1 0 0 1 1]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Case7</a:t>
                      </a:r>
                      <a:r>
                        <a:rPr lang="zh-CN" altLang="en-US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200MHz [1 1 1 1 1 1 1 1 1 1 0 0]  Case8</a:t>
                      </a:r>
                      <a:r>
                        <a:rPr lang="zh-CN" altLang="en-US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160MHz [0 0 0 0  1 1 1 1 1 1 1 1]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Case9</a:t>
                      </a:r>
                      <a:r>
                        <a:rPr lang="zh-CN" altLang="en-US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r>
                        <a:rPr lang="en-US" altLang="zh-CN" sz="12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160MHz [1 1 1 1 0 0 0 0 1 1 1 1]  Case10: 160MHz [1 1 1 1 1 1 1 1 0 0 0 0].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“1” stands</a:t>
                      </a:r>
                      <a:r>
                        <a:rPr lang="en-US" altLang="zh-CN" sz="1200" baseline="0" dirty="0" smtClean="0"/>
                        <a:t> for non-punctured 20MHz; “0” stands for punctured 20MHz.</a:t>
                      </a:r>
                      <a:endParaRPr lang="zh-CN" altLang="en-US" sz="12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08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This contribution proposes </a:t>
            </a:r>
            <a:r>
              <a:rPr lang="en-US" altLang="zh-CN" dirty="0" smtClean="0"/>
              <a:t>the 1x EHT-LTF </a:t>
            </a:r>
            <a:r>
              <a:rPr lang="en-US" altLang="zh-CN" dirty="0"/>
              <a:t>sequences for 320/160+160MHz.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99146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981200"/>
            <a:ext cx="7770813" cy="4113213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en-US" altLang="zh-CN" b="0" dirty="0" smtClean="0"/>
              <a:t>In [1], the </a:t>
            </a:r>
            <a:r>
              <a:rPr lang="en-US" altLang="zh-CN" b="0" dirty="0" smtClean="0"/>
              <a:t>320MHz/160MHz+160MHz </a:t>
            </a:r>
            <a:r>
              <a:rPr lang="en-US" altLang="zh-CN" b="0" dirty="0" smtClean="0"/>
              <a:t>EHT-LTF sequences has been proposed without considering the punctured </a:t>
            </a:r>
            <a:r>
              <a:rPr lang="en-US" altLang="zh-CN" b="0" dirty="0" smtClean="0"/>
              <a:t>240MHz/160MHz+80MHz </a:t>
            </a:r>
            <a:r>
              <a:rPr lang="en-US" altLang="zh-CN" b="0" dirty="0" smtClean="0"/>
              <a:t>transmission.</a:t>
            </a:r>
            <a:br>
              <a:rPr lang="en-US" altLang="zh-CN" b="0" dirty="0" smtClean="0"/>
            </a:br>
            <a:endParaRPr lang="en-US" altLang="zh-CN" b="0" dirty="0" smtClean="0"/>
          </a:p>
          <a:p>
            <a:pPr marL="0">
              <a:spcBef>
                <a:spcPts val="0"/>
              </a:spcBef>
            </a:pPr>
            <a:r>
              <a:rPr lang="en-US" altLang="zh-CN" b="0" dirty="0" smtClean="0"/>
              <a:t>In this contribution</a:t>
            </a:r>
            <a:r>
              <a:rPr lang="en-US" altLang="zh-CN" b="0" dirty="0"/>
              <a:t>, the </a:t>
            </a:r>
            <a:r>
              <a:rPr lang="en-US" altLang="zh-CN" b="0" dirty="0" smtClean="0"/>
              <a:t>320MHz/160MHz+160MHz </a:t>
            </a:r>
            <a:r>
              <a:rPr lang="en-US" altLang="zh-CN" b="0" dirty="0" smtClean="0"/>
              <a:t>1x EHT-LTF sequences are proposed for both</a:t>
            </a:r>
            <a:r>
              <a:rPr lang="en-US" altLang="zh-CN" b="0" i="1" u="sng" dirty="0" smtClean="0"/>
              <a:t> </a:t>
            </a:r>
            <a:r>
              <a:rPr lang="en-US" altLang="zh-CN" b="0" i="1" u="sng" dirty="0" smtClean="0">
                <a:solidFill>
                  <a:schemeClr val="tx1"/>
                </a:solidFill>
              </a:rPr>
              <a:t>with and without considering the punctured</a:t>
            </a:r>
            <a:r>
              <a:rPr lang="en-US" altLang="zh-CN" b="0" i="1" u="sng" dirty="0" smtClean="0">
                <a:solidFill>
                  <a:srgbClr val="0070C0"/>
                </a:solidFill>
              </a:rPr>
              <a:t> </a:t>
            </a:r>
            <a:r>
              <a:rPr lang="en-US" altLang="zh-CN" b="0" i="1" u="sng" dirty="0" smtClean="0"/>
              <a:t>240MHz/160MHz+80MHz transmission</a:t>
            </a:r>
            <a:r>
              <a:rPr lang="en-US" altLang="zh-CN" b="0" dirty="0" smtClean="0"/>
              <a:t>.</a:t>
            </a:r>
          </a:p>
          <a:p>
            <a:pPr marL="0">
              <a:spcBef>
                <a:spcPts val="0"/>
              </a:spcBef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57101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3466" y="476706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905456"/>
            <a:ext cx="7886700" cy="3263504"/>
          </a:xfrm>
        </p:spPr>
        <p:txBody>
          <a:bodyPr/>
          <a:lstStyle/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marL="0" indent="0"/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>
          <a:xfrm>
            <a:off x="4080669" y="6494463"/>
            <a:ext cx="528637" cy="363537"/>
          </a:xfrm>
        </p:spPr>
        <p:txBody>
          <a:bodyPr/>
          <a:lstStyle/>
          <a:p>
            <a:r>
              <a:rPr lang="en-GB" dirty="0" smtClean="0"/>
              <a:t>Slide 4</a:t>
            </a:r>
            <a:endParaRPr lang="en-GB" dirty="0"/>
          </a:p>
        </p:txBody>
      </p:sp>
      <p:sp>
        <p:nvSpPr>
          <p:cNvPr id="7" name="内容占位符 16"/>
          <p:cNvSpPr txBox="1">
            <a:spLocks/>
          </p:cNvSpPr>
          <p:nvPr/>
        </p:nvSpPr>
        <p:spPr bwMode="auto">
          <a:xfrm>
            <a:off x="712573" y="1718062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>
              <a:spcBef>
                <a:spcPts val="0"/>
              </a:spcBef>
            </a:pPr>
            <a:endParaRPr lang="en-US" kern="0" dirty="0" smtClean="0"/>
          </a:p>
          <a:p>
            <a:pPr marL="0">
              <a:spcBef>
                <a:spcPts val="0"/>
              </a:spcBef>
            </a:pPr>
            <a:endParaRPr lang="en-US" kern="0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252233"/>
              </p:ext>
            </p:extLst>
          </p:nvPr>
        </p:nvGraphicFramePr>
        <p:xfrm>
          <a:off x="448468" y="1347003"/>
          <a:ext cx="8247064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578"/>
                <a:gridCol w="1695421"/>
                <a:gridCol w="1371600"/>
                <a:gridCol w="1371600"/>
                <a:gridCol w="1272937"/>
                <a:gridCol w="1233446"/>
                <a:gridCol w="711482"/>
              </a:tblGrid>
              <a:tr h="238271"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BW</a:t>
                      </a:r>
                      <a:endParaRPr lang="zh-CN" altLang="en-US" sz="1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CN" sz="1000" dirty="0" smtClean="0"/>
                        <a:t> 1x EHT-LTF Full bandwidth &amp; MRU &amp; Preamble Puncturing Patterns</a:t>
                      </a:r>
                      <a:endParaRPr lang="zh-CN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Note</a:t>
                      </a:r>
                      <a:endParaRPr lang="zh-CN" altLang="en-US" sz="1000" dirty="0"/>
                    </a:p>
                  </a:txBody>
                  <a:tcPr/>
                </a:tc>
              </a:tr>
              <a:tr h="11652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b="1" dirty="0" smtClean="0">
                          <a:solidFill>
                            <a:srgbClr val="0070C0"/>
                          </a:solidFill>
                        </a:rPr>
                        <a:t> P1:</a:t>
                      </a:r>
                    </a:p>
                    <a:p>
                      <a:pPr algn="ctr"/>
                      <a:r>
                        <a:rPr lang="en-US" altLang="zh-CN" sz="900" b="1" dirty="0" smtClean="0">
                          <a:solidFill>
                            <a:srgbClr val="0070C0"/>
                          </a:solidFill>
                        </a:rPr>
                        <a:t>(without</a:t>
                      </a:r>
                      <a:r>
                        <a:rPr lang="en-US" altLang="zh-CN" sz="900" baseline="0" dirty="0" smtClean="0"/>
                        <a:t> punctured 240MHz transmission</a:t>
                      </a:r>
                      <a:r>
                        <a:rPr lang="en-US" altLang="zh-CN" sz="900" b="1" baseline="0" dirty="0" smtClean="0">
                          <a:solidFill>
                            <a:srgbClr val="0070C0"/>
                          </a:solidFill>
                        </a:rPr>
                        <a:t>) [1]</a:t>
                      </a:r>
                      <a:endParaRPr lang="en-US" altLang="zh-CN" sz="9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endParaRPr lang="zh-CN" altLang="en-US" sz="900" dirty="0" smtClean="0"/>
                    </a:p>
                    <a:p>
                      <a:pPr algn="ctr"/>
                      <a:endParaRPr lang="zh-CN" altLang="en-US" sz="900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Case1 :</a:t>
                      </a:r>
                      <a:r>
                        <a:rPr lang="en-US" altLang="zh-CN" sz="900" baseline="0" dirty="0" smtClean="0"/>
                        <a:t>  </a:t>
                      </a:r>
                      <a:r>
                        <a:rPr lang="en-US" altLang="zh-CN" sz="900" dirty="0" smtClean="0"/>
                        <a:t>320MHz [1 1 1 1 1 1 1 1 1 1 1 1 1 1 1 1]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/>
                        <a:t>Case2</a:t>
                      </a:r>
                      <a:r>
                        <a:rPr lang="zh-CN" altLang="en-US" sz="900" b="0" dirty="0" smtClean="0"/>
                        <a:t>：</a:t>
                      </a:r>
                      <a:r>
                        <a:rPr lang="en-US" altLang="zh-CN" sz="900" b="0" dirty="0" smtClean="0"/>
                        <a:t>280MHz [0 0 1 1 1 1 1 1 1 1 1 1 1 1 1 1]  Case3</a:t>
                      </a:r>
                      <a:r>
                        <a:rPr lang="zh-CN" altLang="en-US" sz="900" b="0" dirty="0" smtClean="0"/>
                        <a:t>：</a:t>
                      </a:r>
                      <a:r>
                        <a:rPr lang="en-US" altLang="zh-CN" sz="900" b="0" dirty="0" smtClean="0"/>
                        <a:t>280MHz [1 1 0 0 1 1 1 1 1 1 1 1 1 1 1 1]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/>
                        <a:t>Case4</a:t>
                      </a:r>
                      <a:r>
                        <a:rPr lang="zh-CN" altLang="en-US" sz="900" b="0" dirty="0" smtClean="0"/>
                        <a:t>：</a:t>
                      </a:r>
                      <a:r>
                        <a:rPr lang="en-US" altLang="zh-CN" sz="900" b="0" dirty="0" smtClean="0"/>
                        <a:t>280MHz [1 1 1 1 0 0 1 1 1 1 1 1 1 1 1 1]  Case5</a:t>
                      </a:r>
                      <a:r>
                        <a:rPr lang="zh-CN" altLang="en-US" sz="900" b="0" dirty="0" smtClean="0"/>
                        <a:t>：</a:t>
                      </a:r>
                      <a:r>
                        <a:rPr lang="en-US" altLang="zh-CN" sz="900" b="0" dirty="0" smtClean="0"/>
                        <a:t>280MHz [1 1 1 1 1 1 0 0 1 1 1 1 1 1 1 1]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/>
                        <a:t>Case6</a:t>
                      </a:r>
                      <a:r>
                        <a:rPr lang="zh-CN" altLang="en-US" sz="900" b="0" dirty="0" smtClean="0"/>
                        <a:t>：</a:t>
                      </a:r>
                      <a:r>
                        <a:rPr lang="en-US" altLang="zh-CN" sz="900" b="0" dirty="0" smtClean="0"/>
                        <a:t>280MHz [1 1 1 1 1 1 1 1 0 0 1 1 1 1 1 1]  Case7</a:t>
                      </a:r>
                      <a:r>
                        <a:rPr lang="zh-CN" altLang="en-US" sz="900" b="0" dirty="0" smtClean="0"/>
                        <a:t>：</a:t>
                      </a:r>
                      <a:r>
                        <a:rPr lang="en-US" altLang="zh-CN" sz="900" b="0" dirty="0" smtClean="0"/>
                        <a:t>280MHz [1 1 1 1 1 1 1 1 1 1 0 0 1 1 1 1]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/>
                        <a:t>Case8</a:t>
                      </a:r>
                      <a:r>
                        <a:rPr lang="zh-CN" altLang="en-US" sz="900" b="0" dirty="0" smtClean="0"/>
                        <a:t>：</a:t>
                      </a:r>
                      <a:r>
                        <a:rPr lang="en-US" altLang="zh-CN" sz="900" b="0" dirty="0" smtClean="0"/>
                        <a:t>280MHz [1 1 1 1 1 1 1 1 1 1 1 1 0 0 1 1]  Case9</a:t>
                      </a:r>
                      <a:r>
                        <a:rPr lang="zh-CN" altLang="en-US" sz="900" b="0" dirty="0" smtClean="0"/>
                        <a:t>：</a:t>
                      </a:r>
                      <a:r>
                        <a:rPr lang="en-US" altLang="zh-CN" sz="900" b="0" dirty="0" smtClean="0"/>
                        <a:t>280MHz [1 1 1 1 1 1 1 1 1 1 1 1 1 1 0 0]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>
                          <a:solidFill>
                            <a:schemeClr val="tx1"/>
                          </a:solidFill>
                        </a:rPr>
                        <a:t>Case10: 240MHz [1 1 1 1 0 0 0 0 1 1 1 1 1 1 1 1]  Case11: 240MHz [1 1 1 1 1 1 1 1 0 0 0 0 1 1 1 1]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>
                          <a:solidFill>
                            <a:schemeClr val="tx1"/>
                          </a:solidFill>
                        </a:rPr>
                        <a:t>Case12: 240MHz [1 1 1 1 1 1 1 1 1 1 1 1 0 0 0 0]  Case13: 240MHz [0 0 0 0 1 1 1 1 1 1 1 1 1 1 1 1].</a:t>
                      </a:r>
                      <a:endParaRPr lang="zh-CN" altLang="en-US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altLang="zh-CN" sz="900" dirty="0" smtClean="0"/>
                        <a:t>“1” stands</a:t>
                      </a:r>
                      <a:r>
                        <a:rPr lang="en-US" altLang="zh-CN" sz="900" baseline="0" dirty="0" smtClean="0"/>
                        <a:t> for non-punctured 20MHz; “0” stands for punctured 20MHz.</a:t>
                      </a:r>
                      <a:endParaRPr lang="zh-CN" altLang="en-US" sz="900" dirty="0"/>
                    </a:p>
                  </a:txBody>
                  <a:tcPr/>
                </a:tc>
              </a:tr>
              <a:tr h="357405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b="1" dirty="0" smtClean="0">
                          <a:solidFill>
                            <a:srgbClr val="0070C0"/>
                          </a:solidFill>
                        </a:rPr>
                        <a:t>P2: (with</a:t>
                      </a:r>
                    </a:p>
                    <a:p>
                      <a:pPr algn="ctr"/>
                      <a:r>
                        <a:rPr lang="en-US" altLang="zh-CN" sz="900" baseline="0" dirty="0" smtClean="0"/>
                        <a:t>punctured 240MHz transmission</a:t>
                      </a:r>
                      <a:r>
                        <a:rPr lang="en-US" altLang="zh-CN" sz="900" b="1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endParaRPr lang="zh-CN" altLang="en-US" sz="9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Case1 :</a:t>
                      </a:r>
                      <a:r>
                        <a:rPr lang="en-US" altLang="zh-CN" sz="900" baseline="0" dirty="0" smtClean="0"/>
                        <a:t>  </a:t>
                      </a:r>
                      <a:r>
                        <a:rPr lang="en-US" altLang="zh-CN" sz="900" dirty="0" smtClean="0"/>
                        <a:t>320MHz [1 1 1 1 1 1 1 1 1 1 1 1 1 1 1 1],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/>
                        <a:t>Case2</a:t>
                      </a:r>
                      <a:r>
                        <a:rPr lang="zh-CN" altLang="en-US" sz="900" b="0" dirty="0" smtClean="0"/>
                        <a:t>：</a:t>
                      </a:r>
                      <a:r>
                        <a:rPr lang="en-US" altLang="zh-CN" sz="900" b="0" dirty="0" smtClean="0"/>
                        <a:t>280MHz [0 0 1 1 1 1 1 1 1 1 1 1 1 1 1 1],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/>
                        <a:t>Case3</a:t>
                      </a:r>
                      <a:r>
                        <a:rPr lang="zh-CN" altLang="en-US" sz="900" b="0" dirty="0" smtClean="0"/>
                        <a:t>：</a:t>
                      </a:r>
                      <a:r>
                        <a:rPr lang="en-US" altLang="zh-CN" sz="900" b="0" dirty="0" smtClean="0"/>
                        <a:t>280MHz [1 1 0 0 1 1 1 1 1 1 1 1 1 1 1 1],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/>
                        <a:t>Case4</a:t>
                      </a:r>
                      <a:r>
                        <a:rPr lang="zh-CN" altLang="en-US" sz="900" b="0" dirty="0" smtClean="0"/>
                        <a:t>：</a:t>
                      </a:r>
                      <a:r>
                        <a:rPr lang="en-US" altLang="zh-CN" sz="900" b="0" dirty="0" smtClean="0"/>
                        <a:t>280MHz [1 1 1 1 0 0 1 1 1 1 1 1 1 1 1 1],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/>
                        <a:t>Case5</a:t>
                      </a:r>
                      <a:r>
                        <a:rPr lang="zh-CN" altLang="en-US" sz="900" b="0" dirty="0" smtClean="0"/>
                        <a:t>：</a:t>
                      </a:r>
                      <a:r>
                        <a:rPr lang="en-US" altLang="zh-CN" sz="900" b="0" dirty="0" smtClean="0"/>
                        <a:t>280MHz [1 1 1 1 1 1 0 0 1 1 1 1 1 1 1 1],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/>
                        <a:t>Case6</a:t>
                      </a:r>
                      <a:r>
                        <a:rPr lang="zh-CN" altLang="en-US" sz="900" b="0" dirty="0" smtClean="0"/>
                        <a:t>：</a:t>
                      </a:r>
                      <a:r>
                        <a:rPr lang="en-US" altLang="zh-CN" sz="900" b="0" dirty="0" smtClean="0"/>
                        <a:t>280MHz [1 1 1 1 1 1 1 1 0 0 1 1 1 1 1 1],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/>
                        <a:t>Case7</a:t>
                      </a:r>
                      <a:r>
                        <a:rPr lang="zh-CN" altLang="en-US" sz="900" b="0" dirty="0" smtClean="0"/>
                        <a:t>：</a:t>
                      </a:r>
                      <a:r>
                        <a:rPr lang="en-US" altLang="zh-CN" sz="900" b="0" dirty="0" smtClean="0"/>
                        <a:t>280MHz [1 1 1 1 1 1 1 1 1 1 0 0 1 1 1 1],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/>
                        <a:t>Case8</a:t>
                      </a:r>
                      <a:r>
                        <a:rPr lang="zh-CN" altLang="en-US" sz="900" b="0" dirty="0" smtClean="0"/>
                        <a:t>：</a:t>
                      </a:r>
                      <a:r>
                        <a:rPr lang="en-US" altLang="zh-CN" sz="900" b="0" dirty="0" smtClean="0"/>
                        <a:t>280MHz [1 1 1 1 1 1 1 1 1 1 1 1 0 0 1 1],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/>
                        <a:t>Case9</a:t>
                      </a:r>
                      <a:r>
                        <a:rPr lang="zh-CN" altLang="en-US" sz="900" b="0" dirty="0" smtClean="0"/>
                        <a:t>：</a:t>
                      </a:r>
                      <a:r>
                        <a:rPr lang="en-US" altLang="zh-CN" sz="900" b="0" dirty="0" smtClean="0"/>
                        <a:t>280MHz [1 1 1 1 1 1 1 1 1 1 1 1 1 1 0 0],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/>
                        <a:t>Case10: 240MHz [1 1 1 1 0 0 0 0 1 1 1 1 1 1 1 1],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/>
                        <a:t>Case11: 240MHz [1 1 1 1 1 1 1 1 0 0 0 0 1 1 1 1],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/>
                        <a:t>Case12: 240MHz [1 1 1 1 1 1 1 1 1 1 1 1 0 0 0 0],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dirty="0" smtClean="0"/>
                        <a:t>Case13: 240MHz [0 0 0 0 1 1 1 1 1 1 1 1 1 1 1 1].</a:t>
                      </a: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[based on punctured</a:t>
                      </a:r>
                      <a:r>
                        <a:rPr lang="en-US" altLang="zh-CN" sz="900" baseline="0" dirty="0" smtClean="0"/>
                        <a:t> Case10</a:t>
                      </a:r>
                      <a:r>
                        <a:rPr lang="en-US" altLang="zh-CN" sz="900" dirty="0" smtClean="0"/>
                        <a:t>]: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Case14: 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[0 0 1 1 0 0 0 0 1 1 1 1 1 1 1 1],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Case15: 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 1 0 0 0 0 0 0 1 1 1 1 1 1 1 1],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Case16: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[1 1 1 1 0 0 0 0 0 0 1 1 1 1 1 1],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Case17:</a:t>
                      </a:r>
                      <a:r>
                        <a:rPr lang="en-US" altLang="zh-CN" sz="900" baseline="0" dirty="0" smtClean="0"/>
                        <a:t> 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 1 1 1 0 0 0 0 1 1 0 0 1 1 1 1],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Case18: [1 1 1 1 0 0 0 0 1 1 1 1 0 0 1 1],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 19: [1 1 1 1 0 0 0 0 1 1 1 1 1 1 0 0],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</a:t>
                      </a: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20: [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0 0 0 0 0 0 0 0 1 1 1 1 1 1 1 1</a:t>
                      </a: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 21: [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1 1 1 1 0 0 0 0 0 0 0 0 1 1 1 1</a:t>
                      </a: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 22: [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1 1 1 1 0 0 0 0 1 1 1 1 0 0 0 0</a:t>
                      </a: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[based on punctured</a:t>
                      </a:r>
                      <a:r>
                        <a:rPr lang="en-US" altLang="zh-CN" sz="900" baseline="0" dirty="0" smtClean="0"/>
                        <a:t> Case11</a:t>
                      </a:r>
                      <a:r>
                        <a:rPr lang="en-US" altLang="zh-CN" sz="900" dirty="0" smtClean="0"/>
                        <a:t>]: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Case23: 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0 0 1 1 1 1 1 1 0 0 0 0 1 1 1 1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Case24: 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1 1 0 0 1 1 1 1 0 0 0 0 1 1 1 1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Case25: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1 1 1 1 0 0 1 1 0 0 0 0 1 1 1 1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Case26:</a:t>
                      </a:r>
                      <a:r>
                        <a:rPr lang="en-US" altLang="zh-CN" sz="900" baseline="0" dirty="0" smtClean="0"/>
                        <a:t> 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1 1 1 1 1 1 0 0 0 0 0 0 1 1 1 1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Case27: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1 1 1 1 1 1 1 1 0 0 0 0 0 0 1 1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Case28: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1 1 1 1 1 1 1 1 0 0 0 0 1 1 0 0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Case29</a:t>
                      </a: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0 0 0 0 1 1 1 1 0 0 0 0 1 1 1 1</a:t>
                      </a: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Case30: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1 1 1 1 0 0 0 0 0 0 0 0 1 1 1 1</a:t>
                      </a: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Case31: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1 1 1 1 1 1 1 1 0 0 0 0 0 0 0 0</a:t>
                      </a: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[based on punctured</a:t>
                      </a:r>
                      <a:r>
                        <a:rPr lang="en-US" altLang="zh-CN" sz="900" baseline="0" dirty="0" smtClean="0"/>
                        <a:t> Case12</a:t>
                      </a:r>
                      <a:r>
                        <a:rPr lang="en-US" altLang="zh-CN" sz="900" dirty="0" smtClean="0"/>
                        <a:t>]: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Case32: 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0 0 1 1 1 1 1 1 1 1 1 1 0 0 0 0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Case33: 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1 1 0 0 1 1 1 1 1 1 1 1 0 0 0 0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Case34: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1 1 1 1 0 0 1 1 1 1 1 1 0 0 0 0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Case35:</a:t>
                      </a:r>
                      <a:r>
                        <a:rPr lang="en-US" altLang="zh-CN" sz="900" baseline="0" dirty="0" smtClean="0"/>
                        <a:t> 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1 1 1 1 1 1 0 0 1 1 1 1 0 0 0 0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Case36: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1 1 1 1 1 1 1 1 0 0 1 1 0 0 0 0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Case37: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1 1 1 1 1 1 1 1 1 1 0 0 0 0 0 0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Case38</a:t>
                      </a: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0 0 0 0 1 1 1 1 1 1 1 1 0 0 0 0</a:t>
                      </a: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Case39: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1 1 1 1 0 0 0 0 1 1 1 1 0 0 0 0</a:t>
                      </a: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Case40: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1 1 1 1 1 1 1 1 0 0 0 0 0 0 0 0</a:t>
                      </a: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[based on punctured</a:t>
                      </a:r>
                      <a:r>
                        <a:rPr lang="en-US" altLang="zh-CN" sz="900" baseline="0" dirty="0" smtClean="0"/>
                        <a:t> Case13</a:t>
                      </a:r>
                      <a:r>
                        <a:rPr lang="en-US" altLang="zh-CN" sz="900" dirty="0" smtClean="0"/>
                        <a:t>]: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Case41: 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0 0 0 0 0 0 1 1 1 1 1 1 1 1 1 1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Case42: 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0 0 0 0 1 1 0 0 1 1 1 1 1 1 1 1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Case43: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0 0 0 0 1 1 1 1 0 0 1 1 1 1 1 1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/>
                        <a:t>Case44:</a:t>
                      </a:r>
                      <a:r>
                        <a:rPr lang="en-US" altLang="zh-CN" sz="900" baseline="0" dirty="0" smtClean="0"/>
                        <a:t> 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0 0 0 0 1 1 1 1 1 1 0 0 1 1 1 1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Case45: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0 0 0 0 1 1 1 1 1 1 1 1 0 0 1 1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Case46: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0 0 0 0 1 1 1 1 1 1 1 1 1 1 0 0</a:t>
                      </a: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Case47</a:t>
                      </a: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0 0 0 0 0 0 0 0 1 1 1 1 1 1 1 1</a:t>
                      </a: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Case48: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0 0 0 0 1 1 1 1 0 0 0 0 1 1 1 1</a:t>
                      </a: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Case49: [</a:t>
                      </a: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 0 0 0 1 1 1 1 1 1 1 1 0 0 0 0].</a:t>
                      </a:r>
                      <a:endParaRPr lang="en-US" altLang="zh-CN" sz="90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45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Design Methods[3-4]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1" y="1981200"/>
            <a:ext cx="7467600" cy="4113213"/>
          </a:xfrm>
        </p:spPr>
        <p:txBody>
          <a:bodyPr/>
          <a:lstStyle/>
          <a:p>
            <a:r>
              <a:rPr lang="en-US" altLang="zh-CN" dirty="0" smtClean="0"/>
              <a:t>Option 1: Based on 80MHz EHT-LTF: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>
                <a:solidFill>
                  <a:schemeClr val="tx1"/>
                </a:solidFill>
              </a:rPr>
              <a:t>Repeating </a:t>
            </a:r>
            <a:r>
              <a:rPr lang="en-US" altLang="zh-CN" sz="1800" b="0" dirty="0">
                <a:solidFill>
                  <a:schemeClr val="tx1"/>
                </a:solidFill>
              </a:rPr>
              <a:t>11ax 8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0MHz </a:t>
            </a:r>
            <a:r>
              <a:rPr lang="en-US" altLang="zh-CN" sz="1800" b="0" dirty="0">
                <a:solidFill>
                  <a:schemeClr val="tx1"/>
                </a:solidFill>
              </a:rPr>
              <a:t>LTF sequences and apply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the coefficient </a:t>
            </a:r>
            <a:r>
              <a:rPr lang="en-US" altLang="zh-CN" sz="1800" b="0" dirty="0">
                <a:solidFill>
                  <a:schemeClr val="tx1"/>
                </a:solidFill>
              </a:rPr>
              <a:t>value on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each 80MHz [1].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1800" b="0" dirty="0">
              <a:solidFill>
                <a:schemeClr val="tx1"/>
              </a:solidFill>
            </a:endParaRPr>
          </a:p>
          <a:p>
            <a:r>
              <a:rPr lang="en-US" altLang="zh-CN" dirty="0" smtClean="0"/>
              <a:t>Option 2: Based on partial of 80MHz EHT-LTF.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/>
              <a:t>For 1x,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repeating </a:t>
            </a:r>
            <a:r>
              <a:rPr lang="en-US" altLang="zh-CN" sz="1800" b="0" dirty="0">
                <a:solidFill>
                  <a:schemeClr val="tx1"/>
                </a:solidFill>
              </a:rPr>
              <a:t>11ax 80MHz LTF sequences and apply the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coefficient </a:t>
            </a:r>
            <a:r>
              <a:rPr lang="en-US" altLang="zh-CN" sz="1800" b="0" dirty="0">
                <a:solidFill>
                  <a:schemeClr val="tx1"/>
                </a:solidFill>
              </a:rPr>
              <a:t>value on the </a:t>
            </a:r>
            <a:r>
              <a:rPr lang="en-US" altLang="zh-CN" sz="1800" b="0" dirty="0" smtClean="0">
                <a:solidFill>
                  <a:schemeClr val="tx1"/>
                </a:solidFill>
              </a:rPr>
              <a:t>left - right part of 80MHz LTF [1,4].</a:t>
            </a:r>
          </a:p>
          <a:p>
            <a:endParaRPr lang="en-US" altLang="zh-CN" sz="2000" b="0" dirty="0">
              <a:solidFill>
                <a:schemeClr val="tx1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85265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Sequences Design Considerations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/>
              <a:t>Optimized the PAPR of all RU </a:t>
            </a:r>
            <a:r>
              <a:rPr lang="en-US" altLang="zh-CN" sz="1800" b="0" dirty="0"/>
              <a:t>or aggregated RU size: page 4 &amp; </a:t>
            </a:r>
            <a:r>
              <a:rPr lang="en-US" altLang="zh-CN" sz="1800" b="0" dirty="0" smtClean="0"/>
              <a:t>5.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/>
              <a:t>Single stream pilot impact [5]: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Pilot position: passed </a:t>
            </a:r>
            <a:r>
              <a:rPr lang="en-US" altLang="zh-CN" sz="1400" b="0" dirty="0"/>
              <a:t>SPs </a:t>
            </a:r>
            <a:r>
              <a:rPr lang="en-US" altLang="zh-CN" sz="1400" b="0" dirty="0" smtClean="0"/>
              <a:t>[2]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P matrices:</a:t>
            </a:r>
          </a:p>
          <a:p>
            <a:pPr marL="457200" lvl="1" indent="0"/>
            <a:endParaRPr lang="en-US" altLang="zh-CN" sz="1400" b="0" dirty="0"/>
          </a:p>
          <a:p>
            <a:r>
              <a:rPr lang="en-US" altLang="zh-CN" sz="1800" b="0" dirty="0"/>
              <a:t>                           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2020-06</a:t>
            </a:r>
            <a:endParaRPr lang="en-GB" altLang="zh-CN" dirty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225551"/>
              </p:ext>
            </p:extLst>
          </p:nvPr>
        </p:nvGraphicFramePr>
        <p:xfrm>
          <a:off x="722312" y="3808808"/>
          <a:ext cx="16033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" name="Equation" r:id="rId3" imgW="1600200" imgH="914400" progId="Equation.DSMT4">
                  <p:embed/>
                </p:oleObj>
              </mc:Choice>
              <mc:Fallback>
                <p:oleObj name="Equation" r:id="rId3" imgW="160020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2" y="3808808"/>
                        <a:ext cx="1603375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196511"/>
              </p:ext>
            </p:extLst>
          </p:nvPr>
        </p:nvGraphicFramePr>
        <p:xfrm>
          <a:off x="6553200" y="4000888"/>
          <a:ext cx="1247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" name="Equation" r:id="rId5" imgW="1244520" imgH="482400" progId="Equation.DSMT4">
                  <p:embed/>
                </p:oleObj>
              </mc:Choice>
              <mc:Fallback>
                <p:oleObj name="Equation" r:id="rId5" imgW="12445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000888"/>
                        <a:ext cx="12477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103698"/>
              </p:ext>
            </p:extLst>
          </p:nvPr>
        </p:nvGraphicFramePr>
        <p:xfrm>
          <a:off x="2873375" y="3579813"/>
          <a:ext cx="2943225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4" name="Equation" r:id="rId7" imgW="2946240" imgH="1396800" progId="Equation.DSMT4">
                  <p:embed/>
                </p:oleObj>
              </mc:Choice>
              <mc:Fallback>
                <p:oleObj name="Equation" r:id="rId7" imgW="2946240" imgH="1396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75" y="3579813"/>
                        <a:ext cx="2943225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275902"/>
              </p:ext>
            </p:extLst>
          </p:nvPr>
        </p:nvGraphicFramePr>
        <p:xfrm>
          <a:off x="3886200" y="5210175"/>
          <a:ext cx="11430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5" name="Equation" r:id="rId9" imgW="1143000" imgH="203040" progId="Equation.DSMT4">
                  <p:embed/>
                </p:oleObj>
              </mc:Choice>
              <mc:Fallback>
                <p:oleObj name="Equation" r:id="rId9" imgW="1143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210175"/>
                        <a:ext cx="1143000" cy="200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9065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Sequences Design Considerations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7789987"/>
              </p:ext>
            </p:extLst>
          </p:nvPr>
        </p:nvGraphicFramePr>
        <p:xfrm>
          <a:off x="681958" y="3048000"/>
          <a:ext cx="8084776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9357"/>
                <a:gridCol w="1169137"/>
                <a:gridCol w="918106"/>
                <a:gridCol w="908776"/>
                <a:gridCol w="873880"/>
                <a:gridCol w="873880"/>
                <a:gridCol w="873880"/>
                <a:gridCol w="873880"/>
                <a:gridCol w="873880"/>
              </a:tblGrid>
              <a:tr h="2346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RU type</a:t>
                      </a: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488" marR="60488" marT="0" marB="0"/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RU index and subcarrier range </a:t>
                      </a:r>
                      <a:r>
                        <a:rPr lang="en-US" sz="900" kern="1400" dirty="0" smtClean="0">
                          <a:effectLst/>
                        </a:rPr>
                        <a:t>for3</a:t>
                      </a:r>
                      <a:r>
                        <a:rPr lang="en-US" altLang="zh-CN" sz="900" kern="1400" dirty="0" smtClean="0">
                          <a:effectLst/>
                        </a:rPr>
                        <a:t> </a:t>
                      </a:r>
                      <a:r>
                        <a:rPr lang="en-US" sz="900" kern="1400" dirty="0" smtClean="0">
                          <a:effectLst/>
                        </a:rPr>
                        <a:t>20MHz</a:t>
                      </a: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488" marR="60488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488" marR="60488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488" marR="60488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488" marR="60488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488" marR="60488" marT="0" marB="0"/>
                </a:tc>
              </a:tr>
              <a:tr h="4511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484-tone RU</a:t>
                      </a: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488" marR="604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RU1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[-2036:-1795</a:t>
                      </a:r>
                      <a:r>
                        <a:rPr lang="en-US" sz="900" kern="1400" dirty="0" smtClean="0">
                          <a:effectLst/>
                        </a:rPr>
                        <a:t>,</a:t>
                      </a:r>
                      <a:r>
                        <a:rPr lang="en-US" sz="900" kern="1400" baseline="0" dirty="0" smtClean="0">
                          <a:effectLst/>
                        </a:rPr>
                        <a:t> 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 smtClean="0">
                          <a:effectLst/>
                        </a:rPr>
                        <a:t>-</a:t>
                      </a:r>
                      <a:r>
                        <a:rPr lang="en-US" sz="900" kern="1400" dirty="0">
                          <a:effectLst/>
                        </a:rPr>
                        <a:t>1789:-1548</a:t>
                      </a:r>
                      <a:r>
                        <a:rPr lang="en-US" sz="900" kern="1400" dirty="0" smtClean="0">
                          <a:effectLst/>
                        </a:rPr>
                        <a:t>]</a:t>
                      </a:r>
                      <a:endParaRPr lang="zh-CN" sz="900" kern="100" dirty="0">
                        <a:effectLst/>
                      </a:endParaRPr>
                    </a:p>
                  </a:txBody>
                  <a:tcPr marL="60488" marR="604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RU2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[-1524:-1283, </a:t>
                      </a:r>
                      <a:endParaRPr lang="en-US" sz="900" kern="14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 smtClean="0">
                          <a:effectLst/>
                        </a:rPr>
                        <a:t>-</a:t>
                      </a:r>
                      <a:r>
                        <a:rPr lang="en-US" sz="900" kern="1400" dirty="0">
                          <a:effectLst/>
                        </a:rPr>
                        <a:t>1277:-1036</a:t>
                      </a:r>
                      <a:r>
                        <a:rPr lang="en-US" sz="900" kern="1400" dirty="0" smtClean="0">
                          <a:effectLst/>
                        </a:rPr>
                        <a:t>]</a:t>
                      </a:r>
                      <a:endParaRPr lang="zh-CN" sz="900" kern="100" dirty="0">
                        <a:effectLst/>
                      </a:endParaRPr>
                    </a:p>
                  </a:txBody>
                  <a:tcPr marL="60488" marR="604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RU3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[-1012:-771, </a:t>
                      </a:r>
                      <a:endParaRPr lang="en-US" sz="900" kern="14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 smtClean="0">
                          <a:effectLst/>
                        </a:rPr>
                        <a:t>-</a:t>
                      </a:r>
                      <a:r>
                        <a:rPr lang="en-US" sz="900" kern="1400" dirty="0">
                          <a:effectLst/>
                        </a:rPr>
                        <a:t>765:-524</a:t>
                      </a:r>
                      <a:r>
                        <a:rPr lang="en-US" sz="900" kern="1400" dirty="0" smtClean="0">
                          <a:effectLst/>
                        </a:rPr>
                        <a:t>]</a:t>
                      </a:r>
                      <a:endParaRPr lang="zh-CN" sz="900" kern="100" dirty="0">
                        <a:effectLst/>
                      </a:endParaRPr>
                    </a:p>
                  </a:txBody>
                  <a:tcPr marL="60488" marR="604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RU4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[-500:-259, </a:t>
                      </a:r>
                      <a:endParaRPr lang="en-US" sz="900" kern="14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 smtClean="0">
                          <a:effectLst/>
                        </a:rPr>
                        <a:t>-</a:t>
                      </a:r>
                      <a:r>
                        <a:rPr lang="en-US" sz="900" kern="1400" dirty="0">
                          <a:effectLst/>
                        </a:rPr>
                        <a:t>253:-12</a:t>
                      </a:r>
                      <a:r>
                        <a:rPr lang="en-US" sz="900" kern="1400" dirty="0" smtClean="0">
                          <a:effectLst/>
                        </a:rPr>
                        <a:t>]</a:t>
                      </a:r>
                      <a:endParaRPr lang="zh-CN" sz="900" kern="100" dirty="0">
                        <a:effectLst/>
                      </a:endParaRPr>
                    </a:p>
                  </a:txBody>
                  <a:tcPr marL="60488" marR="604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RU5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[12:253, 259:500</a:t>
                      </a:r>
                      <a:r>
                        <a:rPr lang="en-US" sz="900" kern="1400" dirty="0" smtClean="0">
                          <a:effectLst/>
                        </a:rPr>
                        <a:t>]</a:t>
                      </a:r>
                      <a:endParaRPr lang="zh-CN" sz="900" kern="100" dirty="0">
                        <a:effectLst/>
                      </a:endParaRPr>
                    </a:p>
                  </a:txBody>
                  <a:tcPr marL="60488" marR="604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RU6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[524:765, 771:1012</a:t>
                      </a:r>
                      <a:r>
                        <a:rPr lang="en-US" sz="900" kern="1400" dirty="0" smtClean="0">
                          <a:effectLst/>
                        </a:rPr>
                        <a:t>]</a:t>
                      </a:r>
                      <a:endParaRPr lang="zh-CN" sz="900" kern="100" dirty="0">
                        <a:effectLst/>
                      </a:endParaRPr>
                    </a:p>
                  </a:txBody>
                  <a:tcPr marL="60488" marR="604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RU7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[</a:t>
                      </a:r>
                      <a:r>
                        <a:rPr lang="en-US" sz="900" kern="1400" dirty="0" smtClean="0">
                          <a:effectLst/>
                        </a:rPr>
                        <a:t>1036:1277</a:t>
                      </a:r>
                      <a:r>
                        <a:rPr lang="en-US" sz="900" kern="1400" dirty="0">
                          <a:effectLst/>
                        </a:rPr>
                        <a:t>, 1283:</a:t>
                      </a:r>
                      <a:r>
                        <a:rPr lang="en-US" sz="900" kern="100" dirty="0">
                          <a:effectLst/>
                        </a:rPr>
                        <a:t> </a:t>
                      </a:r>
                      <a:r>
                        <a:rPr lang="en-US" sz="900" kern="1400" dirty="0">
                          <a:effectLst/>
                        </a:rPr>
                        <a:t>1524</a:t>
                      </a:r>
                      <a:r>
                        <a:rPr lang="en-US" sz="900" kern="1400" dirty="0" smtClean="0">
                          <a:effectLst/>
                        </a:rPr>
                        <a:t>]</a:t>
                      </a:r>
                      <a:endParaRPr lang="zh-CN" sz="900" kern="100" dirty="0">
                        <a:effectLst/>
                      </a:endParaRPr>
                    </a:p>
                  </a:txBody>
                  <a:tcPr marL="60488" marR="604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RU8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[</a:t>
                      </a:r>
                      <a:r>
                        <a:rPr lang="en-US" sz="900" kern="1400" dirty="0" smtClean="0">
                          <a:effectLst/>
                        </a:rPr>
                        <a:t>1548:1789</a:t>
                      </a:r>
                      <a:r>
                        <a:rPr lang="en-US" sz="900" kern="1400" dirty="0">
                          <a:effectLst/>
                        </a:rPr>
                        <a:t>, 1795:</a:t>
                      </a:r>
                      <a:r>
                        <a:rPr lang="en-US" sz="900" kern="100" dirty="0">
                          <a:effectLst/>
                        </a:rPr>
                        <a:t> </a:t>
                      </a:r>
                      <a:r>
                        <a:rPr lang="en-US" sz="900" kern="1400" dirty="0">
                          <a:effectLst/>
                        </a:rPr>
                        <a:t>2036</a:t>
                      </a:r>
                      <a:r>
                        <a:rPr lang="en-US" sz="900" kern="1400" dirty="0" smtClean="0">
                          <a:effectLst/>
                        </a:rPr>
                        <a:t>]</a:t>
                      </a: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488" marR="60488" marT="0" marB="0"/>
                </a:tc>
              </a:tr>
              <a:tr h="3975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996-tone</a:t>
                      </a:r>
                      <a:r>
                        <a:rPr lang="en-US" altLang="zh-CN" sz="900" kern="100" baseline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RU</a:t>
                      </a: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488" marR="604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RU1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[-2036:-1539,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-1533:-1036]</a:t>
                      </a:r>
                      <a:endParaRPr lang="zh-CN" sz="900" kern="100" dirty="0">
                        <a:effectLst/>
                      </a:endParaRPr>
                    </a:p>
                  </a:txBody>
                  <a:tcPr marL="60488" marR="604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RU2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[-1012:-514,</a:t>
                      </a:r>
                      <a:r>
                        <a:rPr lang="en-US" altLang="zh-CN" sz="900" kern="100" baseline="0" dirty="0" smtClean="0">
                          <a:effectLst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baseline="0" dirty="0" smtClean="0">
                          <a:effectLst/>
                        </a:rPr>
                        <a:t>-508:</a:t>
                      </a:r>
                      <a:r>
                        <a:rPr lang="en-US" altLang="zh-CN" sz="900" kern="100" dirty="0" smtClean="0">
                          <a:effectLst/>
                        </a:rPr>
                        <a:t>-12]</a:t>
                      </a:r>
                      <a:endParaRPr lang="zh-CN" sz="900" kern="100" dirty="0">
                        <a:effectLst/>
                      </a:endParaRPr>
                    </a:p>
                  </a:txBody>
                  <a:tcPr marL="60488" marR="604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RU3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[12:508,</a:t>
                      </a:r>
                      <a:r>
                        <a:rPr lang="en-US" altLang="zh-CN" sz="900" kern="100" baseline="0" dirty="0" smtClean="0">
                          <a:effectLst/>
                        </a:rPr>
                        <a:t> 514:</a:t>
                      </a:r>
                      <a:r>
                        <a:rPr lang="en-US" altLang="zh-CN" sz="900" kern="100" dirty="0" smtClean="0">
                          <a:effectLst/>
                        </a:rPr>
                        <a:t>1012]</a:t>
                      </a:r>
                      <a:endParaRPr lang="zh-CN" sz="900" kern="100" dirty="0">
                        <a:effectLst/>
                      </a:endParaRPr>
                    </a:p>
                  </a:txBody>
                  <a:tcPr marL="60488" marR="604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RU4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[1036:1533,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</a:rPr>
                        <a:t>1539:2036]</a:t>
                      </a:r>
                      <a:endParaRPr lang="zh-CN" sz="900" kern="100" dirty="0">
                        <a:effectLst/>
                      </a:endParaRPr>
                    </a:p>
                  </a:txBody>
                  <a:tcPr marL="60488" marR="604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900" kern="100" dirty="0">
                        <a:effectLst/>
                      </a:endParaRPr>
                    </a:p>
                  </a:txBody>
                  <a:tcPr marL="60488" marR="604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900" kern="100" dirty="0">
                        <a:effectLst/>
                      </a:endParaRPr>
                    </a:p>
                  </a:txBody>
                  <a:tcPr marL="60488" marR="604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900" kern="100" dirty="0">
                        <a:effectLst/>
                      </a:endParaRPr>
                    </a:p>
                  </a:txBody>
                  <a:tcPr marL="60488" marR="6048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488" marR="60488" marT="0" marB="0"/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2020-06</a:t>
            </a:r>
            <a:endParaRPr lang="en-GB" altLang="zh-CN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124659"/>
              </p:ext>
            </p:extLst>
          </p:nvPr>
        </p:nvGraphicFramePr>
        <p:xfrm>
          <a:off x="681958" y="4332244"/>
          <a:ext cx="8069823" cy="20326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2288"/>
                <a:gridCol w="7547535"/>
              </a:tblGrid>
              <a:tr h="2648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RU type</a:t>
                      </a: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Pilot indices for 320MHz</a:t>
                      </a: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739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</a:rPr>
                        <a:t>484-tone RU</a:t>
                      </a: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{-2030       -2004       -1962       -1936       -1896       -1870       -1828       -1802       -1782       -1756      -1714       -1688       -1648       -1622   -1580       -1554},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{-1518       -1492       -1450       -1424     -1384       -1358        -1316       -1290       -1270       -1244       -1202       -1176      -1136       -1110   -1068       -1042},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{-1006        -980           -938        -912        -872        -846        -804        -778          -758        -732         -690        -664        -624        -598        -556        -530},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{-494        -468            -426        -400        -360        -334        -292        -266        -246        -220        -178        -152   -112         -86         -44         -18},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{18          44          86         112         152         178   220         246         266         292         334 360         400         426         468         494},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{530         556         598         624         664         690         732         758         778         804   846         872         912         938         980        1006},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{1042        1068        1110        1136   1176        1202        1244        1270        1290        1316        1358        1384        1424        1450    1492        1518},</a:t>
                      </a:r>
                      <a:endParaRPr lang="zh-CN" sz="900" kern="100" dirty="0">
                        <a:effectLst/>
                      </a:endParaRPr>
                    </a:p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</a:rPr>
                        <a:t>{1554        1580        1622        1648        1688        1714        1756        1782   1802        1828        1870        1896        1936        1962        2004        2030}</a:t>
                      </a: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07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996-tone</a:t>
                      </a:r>
                      <a:r>
                        <a:rPr lang="en-US" altLang="zh-CN" sz="900" kern="100" baseline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RU</a:t>
                      </a: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{-2004       -1936       -1870       -1802       -1756       -1688       -1622       -1554       -1518       -1450       -1384       -1316       -1270       -1202       -1136       -1068}</a:t>
                      </a:r>
                      <a:r>
                        <a:rPr lang="zh-CN" altLang="en-US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endParaRPr lang="en-US" altLang="zh-CN" sz="900" kern="100" dirty="0" smtClean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{-980        -912        -846        -778        -732        -664        -598        -530        -494        -426        -360        -292        -246        -178        -112         -44}</a:t>
                      </a:r>
                      <a:r>
                        <a:rPr lang="zh-CN" altLang="en-US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endParaRPr lang="en-US" altLang="zh-CN" sz="900" kern="100" dirty="0" smtClean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{44         112         178         246         292         360         426         494         530         598         664         732         778         846         912         980}</a:t>
                      </a:r>
                      <a:r>
                        <a:rPr lang="zh-CN" altLang="en-US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，</a:t>
                      </a:r>
                      <a:endParaRPr lang="en-US" altLang="zh-CN" sz="900" kern="100" dirty="0" smtClean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900" kern="10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{1068        1136        1202        1270        1316        1384        1450        1518        1554        1622        1688        1756        1802        1870        1936        2004}</a:t>
                      </a:r>
                      <a:endParaRPr lang="zh-CN" sz="9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696912" y="1692286"/>
            <a:ext cx="7608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buFont typeface="Wingdings" panose="05000000000000000000" pitchFamily="2" charset="2"/>
              <a:buChar char="Ø"/>
            </a:pPr>
            <a:r>
              <a:rPr lang="en-US" altLang="zh-CN" sz="1600" dirty="0">
                <a:solidFill>
                  <a:schemeClr val="tx1"/>
                </a:solidFill>
              </a:rPr>
              <a:t>For each 80MHz segment in </a:t>
            </a:r>
            <a:r>
              <a:rPr lang="en-US" altLang="zh-CN" sz="1600" dirty="0" smtClean="0">
                <a:solidFill>
                  <a:schemeClr val="tx1"/>
                </a:solidFill>
              </a:rPr>
              <a:t>320MHz transmission: the </a:t>
            </a:r>
            <a:r>
              <a:rPr lang="en-US" altLang="zh-CN" sz="1600" dirty="0">
                <a:solidFill>
                  <a:schemeClr val="tx1"/>
                </a:solidFill>
              </a:rPr>
              <a:t>80MHz OFDMA tone plan </a:t>
            </a:r>
            <a:r>
              <a:rPr lang="en-US" altLang="zh-CN" sz="1600" dirty="0" smtClean="0">
                <a:solidFill>
                  <a:schemeClr val="tx1"/>
                </a:solidFill>
              </a:rPr>
              <a:t>is used for the punctured and OFDMA scenarios, while the 996 RU tone plan is used for the non-OFDMA and non-punctured scenarios [6].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solidFill>
                  <a:schemeClr val="tx1"/>
                </a:solidFill>
              </a:rPr>
              <a:t>For 3x996+484 RU combinations, the 996 RU uses 996 RU tone plan and the 484 RU uses 484 RU tone plan, respectively.</a:t>
            </a:r>
          </a:p>
        </p:txBody>
      </p:sp>
    </p:spTree>
    <p:extLst>
      <p:ext uri="{BB962C8B-B14F-4D97-AF65-F5344CB8AC3E}">
        <p14:creationId xmlns:p14="http://schemas.microsoft.com/office/powerpoint/2010/main" val="4056254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320MHz 1x EHT-LTF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913" y="1600200"/>
            <a:ext cx="3875087" cy="1905139"/>
          </a:xfrm>
        </p:spPr>
        <p:txBody>
          <a:bodyPr/>
          <a:lstStyle/>
          <a:p>
            <a:r>
              <a:rPr lang="en-US" altLang="zh-CN" dirty="0" smtClean="0"/>
              <a:t>Option 1: </a:t>
            </a:r>
          </a:p>
          <a:p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	</a:t>
            </a:r>
            <a:r>
              <a:rPr lang="en-US" altLang="zh-CN" sz="1800" b="0" dirty="0" smtClean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P1:</a:t>
            </a:r>
            <a:r>
              <a:rPr lang="en-US" altLang="zh-CN" sz="16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320MHz 1x EHT-LTF</a:t>
            </a:r>
            <a:r>
              <a:rPr lang="en-US" altLang="zh-CN" sz="1600" b="0" baseline="-25000" dirty="0" smtClean="0"/>
              <a:t>-2036,2036</a:t>
            </a:r>
            <a:r>
              <a:rPr lang="en-US" altLang="zh-CN" sz="16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= [HE-</a:t>
            </a:r>
            <a:r>
              <a:rPr lang="en-US" altLang="ko-KR" sz="1600" b="0" dirty="0" smtClean="0"/>
              <a:t>LTF</a:t>
            </a:r>
            <a:r>
              <a:rPr lang="en-US" altLang="ko-KR" sz="1600" b="0" baseline="-25000" dirty="0" smtClean="0"/>
              <a:t>80MHz_1x</a:t>
            </a:r>
            <a:r>
              <a:rPr lang="en-US" altLang="zh-CN" sz="16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en-US" altLang="zh-CN" sz="1600" b="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</a:t>
            </a:r>
            <a:r>
              <a:rPr lang="en-US" altLang="zh-CN" sz="16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600" b="0" dirty="0"/>
              <a:t>LTF</a:t>
            </a:r>
            <a:r>
              <a:rPr lang="en-US" altLang="ko-KR" sz="1600" b="0" baseline="-25000" dirty="0"/>
              <a:t>80MHz_1x</a:t>
            </a:r>
            <a:r>
              <a:rPr lang="en-US" altLang="zh-CN" sz="16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en-US" altLang="zh-CN" sz="1600" b="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6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en-US" altLang="zh-CN" sz="1600" b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1600" b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16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</a:t>
            </a:r>
            <a:r>
              <a:rPr lang="en-US" altLang="zh-CN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1600" b="0" dirty="0"/>
              <a:t>LTF</a:t>
            </a:r>
            <a:r>
              <a:rPr lang="en-US" altLang="ko-KR" sz="1600" b="0" baseline="-25000" dirty="0"/>
              <a:t>80MHz_1x</a:t>
            </a:r>
            <a:r>
              <a:rPr lang="en-US" altLang="zh-CN" sz="16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en-US" altLang="zh-CN" sz="1600" b="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 </a:t>
            </a:r>
            <a:r>
              <a:rPr lang="en-US" altLang="zh-CN" sz="16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sz="1600" b="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en-US" altLang="zh-CN" sz="1600" b="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1600" b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16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)*HE-</a:t>
            </a:r>
            <a:r>
              <a:rPr lang="en-US" altLang="ko-KR" sz="1600" b="0" dirty="0" smtClean="0"/>
              <a:t>LTF</a:t>
            </a:r>
            <a:r>
              <a:rPr lang="en-US" altLang="ko-KR" sz="1600" b="0" baseline="-25000" dirty="0" smtClean="0"/>
              <a:t>80MHz_1x</a:t>
            </a:r>
            <a:r>
              <a:rPr lang="en-US" altLang="zh-CN" sz="16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</a:t>
            </a:r>
          </a:p>
          <a:p>
            <a:r>
              <a:rPr lang="en-US" altLang="zh-CN" sz="1600" b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Coefficient values = </a:t>
            </a:r>
            <a:r>
              <a:rPr lang="en-US" altLang="zh-CN" sz="1600" b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[1  1  -1 -1]</a:t>
            </a:r>
            <a:endParaRPr lang="en-US" altLang="zh-CN" sz="1600" dirty="0" smtClean="0">
              <a:solidFill>
                <a:srgbClr val="FF0000"/>
              </a:solidFill>
            </a:endParaRPr>
          </a:p>
          <a:p>
            <a:r>
              <a:rPr lang="en-US" altLang="zh-CN" dirty="0"/>
              <a:t>Option 2: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  <p:sp>
        <p:nvSpPr>
          <p:cNvPr id="6" name="矩形 5"/>
          <p:cNvSpPr/>
          <p:nvPr/>
        </p:nvSpPr>
        <p:spPr>
          <a:xfrm>
            <a:off x="1066800" y="4191000"/>
            <a:ext cx="3278188" cy="2121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P1: 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320MHz 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1x 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EHT-LTF</a:t>
            </a:r>
            <a:r>
              <a:rPr lang="en-US" altLang="zh-CN" sz="1400" baseline="-25000" dirty="0">
                <a:solidFill>
                  <a:schemeClr val="tx1"/>
                </a:solidFill>
              </a:rPr>
              <a:t>-2036,2036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= [HE-</a:t>
            </a:r>
            <a:r>
              <a:rPr lang="en-US" altLang="ko-KR" sz="1400" dirty="0" smtClean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 smtClean="0">
                <a:solidFill>
                  <a:schemeClr val="tx1"/>
                </a:solidFill>
              </a:rPr>
              <a:t>80MHz_left_1x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  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 HE-</a:t>
            </a:r>
            <a:r>
              <a:rPr lang="en-US" altLang="ko-KR" sz="1400" dirty="0" smtClean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 smtClean="0">
                <a:solidFill>
                  <a:schemeClr val="tx1"/>
                </a:solidFill>
              </a:rPr>
              <a:t>80MHz_right_1x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en-US" altLang="zh-CN" sz="14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HE-</a:t>
            </a:r>
            <a:r>
              <a:rPr lang="en-US" altLang="ko-KR" sz="1400" dirty="0" smtClean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 smtClean="0">
                <a:solidFill>
                  <a:schemeClr val="tx1"/>
                </a:solidFill>
              </a:rPr>
              <a:t>80MHz_left_1x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  HE-</a:t>
            </a:r>
            <a:r>
              <a:rPr lang="en-US" altLang="ko-KR" sz="1400" dirty="0" smtClean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 smtClean="0">
                <a:solidFill>
                  <a:schemeClr val="tx1"/>
                </a:solidFill>
              </a:rPr>
              <a:t>80MHz_right_1x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en-US" altLang="zh-CN" sz="14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HE-</a:t>
            </a:r>
            <a:r>
              <a:rPr lang="en-US" altLang="ko-KR" sz="1400" dirty="0" smtClean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 smtClean="0">
                <a:solidFill>
                  <a:schemeClr val="tx1"/>
                </a:solidFill>
              </a:rPr>
              <a:t>80MHz_left_1x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  HE-</a:t>
            </a:r>
            <a:r>
              <a:rPr lang="en-US" altLang="ko-KR" sz="1400" dirty="0" smtClean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 smtClean="0">
                <a:solidFill>
                  <a:schemeClr val="tx1"/>
                </a:solidFill>
              </a:rPr>
              <a:t>80MHz_right_1x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</a:t>
            </a:r>
            <a:r>
              <a:rPr lang="en-US" altLang="zh-CN" sz="14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)*HE-</a:t>
            </a:r>
            <a:r>
              <a:rPr lang="en-US" altLang="ko-KR" sz="1400" dirty="0" smtClean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 smtClean="0">
                <a:solidFill>
                  <a:schemeClr val="tx1"/>
                </a:solidFill>
              </a:rPr>
              <a:t>80MHz_left_1x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0  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</a:t>
            </a:r>
            <a:r>
              <a:rPr lang="en-US" altLang="zh-CN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 </a:t>
            </a: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400" dirty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>
                <a:solidFill>
                  <a:schemeClr val="tx1"/>
                </a:solidFill>
              </a:rPr>
              <a:t>80MHz_right_1x</a:t>
            </a:r>
            <a:r>
              <a:rPr lang="en-US" altLang="zh-CN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</a:t>
            </a:r>
          </a:p>
          <a:p>
            <a:pPr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Coefficient values = </a:t>
            </a:r>
            <a:r>
              <a:rPr lang="en-US" altLang="zh-CN" sz="14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[1  -1  1  1  1  1  -1  -1]</a:t>
            </a:r>
            <a:endParaRPr lang="en-US" altLang="zh-CN" sz="1400" dirty="0">
              <a:solidFill>
                <a:srgbClr val="FF0000"/>
              </a:solidFill>
            </a:endParaRPr>
          </a:p>
          <a:p>
            <a:pPr lvl="0"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endParaRPr lang="en-US" altLang="zh-CN" sz="1400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 bwMode="auto">
          <a:xfrm>
            <a:off x="4267200" y="1547995"/>
            <a:ext cx="3875087" cy="19051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kern="0" dirty="0" smtClean="0"/>
              <a:t> </a:t>
            </a:r>
          </a:p>
          <a:p>
            <a:r>
              <a:rPr lang="en-US" altLang="zh-CN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	</a:t>
            </a:r>
            <a:r>
              <a:rPr lang="en-US" altLang="zh-CN" sz="1800" b="0" kern="0" dirty="0" smtClean="0">
                <a:solidFill>
                  <a:srgbClr val="0070C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P2:</a:t>
            </a:r>
            <a:r>
              <a:rPr lang="en-US" altLang="zh-CN" sz="16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320MHz 1x EHT-LTF</a:t>
            </a:r>
            <a:r>
              <a:rPr lang="en-US" altLang="zh-CN" sz="1600" b="0" baseline="-25000" dirty="0"/>
              <a:t>-2036,2036</a:t>
            </a:r>
            <a:r>
              <a:rPr lang="en-US" altLang="zh-CN" sz="16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= [HE-</a:t>
            </a:r>
            <a:r>
              <a:rPr lang="en-US" altLang="ko-KR" sz="1600" b="0" kern="0" dirty="0" smtClean="0"/>
              <a:t>LTF</a:t>
            </a:r>
            <a:r>
              <a:rPr lang="en-US" altLang="ko-KR" sz="1600" b="0" kern="0" baseline="-25000" dirty="0" smtClean="0"/>
              <a:t>80MHz_1x</a:t>
            </a:r>
            <a:r>
              <a:rPr lang="en-US" altLang="zh-CN" sz="16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0</a:t>
            </a:r>
            <a:r>
              <a:rPr lang="en-US" altLang="zh-CN" sz="1600" b="0" kern="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</a:t>
            </a:r>
            <a:r>
              <a:rPr lang="en-US" altLang="zh-CN" sz="16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HE-</a:t>
            </a:r>
            <a:r>
              <a:rPr lang="en-US" altLang="ko-KR" sz="1600" b="0" kern="0" dirty="0" smtClean="0"/>
              <a:t>LTF</a:t>
            </a:r>
            <a:r>
              <a:rPr lang="en-US" altLang="ko-KR" sz="1600" b="0" kern="0" baseline="-25000" dirty="0" smtClean="0"/>
              <a:t>80MHz_1x</a:t>
            </a:r>
            <a:r>
              <a:rPr lang="en-US" altLang="zh-CN" sz="16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0</a:t>
            </a:r>
            <a:r>
              <a:rPr lang="en-US" altLang="zh-CN" sz="1600" b="0" kern="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</a:t>
            </a:r>
            <a:r>
              <a:rPr lang="en-US" altLang="zh-CN" sz="16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(</a:t>
            </a:r>
            <a:r>
              <a:rPr lang="en-US" altLang="zh-CN" sz="1600" b="0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en-US" altLang="zh-CN" sz="16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 HE-</a:t>
            </a:r>
            <a:r>
              <a:rPr lang="en-US" altLang="ko-KR" sz="1600" b="0" kern="0" dirty="0" smtClean="0"/>
              <a:t>LTF</a:t>
            </a:r>
            <a:r>
              <a:rPr lang="en-US" altLang="ko-KR" sz="1600" b="0" kern="0" baseline="-25000" dirty="0" smtClean="0"/>
              <a:t>80MHz_1x</a:t>
            </a:r>
            <a:r>
              <a:rPr lang="en-US" altLang="zh-CN" sz="16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0</a:t>
            </a:r>
            <a:r>
              <a:rPr lang="en-US" altLang="zh-CN" sz="1600" b="0" kern="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23  </a:t>
            </a:r>
            <a:r>
              <a:rPr lang="en-US" altLang="zh-CN" sz="16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(</a:t>
            </a:r>
            <a:r>
              <a:rPr lang="en-US" altLang="zh-CN" sz="1600" b="0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en-US" altLang="zh-CN" sz="16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)*HE-</a:t>
            </a:r>
            <a:r>
              <a:rPr lang="en-US" altLang="ko-KR" sz="1600" b="0" kern="0" dirty="0" smtClean="0"/>
              <a:t>LTF</a:t>
            </a:r>
            <a:r>
              <a:rPr lang="en-US" altLang="ko-KR" sz="1600" b="0" kern="0" baseline="-25000" dirty="0" smtClean="0"/>
              <a:t>80MHz_1x</a:t>
            </a:r>
            <a:r>
              <a:rPr lang="en-US" altLang="zh-CN" sz="16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];</a:t>
            </a:r>
          </a:p>
          <a:p>
            <a:r>
              <a:rPr lang="en-US" altLang="zh-CN" sz="1600" b="0" kern="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Coefficient values = </a:t>
            </a:r>
            <a:r>
              <a:rPr lang="en-US" altLang="zh-CN" sz="1600" b="0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[1  1  -1 -1]</a:t>
            </a:r>
            <a:endParaRPr lang="en-US" altLang="zh-CN" sz="1600" kern="0" dirty="0" smtClean="0">
              <a:solidFill>
                <a:srgbClr val="FF0000"/>
              </a:solidFill>
            </a:endParaRPr>
          </a:p>
          <a:p>
            <a:endParaRPr lang="zh-CN" altLang="en-US" kern="0" dirty="0"/>
          </a:p>
        </p:txBody>
      </p:sp>
      <p:sp>
        <p:nvSpPr>
          <p:cNvPr id="7" name="矩形 6"/>
          <p:cNvSpPr/>
          <p:nvPr/>
        </p:nvSpPr>
        <p:spPr>
          <a:xfrm>
            <a:off x="4609306" y="4191000"/>
            <a:ext cx="3429000" cy="1759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auto"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600" dirty="0" smtClean="0">
                <a:solidFill>
                  <a:srgbClr val="0070C0"/>
                </a:solidFill>
                <a:ea typeface="宋体" panose="02010600030101010101" pitchFamily="2" charset="-122"/>
              </a:rPr>
              <a:t>P2: </a:t>
            </a:r>
            <a:r>
              <a:rPr lang="en-US" altLang="zh-CN" sz="1400" dirty="0" smtClean="0">
                <a:solidFill>
                  <a:prstClr val="black"/>
                </a:solidFill>
                <a:ea typeface="宋体" panose="02010600030101010101" pitchFamily="2" charset="-122"/>
              </a:rPr>
              <a:t>320MHz 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1x </a:t>
            </a:r>
            <a:r>
              <a:rPr lang="en-US" altLang="zh-CN" sz="1400" dirty="0" smtClean="0">
                <a:solidFill>
                  <a:prstClr val="black"/>
                </a:solidFill>
                <a:ea typeface="宋体" panose="02010600030101010101" pitchFamily="2" charset="-122"/>
              </a:rPr>
              <a:t>EHT-LTF</a:t>
            </a:r>
            <a:r>
              <a:rPr lang="en-US" altLang="zh-CN" sz="1400" baseline="-25000" dirty="0">
                <a:solidFill>
                  <a:schemeClr val="tx1"/>
                </a:solidFill>
              </a:rPr>
              <a:t>-2036,2036</a:t>
            </a:r>
            <a:r>
              <a:rPr lang="en-US" altLang="zh-CN" sz="1400" dirty="0" smtClean="0">
                <a:solidFill>
                  <a:prstClr val="black"/>
                </a:solidFill>
                <a:ea typeface="宋体" panose="02010600030101010101" pitchFamily="2" charset="-122"/>
              </a:rPr>
              <a:t> 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= [HE-</a:t>
            </a:r>
            <a:r>
              <a:rPr lang="en-US" altLang="ko-KR" sz="1400" dirty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>
                <a:solidFill>
                  <a:schemeClr val="tx1"/>
                </a:solidFill>
              </a:rPr>
              <a:t>80MHz_left_1x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  0  HE-</a:t>
            </a:r>
            <a:r>
              <a:rPr lang="en-US" altLang="ko-KR" sz="1400" dirty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>
                <a:solidFill>
                  <a:schemeClr val="tx1"/>
                </a:solidFill>
              </a:rPr>
              <a:t>80MHz_right_1x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  0</a:t>
            </a:r>
            <a:r>
              <a:rPr lang="en-US" altLang="zh-CN" sz="1400" baseline="-25000" dirty="0">
                <a:solidFill>
                  <a:prstClr val="black"/>
                </a:solidFill>
                <a:ea typeface="宋体" panose="02010600030101010101" pitchFamily="2" charset="-122"/>
              </a:rPr>
              <a:t>23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   HE-</a:t>
            </a:r>
            <a:r>
              <a:rPr lang="en-US" altLang="ko-KR" sz="1400" dirty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>
                <a:solidFill>
                  <a:schemeClr val="tx1"/>
                </a:solidFill>
              </a:rPr>
              <a:t>80MHz_left_1x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  0  HE-</a:t>
            </a:r>
            <a:r>
              <a:rPr lang="en-US" altLang="ko-KR" sz="1400" dirty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>
                <a:solidFill>
                  <a:schemeClr val="tx1"/>
                </a:solidFill>
              </a:rPr>
              <a:t>80MHz_right_1x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  0</a:t>
            </a:r>
            <a:r>
              <a:rPr lang="en-US" altLang="zh-CN" sz="1400" baseline="-25000" dirty="0">
                <a:solidFill>
                  <a:prstClr val="black"/>
                </a:solidFill>
                <a:ea typeface="宋体" panose="02010600030101010101" pitchFamily="2" charset="-122"/>
              </a:rPr>
              <a:t>23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 (</a:t>
            </a:r>
            <a:r>
              <a:rPr lang="en-US" altLang="zh-CN" sz="1400" dirty="0">
                <a:solidFill>
                  <a:srgbClr val="FF0000"/>
                </a:solidFill>
                <a:ea typeface="宋体" panose="02010600030101010101" pitchFamily="2" charset="-122"/>
              </a:rPr>
              <a:t>-1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)* HE-</a:t>
            </a:r>
            <a:r>
              <a:rPr lang="en-US" altLang="ko-KR" sz="1400" dirty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>
                <a:solidFill>
                  <a:schemeClr val="tx1"/>
                </a:solidFill>
              </a:rPr>
              <a:t>80MHz_left_1x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  0 (</a:t>
            </a:r>
            <a:r>
              <a:rPr lang="en-US" altLang="zh-CN" sz="1400" dirty="0">
                <a:solidFill>
                  <a:srgbClr val="FF0000"/>
                </a:solidFill>
                <a:ea typeface="宋体" panose="02010600030101010101" pitchFamily="2" charset="-122"/>
              </a:rPr>
              <a:t>-1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)* HE-</a:t>
            </a:r>
            <a:r>
              <a:rPr lang="en-US" altLang="ko-KR" sz="1400" dirty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>
                <a:solidFill>
                  <a:schemeClr val="tx1"/>
                </a:solidFill>
              </a:rPr>
              <a:t>80MHz_right_1x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   0</a:t>
            </a:r>
            <a:r>
              <a:rPr lang="en-US" altLang="zh-CN" sz="1400" baseline="-25000" dirty="0">
                <a:solidFill>
                  <a:prstClr val="black"/>
                </a:solidFill>
                <a:ea typeface="宋体" panose="02010600030101010101" pitchFamily="2" charset="-122"/>
              </a:rPr>
              <a:t>23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   (</a:t>
            </a:r>
            <a:r>
              <a:rPr lang="en-US" altLang="zh-CN" sz="1400" dirty="0">
                <a:solidFill>
                  <a:srgbClr val="FF0000"/>
                </a:solidFill>
                <a:ea typeface="宋体" panose="02010600030101010101" pitchFamily="2" charset="-122"/>
              </a:rPr>
              <a:t>-1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)*HE-</a:t>
            </a:r>
            <a:r>
              <a:rPr lang="en-US" altLang="ko-KR" sz="1400" dirty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>
                <a:solidFill>
                  <a:schemeClr val="tx1"/>
                </a:solidFill>
              </a:rPr>
              <a:t>80MHz_left_1x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  0  (</a:t>
            </a:r>
            <a:r>
              <a:rPr lang="en-US" altLang="zh-CN" sz="1400" dirty="0">
                <a:solidFill>
                  <a:srgbClr val="FF0000"/>
                </a:solidFill>
                <a:ea typeface="宋体" panose="02010600030101010101" pitchFamily="2" charset="-122"/>
              </a:rPr>
              <a:t>-1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)* HE-</a:t>
            </a:r>
            <a:r>
              <a:rPr lang="en-US" altLang="ko-KR" sz="1400" dirty="0">
                <a:solidFill>
                  <a:schemeClr val="tx1"/>
                </a:solidFill>
              </a:rPr>
              <a:t>LTF</a:t>
            </a:r>
            <a:r>
              <a:rPr lang="en-US" altLang="ko-KR" sz="1400" baseline="-25000" dirty="0">
                <a:solidFill>
                  <a:schemeClr val="tx1"/>
                </a:solidFill>
              </a:rPr>
              <a:t>80MHz_right_1x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];</a:t>
            </a:r>
          </a:p>
          <a:p>
            <a:pPr defTabSz="914400" fontAlgn="auto"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400" dirty="0" smtClean="0">
                <a:solidFill>
                  <a:prstClr val="black"/>
                </a:solidFill>
                <a:ea typeface="宋体" panose="02010600030101010101" pitchFamily="2" charset="-122"/>
              </a:rPr>
              <a:t> </a:t>
            </a:r>
            <a:r>
              <a:rPr lang="en-US" altLang="zh-CN" sz="1400" dirty="0">
                <a:solidFill>
                  <a:prstClr val="black"/>
                </a:solidFill>
                <a:ea typeface="宋体" panose="02010600030101010101" pitchFamily="2" charset="-122"/>
              </a:rPr>
              <a:t>Coefficient values = </a:t>
            </a:r>
            <a:r>
              <a:rPr lang="en-US" altLang="zh-CN" sz="1400" dirty="0">
                <a:solidFill>
                  <a:srgbClr val="FF0000"/>
                </a:solidFill>
                <a:ea typeface="宋体" panose="02010600030101010101" pitchFamily="2" charset="-122"/>
              </a:rPr>
              <a:t>[1  1  1  1  -1  -1  -1  -1]</a:t>
            </a:r>
            <a:endParaRPr lang="en-US" altLang="zh-CN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63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P1: </a:t>
            </a:r>
            <a:r>
              <a:rPr lang="en-US" altLang="zh-CN" dirty="0" smtClean="0"/>
              <a:t>320MHz 1x EHT-LTF [1]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2020-06</a:t>
            </a:r>
            <a:endParaRPr lang="en-GB" altLang="zh-CN" dirty="0"/>
          </a:p>
        </p:txBody>
      </p:sp>
      <p:graphicFrame>
        <p:nvGraphicFramePr>
          <p:cNvPr id="7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0156720"/>
              </p:ext>
            </p:extLst>
          </p:nvPr>
        </p:nvGraphicFramePr>
        <p:xfrm>
          <a:off x="990600" y="1600200"/>
          <a:ext cx="6457289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7689"/>
                <a:gridCol w="1511113"/>
                <a:gridCol w="1648487"/>
              </a:tblGrid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Patterns</a:t>
                      </a:r>
                      <a:endParaRPr lang="zh-CN" altLang="en-US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Option 1: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Option 2:</a:t>
                      </a:r>
                      <a:endParaRPr lang="zh-CN" altLang="en-US" sz="1200" dirty="0"/>
                    </a:p>
                  </a:txBody>
                  <a:tcPr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Case1</a:t>
                      </a:r>
                      <a:r>
                        <a:rPr lang="zh-CN" altLang="zh-CN" sz="1100" dirty="0" smtClean="0"/>
                        <a:t>：</a:t>
                      </a:r>
                      <a:r>
                        <a:rPr lang="en-US" altLang="zh-CN" sz="1100" dirty="0" smtClean="0"/>
                        <a:t>320MHz [1 1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 </a:t>
                      </a:r>
                      <a:r>
                        <a:rPr lang="en-US" altLang="zh-CN" sz="1100" dirty="0" err="1" smtClean="0"/>
                        <a:t>1</a:t>
                      </a:r>
                      <a:r>
                        <a:rPr lang="en-US" altLang="zh-CN" sz="1100" dirty="0" smtClean="0"/>
                        <a:t>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8.9944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8.5362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7.2138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6.6917</a:t>
                      </a:r>
                    </a:p>
                  </a:txBody>
                  <a:tcPr anchor="ctr"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Case2</a:t>
                      </a:r>
                      <a:r>
                        <a:rPr lang="zh-CN" altLang="zh-CN" sz="1100" dirty="0" smtClean="0"/>
                        <a:t>：</a:t>
                      </a:r>
                      <a:r>
                        <a:rPr lang="en-US" altLang="zh-CN" sz="1100" dirty="0" smtClean="0"/>
                        <a:t>280MHz [0 0 1 1 1 1 1 1 1 1 1 1 1 1 1 1]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8.0424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7.5917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8.3602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7.6754</a:t>
                      </a:r>
                      <a:endParaRPr lang="en-US" altLang="zh-CN" sz="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Case3</a:t>
                      </a:r>
                      <a:r>
                        <a:rPr lang="zh-CN" altLang="zh-CN" sz="1100" dirty="0" smtClean="0"/>
                        <a:t>：</a:t>
                      </a:r>
                      <a:r>
                        <a:rPr lang="en-US" altLang="zh-CN" sz="1100" dirty="0" smtClean="0"/>
                        <a:t>280MHz [1 1 0 0 1 1 1 1 1 1 1 1 1 1 1 1]</a:t>
                      </a:r>
                      <a:endParaRPr lang="zh-CN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8.2230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7.8690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7.1859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6.8401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Case4</a:t>
                      </a:r>
                      <a:r>
                        <a:rPr lang="zh-CN" altLang="zh-CN" sz="1100" dirty="0" smtClean="0"/>
                        <a:t>：</a:t>
                      </a:r>
                      <a:r>
                        <a:rPr lang="en-US" altLang="zh-CN" sz="1100" dirty="0" smtClean="0"/>
                        <a:t>280MHz [1 1 1 1 0 0 1 1 1 1 1 1 1 1 1 1]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8.8837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8.5916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8.0696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6.4414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Case5</a:t>
                      </a:r>
                      <a:r>
                        <a:rPr lang="zh-CN" altLang="zh-CN" sz="1100" dirty="0" smtClean="0"/>
                        <a:t>：</a:t>
                      </a:r>
                      <a:r>
                        <a:rPr lang="en-US" altLang="zh-CN" sz="1100" dirty="0" smtClean="0"/>
                        <a:t>280MHz [1 1 1 1 1 1 0 0 1 1 1 1 1 1 1 1]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8.9778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8.3838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6.7074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5.857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Case6</a:t>
                      </a:r>
                      <a:r>
                        <a:rPr lang="zh-CN" altLang="zh-CN" sz="1100" dirty="0" smtClean="0"/>
                        <a:t>：</a:t>
                      </a:r>
                      <a:r>
                        <a:rPr lang="en-US" altLang="zh-CN" sz="1100" dirty="0" smtClean="0"/>
                        <a:t>280MHz [1 1 1 1 1 1 1 1 0 0 1 1 1 1 1 1]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9.0837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8.2841</a:t>
                      </a:r>
                      <a:endParaRPr lang="en-US" altLang="zh-CN" sz="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8.1376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7.4562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Case7</a:t>
                      </a:r>
                      <a:r>
                        <a:rPr lang="zh-CN" altLang="zh-CN" sz="1100" dirty="0" smtClean="0"/>
                        <a:t>：</a:t>
                      </a:r>
                      <a:r>
                        <a:rPr lang="en-US" altLang="zh-CN" sz="1100" dirty="0" smtClean="0"/>
                        <a:t>280MHz [1 1 1 1 1 1 1 1 1 1 0 0 1 1 1 1]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8.9009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FF0000"/>
                          </a:solidFill>
                          <a:latin typeface="+mn-lt"/>
                        </a:rPr>
                        <a:t>8.5967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6.7785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6.0188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altLang="zh-CN" sz="1100" dirty="0" smtClean="0"/>
                        <a:t>Case8</a:t>
                      </a:r>
                      <a:r>
                        <a:rPr lang="zh-CN" altLang="zh-CN" sz="1100" dirty="0" smtClean="0"/>
                        <a:t>：</a:t>
                      </a:r>
                      <a:r>
                        <a:rPr lang="en-US" altLang="zh-CN" sz="1100" dirty="0" smtClean="0"/>
                        <a:t>280MHz [1 1 1 1 1 1 1 1 1 1 1 1 0 0 1 1]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8.2149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7.6949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7.8276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5.9677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Case9</a:t>
                      </a:r>
                      <a:r>
                        <a:rPr lang="zh-CN" altLang="zh-CN" sz="1100" dirty="0" smtClean="0"/>
                        <a:t>：</a:t>
                      </a:r>
                      <a:r>
                        <a:rPr lang="en-US" altLang="zh-CN" sz="1100" dirty="0" smtClean="0"/>
                        <a:t>280MHz [1 1 1 1 1 1 1 1 1 1 1 1 1 1 0 0]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8.2885</a:t>
                      </a:r>
                    </a:p>
                    <a:p>
                      <a:pPr algn="ctr" fontAlgn="b"/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7.8110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7.3592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6.5960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Case10: 240MHz [1 1 1 1 0 0 0 0 1 1 1 1 1 1 1 1]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8.9613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8.5031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8.1866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6.7521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Case11: 240MHz [1 1 1 1 1 1 1 1 0 0 0 0 1 1 1 1]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8.9613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8.5031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7.4535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7.0361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Case12: 240MHz [1 1 1 1 1 1 1 1 1 1 1 1 0 0 0 0]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7.5154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7.0794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8.1341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6.8461</a:t>
                      </a: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Case13: 240MHz [0 0 0 0 1 1 1 1 1 1 1 1 1 1 1 1]</a:t>
                      </a:r>
                      <a:endParaRPr lang="zh-CN" altLang="zh-CN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7.5154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7.0794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7.5154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7.0794</a:t>
                      </a:r>
                      <a:endParaRPr lang="en-US" altLang="zh-CN" sz="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79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Worst</a:t>
                      </a:r>
                      <a:r>
                        <a:rPr lang="en-US" altLang="zh-CN" sz="1100" baseline="0" dirty="0" smtClean="0"/>
                        <a:t> PAPR [dB]:</a:t>
                      </a:r>
                      <a:endParaRPr lang="zh-CN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9.0837 [Case 6]</a:t>
                      </a:r>
                      <a:endParaRPr lang="zh-CN" altLang="en-US" sz="8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8.3602 [Case</a:t>
                      </a:r>
                      <a:r>
                        <a:rPr lang="en-US" altLang="zh-CN" sz="80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2</a:t>
                      </a:r>
                      <a:r>
                        <a:rPr lang="en-US" altLang="zh-CN" sz="8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]</a:t>
                      </a:r>
                      <a:endParaRPr lang="zh-CN" altLang="en-US" sz="8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455947" y="5847080"/>
            <a:ext cx="8306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Note: </a:t>
            </a:r>
            <a:r>
              <a:rPr lang="en-US" altLang="zh-CN" sz="1200" dirty="0" smtClean="0">
                <a:solidFill>
                  <a:schemeClr val="tx1"/>
                </a:solidFill>
              </a:rPr>
              <a:t>In this contribution, the first line value of each sub-block is the PAPR values for the EHT-LTF tones expect pilot tones multiplied by elements of P matrix(up to 16x16), while the second line value of each block is the single stream PAPR values. The Worst </a:t>
            </a:r>
            <a:r>
              <a:rPr lang="en-US" altLang="zh-CN" sz="1200" dirty="0">
                <a:solidFill>
                  <a:schemeClr val="tx1"/>
                </a:solidFill>
              </a:rPr>
              <a:t>PAPR is the max PAPR for the </a:t>
            </a:r>
            <a:r>
              <a:rPr lang="en-US" altLang="zh-CN" sz="1200" dirty="0" smtClean="0">
                <a:solidFill>
                  <a:schemeClr val="tx1"/>
                </a:solidFill>
              </a:rPr>
              <a:t>EHT-LTF </a:t>
            </a:r>
            <a:r>
              <a:rPr lang="en-US" altLang="zh-CN" sz="1200" dirty="0">
                <a:solidFill>
                  <a:schemeClr val="tx1"/>
                </a:solidFill>
              </a:rPr>
              <a:t>tones except pilot tones multiplied by elements </a:t>
            </a:r>
            <a:r>
              <a:rPr lang="en-US" altLang="zh-CN" sz="1200" dirty="0" smtClean="0">
                <a:solidFill>
                  <a:schemeClr val="tx1"/>
                </a:solidFill>
              </a:rPr>
              <a:t>of P matrix.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9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9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73471</TotalTime>
  <Words>4563</Words>
  <Application>Microsoft Office PowerPoint</Application>
  <PresentationFormat>全屏显示(4:3)</PresentationFormat>
  <Paragraphs>619</Paragraphs>
  <Slides>17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3" baseType="lpstr">
      <vt:lpstr>Arial Unicode MS</vt:lpstr>
      <vt:lpstr>FrutigerNext LT Bold</vt:lpstr>
      <vt:lpstr>FrutigerNext LT Medium</vt:lpstr>
      <vt:lpstr>MS Gothic</vt:lpstr>
      <vt:lpstr>MS PGothic</vt:lpstr>
      <vt:lpstr>黑体</vt:lpstr>
      <vt:lpstr>华文细黑</vt:lpstr>
      <vt:lpstr>宋体</vt:lpstr>
      <vt:lpstr>Arial</vt:lpstr>
      <vt:lpstr>Calibri</vt:lpstr>
      <vt:lpstr>Tahoma</vt:lpstr>
      <vt:lpstr>Times New Roman</vt:lpstr>
      <vt:lpstr>Wingdings</vt:lpstr>
      <vt:lpstr>Office Theme</vt:lpstr>
      <vt:lpstr>9_主题1</vt:lpstr>
      <vt:lpstr>Equation</vt:lpstr>
      <vt:lpstr>1x EHT-LTF Sequences Design</vt:lpstr>
      <vt:lpstr>Abstract</vt:lpstr>
      <vt:lpstr>Introduction</vt:lpstr>
      <vt:lpstr>Introduction</vt:lpstr>
      <vt:lpstr>Design Methods[3-4] </vt:lpstr>
      <vt:lpstr>Sequences Design Considerations</vt:lpstr>
      <vt:lpstr>Sequences Design Considerations</vt:lpstr>
      <vt:lpstr>320MHz 1x EHT-LTF</vt:lpstr>
      <vt:lpstr>P1: 320MHz 1x EHT-LTF [1]</vt:lpstr>
      <vt:lpstr>P2: 320MHz 1x EHT-LTF</vt:lpstr>
      <vt:lpstr>P2: 320MHz 1x EHT-LTF</vt:lpstr>
      <vt:lpstr>Conclusion</vt:lpstr>
      <vt:lpstr>Reference</vt:lpstr>
      <vt:lpstr>Straw Poll 1</vt:lpstr>
      <vt:lpstr>Appendix</vt:lpstr>
      <vt:lpstr>Appendix: QAM Data PAPR</vt:lpstr>
      <vt:lpstr>Appendix 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Dandan Liang（Huawei）</dc:creator>
  <cp:lastModifiedBy>Liangdandan (2012)</cp:lastModifiedBy>
  <cp:revision>1527</cp:revision>
  <cp:lastPrinted>1601-01-01T00:00:00Z</cp:lastPrinted>
  <dcterms:created xsi:type="dcterms:W3CDTF">2015-10-31T00:33:08Z</dcterms:created>
  <dcterms:modified xsi:type="dcterms:W3CDTF">2020-07-01T13:54:49Z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(3)/TClq+nYzizB1zTzGCgxwUguy383nnlARphww0SvUNKRvuqCw9UTjlzw8GJo7w3sCCvYq/hE
54z2yuy7OtBlL/i7PY/q6v0fNS2raSs6uy+76fvWDNh3otsNnNFLX4HD0eog6o/rSbpIwE8W
KQLyVTYlGGjwoiO6kfdDQMnSZY+4GJ6XCYvq07mzPO4NN4nLeRnsYZe0AB3WCRNIuA+JmDN6
T0R+5elBw2zNbWIjT1</vt:lpwstr>
  </property>
  <property fmtid="{D5CDD505-2E9C-101B-9397-08002B2CF9AE}" pid="3" name="_2015_ms_pID_7253431">
    <vt:lpwstr>dwcsls/E3d2oBXypJD25BIpRmAKKgvaef1jZewpUZTGCxE1GDwcYCZ
/UuieBLPhuhbKMHeee7a+BeIvfh332hqKDvUDSc9IN77WrXsXIdBRwaBLnK+NZp+hxn1KAug
9pjj+bUxfChRSFGsenO3dvdiqIrz0ZxOyNAM0aXUrrmONdHpdble3fmcNS4YbhHtuIEekLSm
aQzoUCeuFOFvSTerC0CV6PhhUaHvw7m4YjOk</vt:lpwstr>
  </property>
  <property fmtid="{D5CDD505-2E9C-101B-9397-08002B2CF9AE}" pid="4" name="_2015_ms_pID_7253432">
    <vt:lpwstr>8g==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1577245383</vt:lpwstr>
  </property>
</Properties>
</file>