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3" r:id="rId3"/>
    <p:sldId id="334" r:id="rId4"/>
    <p:sldId id="335" r:id="rId5"/>
    <p:sldId id="336" r:id="rId6"/>
    <p:sldId id="341" r:id="rId7"/>
    <p:sldId id="340" r:id="rId8"/>
    <p:sldId id="337" r:id="rId9"/>
    <p:sldId id="338" r:id="rId10"/>
    <p:sldId id="339" r:id="rId11"/>
    <p:sldId id="342" r:id="rId12"/>
    <p:sldId id="28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1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3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MLD Spatial Multiplexing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2020-07-15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44791"/>
              </p:ext>
            </p:extLst>
          </p:nvPr>
        </p:nvGraphicFramePr>
        <p:xfrm>
          <a:off x="882650" y="3195638"/>
          <a:ext cx="98044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" name="Document" r:id="rId4" imgW="10439485" imgH="2572283" progId="Word.Document.8">
                  <p:embed/>
                </p:oleObj>
              </mc:Choice>
              <mc:Fallback>
                <p:oleObj name="Document" r:id="rId4" imgW="10439485" imgH="25722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195638"/>
                        <a:ext cx="98044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MIMO Sounding in Multi-link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19200"/>
            <a:ext cx="1153283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Independent of receive chain sharing between links, in certain implementations, </a:t>
            </a:r>
            <a:r>
              <a:rPr lang="en-US" sz="2200" dirty="0" err="1" smtClean="0">
                <a:solidFill>
                  <a:schemeClr val="accent4"/>
                </a:solidFill>
              </a:rPr>
              <a:t>beamformee</a:t>
            </a:r>
            <a:r>
              <a:rPr lang="en-US" sz="2200" dirty="0" smtClean="0">
                <a:solidFill>
                  <a:schemeClr val="accent4"/>
                </a:solidFill>
              </a:rPr>
              <a:t> block may be shared among all STAs or subset of STAs of a non-AP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/>
                </a:solidFill>
              </a:rPr>
              <a:t>Consequently, sounding procedure to generate Compressed Beamforming Report/CQI feedback can be performed only on one link at a </a:t>
            </a:r>
            <a:r>
              <a:rPr lang="en-US" sz="2200" dirty="0" smtClean="0">
                <a:solidFill>
                  <a:schemeClr val="accent4"/>
                </a:solidFill>
              </a:rPr>
              <a:t>time among those set of links</a:t>
            </a: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Sending no response may be detrimental to non-AP MLD’s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In case of receive chain sharing at non-AP MLD, AP MLD anyway can’t perform simultaneous sounding on multiple links that are sharing the receive chains. This same mechanism should be extended to above condition.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Option </a:t>
            </a:r>
            <a:r>
              <a:rPr lang="en-US" sz="2200" b="1" dirty="0" smtClean="0">
                <a:solidFill>
                  <a:schemeClr val="accent4"/>
                </a:solidFill>
              </a:rPr>
              <a:t>1 (Preferred)</a:t>
            </a:r>
            <a:endParaRPr lang="en-US" sz="2200" b="1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AP shall not initiate sounding procedure simultaneously for a non-AP MLD on multiple </a:t>
            </a:r>
            <a:r>
              <a:rPr lang="en-US" sz="2200" dirty="0" smtClean="0">
                <a:solidFill>
                  <a:schemeClr val="accent4"/>
                </a:solidFill>
              </a:rPr>
              <a:t>links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Option </a:t>
            </a:r>
            <a:r>
              <a:rPr lang="en-US" sz="2200" b="1" dirty="0">
                <a:solidFill>
                  <a:schemeClr val="accent4"/>
                </a:solidFill>
              </a:rPr>
              <a:t>2</a:t>
            </a:r>
            <a:endParaRPr lang="en-US" sz="2200" b="1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If AP MLD sends NDP-A and NDP to same non-AP MLD simultaneously on multiple links, non-AP MLD can provide beamforming report indicating “bad data ” at least on one of the links. Accordingly, AP needs to re-perform sounding procedures on those links.</a:t>
            </a:r>
          </a:p>
        </p:txBody>
      </p:sp>
    </p:spTree>
    <p:extLst>
      <p:ext uri="{BB962C8B-B14F-4D97-AF65-F5344CB8AC3E}">
        <p14:creationId xmlns:p14="http://schemas.microsoft.com/office/powerpoint/2010/main" val="1830057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MLD Spatial Multiplexing capability indication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Maximum number of spatial streams on each link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Receive chain sharing among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Immediate switching to maximum spatial streams on a link should be default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Additional non-immediate switching operation may be used on specific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Avoid simultaneous sounding of a non-AP MLD on multiple links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11-20/562, Enhanced Multi-link Single Radio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[2] 11-20/659, TDM Multi-link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[3] 11-20/883, Multi-link Spatial Multiplexing Considerations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[4] 11-20/900, NSTR MLD </a:t>
            </a:r>
            <a:r>
              <a:rPr lang="en-GB" dirty="0" smtClean="0">
                <a:solidFill>
                  <a:schemeClr val="tx1"/>
                </a:solidFill>
              </a:rPr>
              <a:t>Operation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[5] 11-20/226, MLO Constraint Indication and Operating Mode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Spatial Multiplexing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Ideal Operation at non-AP MLD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2x2 spatial streams capability on each link with dedicated receive chains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In this case, independent SM Power Save mode can also be performed on each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However, operating on two links or more, the receive chains may be shared between at least one pair of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Receive chain sharing and switching between STAs of a non-AP MLD has been studied in a few </a:t>
            </a:r>
            <a:r>
              <a:rPr lang="en-US" b="0" dirty="0" err="1" smtClean="0"/>
              <a:t>TGbe</a:t>
            </a:r>
            <a:r>
              <a:rPr lang="en-US" b="0" dirty="0" smtClean="0"/>
              <a:t> contributions [1, 2, 3, 4]</a:t>
            </a:r>
          </a:p>
        </p:txBody>
      </p:sp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/>
          <p:nvPr/>
        </p:nvCxnSpPr>
        <p:spPr bwMode="auto">
          <a:xfrm>
            <a:off x="4267200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SM Default Operation Basic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218243"/>
            <a:ext cx="10361084" cy="1201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example, non-AP MLD listens in 1x1 mode on each link and switches to 2x2 on one link upon receiving RTS on that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701931" y="3031855"/>
            <a:ext cx="7237833" cy="568520"/>
            <a:chOff x="1707689" y="4414919"/>
            <a:chExt cx="5333953" cy="56852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113762" y="2912255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113762" y="3471904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7000" y="27918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668204" y="30851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665797" y="34014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667000" y="36185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4453364" y="3341672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577564" y="2774468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61237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88956" y="2837606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798467" y="2776726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07236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516343" y="2884924"/>
            <a:ext cx="282121" cy="125442"/>
            <a:chOff x="10322351" y="1300899"/>
            <a:chExt cx="367645" cy="12544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669238" y="3353494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387114" y="3461692"/>
            <a:ext cx="282121" cy="125442"/>
            <a:chOff x="10322351" y="1300899"/>
            <a:chExt cx="367645" cy="12544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98882" y="3312000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9015091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7196564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4072364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947856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7196564" y="304643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9349846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5797" y="425588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6158712" y="3593534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317983" y="427560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and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53872" y="3840414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7146351" y="4244610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9015091" y="4306595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and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61895" y="4064562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95300" y="5301489"/>
            <a:ext cx="10687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 MLD needs to know that the 2 receive chains are being shared between STA 1 and STA 2 of non-AP MLD 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7422435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9590671" y="305702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0790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Indication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776" y="14652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a subset of links, non-AP MLD indicates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Maximum Spatial Streams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Flag to indicate if receive chain sharing</a:t>
            </a:r>
            <a:r>
              <a:rPr lang="en-US" sz="2200" b="0" dirty="0" smtClean="0"/>
              <a:t> among the links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Alternatively, number of receive chains being shared 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Preferred location is to include this information in the ML Element along with STR Capability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Similar to dynamic STR Capability signaling </a:t>
            </a:r>
            <a:r>
              <a:rPr lang="en-US" b="0" dirty="0" smtClean="0"/>
              <a:t>[5] </a:t>
            </a:r>
            <a:r>
              <a:rPr lang="en-US" b="0" dirty="0" smtClean="0"/>
              <a:t>and OMI updates in 11ax, maximum spatial streams on a link can be updated after setup</a:t>
            </a:r>
          </a:p>
        </p:txBody>
      </p:sp>
    </p:spTree>
    <p:extLst>
      <p:ext uri="{BB962C8B-B14F-4D97-AF65-F5344CB8AC3E}">
        <p14:creationId xmlns:p14="http://schemas.microsoft.com/office/powerpoint/2010/main" val="1222139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1800" y="1465206"/>
            <a:ext cx="11122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= 2, N</a:t>
            </a:r>
            <a:r>
              <a:rPr lang="en-US" b="0" baseline="-25000" dirty="0" smtClean="0"/>
              <a:t>B</a:t>
            </a:r>
            <a:r>
              <a:rPr lang="en-US" b="0" dirty="0" smtClean="0"/>
              <a:t> = 2, Shared = “1”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non-AP MLD switches to 2x2 mode on the link TXOP is initiated by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2</a:t>
            </a:r>
            <a:r>
              <a:rPr lang="en-US" b="0" dirty="0" smtClean="0"/>
              <a:t>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1, </a:t>
            </a:r>
            <a:r>
              <a:rPr lang="en-US" b="0" dirty="0"/>
              <a:t>Shared = </a:t>
            </a:r>
            <a:r>
              <a:rPr lang="en-US" b="0" dirty="0" smtClean="0"/>
              <a:t>“1”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Non-AP MLD switches to 2x2 on Link A. On Link B, always uses 1x1 mode.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995076" y="2497252"/>
            <a:ext cx="7833557" cy="1084148"/>
            <a:chOff x="1995076" y="2223311"/>
            <a:chExt cx="7833557" cy="108414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CEDCF8B6-9530-4C42-8DE7-CA152594F941}"/>
                </a:ext>
              </a:extLst>
            </p:cNvPr>
            <p:cNvGrpSpPr/>
            <p:nvPr/>
          </p:nvGrpSpPr>
          <p:grpSpPr>
            <a:xfrm>
              <a:off x="2590800" y="2480698"/>
              <a:ext cx="7237833" cy="568520"/>
              <a:chOff x="1707689" y="4414919"/>
              <a:chExt cx="5333953" cy="56852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="" xmlns:a16="http://schemas.microsoft.com/office/drawing/2014/main" id="{5F146A6D-4D24-4AD6-9F8E-1A1A06145D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414919"/>
                <a:ext cx="5333953" cy="13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="" xmlns:a16="http://schemas.microsoft.com/office/drawing/2014/main" id="{3A116C7C-F599-4100-8B8B-BDACC1328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976598"/>
                <a:ext cx="5333953" cy="68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3668CBB-B478-4D4E-A2C1-60B5B6398482}"/>
                </a:ext>
              </a:extLst>
            </p:cNvPr>
            <p:cNvSpPr txBox="1"/>
            <p:nvPr/>
          </p:nvSpPr>
          <p:spPr>
            <a:xfrm>
              <a:off x="2001141" y="236067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78CEC4B-0CE4-4F79-84B8-67DB751378E0}"/>
                </a:ext>
              </a:extLst>
            </p:cNvPr>
            <p:cNvSpPr txBox="1"/>
            <p:nvPr/>
          </p:nvSpPr>
          <p:spPr>
            <a:xfrm>
              <a:off x="1995076" y="292919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31172B6-9D37-419A-9E10-EA73C5778F7E}"/>
                </a:ext>
              </a:extLst>
            </p:cNvPr>
            <p:cNvSpPr txBox="1"/>
            <p:nvPr/>
          </p:nvSpPr>
          <p:spPr>
            <a:xfrm>
              <a:off x="2555869" y="22406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CE6892FD-6756-4CB5-B0D9-F1C659021A07}"/>
                </a:ext>
              </a:extLst>
            </p:cNvPr>
            <p:cNvSpPr txBox="1"/>
            <p:nvPr/>
          </p:nvSpPr>
          <p:spPr>
            <a:xfrm>
              <a:off x="2557073" y="25340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EDCB1B49-33E8-4499-9DFC-A9F269866E36}"/>
                </a:ext>
              </a:extLst>
            </p:cNvPr>
            <p:cNvSpPr txBox="1"/>
            <p:nvPr/>
          </p:nvSpPr>
          <p:spPr>
            <a:xfrm>
              <a:off x="2554666" y="28502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7FBE0BA8-D6A9-4A8A-AD5E-A4BD8CDF9102}"/>
                </a:ext>
              </a:extLst>
            </p:cNvPr>
            <p:cNvSpPr txBox="1"/>
            <p:nvPr/>
          </p:nvSpPr>
          <p:spPr>
            <a:xfrm>
              <a:off x="2555869" y="30674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E1D0C767-AC4E-45E1-9CC6-E8D39405167B}"/>
                </a:ext>
              </a:extLst>
            </p:cNvPr>
            <p:cNvSpPr/>
            <p:nvPr/>
          </p:nvSpPr>
          <p:spPr>
            <a:xfrm>
              <a:off x="4342233" y="2790515"/>
              <a:ext cx="1095587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993609C2-8A38-41D8-AA96-7AB00264F0C3}"/>
                </a:ext>
              </a:extLst>
            </p:cNvPr>
            <p:cNvSpPr/>
            <p:nvPr/>
          </p:nvSpPr>
          <p:spPr>
            <a:xfrm>
              <a:off x="7466433" y="2223311"/>
              <a:ext cx="1337110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550124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77825" y="2286449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6687336" y="2225569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396123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6405212" y="2333767"/>
              <a:ext cx="282121" cy="125442"/>
              <a:chOff x="10322351" y="1300899"/>
              <a:chExt cx="367645" cy="12544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3558107" y="2802337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3275983" y="2910535"/>
              <a:ext cx="282121" cy="125442"/>
              <a:chOff x="10322351" y="1300899"/>
              <a:chExt cx="367645" cy="125442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87751" y="2760843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8903960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7085433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406508" y="5156829"/>
            <a:ext cx="7237833" cy="568520"/>
            <a:chOff x="1707689" y="4414919"/>
            <a:chExt cx="5333953" cy="5685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1862791" y="5031884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1869202" y="558666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406508" y="494412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372781" y="521015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370374" y="5526390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371577" y="574355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4157941" y="5466646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(1x1)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282141" y="4899442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572534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503044" y="4901700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3776941" y="572534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220920" y="5009898"/>
            <a:ext cx="282121" cy="125442"/>
            <a:chOff x="10322351" y="1300899"/>
            <a:chExt cx="367645" cy="12544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373815" y="5478468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091691" y="5586666"/>
            <a:ext cx="282121" cy="125442"/>
            <a:chOff x="10322351" y="1300899"/>
            <a:chExt cx="367645" cy="125442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35331" y="5428482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8719668" y="517141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6901141" y="517141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040379" y="5013532"/>
            <a:ext cx="268660" cy="157880"/>
            <a:chOff x="10322351" y="1300899"/>
            <a:chExt cx="367645" cy="125442"/>
          </a:xfrm>
        </p:grpSpPr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287065" y="4899442"/>
            <a:ext cx="972862" cy="2387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120625" y="4913895"/>
            <a:ext cx="840608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50001" y="4881099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515199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88977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739" y="1345368"/>
            <a:ext cx="1112202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2,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2, </a:t>
            </a:r>
            <a:r>
              <a:rPr lang="en-US" b="0" dirty="0"/>
              <a:t>Shared = </a:t>
            </a:r>
            <a:r>
              <a:rPr lang="en-US" b="0" dirty="0" smtClean="0"/>
              <a:t>“0” or 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1, N</a:t>
            </a:r>
            <a:r>
              <a:rPr lang="en-US" b="0" baseline="-25000" dirty="0"/>
              <a:t>B</a:t>
            </a:r>
            <a:r>
              <a:rPr lang="en-US" b="0" dirty="0"/>
              <a:t> = 1, Shared = </a:t>
            </a:r>
            <a:r>
              <a:rPr lang="en-US" b="0" dirty="0" smtClean="0"/>
              <a:t>“0”</a:t>
            </a:r>
            <a:endParaRPr lang="en-US" b="0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</a:t>
            </a:r>
            <a:r>
              <a:rPr lang="en-US" dirty="0" smtClean="0"/>
              <a:t>no receive chain switching occurs between links.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SM Power Save mechanisms can be applied on each link independently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/>
              <a:t>N</a:t>
            </a:r>
            <a:r>
              <a:rPr lang="en-US" b="0" baseline="-25000" dirty="0"/>
              <a:t>A</a:t>
            </a:r>
            <a:r>
              <a:rPr lang="en-US" b="0" dirty="0"/>
              <a:t> = 2, N</a:t>
            </a:r>
            <a:r>
              <a:rPr lang="en-US" b="0" baseline="-25000" dirty="0"/>
              <a:t>B</a:t>
            </a:r>
            <a:r>
              <a:rPr lang="en-US" b="0" dirty="0"/>
              <a:t> = 2, </a:t>
            </a:r>
            <a:r>
              <a:rPr lang="en-US" b="0" dirty="0" smtClean="0"/>
              <a:t>N</a:t>
            </a:r>
            <a:r>
              <a:rPr lang="en-US" b="0" baseline="-25000" dirty="0" smtClean="0"/>
              <a:t>C</a:t>
            </a:r>
            <a:r>
              <a:rPr lang="en-US" b="0" dirty="0" smtClean="0"/>
              <a:t> =2 and Shared </a:t>
            </a:r>
            <a:r>
              <a:rPr lang="en-US" b="0" dirty="0"/>
              <a:t>= </a:t>
            </a:r>
            <a:r>
              <a:rPr lang="en-US" b="0" dirty="0" smtClean="0"/>
              <a:t>“1”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thre</a:t>
            </a:r>
            <a:r>
              <a:rPr lang="en-US" dirty="0" smtClean="0"/>
              <a:t>e links are sharing the receive chains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When Link A </a:t>
            </a:r>
            <a:r>
              <a:rPr lang="en-US" dirty="0" smtClean="0"/>
              <a:t>switches to 2x2, both link B and link C are not accessible</a:t>
            </a:r>
            <a:endParaRPr lang="en-US" b="0" dirty="0"/>
          </a:p>
          <a:p>
            <a:pPr marL="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17126" y="3061455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17126" y="3628634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494960" y="293572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04239" y="350871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30C68C48-896F-48C5-A61A-BB5D896C92F1}"/>
              </a:ext>
            </a:extLst>
          </p:cNvPr>
          <p:cNvSpPr/>
          <p:nvPr/>
        </p:nvSpPr>
        <p:spPr>
          <a:xfrm>
            <a:off x="3852421" y="2817831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E9AEB68A-7B36-4A95-B3D8-D26C85A00BCB}"/>
              </a:ext>
            </a:extLst>
          </p:cNvPr>
          <p:cNvSpPr/>
          <p:nvPr/>
        </p:nvSpPr>
        <p:spPr>
          <a:xfrm>
            <a:off x="4532722" y="3065040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15002" y="281940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16570" y="3008682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13434" y="335280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15002" y="357554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56C84E1E-AC5B-4EE2-9C6F-517B8277BE49}"/>
              </a:ext>
            </a:extLst>
          </p:cNvPr>
          <p:cNvSpPr/>
          <p:nvPr/>
        </p:nvSpPr>
        <p:spPr>
          <a:xfrm>
            <a:off x="5181600" y="2817966"/>
            <a:ext cx="3061133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04560" y="3055748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3475346" y="2937751"/>
            <a:ext cx="367645" cy="125442"/>
            <a:chOff x="10322351" y="1300899"/>
            <a:chExt cx="367645" cy="125442"/>
          </a:xfrm>
        </p:grpSpPr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6C3D6F88-7FE3-4A2C-A565-3727E75ACB00}"/>
              </a:ext>
            </a:extLst>
          </p:cNvPr>
          <p:cNvSpPr/>
          <p:nvPr/>
        </p:nvSpPr>
        <p:spPr>
          <a:xfrm>
            <a:off x="3475347" y="3423148"/>
            <a:ext cx="1300895" cy="2025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Busy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="" xmlns:a16="http://schemas.microsoft.com/office/drawing/2014/main" id="{8B7E90E7-65D8-463E-80EF-BA96758ECFB8}"/>
              </a:ext>
            </a:extLst>
          </p:cNvPr>
          <p:cNvCxnSpPr/>
          <p:nvPr/>
        </p:nvCxnSpPr>
        <p:spPr>
          <a:xfrm flipV="1">
            <a:off x="4370895" y="2636250"/>
            <a:ext cx="0" cy="181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870510" y="3503057"/>
            <a:ext cx="367645" cy="125442"/>
            <a:chOff x="10322351" y="1300899"/>
            <a:chExt cx="367645" cy="12544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10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5266152" y="3390001"/>
            <a:ext cx="2976582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D81E1AF3-6B9D-41CD-ADFB-98A9F7B7465C}"/>
              </a:ext>
            </a:extLst>
          </p:cNvPr>
          <p:cNvSpPr/>
          <p:nvPr/>
        </p:nvSpPr>
        <p:spPr>
          <a:xfrm>
            <a:off x="8404560" y="3625605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1310737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1273" y="1300904"/>
            <a:ext cx="11122024" cy="19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Identical to non-STR MLD losing NAV sync on other links during TX on one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NAV Sync Issue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916628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3351359" y="2624173"/>
            <a:ext cx="5915411" cy="572473"/>
            <a:chOff x="1707689" y="4416261"/>
            <a:chExt cx="4359388" cy="57247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416261"/>
              <a:ext cx="4359388" cy="17322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983440"/>
              <a:ext cx="4359388" cy="5294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726336" y="250415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736496" y="308021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6428" y="23827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3317632" y="26761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3315225" y="29923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3316428" y="32095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5102792" y="2932648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626180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72179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4318666" y="2944470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4036542" y="3052668"/>
            <a:ext cx="282121" cy="125442"/>
            <a:chOff x="10322351" y="1300899"/>
            <a:chExt cx="367645" cy="12544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cxnSp>
        <p:nvCxnSpPr>
          <p:cNvPr id="40" name="Straight Arrow Connector 39"/>
          <p:cNvCxnSpPr/>
          <p:nvPr/>
        </p:nvCxnSpPr>
        <p:spPr bwMode="auto">
          <a:xfrm>
            <a:off x="4721792" y="2622831"/>
            <a:ext cx="0" cy="120582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597284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5225" y="384685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803300" y="2641495"/>
            <a:ext cx="4840" cy="119929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967411" y="386657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and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03300" y="3431390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11323" y="3655538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74427" y="4969917"/>
            <a:ext cx="104861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Use </a:t>
            </a:r>
            <a:r>
              <a:rPr lang="en-US" sz="2200" dirty="0">
                <a:solidFill>
                  <a:schemeClr val="tx1"/>
                </a:solidFill>
              </a:rPr>
              <a:t>same rules that will be defined for non-STR MLD NAV Sync issue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911323" y="2382792"/>
            <a:ext cx="18919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5295923" y="2036558"/>
            <a:ext cx="12168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NAV out of sync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87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371600"/>
            <a:ext cx="11122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Default mode is Immediate Switching upon receiving 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Immediately switching to maximum streams on Link A may result in losing out on channel access on Link B (higher BW, better quality,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Therefore, in addition to default operation, AP MLD and non-AP MLDs may support additional switching operation as follows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84974" y="3370581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84974" y="3937760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514600" y="32505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14600" y="381774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C68C48-896F-48C5-A61A-BB5D896C92F1}"/>
              </a:ext>
            </a:extLst>
          </p:cNvPr>
          <p:cNvSpPr/>
          <p:nvPr/>
        </p:nvSpPr>
        <p:spPr>
          <a:xfrm>
            <a:off x="3920269" y="3126957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9AEB68A-7B36-4A95-B3D8-D26C85A00BCB}"/>
              </a:ext>
            </a:extLst>
          </p:cNvPr>
          <p:cNvSpPr/>
          <p:nvPr/>
        </p:nvSpPr>
        <p:spPr>
          <a:xfrm>
            <a:off x="4600570" y="3374166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82850" y="31654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84418" y="33178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48000" y="3732274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48000" y="39509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6C84E1E-AC5B-4EE2-9C6F-517B8277BE49}"/>
              </a:ext>
            </a:extLst>
          </p:cNvPr>
          <p:cNvSpPr/>
          <p:nvPr/>
        </p:nvSpPr>
        <p:spPr>
          <a:xfrm>
            <a:off x="5249448" y="3127092"/>
            <a:ext cx="3061133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72408" y="3364874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3543194" y="3246877"/>
            <a:ext cx="367645" cy="125442"/>
            <a:chOff x="10322351" y="1300899"/>
            <a:chExt cx="367645" cy="12544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C3D6F88-7FE3-4A2C-A565-3727E75ACB00}"/>
              </a:ext>
            </a:extLst>
          </p:cNvPr>
          <p:cNvSpPr/>
          <p:nvPr/>
        </p:nvSpPr>
        <p:spPr>
          <a:xfrm>
            <a:off x="3543195" y="3732274"/>
            <a:ext cx="1300895" cy="2025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Busy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938358" y="3812183"/>
            <a:ext cx="367645" cy="125442"/>
            <a:chOff x="10322351" y="1300899"/>
            <a:chExt cx="367645" cy="12544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5334000" y="3699127"/>
            <a:ext cx="2976582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D81E1AF3-6B9D-41CD-ADFB-98A9F7B7465C}"/>
              </a:ext>
            </a:extLst>
          </p:cNvPr>
          <p:cNvSpPr/>
          <p:nvPr/>
        </p:nvSpPr>
        <p:spPr>
          <a:xfrm>
            <a:off x="8472408" y="3934731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4172574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78884" y="1295400"/>
            <a:ext cx="1066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AP </a:t>
            </a:r>
            <a:r>
              <a:rPr lang="en-US" dirty="0">
                <a:solidFill>
                  <a:schemeClr val="accent4"/>
                </a:solidFill>
              </a:rPr>
              <a:t>MLD sends RTS-type Trigger that includes information how to perform receive chain </a:t>
            </a:r>
            <a:r>
              <a:rPr lang="en-US" dirty="0" smtClean="0">
                <a:solidFill>
                  <a:schemeClr val="accent4"/>
                </a:solidFill>
              </a:rPr>
              <a:t>switching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Countdown wait time/ PPDU limit before switch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4"/>
                </a:solidFill>
              </a:rPr>
              <a:t>0 indicates immediate Switch (if only one PPDU in TXOP)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This operation can be limited to a specific link (e.g. smaller BW link)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Non-AP MLD indicates which link it wants Non-Immediate Switching enabled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By default, immediate switch enabled on all links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Example: Link A on 5 GHz 80 MHz (non-immediate switching) and Link B on 6 GHz 320 MHz (default mode: immediate switching)</a:t>
            </a:r>
          </a:p>
          <a:p>
            <a:pPr lvl="1" indent="0"/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6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30851</TotalTime>
  <Words>1436</Words>
  <Application>Microsoft Office PowerPoint</Application>
  <PresentationFormat>Widescreen</PresentationFormat>
  <Paragraphs>298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MLD Spatial Multiplexing Considerations</vt:lpstr>
      <vt:lpstr>Multi-link Spatial Multiplexing Background</vt:lpstr>
      <vt:lpstr>ML SM Default Operation Basic Example</vt:lpstr>
      <vt:lpstr>ML Spatial Multiplexing Capability Indication</vt:lpstr>
      <vt:lpstr>ML Spatial Multiplexing Capability Examples (1/2)</vt:lpstr>
      <vt:lpstr>ML Spatial Multiplexing Capability Examples (2/2)</vt:lpstr>
      <vt:lpstr>ML Spatial Multiplexing NAV Sync Issue</vt:lpstr>
      <vt:lpstr>Non-Immediate Switching Operation Motivation</vt:lpstr>
      <vt:lpstr>Non-Immediate Switching Operation Proposal</vt:lpstr>
      <vt:lpstr>MIMO Sounding in Multi-link Operation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574</cp:revision>
  <cp:lastPrinted>1601-01-01T00:00:00Z</cp:lastPrinted>
  <dcterms:created xsi:type="dcterms:W3CDTF">2019-09-09T01:56:09Z</dcterms:created>
  <dcterms:modified xsi:type="dcterms:W3CDTF">2020-08-10T01:08:20Z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