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03" r:id="rId3"/>
    <p:sldId id="321" r:id="rId4"/>
    <p:sldId id="341" r:id="rId5"/>
    <p:sldId id="323" r:id="rId6"/>
    <p:sldId id="332" r:id="rId7"/>
    <p:sldId id="340" r:id="rId8"/>
    <p:sldId id="330" r:id="rId9"/>
    <p:sldId id="311" r:id="rId10"/>
    <p:sldId id="342" r:id="rId11"/>
    <p:sldId id="350" r:id="rId12"/>
    <p:sldId id="347" r:id="rId13"/>
    <p:sldId id="348" r:id="rId14"/>
    <p:sldId id="349" r:id="rId15"/>
    <p:sldId id="327" r:id="rId16"/>
    <p:sldId id="264"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ouelseoud, Mohamed" initials="AM" lastIdx="9" clrIdx="0">
    <p:extLst>
      <p:ext uri="{19B8F6BF-5375-455C-9EA6-DF929625EA0E}">
        <p15:presenceInfo xmlns:p15="http://schemas.microsoft.com/office/powerpoint/2012/main" userId="S::Mohamed.Abouelseoud@sony.com::acb8ec75-4de5-4fc3-ad6d-b8841fd449c0" providerId="AD"/>
      </p:ext>
    </p:extLst>
  </p:cmAuthor>
  <p:cmAuthor id="2" name="Liangxiao" initials="L" lastIdx="10" clrIdx="1">
    <p:extLst>
      <p:ext uri="{19B8F6BF-5375-455C-9EA6-DF929625EA0E}">
        <p15:presenceInfo xmlns:p15="http://schemas.microsoft.com/office/powerpoint/2012/main" userId="S::Liangxiao.Xin@sony.com::1b2f1062-4cc4-4f33-a6d9-97dda6208e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3" d="100"/>
          <a:sy n="63" d="100"/>
        </p:scale>
        <p:origin x="300"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Morteza Hashemi, Sony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a:t>Morteza Hashemi,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Morteza Hashemi, Sony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a:t>Morteza Hashemi,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a:t>Morteza Hashemi,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802.11-20/0974r4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Channel Access for STR AP MLD with non-STR non-AP MLD</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2021-01-18</a:t>
            </a:r>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1926921766"/>
              </p:ext>
            </p:extLst>
          </p:nvPr>
        </p:nvGraphicFramePr>
        <p:xfrm>
          <a:off x="483361" y="3108960"/>
          <a:ext cx="8177277" cy="224028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5">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 Abouelseoud</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Mohamed.Abouelseoud@sony.com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Yusuke.YT.Tanaka@sony.com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320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 Aio</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Kosuke.Aio@sony.com</a:t>
                      </a:r>
                      <a:endParaRPr kumimoji="1" lang="ja-JP" altLang="en-US" sz="1500" dirty="0"/>
                    </a:p>
                  </a:txBody>
                  <a:tcPr anchor="ctr"/>
                </a:tc>
                <a:extLst>
                  <a:ext uri="{0D108BD9-81ED-4DB2-BD59-A6C34878D82A}">
                    <a16:rowId xmlns:a16="http://schemas.microsoft.com/office/drawing/2014/main" val="3554278873"/>
                  </a:ext>
                </a:extLst>
              </a:tr>
              <a:tr h="320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Li-Hsiang Sun</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Li-Hsiang.Sun@sony.com</a:t>
                      </a:r>
                    </a:p>
                  </a:txBody>
                  <a:tcPr anchor="ctr"/>
                </a:tc>
                <a:extLst>
                  <a:ext uri="{0D108BD9-81ED-4DB2-BD59-A6C34878D82A}">
                    <a16:rowId xmlns:a16="http://schemas.microsoft.com/office/drawing/2014/main" val="3492867638"/>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Yongho Seok</a:t>
                      </a:r>
                      <a:endParaRPr kumimoji="1" lang="ja-JP" altLang="en-US" sz="1500" dirty="0"/>
                    </a:p>
                  </a:txBody>
                  <a:tcPr anchor="ctr"/>
                </a:tc>
                <a:tc>
                  <a:txBody>
                    <a:bodyPr/>
                    <a:lstStyle/>
                    <a:p>
                      <a:r>
                        <a:rPr kumimoji="1" lang="en-US" altLang="ja-JP" sz="1500" dirty="0"/>
                        <a:t>MediaTek</a:t>
                      </a:r>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Yongho.Seok@mediatek.com</a:t>
                      </a:r>
                      <a:endParaRPr kumimoji="1" lang="ja-JP" altLang="en-US" sz="1500" dirty="0"/>
                    </a:p>
                  </a:txBody>
                  <a:tcPr anchor="ctr"/>
                </a:tc>
                <a:extLst>
                  <a:ext uri="{0D108BD9-81ED-4DB2-BD59-A6C34878D82A}">
                    <a16:rowId xmlns:a16="http://schemas.microsoft.com/office/drawing/2014/main" val="364485418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Do you agree to add the following to 11be R1 SFD:</a:t>
            </a:r>
          </a:p>
          <a:p>
            <a:pPr lvl="1">
              <a:buFont typeface="Arial" panose="020B0604020202020204" pitchFamily="34" charset="0"/>
              <a:buChar char="•"/>
            </a:pPr>
            <a:r>
              <a:rPr lang="en-US" dirty="0"/>
              <a:t>11be defines a mechanism to solve the following fairness issue in case of channel access between STR MLD and NSTR MLD</a:t>
            </a:r>
          </a:p>
          <a:p>
            <a:pPr lvl="2">
              <a:buFont typeface="Arial" panose="020B0604020202020204" pitchFamily="34" charset="0"/>
              <a:buChar char="•"/>
            </a:pPr>
            <a:r>
              <a:rPr lang="en-US" dirty="0"/>
              <a:t>Fairness issue: the NSTR non-AP MLD does not gain channel access on any link of one of its NSTR link pairs for a long time because the STR AP MLD always occupies at least one link of the NSTR link pair to transmit DL QoS Data frames to the NSTR MLD</a:t>
            </a:r>
          </a:p>
          <a:p>
            <a:pPr lvl="2">
              <a:buFont typeface="Arial" panose="020B0604020202020204" pitchFamily="34" charset="0"/>
              <a:buChar char="•"/>
            </a:pPr>
            <a:r>
              <a:rPr lang="en-US" dirty="0"/>
              <a:t>The solution is TBD</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55020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DF320-4604-495E-8ED8-A91CC472A6D7}"/>
              </a:ext>
            </a:extLst>
          </p:cNvPr>
          <p:cNvSpPr>
            <a:spLocks noGrp="1"/>
          </p:cNvSpPr>
          <p:nvPr>
            <p:ph type="title"/>
          </p:nvPr>
        </p:nvSpPr>
        <p:spPr/>
        <p:txBody>
          <a:bodyPr/>
          <a:lstStyle/>
          <a:p>
            <a:r>
              <a:rPr lang="en-US" dirty="0"/>
              <a:t>Same random </a:t>
            </a:r>
            <a:r>
              <a:rPr lang="en-US" dirty="0" err="1"/>
              <a:t>backoff</a:t>
            </a:r>
            <a:r>
              <a:rPr lang="en-US" dirty="0"/>
              <a:t> used by NSTR MLD</a:t>
            </a:r>
          </a:p>
        </p:txBody>
      </p:sp>
      <p:sp>
        <p:nvSpPr>
          <p:cNvPr id="3" name="Content Placeholder 2">
            <a:extLst>
              <a:ext uri="{FF2B5EF4-FFF2-40B4-BE49-F238E27FC236}">
                <a16:creationId xmlns:a16="http://schemas.microsoft.com/office/drawing/2014/main" id="{C1DA5567-8860-44DE-AC3B-3C05BF4330DE}"/>
              </a:ext>
            </a:extLst>
          </p:cNvPr>
          <p:cNvSpPr>
            <a:spLocks noGrp="1"/>
          </p:cNvSpPr>
          <p:nvPr>
            <p:ph idx="1"/>
          </p:nvPr>
        </p:nvSpPr>
        <p:spPr>
          <a:xfrm>
            <a:off x="696685" y="2673928"/>
            <a:ext cx="4176939" cy="584775"/>
          </a:xfrm>
        </p:spPr>
        <p:txBody>
          <a:bodyPr/>
          <a:lstStyle/>
          <a:p>
            <a:pPr>
              <a:buFont typeface="Arial" panose="020B0604020202020204" pitchFamily="34" charset="0"/>
              <a:buChar char="•"/>
            </a:pPr>
            <a:r>
              <a:rPr lang="en-US" sz="1600" dirty="0"/>
              <a:t>Example 1:  If links are idle throughout the count down, UL synchronized transmission starts when counter =0</a:t>
            </a:r>
          </a:p>
          <a:p>
            <a:pPr>
              <a:buFont typeface="Arial" panose="020B0604020202020204" pitchFamily="34" charset="0"/>
              <a:buChar char="•"/>
            </a:pPr>
            <a:r>
              <a:rPr lang="en-US" sz="1600" dirty="0"/>
              <a:t>Example 2: If Link 2 experiences CCA busy during count down, STA1 counting down the </a:t>
            </a:r>
            <a:r>
              <a:rPr lang="en-US" sz="1600" dirty="0" err="1"/>
              <a:t>backoff</a:t>
            </a:r>
            <a:r>
              <a:rPr lang="en-US" sz="1600" dirty="0"/>
              <a:t> to zero can access Link1 by itself. </a:t>
            </a:r>
          </a:p>
          <a:p>
            <a:pPr>
              <a:buFont typeface="Arial" panose="020B0604020202020204" pitchFamily="34" charset="0"/>
              <a:buChar char="•"/>
            </a:pPr>
            <a:r>
              <a:rPr lang="en-US" sz="1600" dirty="0"/>
              <a:t>Example 3: If Link 2 experiences CCA busy during count down, STA1 counting down the </a:t>
            </a:r>
            <a:r>
              <a:rPr lang="en-US" sz="1600" dirty="0" err="1"/>
              <a:t>backoff</a:t>
            </a:r>
            <a:r>
              <a:rPr lang="en-US" sz="1600" dirty="0"/>
              <a:t> to zero can wait for synchronized channel access. </a:t>
            </a:r>
          </a:p>
          <a:p>
            <a:pPr marL="0" indent="0"/>
            <a:r>
              <a:rPr lang="en-US" sz="1600" dirty="0"/>
              <a:t>When one link is not idle, the </a:t>
            </a:r>
            <a:r>
              <a:rPr lang="en-US" sz="1600" dirty="0" err="1"/>
              <a:t>backoffs</a:t>
            </a:r>
            <a:r>
              <a:rPr lang="en-US" sz="1600" dirty="0"/>
              <a:t> on Link1 and 2 are initialized to two randomly generated numbers at different times.</a:t>
            </a:r>
          </a:p>
          <a:p>
            <a:pPr>
              <a:buFont typeface="Arial" panose="020B0604020202020204" pitchFamily="34" charset="0"/>
              <a:buChar char="•"/>
            </a:pPr>
            <a:endParaRPr lang="en-US" sz="1600" dirty="0">
              <a:solidFill>
                <a:srgbClr val="FF0000"/>
              </a:solidFill>
            </a:endParaRPr>
          </a:p>
        </p:txBody>
      </p:sp>
      <p:sp>
        <p:nvSpPr>
          <p:cNvPr id="4" name="Slide Number Placeholder 3">
            <a:extLst>
              <a:ext uri="{FF2B5EF4-FFF2-40B4-BE49-F238E27FC236}">
                <a16:creationId xmlns:a16="http://schemas.microsoft.com/office/drawing/2014/main" id="{086B6B0A-B3F6-42AB-B88D-36587EC4C4D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C3A8079-2AEC-478E-9BB9-61685DB6035D}"/>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F1198303-C592-492D-B3FA-9DFB60347363}"/>
              </a:ext>
            </a:extLst>
          </p:cNvPr>
          <p:cNvSpPr>
            <a:spLocks noGrp="1"/>
          </p:cNvSpPr>
          <p:nvPr>
            <p:ph type="dt" idx="15"/>
          </p:nvPr>
        </p:nvSpPr>
        <p:spPr/>
        <p:txBody>
          <a:bodyPr/>
          <a:lstStyle/>
          <a:p>
            <a:r>
              <a:rPr lang="en-US" dirty="0"/>
              <a:t>Jan 2021</a:t>
            </a:r>
            <a:endParaRPr lang="en-GB" dirty="0"/>
          </a:p>
        </p:txBody>
      </p:sp>
      <p:sp>
        <p:nvSpPr>
          <p:cNvPr id="13" name="Content Placeholder 2">
            <a:extLst>
              <a:ext uri="{FF2B5EF4-FFF2-40B4-BE49-F238E27FC236}">
                <a16:creationId xmlns:a16="http://schemas.microsoft.com/office/drawing/2014/main" id="{895E233C-192E-4B89-A489-4F9717FE0193}"/>
              </a:ext>
            </a:extLst>
          </p:cNvPr>
          <p:cNvSpPr txBox="1">
            <a:spLocks/>
          </p:cNvSpPr>
          <p:nvPr/>
        </p:nvSpPr>
        <p:spPr bwMode="auto">
          <a:xfrm>
            <a:off x="678872" y="1823461"/>
            <a:ext cx="7770812" cy="76733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600" kern="0" dirty="0">
                <a:solidFill>
                  <a:schemeClr val="tx1"/>
                </a:solidFill>
              </a:rPr>
              <a:t>When the two links are idle (no CCA busy), the </a:t>
            </a:r>
            <a:r>
              <a:rPr lang="en-US" sz="1600" kern="0" dirty="0" err="1">
                <a:solidFill>
                  <a:schemeClr val="tx1"/>
                </a:solidFill>
              </a:rPr>
              <a:t>backoffs</a:t>
            </a:r>
            <a:r>
              <a:rPr lang="en-US" sz="1600" kern="0" dirty="0">
                <a:solidFill>
                  <a:schemeClr val="tx1"/>
                </a:solidFill>
              </a:rPr>
              <a:t> on Link 1 and 2 are initialized to the same randomly generated number and start counting down to zero at the same time independently</a:t>
            </a:r>
          </a:p>
          <a:p>
            <a:pPr>
              <a:buFont typeface="Arial" panose="020B0604020202020204" pitchFamily="34" charset="0"/>
              <a:buChar char="•"/>
            </a:pPr>
            <a:endParaRPr lang="en-US" sz="1800" kern="0" dirty="0"/>
          </a:p>
        </p:txBody>
      </p:sp>
      <p:pic>
        <p:nvPicPr>
          <p:cNvPr id="16" name="Picture 15">
            <a:extLst>
              <a:ext uri="{FF2B5EF4-FFF2-40B4-BE49-F238E27FC236}">
                <a16:creationId xmlns:a16="http://schemas.microsoft.com/office/drawing/2014/main" id="{11AD46E7-D529-456B-85F9-2F335145D5BB}"/>
              </a:ext>
            </a:extLst>
          </p:cNvPr>
          <p:cNvPicPr>
            <a:picLocks noChangeAspect="1"/>
          </p:cNvPicPr>
          <p:nvPr/>
        </p:nvPicPr>
        <p:blipFill>
          <a:blip r:embed="rId2"/>
          <a:stretch>
            <a:fillRect/>
          </a:stretch>
        </p:blipFill>
        <p:spPr>
          <a:xfrm>
            <a:off x="4953000" y="2491687"/>
            <a:ext cx="3349494" cy="998566"/>
          </a:xfrm>
          <a:prstGeom prst="rect">
            <a:avLst/>
          </a:prstGeom>
        </p:spPr>
      </p:pic>
      <p:pic>
        <p:nvPicPr>
          <p:cNvPr id="18" name="Picture 17">
            <a:extLst>
              <a:ext uri="{FF2B5EF4-FFF2-40B4-BE49-F238E27FC236}">
                <a16:creationId xmlns:a16="http://schemas.microsoft.com/office/drawing/2014/main" id="{BD41930F-7490-4818-8D90-0168E6CD9B86}"/>
              </a:ext>
            </a:extLst>
          </p:cNvPr>
          <p:cNvPicPr>
            <a:picLocks noChangeAspect="1"/>
          </p:cNvPicPr>
          <p:nvPr/>
        </p:nvPicPr>
        <p:blipFill>
          <a:blip r:embed="rId3"/>
          <a:stretch>
            <a:fillRect/>
          </a:stretch>
        </p:blipFill>
        <p:spPr>
          <a:xfrm>
            <a:off x="4953000" y="3490253"/>
            <a:ext cx="3349494" cy="997581"/>
          </a:xfrm>
          <a:prstGeom prst="rect">
            <a:avLst/>
          </a:prstGeom>
        </p:spPr>
      </p:pic>
      <p:pic>
        <p:nvPicPr>
          <p:cNvPr id="20" name="Picture 19">
            <a:extLst>
              <a:ext uri="{FF2B5EF4-FFF2-40B4-BE49-F238E27FC236}">
                <a16:creationId xmlns:a16="http://schemas.microsoft.com/office/drawing/2014/main" id="{CA23A905-D8EF-437D-AD36-111D6532DF4E}"/>
              </a:ext>
            </a:extLst>
          </p:cNvPr>
          <p:cNvPicPr>
            <a:picLocks noChangeAspect="1"/>
          </p:cNvPicPr>
          <p:nvPr/>
        </p:nvPicPr>
        <p:blipFill>
          <a:blip r:embed="rId4"/>
          <a:stretch>
            <a:fillRect/>
          </a:stretch>
        </p:blipFill>
        <p:spPr>
          <a:xfrm>
            <a:off x="4953000" y="4488819"/>
            <a:ext cx="3349494" cy="997581"/>
          </a:xfrm>
          <a:prstGeom prst="rect">
            <a:avLst/>
          </a:prstGeom>
        </p:spPr>
      </p:pic>
      <p:pic>
        <p:nvPicPr>
          <p:cNvPr id="11" name="Picture 10">
            <a:extLst>
              <a:ext uri="{FF2B5EF4-FFF2-40B4-BE49-F238E27FC236}">
                <a16:creationId xmlns:a16="http://schemas.microsoft.com/office/drawing/2014/main" id="{14346C11-02E7-4076-80D7-CE48303731F1}"/>
              </a:ext>
            </a:extLst>
          </p:cNvPr>
          <p:cNvPicPr>
            <a:picLocks noChangeAspect="1"/>
          </p:cNvPicPr>
          <p:nvPr/>
        </p:nvPicPr>
        <p:blipFill>
          <a:blip r:embed="rId5"/>
          <a:stretch>
            <a:fillRect/>
          </a:stretch>
        </p:blipFill>
        <p:spPr>
          <a:xfrm>
            <a:off x="4958080" y="5487515"/>
            <a:ext cx="3349494" cy="925823"/>
          </a:xfrm>
          <a:prstGeom prst="rect">
            <a:avLst/>
          </a:prstGeom>
        </p:spPr>
      </p:pic>
    </p:spTree>
    <p:extLst>
      <p:ext uri="{BB962C8B-B14F-4D97-AF65-F5344CB8AC3E}">
        <p14:creationId xmlns:p14="http://schemas.microsoft.com/office/powerpoint/2010/main" val="3084948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DF320-4604-495E-8ED8-A91CC472A6D7}"/>
              </a:ext>
            </a:extLst>
          </p:cNvPr>
          <p:cNvSpPr>
            <a:spLocks noGrp="1"/>
          </p:cNvSpPr>
          <p:nvPr>
            <p:ph type="title"/>
          </p:nvPr>
        </p:nvSpPr>
        <p:spPr/>
        <p:txBody>
          <a:bodyPr/>
          <a:lstStyle/>
          <a:p>
            <a:r>
              <a:rPr lang="en-US" dirty="0"/>
              <a:t>Same random </a:t>
            </a:r>
            <a:r>
              <a:rPr lang="en-US" dirty="0" err="1"/>
              <a:t>backoff</a:t>
            </a:r>
            <a:r>
              <a:rPr lang="en-US" dirty="0"/>
              <a:t> and waited EDCA</a:t>
            </a:r>
          </a:p>
        </p:txBody>
      </p:sp>
      <p:sp>
        <p:nvSpPr>
          <p:cNvPr id="4" name="Slide Number Placeholder 3">
            <a:extLst>
              <a:ext uri="{FF2B5EF4-FFF2-40B4-BE49-F238E27FC236}">
                <a16:creationId xmlns:a16="http://schemas.microsoft.com/office/drawing/2014/main" id="{086B6B0A-B3F6-42AB-B88D-36587EC4C4D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C3A8079-2AEC-478E-9BB9-61685DB6035D}"/>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F1198303-C592-492D-B3FA-9DFB60347363}"/>
              </a:ext>
            </a:extLst>
          </p:cNvPr>
          <p:cNvSpPr>
            <a:spLocks noGrp="1"/>
          </p:cNvSpPr>
          <p:nvPr>
            <p:ph type="dt" idx="15"/>
          </p:nvPr>
        </p:nvSpPr>
        <p:spPr/>
        <p:txBody>
          <a:bodyPr/>
          <a:lstStyle/>
          <a:p>
            <a:r>
              <a:rPr lang="en-US" dirty="0"/>
              <a:t>Jan 2021</a:t>
            </a:r>
            <a:endParaRPr lang="en-GB" dirty="0"/>
          </a:p>
        </p:txBody>
      </p:sp>
      <p:sp>
        <p:nvSpPr>
          <p:cNvPr id="16" name="Content Placeholder 2">
            <a:extLst>
              <a:ext uri="{FF2B5EF4-FFF2-40B4-BE49-F238E27FC236}">
                <a16:creationId xmlns:a16="http://schemas.microsoft.com/office/drawing/2014/main" id="{3ABDE8A9-A891-4AA0-A9FD-349ED0DC39CE}"/>
              </a:ext>
            </a:extLst>
          </p:cNvPr>
          <p:cNvSpPr>
            <a:spLocks noGrp="1"/>
          </p:cNvSpPr>
          <p:nvPr>
            <p:ph idx="1"/>
          </p:nvPr>
        </p:nvSpPr>
        <p:spPr>
          <a:xfrm>
            <a:off x="685800" y="1654358"/>
            <a:ext cx="7770813" cy="1600200"/>
          </a:xfrm>
        </p:spPr>
        <p:txBody>
          <a:bodyPr/>
          <a:lstStyle/>
          <a:p>
            <a:pPr>
              <a:buFont typeface="Arial" panose="020B0604020202020204" pitchFamily="34" charset="0"/>
              <a:buChar char="•"/>
            </a:pPr>
            <a:r>
              <a:rPr lang="en-US" sz="1800" dirty="0">
                <a:solidFill>
                  <a:schemeClr val="tx1"/>
                </a:solidFill>
              </a:rPr>
              <a:t>If links are idle, for UL synchronized transmission, same random </a:t>
            </a:r>
            <a:r>
              <a:rPr lang="en-US" sz="1800" dirty="0" err="1">
                <a:solidFill>
                  <a:schemeClr val="tx1"/>
                </a:solidFill>
              </a:rPr>
              <a:t>backoff</a:t>
            </a:r>
            <a:r>
              <a:rPr lang="en-US" sz="1800" dirty="0">
                <a:solidFill>
                  <a:schemeClr val="tx1"/>
                </a:solidFill>
              </a:rPr>
              <a:t> accesses the channel faster than waited EDCA</a:t>
            </a:r>
          </a:p>
          <a:p>
            <a:pPr lvl="1">
              <a:buFont typeface="Arial" panose="020B0604020202020204" pitchFamily="34" charset="0"/>
              <a:buChar char="•"/>
            </a:pPr>
            <a:r>
              <a:rPr lang="en-US" sz="1400" dirty="0">
                <a:solidFill>
                  <a:schemeClr val="tx1"/>
                </a:solidFill>
              </a:rPr>
              <a:t>Contention time to access the channel using the same random </a:t>
            </a:r>
            <a:r>
              <a:rPr lang="en-US" sz="1400" dirty="0" err="1">
                <a:solidFill>
                  <a:schemeClr val="tx1"/>
                </a:solidFill>
              </a:rPr>
              <a:t>backoff</a:t>
            </a:r>
            <a:r>
              <a:rPr lang="en-US" sz="1400" dirty="0">
                <a:solidFill>
                  <a:schemeClr val="tx1"/>
                </a:solidFill>
              </a:rPr>
              <a:t> number is rv1 </a:t>
            </a:r>
          </a:p>
          <a:p>
            <a:pPr lvl="1">
              <a:buFont typeface="Arial" panose="020B0604020202020204" pitchFamily="34" charset="0"/>
              <a:buChar char="•"/>
            </a:pPr>
            <a:r>
              <a:rPr lang="en-US" sz="1400" dirty="0">
                <a:solidFill>
                  <a:schemeClr val="tx1"/>
                </a:solidFill>
              </a:rPr>
              <a:t>Contention time to access the channel using waited EDCA is max(rv2, rv3). </a:t>
            </a:r>
          </a:p>
          <a:p>
            <a:pPr lvl="1">
              <a:buFont typeface="Arial" panose="020B0604020202020204" pitchFamily="34" charset="0"/>
              <a:buChar char="•"/>
            </a:pPr>
            <a:r>
              <a:rPr lang="en-US" sz="1400" dirty="0">
                <a:solidFill>
                  <a:schemeClr val="tx1"/>
                </a:solidFill>
              </a:rPr>
              <a:t>In average, rv1 &lt; max(rv2, rv3). </a:t>
            </a: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pic>
        <p:nvPicPr>
          <p:cNvPr id="12" name="Picture 11">
            <a:extLst>
              <a:ext uri="{FF2B5EF4-FFF2-40B4-BE49-F238E27FC236}">
                <a16:creationId xmlns:a16="http://schemas.microsoft.com/office/drawing/2014/main" id="{7794DCF9-8AB9-4C7D-A5AE-32A0834BAF66}"/>
              </a:ext>
            </a:extLst>
          </p:cNvPr>
          <p:cNvPicPr>
            <a:picLocks noChangeAspect="1"/>
          </p:cNvPicPr>
          <p:nvPr/>
        </p:nvPicPr>
        <p:blipFill>
          <a:blip r:embed="rId2"/>
          <a:stretch>
            <a:fillRect/>
          </a:stretch>
        </p:blipFill>
        <p:spPr>
          <a:xfrm>
            <a:off x="2414612" y="3192213"/>
            <a:ext cx="4313188" cy="2468928"/>
          </a:xfrm>
          <a:prstGeom prst="rect">
            <a:avLst/>
          </a:prstGeom>
        </p:spPr>
      </p:pic>
    </p:spTree>
    <p:extLst>
      <p:ext uri="{BB962C8B-B14F-4D97-AF65-F5344CB8AC3E}">
        <p14:creationId xmlns:p14="http://schemas.microsoft.com/office/powerpoint/2010/main" val="455641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BF7B1-2A16-4BFE-9245-1DD1BE1840BC}"/>
              </a:ext>
            </a:extLst>
          </p:cNvPr>
          <p:cNvSpPr>
            <a:spLocks noGrp="1"/>
          </p:cNvSpPr>
          <p:nvPr>
            <p:ph type="title"/>
          </p:nvPr>
        </p:nvSpPr>
        <p:spPr/>
        <p:txBody>
          <a:bodyPr/>
          <a:lstStyle/>
          <a:p>
            <a:r>
              <a:rPr lang="en-US" dirty="0"/>
              <a:t>Offline Discussions (1/2)</a:t>
            </a:r>
          </a:p>
        </p:txBody>
      </p:sp>
      <p:sp>
        <p:nvSpPr>
          <p:cNvPr id="3" name="Content Placeholder 2">
            <a:extLst>
              <a:ext uri="{FF2B5EF4-FFF2-40B4-BE49-F238E27FC236}">
                <a16:creationId xmlns:a16="http://schemas.microsoft.com/office/drawing/2014/main" id="{F3E3BCE9-52FF-490C-8C0A-C0610C09EACA}"/>
              </a:ext>
            </a:extLst>
          </p:cNvPr>
          <p:cNvSpPr>
            <a:spLocks noGrp="1"/>
          </p:cNvSpPr>
          <p:nvPr>
            <p:ph idx="1"/>
          </p:nvPr>
        </p:nvSpPr>
        <p:spPr/>
        <p:txBody>
          <a:bodyPr/>
          <a:lstStyle/>
          <a:p>
            <a:pPr>
              <a:buFont typeface="Arial" panose="020B0604020202020204" pitchFamily="34" charset="0"/>
              <a:buChar char="•"/>
            </a:pPr>
            <a:r>
              <a:rPr lang="en-US" sz="1800" dirty="0">
                <a:solidFill>
                  <a:schemeClr val="tx1"/>
                </a:solidFill>
              </a:rPr>
              <a:t>What is the purpose of NSTR MLD using same random </a:t>
            </a:r>
            <a:r>
              <a:rPr lang="en-US" sz="1800" dirty="0" err="1">
                <a:solidFill>
                  <a:schemeClr val="tx1"/>
                </a:solidFill>
              </a:rPr>
              <a:t>backoff</a:t>
            </a:r>
            <a:r>
              <a:rPr lang="en-US" sz="1800" dirty="0">
                <a:solidFill>
                  <a:schemeClr val="tx1"/>
                </a:solidFill>
              </a:rPr>
              <a:t> number?</a:t>
            </a:r>
            <a:endParaRPr lang="en-US" sz="1400" dirty="0">
              <a:solidFill>
                <a:schemeClr val="tx1"/>
              </a:solidFill>
            </a:endParaRPr>
          </a:p>
          <a:p>
            <a:pPr lvl="1">
              <a:buFont typeface="Arial" panose="020B0604020202020204" pitchFamily="34" charset="0"/>
              <a:buChar char="•"/>
            </a:pPr>
            <a:r>
              <a:rPr lang="en-US" sz="1400" dirty="0">
                <a:solidFill>
                  <a:schemeClr val="tx1"/>
                </a:solidFill>
              </a:rPr>
              <a:t>The purpose of using same random </a:t>
            </a:r>
            <a:r>
              <a:rPr lang="en-US" sz="1400" dirty="0" err="1">
                <a:solidFill>
                  <a:schemeClr val="tx1"/>
                </a:solidFill>
              </a:rPr>
              <a:t>backoff</a:t>
            </a:r>
            <a:r>
              <a:rPr lang="en-US" sz="1400" dirty="0">
                <a:solidFill>
                  <a:schemeClr val="tx1"/>
                </a:solidFill>
              </a:rPr>
              <a:t> number is for the synchronized channel access.</a:t>
            </a:r>
          </a:p>
          <a:p>
            <a:pPr>
              <a:buFont typeface="Arial" panose="020B0604020202020204" pitchFamily="34" charset="0"/>
              <a:buChar char="•"/>
            </a:pPr>
            <a:r>
              <a:rPr lang="en-US" sz="1800" dirty="0">
                <a:solidFill>
                  <a:schemeClr val="tx1"/>
                </a:solidFill>
              </a:rPr>
              <a:t>Will same random </a:t>
            </a:r>
            <a:r>
              <a:rPr lang="en-US" sz="1800" dirty="0" err="1">
                <a:solidFill>
                  <a:schemeClr val="tx1"/>
                </a:solidFill>
              </a:rPr>
              <a:t>backoff</a:t>
            </a:r>
            <a:r>
              <a:rPr lang="en-US" sz="1800" dirty="0">
                <a:solidFill>
                  <a:schemeClr val="tx1"/>
                </a:solidFill>
              </a:rPr>
              <a:t> number mechanism cause fairness issue?</a:t>
            </a:r>
          </a:p>
          <a:p>
            <a:pPr lvl="1">
              <a:buFont typeface="Arial" panose="020B0604020202020204" pitchFamily="34" charset="0"/>
              <a:buChar char="•"/>
            </a:pPr>
            <a:r>
              <a:rPr lang="en-US" sz="1400" dirty="0">
                <a:solidFill>
                  <a:schemeClr val="tx1"/>
                </a:solidFill>
              </a:rPr>
              <a:t>No. When using the same random </a:t>
            </a:r>
            <a:r>
              <a:rPr lang="en-US" sz="1400" dirty="0" err="1">
                <a:solidFill>
                  <a:schemeClr val="tx1"/>
                </a:solidFill>
              </a:rPr>
              <a:t>backoff</a:t>
            </a:r>
            <a:r>
              <a:rPr lang="en-US" sz="1400" dirty="0">
                <a:solidFill>
                  <a:schemeClr val="tx1"/>
                </a:solidFill>
              </a:rPr>
              <a:t> number, only one value will be generated by the random number generator, which is uniformly distributed between 0 and CW, for the </a:t>
            </a:r>
            <a:r>
              <a:rPr lang="en-US" sz="1400" dirty="0" err="1">
                <a:solidFill>
                  <a:schemeClr val="tx1"/>
                </a:solidFill>
              </a:rPr>
              <a:t>backoff</a:t>
            </a:r>
            <a:r>
              <a:rPr lang="en-US" sz="1400" dirty="0">
                <a:solidFill>
                  <a:schemeClr val="tx1"/>
                </a:solidFill>
              </a:rPr>
              <a:t> time on two links. In this way, the random distribution of the </a:t>
            </a:r>
            <a:r>
              <a:rPr lang="en-US" sz="1400" dirty="0" err="1">
                <a:solidFill>
                  <a:schemeClr val="tx1"/>
                </a:solidFill>
              </a:rPr>
              <a:t>backoff</a:t>
            </a:r>
            <a:r>
              <a:rPr lang="en-US" sz="1400" dirty="0">
                <a:solidFill>
                  <a:schemeClr val="tx1"/>
                </a:solidFill>
              </a:rPr>
              <a:t> time on each link will be the same as in the baseline.</a:t>
            </a:r>
          </a:p>
          <a:p>
            <a:pPr>
              <a:buFont typeface="Arial" panose="020B0604020202020204" pitchFamily="34" charset="0"/>
              <a:buChar char="•"/>
            </a:pPr>
            <a:r>
              <a:rPr lang="en-US" sz="1800" dirty="0">
                <a:solidFill>
                  <a:schemeClr val="tx1"/>
                </a:solidFill>
              </a:rPr>
              <a:t>What is the benefit of NSTR MLD using same random </a:t>
            </a:r>
            <a:r>
              <a:rPr lang="en-US" sz="1800" dirty="0" err="1">
                <a:solidFill>
                  <a:schemeClr val="tx1"/>
                </a:solidFill>
              </a:rPr>
              <a:t>backoff</a:t>
            </a:r>
            <a:r>
              <a:rPr lang="en-US" sz="1800" dirty="0">
                <a:solidFill>
                  <a:schemeClr val="tx1"/>
                </a:solidFill>
              </a:rPr>
              <a:t> number?</a:t>
            </a:r>
            <a:endParaRPr lang="en-US" sz="1400" dirty="0">
              <a:solidFill>
                <a:schemeClr val="tx1"/>
              </a:solidFill>
            </a:endParaRPr>
          </a:p>
          <a:p>
            <a:pPr lvl="1">
              <a:buFont typeface="Arial" panose="020B0604020202020204" pitchFamily="34" charset="0"/>
              <a:buChar char="•"/>
            </a:pPr>
            <a:r>
              <a:rPr lang="en-US" sz="1400" dirty="0">
                <a:solidFill>
                  <a:schemeClr val="tx1"/>
                </a:solidFill>
              </a:rPr>
              <a:t>The same random </a:t>
            </a:r>
            <a:r>
              <a:rPr lang="en-US" sz="1400" dirty="0" err="1">
                <a:solidFill>
                  <a:schemeClr val="tx1"/>
                </a:solidFill>
              </a:rPr>
              <a:t>backoff</a:t>
            </a:r>
            <a:r>
              <a:rPr lang="en-US" sz="1400" dirty="0">
                <a:solidFill>
                  <a:schemeClr val="tx1"/>
                </a:solidFill>
              </a:rPr>
              <a:t> number can make it easier for NSTR MLD accessing multiple links at the same time when those links are idle by initializing the </a:t>
            </a:r>
            <a:r>
              <a:rPr lang="en-US" sz="1400" dirty="0" err="1">
                <a:solidFill>
                  <a:schemeClr val="tx1"/>
                </a:solidFill>
              </a:rPr>
              <a:t>backoff</a:t>
            </a:r>
            <a:r>
              <a:rPr lang="en-US" sz="1400" dirty="0">
                <a:solidFill>
                  <a:schemeClr val="tx1"/>
                </a:solidFill>
              </a:rPr>
              <a:t> counters to the same number on those links. If links are idle and MLD targets synchronized channel access, the same random </a:t>
            </a:r>
            <a:r>
              <a:rPr lang="en-US" sz="1400" dirty="0" err="1">
                <a:solidFill>
                  <a:schemeClr val="tx1"/>
                </a:solidFill>
              </a:rPr>
              <a:t>backoff</a:t>
            </a:r>
            <a:r>
              <a:rPr lang="en-US" sz="1400" dirty="0">
                <a:solidFill>
                  <a:schemeClr val="tx1"/>
                </a:solidFill>
              </a:rPr>
              <a:t> number can access the channel faster than the waited EDCA since the counters expire at the same time. See details in slide 12. Also, the same random </a:t>
            </a:r>
            <a:r>
              <a:rPr lang="en-US" sz="1400" dirty="0" err="1">
                <a:solidFill>
                  <a:schemeClr val="tx1"/>
                </a:solidFill>
              </a:rPr>
              <a:t>backoff</a:t>
            </a:r>
            <a:r>
              <a:rPr lang="en-US" sz="1400" dirty="0">
                <a:solidFill>
                  <a:schemeClr val="tx1"/>
                </a:solidFill>
              </a:rPr>
              <a:t> number can work together with waited EDCA during the same ML channel access. The same random </a:t>
            </a:r>
            <a:r>
              <a:rPr lang="en-US" sz="1400" dirty="0" err="1">
                <a:solidFill>
                  <a:schemeClr val="tx1"/>
                </a:solidFill>
              </a:rPr>
              <a:t>backoff</a:t>
            </a:r>
            <a:r>
              <a:rPr lang="en-US" sz="1400" dirty="0">
                <a:solidFill>
                  <a:schemeClr val="tx1"/>
                </a:solidFill>
              </a:rPr>
              <a:t> takes effect at the beginning of the </a:t>
            </a:r>
            <a:r>
              <a:rPr lang="en-US" sz="1400" dirty="0" err="1">
                <a:solidFill>
                  <a:schemeClr val="tx1"/>
                </a:solidFill>
              </a:rPr>
              <a:t>backoff</a:t>
            </a:r>
            <a:r>
              <a:rPr lang="en-US" sz="1400" dirty="0">
                <a:solidFill>
                  <a:schemeClr val="tx1"/>
                </a:solidFill>
              </a:rPr>
              <a:t> procedure and waited EDCA takes effect at the end of the </a:t>
            </a:r>
            <a:r>
              <a:rPr lang="en-US" sz="1400" dirty="0" err="1">
                <a:solidFill>
                  <a:schemeClr val="tx1"/>
                </a:solidFill>
              </a:rPr>
              <a:t>backoff</a:t>
            </a:r>
            <a:r>
              <a:rPr lang="en-US" sz="1400" dirty="0">
                <a:solidFill>
                  <a:schemeClr val="tx1"/>
                </a:solidFill>
              </a:rPr>
              <a:t> procedure. See example 3 in slide 11. Some simulation results of using same random </a:t>
            </a:r>
            <a:r>
              <a:rPr lang="en-US" sz="1400" dirty="0" err="1">
                <a:solidFill>
                  <a:schemeClr val="tx1"/>
                </a:solidFill>
              </a:rPr>
              <a:t>backoff</a:t>
            </a:r>
            <a:r>
              <a:rPr lang="en-US" sz="1400" dirty="0">
                <a:solidFill>
                  <a:schemeClr val="tx1"/>
                </a:solidFill>
              </a:rPr>
              <a:t> are provided in DCN0577r0.</a:t>
            </a:r>
          </a:p>
          <a:p>
            <a:pPr lvl="1">
              <a:buFont typeface="Arial" panose="020B0604020202020204" pitchFamily="34" charset="0"/>
              <a:buChar char="•"/>
            </a:pPr>
            <a:endParaRPr lang="en-US" sz="1400"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0D1CE64-53C9-437F-BB11-B2D5DB03579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36B71AF-59B7-45B8-BE95-8CF7311CD6A6}"/>
              </a:ext>
            </a:extLst>
          </p:cNvPr>
          <p:cNvSpPr>
            <a:spLocks noGrp="1"/>
          </p:cNvSpPr>
          <p:nvPr>
            <p:ph type="ftr" idx="14"/>
          </p:nvPr>
        </p:nvSpPr>
        <p:spPr/>
        <p:txBody>
          <a:bodyPr/>
          <a:lstStyle/>
          <a:p>
            <a:r>
              <a:rPr lang="en-GB"/>
              <a:t>Morteza Hashemi, Sony</a:t>
            </a:r>
            <a:endParaRPr lang="en-GB" dirty="0"/>
          </a:p>
        </p:txBody>
      </p:sp>
      <p:sp>
        <p:nvSpPr>
          <p:cNvPr id="6" name="Date Placeholder 5">
            <a:extLst>
              <a:ext uri="{FF2B5EF4-FFF2-40B4-BE49-F238E27FC236}">
                <a16:creationId xmlns:a16="http://schemas.microsoft.com/office/drawing/2014/main" id="{71B4E827-F6B9-41FD-A44F-BDD6DF256803}"/>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2264474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BF7B1-2A16-4BFE-9245-1DD1BE1840BC}"/>
              </a:ext>
            </a:extLst>
          </p:cNvPr>
          <p:cNvSpPr>
            <a:spLocks noGrp="1"/>
          </p:cNvSpPr>
          <p:nvPr>
            <p:ph type="title"/>
          </p:nvPr>
        </p:nvSpPr>
        <p:spPr/>
        <p:txBody>
          <a:bodyPr/>
          <a:lstStyle/>
          <a:p>
            <a:r>
              <a:rPr lang="en-US" dirty="0"/>
              <a:t>Offline Discussions (2/2)</a:t>
            </a:r>
          </a:p>
        </p:txBody>
      </p:sp>
      <p:sp>
        <p:nvSpPr>
          <p:cNvPr id="3" name="Content Placeholder 2">
            <a:extLst>
              <a:ext uri="{FF2B5EF4-FFF2-40B4-BE49-F238E27FC236}">
                <a16:creationId xmlns:a16="http://schemas.microsoft.com/office/drawing/2014/main" id="{F3E3BCE9-52FF-490C-8C0A-C0610C09EACA}"/>
              </a:ext>
            </a:extLst>
          </p:cNvPr>
          <p:cNvSpPr>
            <a:spLocks noGrp="1"/>
          </p:cNvSpPr>
          <p:nvPr>
            <p:ph idx="1"/>
          </p:nvPr>
        </p:nvSpPr>
        <p:spPr/>
        <p:txBody>
          <a:bodyPr/>
          <a:lstStyle/>
          <a:p>
            <a:pPr>
              <a:buFont typeface="Arial" panose="020B0604020202020204" pitchFamily="34" charset="0"/>
              <a:buChar char="•"/>
            </a:pPr>
            <a:r>
              <a:rPr lang="en-US" sz="1800" dirty="0">
                <a:solidFill>
                  <a:schemeClr val="tx1"/>
                </a:solidFill>
              </a:rPr>
              <a:t>Will NSTR MLD use the same random </a:t>
            </a:r>
            <a:r>
              <a:rPr lang="en-US" sz="1800" dirty="0" err="1">
                <a:solidFill>
                  <a:schemeClr val="tx1"/>
                </a:solidFill>
              </a:rPr>
              <a:t>backoff</a:t>
            </a:r>
            <a:r>
              <a:rPr lang="en-US" sz="1800" dirty="0">
                <a:solidFill>
                  <a:schemeClr val="tx1"/>
                </a:solidFill>
              </a:rPr>
              <a:t> number all the time?</a:t>
            </a:r>
          </a:p>
          <a:p>
            <a:pPr lvl="1">
              <a:buFont typeface="Arial" panose="020B0604020202020204" pitchFamily="34" charset="0"/>
              <a:buChar char="•"/>
            </a:pPr>
            <a:r>
              <a:rPr lang="en-US" sz="1400" dirty="0">
                <a:solidFill>
                  <a:schemeClr val="tx1"/>
                </a:solidFill>
              </a:rPr>
              <a:t>No, MLD can decide to use the same random </a:t>
            </a:r>
            <a:r>
              <a:rPr lang="en-US" sz="1400" dirty="0" err="1">
                <a:solidFill>
                  <a:schemeClr val="tx1"/>
                </a:solidFill>
              </a:rPr>
              <a:t>backoff</a:t>
            </a:r>
            <a:r>
              <a:rPr lang="en-US" sz="1400" dirty="0">
                <a:solidFill>
                  <a:schemeClr val="tx1"/>
                </a:solidFill>
              </a:rPr>
              <a:t> number or not at any time. Also, the same random </a:t>
            </a:r>
            <a:r>
              <a:rPr lang="en-US" sz="1400" dirty="0" err="1">
                <a:solidFill>
                  <a:schemeClr val="tx1"/>
                </a:solidFill>
              </a:rPr>
              <a:t>backoff</a:t>
            </a:r>
            <a:r>
              <a:rPr lang="en-US" sz="1400" dirty="0">
                <a:solidFill>
                  <a:schemeClr val="tx1"/>
                </a:solidFill>
              </a:rPr>
              <a:t> number can be used on some of links instead of all links. If MLD decides not to use same random </a:t>
            </a:r>
            <a:r>
              <a:rPr lang="en-US" sz="1400" dirty="0" err="1">
                <a:solidFill>
                  <a:schemeClr val="tx1"/>
                </a:solidFill>
              </a:rPr>
              <a:t>backoff</a:t>
            </a:r>
            <a:r>
              <a:rPr lang="en-US" sz="1400" dirty="0">
                <a:solidFill>
                  <a:schemeClr val="tx1"/>
                </a:solidFill>
              </a:rPr>
              <a:t> number when contending on multiple links, it could follow EDCA rules in the baseline.</a:t>
            </a:r>
          </a:p>
          <a:p>
            <a:pPr>
              <a:buFont typeface="Arial" panose="020B0604020202020204" pitchFamily="34" charset="0"/>
              <a:buChar char="•"/>
            </a:pPr>
            <a:r>
              <a:rPr lang="en-US" sz="1800" dirty="0">
                <a:solidFill>
                  <a:schemeClr val="tx1"/>
                </a:solidFill>
              </a:rPr>
              <a:t>Will the same random </a:t>
            </a:r>
            <a:r>
              <a:rPr lang="en-US" sz="1800" dirty="0" err="1">
                <a:solidFill>
                  <a:schemeClr val="tx1"/>
                </a:solidFill>
              </a:rPr>
              <a:t>backoff</a:t>
            </a:r>
            <a:r>
              <a:rPr lang="en-US" sz="1800" dirty="0">
                <a:solidFill>
                  <a:schemeClr val="tx1"/>
                </a:solidFill>
              </a:rPr>
              <a:t> number slow down the channel access of NSTR MLD?</a:t>
            </a:r>
          </a:p>
          <a:p>
            <a:pPr lvl="1">
              <a:buFont typeface="Arial" panose="020B0604020202020204" pitchFamily="34" charset="0"/>
              <a:buChar char="•"/>
            </a:pPr>
            <a:r>
              <a:rPr lang="en-US" sz="1400" dirty="0">
                <a:solidFill>
                  <a:schemeClr val="tx1"/>
                </a:solidFill>
              </a:rPr>
              <a:t>It depends on the scenarios. If the MLD intends to access one of the links ASAP, then it will. But if the MLD intends to access multiple link resources at the same time, the same </a:t>
            </a:r>
            <a:r>
              <a:rPr lang="en-US" sz="1400" dirty="0" err="1">
                <a:solidFill>
                  <a:schemeClr val="tx1"/>
                </a:solidFill>
              </a:rPr>
              <a:t>backoff</a:t>
            </a:r>
            <a:r>
              <a:rPr lang="en-US" sz="1400" dirty="0">
                <a:solidFill>
                  <a:schemeClr val="tx1"/>
                </a:solidFill>
              </a:rPr>
              <a:t> number is helpful. That is the reason we give the flexibility of using the same random </a:t>
            </a:r>
            <a:r>
              <a:rPr lang="en-US" sz="1400" dirty="0" err="1">
                <a:solidFill>
                  <a:schemeClr val="tx1"/>
                </a:solidFill>
              </a:rPr>
              <a:t>backoff</a:t>
            </a:r>
            <a:r>
              <a:rPr lang="en-US" sz="1400" dirty="0">
                <a:solidFill>
                  <a:schemeClr val="tx1"/>
                </a:solidFill>
              </a:rPr>
              <a:t> number to MLD.</a:t>
            </a:r>
          </a:p>
          <a:p>
            <a:pPr>
              <a:buFont typeface="Arial" panose="020B0604020202020204" pitchFamily="34" charset="0"/>
              <a:buChar char="•"/>
            </a:pPr>
            <a:r>
              <a:rPr lang="en-US" sz="1800" dirty="0">
                <a:solidFill>
                  <a:schemeClr val="tx1"/>
                </a:solidFill>
              </a:rPr>
              <a:t>What is the CW update rule?</a:t>
            </a:r>
          </a:p>
          <a:p>
            <a:pPr lvl="1">
              <a:buFont typeface="Arial" panose="020B0604020202020204" pitchFamily="34" charset="0"/>
              <a:buChar char="•"/>
            </a:pPr>
            <a:r>
              <a:rPr lang="en-US" sz="1400" dirty="0">
                <a:solidFill>
                  <a:schemeClr val="tx1"/>
                </a:solidFill>
              </a:rPr>
              <a:t>We can have further discussion on it. In SP2, CW can update following the baseline.</a:t>
            </a:r>
          </a:p>
          <a:p>
            <a:pPr>
              <a:buFont typeface="Arial" panose="020B0604020202020204" pitchFamily="34" charset="0"/>
              <a:buChar char="•"/>
            </a:pPr>
            <a:r>
              <a:rPr lang="en-US" sz="1800" dirty="0">
                <a:solidFill>
                  <a:schemeClr val="tx1"/>
                </a:solidFill>
              </a:rPr>
              <a:t>Is the </a:t>
            </a:r>
            <a:r>
              <a:rPr lang="en-US" sz="1800" dirty="0" err="1">
                <a:solidFill>
                  <a:schemeClr val="tx1"/>
                </a:solidFill>
              </a:rPr>
              <a:t>backoff</a:t>
            </a:r>
            <a:r>
              <a:rPr lang="en-US" sz="1800" dirty="0">
                <a:solidFill>
                  <a:schemeClr val="tx1"/>
                </a:solidFill>
              </a:rPr>
              <a:t> procedure on each link independent?</a:t>
            </a:r>
          </a:p>
          <a:p>
            <a:pPr lvl="1">
              <a:buFont typeface="Arial" panose="020B0604020202020204" pitchFamily="34" charset="0"/>
              <a:buChar char="•"/>
            </a:pPr>
            <a:r>
              <a:rPr lang="en-US" sz="1400" dirty="0">
                <a:solidFill>
                  <a:schemeClr val="tx1"/>
                </a:solidFill>
              </a:rPr>
              <a:t>Yes, the same random </a:t>
            </a:r>
            <a:r>
              <a:rPr lang="en-US" sz="1400" dirty="0" err="1">
                <a:solidFill>
                  <a:schemeClr val="tx1"/>
                </a:solidFill>
              </a:rPr>
              <a:t>backoff</a:t>
            </a:r>
            <a:r>
              <a:rPr lang="en-US" sz="1400" dirty="0">
                <a:solidFill>
                  <a:schemeClr val="tx1"/>
                </a:solidFill>
              </a:rPr>
              <a:t> number mechanism uses one random </a:t>
            </a:r>
            <a:r>
              <a:rPr lang="en-US" sz="1400" dirty="0" err="1">
                <a:solidFill>
                  <a:schemeClr val="tx1"/>
                </a:solidFill>
              </a:rPr>
              <a:t>backoff</a:t>
            </a:r>
            <a:r>
              <a:rPr lang="en-US" sz="1400" dirty="0">
                <a:solidFill>
                  <a:schemeClr val="tx1"/>
                </a:solidFill>
              </a:rPr>
              <a:t> generator for </a:t>
            </a:r>
            <a:r>
              <a:rPr lang="en-US" sz="1400" dirty="0" err="1">
                <a:solidFill>
                  <a:schemeClr val="tx1"/>
                </a:solidFill>
              </a:rPr>
              <a:t>backoff</a:t>
            </a:r>
            <a:r>
              <a:rPr lang="en-US" sz="1400" dirty="0">
                <a:solidFill>
                  <a:schemeClr val="tx1"/>
                </a:solidFill>
              </a:rPr>
              <a:t> initializations on multiple links. After that, each STA counts down the </a:t>
            </a:r>
            <a:r>
              <a:rPr lang="en-US" sz="1400" dirty="0" err="1">
                <a:solidFill>
                  <a:schemeClr val="tx1"/>
                </a:solidFill>
              </a:rPr>
              <a:t>backoff</a:t>
            </a:r>
            <a:r>
              <a:rPr lang="en-US" sz="1400" dirty="0">
                <a:solidFill>
                  <a:schemeClr val="tx1"/>
                </a:solidFill>
              </a:rPr>
              <a:t> and accesses channel on each link independently.</a:t>
            </a:r>
          </a:p>
          <a:p>
            <a:endParaRPr lang="en-US" dirty="0"/>
          </a:p>
        </p:txBody>
      </p:sp>
      <p:sp>
        <p:nvSpPr>
          <p:cNvPr id="4" name="Slide Number Placeholder 3">
            <a:extLst>
              <a:ext uri="{FF2B5EF4-FFF2-40B4-BE49-F238E27FC236}">
                <a16:creationId xmlns:a16="http://schemas.microsoft.com/office/drawing/2014/main" id="{50D1CE64-53C9-437F-BB11-B2D5DB03579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36B71AF-59B7-45B8-BE95-8CF7311CD6A6}"/>
              </a:ext>
            </a:extLst>
          </p:cNvPr>
          <p:cNvSpPr>
            <a:spLocks noGrp="1"/>
          </p:cNvSpPr>
          <p:nvPr>
            <p:ph type="ftr" idx="14"/>
          </p:nvPr>
        </p:nvSpPr>
        <p:spPr/>
        <p:txBody>
          <a:bodyPr/>
          <a:lstStyle/>
          <a:p>
            <a:r>
              <a:rPr lang="en-GB"/>
              <a:t>Morteza Hashemi, Sony</a:t>
            </a:r>
            <a:endParaRPr lang="en-GB" dirty="0"/>
          </a:p>
        </p:txBody>
      </p:sp>
      <p:sp>
        <p:nvSpPr>
          <p:cNvPr id="6" name="Date Placeholder 5">
            <a:extLst>
              <a:ext uri="{FF2B5EF4-FFF2-40B4-BE49-F238E27FC236}">
                <a16:creationId xmlns:a16="http://schemas.microsoft.com/office/drawing/2014/main" id="{71B4E827-F6B9-41FD-A44F-BDD6DF256803}"/>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799940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Do you support to include the following in SFD?</a:t>
            </a:r>
          </a:p>
          <a:p>
            <a:pPr lvl="1">
              <a:buFont typeface="Arial" panose="020B0604020202020204" pitchFamily="34" charset="0"/>
              <a:buChar char="•"/>
            </a:pPr>
            <a:r>
              <a:rPr lang="en-US" sz="1800" dirty="0"/>
              <a:t>A NSTR MLD STA may initialize the random back-off counter in multiple links to one value using the same random number generator when the CW of those links are same. The count down on those links is independent and depends on the channel condition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2322332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2020</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err="1"/>
              <a:t>Liangxiao</a:t>
            </a:r>
            <a:r>
              <a:rPr lang="en-GB" dirty="0"/>
              <a:t> Xin, Sony</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1600" b="0" dirty="0"/>
              <a:t>[1] 11-20/0566r20: Compendium of straw polls and potential changes to the Specification Framework Document</a:t>
            </a:r>
          </a:p>
          <a:p>
            <a:r>
              <a:rPr lang="en-US" sz="1600" b="0" dirty="0"/>
              <a:t>[2] 11-20/0275r2: MLO: Need for sync PPDUs</a:t>
            </a:r>
          </a:p>
          <a:p>
            <a:r>
              <a:rPr lang="en-US" sz="1600" b="0" dirty="0"/>
              <a:t>[3] 11-19/1305r4: Synchronous Multi-Link Operation</a:t>
            </a:r>
          </a:p>
          <a:p>
            <a:r>
              <a:rPr lang="en-US" sz="1600" b="0" dirty="0"/>
              <a:t>[4] 11-20/0106r4: Follow up of discussion on multi-link operation </a:t>
            </a:r>
            <a:br>
              <a:rPr lang="en-US" sz="1600" b="0" dirty="0"/>
            </a:br>
            <a:r>
              <a:rPr lang="en-US" sz="1600" b="0" dirty="0"/>
              <a:t>with leakage on non-AP MLD</a:t>
            </a:r>
          </a:p>
          <a:p>
            <a:r>
              <a:rPr lang="en-US" sz="1600" b="0" dirty="0"/>
              <a:t>[5] 11-20/0026r6: MLO: Sync PPDUs</a:t>
            </a:r>
          </a:p>
          <a:p>
            <a:r>
              <a:rPr lang="en-US" sz="1600" b="0" dirty="0"/>
              <a:t>[6] 11-20/0291r1: MLO </a:t>
            </a:r>
            <a:r>
              <a:rPr lang="en-US" sz="1600" b="0" dirty="0" err="1"/>
              <a:t>asynchronize</a:t>
            </a:r>
            <a:r>
              <a:rPr lang="en-US" sz="1600" b="0" dirty="0"/>
              <a:t> and synchronize operation discussions</a:t>
            </a:r>
          </a:p>
          <a:p>
            <a:r>
              <a:rPr lang="en-US" sz="1600" b="0" dirty="0"/>
              <a:t>[7] 11-20/0433r5: PPDU alignment in STR constrained multi-link</a:t>
            </a:r>
          </a:p>
          <a:p>
            <a:r>
              <a:rPr lang="en-US" sz="1600" b="0" dirty="0"/>
              <a:t>[8] 11-20/0081r2: MLO Synchronous Transmission</a:t>
            </a:r>
          </a:p>
          <a:p>
            <a:r>
              <a:rPr lang="en-US" sz="1600" b="0" dirty="0"/>
              <a:t>[9] 11-20/0455r2: </a:t>
            </a:r>
            <a:r>
              <a:rPr lang="it-IT" sz="1600" b="0" dirty="0"/>
              <a:t>Asynchronous multi-link operation for non-STR STA</a:t>
            </a:r>
            <a:endParaRPr lang="en-US" sz="1600" b="0" dirty="0"/>
          </a:p>
          <a:p>
            <a:endParaRPr lang="en-US" sz="1600" b="0" dirty="0"/>
          </a:p>
          <a:p>
            <a:endParaRPr lang="en-US" sz="16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Introduction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STR AP MLD and non-STR non-AP MLD </a:t>
            </a:r>
            <a:r>
              <a:rPr lang="en-US" sz="1800" dirty="0">
                <a:solidFill>
                  <a:schemeClr val="tx1"/>
                </a:solidFill>
              </a:rPr>
              <a:t>are expected to be </a:t>
            </a:r>
            <a:r>
              <a:rPr lang="en-US" sz="1800" dirty="0"/>
              <a:t>supported in R1[1]</a:t>
            </a:r>
          </a:p>
          <a:p>
            <a:pPr>
              <a:buFont typeface="Arial" panose="020B0604020202020204" pitchFamily="34" charset="0"/>
              <a:buChar char="•"/>
            </a:pPr>
            <a:r>
              <a:rPr lang="en-US" sz="1800" dirty="0">
                <a:solidFill>
                  <a:schemeClr val="tx1"/>
                </a:solidFill>
              </a:rPr>
              <a:t>For STR AP MLD and non-STR non-AP MLD:</a:t>
            </a:r>
          </a:p>
          <a:p>
            <a:pPr lvl="1">
              <a:buFont typeface="Arial" panose="020B0604020202020204" pitchFamily="34" charset="0"/>
              <a:buChar char="•"/>
            </a:pPr>
            <a:r>
              <a:rPr lang="en-US" sz="1400" dirty="0">
                <a:solidFill>
                  <a:schemeClr val="tx1"/>
                </a:solidFill>
              </a:rPr>
              <a:t>Non-STR MLD is not able to receive on one link while transmitting on another link simultaneously due to the in-device coexistence interference</a:t>
            </a:r>
          </a:p>
          <a:p>
            <a:pPr lvl="1">
              <a:buFont typeface="Arial" panose="020B0604020202020204" pitchFamily="34" charset="0"/>
              <a:buChar char="•"/>
            </a:pPr>
            <a:r>
              <a:rPr lang="en-US" sz="1400" dirty="0">
                <a:solidFill>
                  <a:schemeClr val="tx1"/>
                </a:solidFill>
              </a:rPr>
              <a:t>It is not decided yet how STR AP MLD contends the channel and reserves the TXOP on multiple links [2-9]</a:t>
            </a:r>
          </a:p>
          <a:p>
            <a:pPr lvl="1">
              <a:buFont typeface="Arial" panose="020B0604020202020204" pitchFamily="34" charset="0"/>
              <a:buChar char="•"/>
            </a:pPr>
            <a:r>
              <a:rPr lang="en-US" sz="1400" dirty="0">
                <a:solidFill>
                  <a:schemeClr val="tx1"/>
                </a:solidFill>
              </a:rPr>
              <a:t>There are  fairness issues regarding channel access among STR AP MLD and non-STR non-AP MLD that is needed to be discussed.</a:t>
            </a:r>
          </a:p>
          <a:p>
            <a:pPr>
              <a:buFont typeface="Arial" panose="020B0604020202020204" pitchFamily="34" charset="0"/>
              <a:buChar char="•"/>
            </a:pPr>
            <a:r>
              <a:rPr lang="en-US" sz="1800" dirty="0">
                <a:solidFill>
                  <a:schemeClr val="tx1"/>
                </a:solidFill>
              </a:rPr>
              <a:t>In this presentation, we discuss channel access and reservation for STR AP MLD and non-STR non-AP MLD</a:t>
            </a:r>
          </a:p>
          <a:p>
            <a:pPr>
              <a:buFont typeface="Arial" panose="020B0604020202020204" pitchFamily="34" charset="0"/>
              <a:buChar char="•"/>
            </a:pPr>
            <a:r>
              <a:rPr lang="en-US" sz="1800" u="sng" dirty="0">
                <a:solidFill>
                  <a:srgbClr val="FF0000"/>
                </a:solidFill>
              </a:rPr>
              <a:t>Updates in this revision</a:t>
            </a:r>
            <a:r>
              <a:rPr lang="en-US" sz="1800" dirty="0">
                <a:solidFill>
                  <a:srgbClr val="FF0000"/>
                </a:solidFill>
              </a:rPr>
              <a:t>: we consider using the same random </a:t>
            </a:r>
            <a:r>
              <a:rPr lang="en-US" sz="1800" dirty="0" err="1">
                <a:solidFill>
                  <a:srgbClr val="FF0000"/>
                </a:solidFill>
              </a:rPr>
              <a:t>backoff</a:t>
            </a:r>
            <a:r>
              <a:rPr lang="en-US" sz="1800" dirty="0">
                <a:solidFill>
                  <a:srgbClr val="FF0000"/>
                </a:solidFill>
              </a:rPr>
              <a:t> number on NSTR MLD for synchronized channel access. </a:t>
            </a:r>
          </a:p>
          <a:p>
            <a:pPr lvl="1">
              <a:buFont typeface="Arial" panose="020B0604020202020204" pitchFamily="34" charset="0"/>
              <a:buChar char="•"/>
            </a:pPr>
            <a:r>
              <a:rPr lang="en-US" sz="1600" dirty="0">
                <a:solidFill>
                  <a:srgbClr val="FF0000"/>
                </a:solidFill>
              </a:rPr>
              <a:t>Start from Slide 11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3296721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Problem 1: How to launch transmission on multi-link?</a:t>
            </a:r>
          </a:p>
          <a:p>
            <a:pPr lvl="1">
              <a:buFont typeface="Arial" panose="020B0604020202020204" pitchFamily="34" charset="0"/>
              <a:buChar char="•"/>
            </a:pPr>
            <a:r>
              <a:rPr lang="en-US" sz="1600" dirty="0"/>
              <a:t>Synchronized channel access on multiple links is attractive and easily can enable PPDU alignment but difficult to achieve.</a:t>
            </a:r>
          </a:p>
          <a:p>
            <a:pPr lvl="1">
              <a:buFont typeface="Arial" panose="020B0604020202020204" pitchFamily="34" charset="0"/>
              <a:buChar char="•"/>
            </a:pPr>
            <a:r>
              <a:rPr lang="en-US" sz="1600" dirty="0"/>
              <a:t>Asynchronized channel access on multiple links is more practical but needs extra work to enable PPDU alignment</a:t>
            </a:r>
          </a:p>
          <a:p>
            <a:pPr>
              <a:buFont typeface="Arial" panose="020B0604020202020204" pitchFamily="34" charset="0"/>
              <a:buChar char="•"/>
            </a:pPr>
            <a:r>
              <a:rPr lang="en-US" sz="1800" dirty="0"/>
              <a:t>Problem 2: How to end transmission on multi-link?</a:t>
            </a:r>
          </a:p>
          <a:p>
            <a:pPr lvl="1">
              <a:buFont typeface="Arial" panose="020B0604020202020204" pitchFamily="34" charset="0"/>
              <a:buChar char="•"/>
            </a:pPr>
            <a:r>
              <a:rPr lang="en-US" sz="1600" dirty="0"/>
              <a:t>There is no restriction on TXOP reservation on multiple links</a:t>
            </a:r>
          </a:p>
          <a:p>
            <a:pPr lvl="1">
              <a:buFont typeface="Arial" panose="020B0604020202020204" pitchFamily="34" charset="0"/>
              <a:buChar char="•"/>
            </a:pPr>
            <a:r>
              <a:rPr lang="en-US" sz="1600" dirty="0"/>
              <a:t>When STR AP MLD and non-STR non-AP MLD coexists, channel access fairness issues can prevent non-STR non-AP MLD from accessing the channel </a:t>
            </a:r>
          </a:p>
          <a:p>
            <a:pPr>
              <a:buFont typeface="Arial" panose="020B0604020202020204" pitchFamily="34" charset="0"/>
              <a:buChar char="•"/>
            </a:pPr>
            <a:r>
              <a:rPr lang="en-US" sz="1800" dirty="0"/>
              <a:t>We propose to enable flexible channel access and TXOP reservation restriction in cases of STR AP MLD and non-STR non-AP MLD</a:t>
            </a:r>
          </a:p>
          <a:p>
            <a:pPr lvl="1">
              <a:buFont typeface="Arial" panose="020B0604020202020204" pitchFamily="34" charset="0"/>
              <a:buChar char="•"/>
            </a:pPr>
            <a:r>
              <a:rPr lang="en-US" sz="1600" dirty="0"/>
              <a:t>STR AP MLD is flexible to start transmitting on multiple links at the same/different time depending on the channel condition</a:t>
            </a:r>
          </a:p>
          <a:p>
            <a:pPr lvl="1">
              <a:buFont typeface="Arial" panose="020B0604020202020204" pitchFamily="34" charset="0"/>
              <a:buChar char="•"/>
            </a:pPr>
            <a:r>
              <a:rPr lang="en-US" sz="1600" dirty="0"/>
              <a:t>When accessing a new link, STR AP MLD should limit its TXOP reservation on the new link such that it does not exceed any active TXOPs on other links</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13533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Problem1: Fairness </a:t>
            </a:r>
            <a:r>
              <a:rPr lang="en-US" dirty="0"/>
              <a:t>issue discussion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57818" y="6475413"/>
            <a:ext cx="3184520" cy="180975"/>
          </a:xfrm>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
        <p:nvSpPr>
          <p:cNvPr id="74" name="Content Placeholder 2">
            <a:extLst>
              <a:ext uri="{FF2B5EF4-FFF2-40B4-BE49-F238E27FC236}">
                <a16:creationId xmlns:a16="http://schemas.microsoft.com/office/drawing/2014/main" id="{5D5ECF27-2E42-4176-AB93-0803BD5A9D25}"/>
              </a:ext>
            </a:extLst>
          </p:cNvPr>
          <p:cNvSpPr txBox="1">
            <a:spLocks/>
          </p:cNvSpPr>
          <p:nvPr/>
        </p:nvSpPr>
        <p:spPr bwMode="auto">
          <a:xfrm>
            <a:off x="685800" y="1981201"/>
            <a:ext cx="7770813" cy="270874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dirty="0"/>
              <a:t>Non-STR MLD can’t gain channel access on multi-link when STR MLD always occupies at least one link. (as shown in the figure)</a:t>
            </a:r>
          </a:p>
          <a:p>
            <a:pPr lvl="1">
              <a:buFont typeface="Arial" panose="020B0604020202020204" pitchFamily="34" charset="0"/>
              <a:buChar char="•"/>
            </a:pPr>
            <a:r>
              <a:rPr lang="en-US" sz="1600" dirty="0"/>
              <a:t>STR AP MLD has higher chance to gain channel access on one link when it occupies another link (Non-STR MLD are not competing)</a:t>
            </a:r>
          </a:p>
          <a:p>
            <a:pPr lvl="1">
              <a:buFont typeface="Arial" panose="020B0604020202020204" pitchFamily="34" charset="0"/>
              <a:buChar char="•"/>
            </a:pPr>
            <a:r>
              <a:rPr lang="en-US" sz="1600" dirty="0"/>
              <a:t>STR AP MLD will have an advantage of reserving consecutive overlapping TXOPs on multiple links  and blocking other non-STR MLD STAs from accessing the channel</a:t>
            </a:r>
          </a:p>
          <a:p>
            <a:pPr>
              <a:buFont typeface="Arial" panose="020B0604020202020204" pitchFamily="34" charset="0"/>
              <a:buChar char="•"/>
            </a:pPr>
            <a:r>
              <a:rPr lang="en-US" sz="1800" dirty="0"/>
              <a:t>Non-STR non-AP MLD should have fair chance to access the channel</a:t>
            </a:r>
          </a:p>
          <a:p>
            <a:pPr lvl="1">
              <a:buFont typeface="Arial" panose="020B0604020202020204" pitchFamily="34" charset="0"/>
              <a:buChar char="•"/>
            </a:pPr>
            <a:endParaRPr lang="en-US" sz="1600" dirty="0"/>
          </a:p>
        </p:txBody>
      </p:sp>
      <p:pic>
        <p:nvPicPr>
          <p:cNvPr id="8" name="Picture 7">
            <a:extLst>
              <a:ext uri="{FF2B5EF4-FFF2-40B4-BE49-F238E27FC236}">
                <a16:creationId xmlns:a16="http://schemas.microsoft.com/office/drawing/2014/main" id="{895CF94C-EBFE-4089-8A49-E38E2FE00226}"/>
              </a:ext>
            </a:extLst>
          </p:cNvPr>
          <p:cNvPicPr>
            <a:picLocks noChangeAspect="1"/>
          </p:cNvPicPr>
          <p:nvPr/>
        </p:nvPicPr>
        <p:blipFill>
          <a:blip r:embed="rId2"/>
          <a:stretch>
            <a:fillRect/>
          </a:stretch>
        </p:blipFill>
        <p:spPr>
          <a:xfrm>
            <a:off x="1295400" y="4892899"/>
            <a:ext cx="6559957" cy="1248018"/>
          </a:xfrm>
          <a:prstGeom prst="rect">
            <a:avLst/>
          </a:prstGeom>
        </p:spPr>
      </p:pic>
    </p:spTree>
    <p:extLst>
      <p:ext uri="{BB962C8B-B14F-4D97-AF65-F5344CB8AC3E}">
        <p14:creationId xmlns:p14="http://schemas.microsoft.com/office/powerpoint/2010/main" val="2146304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dirty="0"/>
              <a:t>Proposed solution</a:t>
            </a:r>
          </a:p>
        </p:txBody>
      </p:sp>
      <p:sp>
        <p:nvSpPr>
          <p:cNvPr id="3" name="Content Placeholder 2"/>
          <p:cNvSpPr>
            <a:spLocks noGrp="1"/>
          </p:cNvSpPr>
          <p:nvPr>
            <p:ph idx="1"/>
          </p:nvPr>
        </p:nvSpPr>
        <p:spPr>
          <a:xfrm>
            <a:off x="685800" y="1981200"/>
            <a:ext cx="7770813" cy="4113213"/>
          </a:xfrm>
        </p:spPr>
        <p:txBody>
          <a:bodyPr/>
          <a:lstStyle/>
          <a:p>
            <a:pPr marL="457200" lvl="1" indent="0"/>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5357818" y="6475413"/>
            <a:ext cx="3184520" cy="180975"/>
          </a:xfrm>
        </p:spPr>
        <p:txBody>
          <a:bodyPr/>
          <a:lstStyle/>
          <a:p>
            <a:r>
              <a:rPr lang="en-GB"/>
              <a:t>Liangxiao Xin, Sony</a:t>
            </a:r>
            <a:endParaRPr lang="en-GB" dirty="0"/>
          </a:p>
        </p:txBody>
      </p:sp>
      <p:sp>
        <p:nvSpPr>
          <p:cNvPr id="6" name="Date Placeholder 5"/>
          <p:cNvSpPr>
            <a:spLocks noGrp="1"/>
          </p:cNvSpPr>
          <p:nvPr>
            <p:ph type="dt" idx="15"/>
          </p:nvPr>
        </p:nvSpPr>
        <p:spPr>
          <a:xfrm>
            <a:off x="696912" y="333375"/>
            <a:ext cx="1874823" cy="273050"/>
          </a:xfrm>
        </p:spPr>
        <p:txBody>
          <a:bodyPr/>
          <a:lstStyle/>
          <a:p>
            <a:r>
              <a:rPr lang="en-US" dirty="0"/>
              <a:t>July 2020</a:t>
            </a:r>
            <a:endParaRPr lang="en-GB" dirty="0"/>
          </a:p>
        </p:txBody>
      </p:sp>
      <p:sp>
        <p:nvSpPr>
          <p:cNvPr id="87" name="Content Placeholder 2">
            <a:extLst>
              <a:ext uri="{FF2B5EF4-FFF2-40B4-BE49-F238E27FC236}">
                <a16:creationId xmlns:a16="http://schemas.microsoft.com/office/drawing/2014/main" id="{2C220181-43F3-4A42-AA92-0EC17C699C6A}"/>
              </a:ext>
            </a:extLst>
          </p:cNvPr>
          <p:cNvSpPr txBox="1">
            <a:spLocks/>
          </p:cNvSpPr>
          <p:nvPr/>
        </p:nvSpPr>
        <p:spPr bwMode="auto">
          <a:xfrm>
            <a:off x="838200" y="2133600"/>
            <a:ext cx="7770813" cy="212353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dirty="0"/>
              <a:t>We propose to add restriction on the STR AP MLD reserving TXOPs with non-STR non-AP MLD.</a:t>
            </a:r>
          </a:p>
          <a:p>
            <a:pPr lvl="1">
              <a:buFont typeface="Arial" panose="020B0604020202020204" pitchFamily="34" charset="0"/>
              <a:buChar char="•"/>
            </a:pPr>
            <a:r>
              <a:rPr lang="en-US" sz="1600" dirty="0"/>
              <a:t>When accessing a new link, STR AP MLD should limit its TXOP reservation on the new link such that it does not exceed any active TXOPs on other links</a:t>
            </a:r>
          </a:p>
          <a:p>
            <a:pPr lvl="1">
              <a:buFont typeface="Arial" panose="020B0604020202020204" pitchFamily="34" charset="0"/>
              <a:buChar char="•"/>
            </a:pPr>
            <a:endParaRPr lang="en-US" sz="1600" dirty="0"/>
          </a:p>
          <a:p>
            <a:pPr>
              <a:buFont typeface="Arial" panose="020B0604020202020204" pitchFamily="34" charset="0"/>
              <a:buChar char="•"/>
            </a:pPr>
            <a:r>
              <a:rPr lang="en-US" sz="1800" kern="0" dirty="0"/>
              <a:t>Example:</a:t>
            </a:r>
          </a:p>
          <a:p>
            <a:pPr lvl="1">
              <a:buFont typeface="Arial" panose="020B0604020202020204" pitchFamily="34" charset="0"/>
              <a:buChar char="•"/>
            </a:pPr>
            <a:r>
              <a:rPr lang="en-US" sz="1600" kern="0" dirty="0"/>
              <a:t>TXOP2 and TXOP3 do not exceed TXOP1.</a:t>
            </a:r>
          </a:p>
          <a:p>
            <a:pPr lvl="1">
              <a:buFont typeface="Arial" panose="020B0604020202020204" pitchFamily="34" charset="0"/>
              <a:buChar char="•"/>
            </a:pPr>
            <a:r>
              <a:rPr lang="en-US" sz="1600" kern="0" dirty="0"/>
              <a:t>When TXOP1 and TXOP3 end at the same time, non-STR non-AP MLD can immediately contend over both links.</a:t>
            </a:r>
          </a:p>
        </p:txBody>
      </p:sp>
      <p:pic>
        <p:nvPicPr>
          <p:cNvPr id="9" name="Picture 8">
            <a:extLst>
              <a:ext uri="{FF2B5EF4-FFF2-40B4-BE49-F238E27FC236}">
                <a16:creationId xmlns:a16="http://schemas.microsoft.com/office/drawing/2014/main" id="{107CC415-9B65-4FDB-8198-C571D810C1F7}"/>
              </a:ext>
            </a:extLst>
          </p:cNvPr>
          <p:cNvPicPr>
            <a:picLocks noChangeAspect="1"/>
          </p:cNvPicPr>
          <p:nvPr/>
        </p:nvPicPr>
        <p:blipFill>
          <a:blip r:embed="rId2"/>
          <a:stretch>
            <a:fillRect/>
          </a:stretch>
        </p:blipFill>
        <p:spPr>
          <a:xfrm>
            <a:off x="1768386" y="4944533"/>
            <a:ext cx="5910439" cy="1340380"/>
          </a:xfrm>
          <a:prstGeom prst="rect">
            <a:avLst/>
          </a:prstGeom>
        </p:spPr>
      </p:pic>
    </p:spTree>
    <p:extLst>
      <p:ext uri="{BB962C8B-B14F-4D97-AF65-F5344CB8AC3E}">
        <p14:creationId xmlns:p14="http://schemas.microsoft.com/office/powerpoint/2010/main" val="2233328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49B2E-7D3B-4975-92D8-04E919FF6E2F}"/>
              </a:ext>
            </a:extLst>
          </p:cNvPr>
          <p:cNvSpPr>
            <a:spLocks noGrp="1"/>
          </p:cNvSpPr>
          <p:nvPr>
            <p:ph type="title"/>
          </p:nvPr>
        </p:nvSpPr>
        <p:spPr/>
        <p:txBody>
          <a:bodyPr/>
          <a:lstStyle/>
          <a:p>
            <a:r>
              <a:rPr lang="en-US" dirty="0">
                <a:solidFill>
                  <a:schemeClr val="tx1"/>
                </a:solidFill>
              </a:rPr>
              <a:t>Problem 2: </a:t>
            </a:r>
            <a:r>
              <a:rPr lang="en-US" dirty="0"/>
              <a:t>Multi-link channel Access </a:t>
            </a:r>
          </a:p>
        </p:txBody>
      </p:sp>
      <p:sp>
        <p:nvSpPr>
          <p:cNvPr id="3" name="Content Placeholder 2">
            <a:extLst>
              <a:ext uri="{FF2B5EF4-FFF2-40B4-BE49-F238E27FC236}">
                <a16:creationId xmlns:a16="http://schemas.microsoft.com/office/drawing/2014/main" id="{BE4D263E-ABB4-402D-A227-6DDFEA283ABF}"/>
              </a:ext>
            </a:extLst>
          </p:cNvPr>
          <p:cNvSpPr>
            <a:spLocks noGrp="1"/>
          </p:cNvSpPr>
          <p:nvPr>
            <p:ph idx="1"/>
          </p:nvPr>
        </p:nvSpPr>
        <p:spPr/>
        <p:txBody>
          <a:bodyPr/>
          <a:lstStyle/>
          <a:p>
            <a:pPr>
              <a:buFont typeface="Arial" panose="020B0604020202020204" pitchFamily="34" charset="0"/>
              <a:buChar char="•"/>
            </a:pPr>
            <a:r>
              <a:rPr lang="en-US" sz="1800" dirty="0"/>
              <a:t>JMPC has been discussed for synchronized channel access [9]</a:t>
            </a:r>
          </a:p>
          <a:p>
            <a:pPr lvl="1">
              <a:buFont typeface="Arial" panose="020B0604020202020204" pitchFamily="34" charset="0"/>
              <a:buChar char="•"/>
            </a:pPr>
            <a:r>
              <a:rPr lang="en-US" sz="1600" dirty="0"/>
              <a:t>Contend for medium, access to the medium on another link  by doing ED for PIFS time</a:t>
            </a:r>
          </a:p>
          <a:p>
            <a:pPr lvl="1">
              <a:buFont typeface="Arial" panose="020B0604020202020204" pitchFamily="34" charset="0"/>
              <a:buChar char="•"/>
            </a:pPr>
            <a:r>
              <a:rPr lang="en-US" sz="1600" dirty="0"/>
              <a:t>Has regulatory restriction, chances to join medium are not high and has fairness issues</a:t>
            </a:r>
          </a:p>
          <a:p>
            <a:pPr>
              <a:buFont typeface="Arial" panose="020B0604020202020204" pitchFamily="34" charset="0"/>
              <a:buChar char="•"/>
            </a:pPr>
            <a:r>
              <a:rPr lang="en-US" sz="1800" dirty="0"/>
              <a:t>We propose using same random </a:t>
            </a:r>
            <a:r>
              <a:rPr lang="en-US" sz="1800" dirty="0" err="1"/>
              <a:t>backoff</a:t>
            </a:r>
            <a:r>
              <a:rPr lang="en-US" sz="1800" dirty="0"/>
              <a:t> </a:t>
            </a:r>
            <a:r>
              <a:rPr lang="en-US" sz="1800" dirty="0">
                <a:solidFill>
                  <a:schemeClr val="tx1"/>
                </a:solidFill>
              </a:rPr>
              <a:t>number initialization for the ML channel access</a:t>
            </a:r>
          </a:p>
          <a:p>
            <a:pPr lvl="1">
              <a:buFont typeface="Arial" panose="020B0604020202020204" pitchFamily="34" charset="0"/>
              <a:buChar char="•"/>
            </a:pPr>
            <a:r>
              <a:rPr lang="en-US" sz="1600" dirty="0"/>
              <a:t>AP MLD sets the random </a:t>
            </a:r>
            <a:r>
              <a:rPr lang="en-US" sz="1600" dirty="0" err="1"/>
              <a:t>backoff</a:t>
            </a:r>
            <a:r>
              <a:rPr lang="en-US" sz="1600" dirty="0"/>
              <a:t> counters of an AC in multiple links to one value using the same random number generator</a:t>
            </a:r>
          </a:p>
          <a:p>
            <a:pPr lvl="1">
              <a:buFont typeface="Arial" panose="020B0604020202020204" pitchFamily="34" charset="0"/>
              <a:buChar char="•"/>
            </a:pPr>
            <a:r>
              <a:rPr lang="en-US" sz="1600" dirty="0"/>
              <a:t>The count down on each link is running at the same time independently</a:t>
            </a:r>
          </a:p>
          <a:p>
            <a:pPr lvl="1">
              <a:buFont typeface="Arial" panose="020B0604020202020204" pitchFamily="34" charset="0"/>
              <a:buChar char="•"/>
            </a:pPr>
            <a:r>
              <a:rPr lang="en-US" sz="1600" dirty="0"/>
              <a:t>The EDCA </a:t>
            </a:r>
            <a:r>
              <a:rPr lang="en-US" sz="1600" dirty="0" err="1"/>
              <a:t>backoff</a:t>
            </a:r>
            <a:r>
              <a:rPr lang="en-US" sz="1600" dirty="0"/>
              <a:t> countdown procedure on each link is independent</a:t>
            </a:r>
          </a:p>
          <a:p>
            <a:endParaRPr lang="en-US" sz="1800" dirty="0"/>
          </a:p>
        </p:txBody>
      </p:sp>
      <p:sp>
        <p:nvSpPr>
          <p:cNvPr id="4" name="Slide Number Placeholder 3">
            <a:extLst>
              <a:ext uri="{FF2B5EF4-FFF2-40B4-BE49-F238E27FC236}">
                <a16:creationId xmlns:a16="http://schemas.microsoft.com/office/drawing/2014/main" id="{A71FE098-4143-4DB1-825C-D07C66E888A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F4AA58B-6B8B-4BFB-BC08-8898EC41B4F2}"/>
              </a:ext>
            </a:extLst>
          </p:cNvPr>
          <p:cNvSpPr>
            <a:spLocks noGrp="1"/>
          </p:cNvSpPr>
          <p:nvPr>
            <p:ph type="ftr" idx="14"/>
          </p:nvPr>
        </p:nvSpPr>
        <p:spPr/>
        <p:txBody>
          <a:bodyPr/>
          <a:lstStyle/>
          <a:p>
            <a:r>
              <a:rPr lang="en-GB" dirty="0"/>
              <a:t>Liangxiao Xin, Sony</a:t>
            </a:r>
          </a:p>
        </p:txBody>
      </p:sp>
      <p:sp>
        <p:nvSpPr>
          <p:cNvPr id="6" name="Date Placeholder 5">
            <a:extLst>
              <a:ext uri="{FF2B5EF4-FFF2-40B4-BE49-F238E27FC236}">
                <a16:creationId xmlns:a16="http://schemas.microsoft.com/office/drawing/2014/main" id="{ECD2D8F9-21AF-419D-88F8-45FE5E894514}"/>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472544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DF320-4604-495E-8ED8-A91CC472A6D7}"/>
              </a:ext>
            </a:extLst>
          </p:cNvPr>
          <p:cNvSpPr>
            <a:spLocks noGrp="1"/>
          </p:cNvSpPr>
          <p:nvPr>
            <p:ph type="title"/>
          </p:nvPr>
        </p:nvSpPr>
        <p:spPr/>
        <p:txBody>
          <a:bodyPr/>
          <a:lstStyle/>
          <a:p>
            <a:r>
              <a:rPr lang="en-US" dirty="0"/>
              <a:t>Examples of proposed solution</a:t>
            </a:r>
          </a:p>
        </p:txBody>
      </p:sp>
      <p:sp>
        <p:nvSpPr>
          <p:cNvPr id="3" name="Content Placeholder 2">
            <a:extLst>
              <a:ext uri="{FF2B5EF4-FFF2-40B4-BE49-F238E27FC236}">
                <a16:creationId xmlns:a16="http://schemas.microsoft.com/office/drawing/2014/main" id="{C1DA5567-8860-44DE-AC3B-3C05BF4330DE}"/>
              </a:ext>
            </a:extLst>
          </p:cNvPr>
          <p:cNvSpPr>
            <a:spLocks noGrp="1"/>
          </p:cNvSpPr>
          <p:nvPr>
            <p:ph idx="1"/>
          </p:nvPr>
        </p:nvSpPr>
        <p:spPr>
          <a:xfrm>
            <a:off x="685800" y="2072630"/>
            <a:ext cx="4114800" cy="1220787"/>
          </a:xfrm>
        </p:spPr>
        <p:txBody>
          <a:bodyPr/>
          <a:lstStyle/>
          <a:p>
            <a:pPr>
              <a:buFont typeface="Arial" panose="020B0604020202020204" pitchFamily="34" charset="0"/>
              <a:buChar char="•"/>
            </a:pPr>
            <a:r>
              <a:rPr lang="en-US" sz="1800" dirty="0"/>
              <a:t>Example 1: When the two links are idle (no CCA busy), the </a:t>
            </a:r>
            <a:r>
              <a:rPr lang="en-US" sz="1800" dirty="0" err="1"/>
              <a:t>backoff</a:t>
            </a:r>
            <a:r>
              <a:rPr lang="en-US" sz="1800" dirty="0"/>
              <a:t> on Link 1 and 2 count down to zero at the same time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86B6B0A-B3F6-42AB-B88D-36587EC4C4D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C3A8079-2AEC-478E-9BB9-61685DB6035D}"/>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F1198303-C592-492D-B3FA-9DFB60347363}"/>
              </a:ext>
            </a:extLst>
          </p:cNvPr>
          <p:cNvSpPr>
            <a:spLocks noGrp="1"/>
          </p:cNvSpPr>
          <p:nvPr>
            <p:ph type="dt" idx="15"/>
          </p:nvPr>
        </p:nvSpPr>
        <p:spPr/>
        <p:txBody>
          <a:bodyPr/>
          <a:lstStyle/>
          <a:p>
            <a:r>
              <a:rPr lang="en-US" dirty="0"/>
              <a:t>July 2020</a:t>
            </a:r>
            <a:endParaRPr lang="en-GB" dirty="0"/>
          </a:p>
        </p:txBody>
      </p:sp>
      <p:pic>
        <p:nvPicPr>
          <p:cNvPr id="25" name="Picture 24">
            <a:extLst>
              <a:ext uri="{FF2B5EF4-FFF2-40B4-BE49-F238E27FC236}">
                <a16:creationId xmlns:a16="http://schemas.microsoft.com/office/drawing/2014/main" id="{5F75A6C5-17F9-4FDF-BE0A-168DC041EB60}"/>
              </a:ext>
            </a:extLst>
          </p:cNvPr>
          <p:cNvPicPr>
            <a:picLocks noChangeAspect="1"/>
          </p:cNvPicPr>
          <p:nvPr/>
        </p:nvPicPr>
        <p:blipFill>
          <a:blip r:embed="rId2"/>
          <a:stretch>
            <a:fillRect/>
          </a:stretch>
        </p:blipFill>
        <p:spPr>
          <a:xfrm>
            <a:off x="5161788" y="1905000"/>
            <a:ext cx="3576579" cy="1065214"/>
          </a:xfrm>
          <a:prstGeom prst="rect">
            <a:avLst/>
          </a:prstGeom>
        </p:spPr>
      </p:pic>
      <p:pic>
        <p:nvPicPr>
          <p:cNvPr id="28" name="Picture 27">
            <a:extLst>
              <a:ext uri="{FF2B5EF4-FFF2-40B4-BE49-F238E27FC236}">
                <a16:creationId xmlns:a16="http://schemas.microsoft.com/office/drawing/2014/main" id="{C95A26DA-5FD9-445A-9A69-A16465DC9E51}"/>
              </a:ext>
            </a:extLst>
          </p:cNvPr>
          <p:cNvPicPr>
            <a:picLocks noChangeAspect="1"/>
          </p:cNvPicPr>
          <p:nvPr/>
        </p:nvPicPr>
        <p:blipFill>
          <a:blip r:embed="rId3"/>
          <a:stretch>
            <a:fillRect/>
          </a:stretch>
        </p:blipFill>
        <p:spPr>
          <a:xfrm>
            <a:off x="5156195" y="3429000"/>
            <a:ext cx="3576579" cy="1065214"/>
          </a:xfrm>
          <a:prstGeom prst="rect">
            <a:avLst/>
          </a:prstGeom>
        </p:spPr>
      </p:pic>
      <p:pic>
        <p:nvPicPr>
          <p:cNvPr id="29" name="Picture 28">
            <a:extLst>
              <a:ext uri="{FF2B5EF4-FFF2-40B4-BE49-F238E27FC236}">
                <a16:creationId xmlns:a16="http://schemas.microsoft.com/office/drawing/2014/main" id="{85E0C2F0-4691-4194-8E44-4BC55DC21C64}"/>
              </a:ext>
            </a:extLst>
          </p:cNvPr>
          <p:cNvPicPr>
            <a:picLocks noChangeAspect="1"/>
          </p:cNvPicPr>
          <p:nvPr/>
        </p:nvPicPr>
        <p:blipFill>
          <a:blip r:embed="rId4"/>
          <a:stretch>
            <a:fillRect/>
          </a:stretch>
        </p:blipFill>
        <p:spPr>
          <a:xfrm>
            <a:off x="5156195" y="4951413"/>
            <a:ext cx="3576579" cy="1308590"/>
          </a:xfrm>
          <a:prstGeom prst="rect">
            <a:avLst/>
          </a:prstGeom>
        </p:spPr>
      </p:pic>
      <p:sp>
        <p:nvSpPr>
          <p:cNvPr id="31" name="Rectangle 30">
            <a:extLst>
              <a:ext uri="{FF2B5EF4-FFF2-40B4-BE49-F238E27FC236}">
                <a16:creationId xmlns:a16="http://schemas.microsoft.com/office/drawing/2014/main" id="{F48AC2D8-D8A6-479A-B289-2B3A6164C7C0}"/>
              </a:ext>
            </a:extLst>
          </p:cNvPr>
          <p:cNvSpPr/>
          <p:nvPr/>
        </p:nvSpPr>
        <p:spPr>
          <a:xfrm>
            <a:off x="685799" y="3447871"/>
            <a:ext cx="4470395" cy="1200329"/>
          </a:xfrm>
          <a:prstGeom prst="rect">
            <a:avLst/>
          </a:prstGeom>
        </p:spPr>
        <p:txBody>
          <a:bodyPr wrap="square">
            <a:spAutoFit/>
          </a:bodyPr>
          <a:lstStyle/>
          <a:p>
            <a:pPr marL="342900" lvl="0" indent="-342900" eaLnBrk="1" hangingPunct="1">
              <a:spcBef>
                <a:spcPts val="600"/>
              </a:spcBef>
              <a:buFont typeface="Arial" panose="020B0604020202020204" pitchFamily="34" charset="0"/>
              <a:buChar char="•"/>
            </a:pPr>
            <a:r>
              <a:rPr lang="en-US" sz="1800" b="1" kern="0" dirty="0">
                <a:solidFill>
                  <a:srgbClr val="000000"/>
                </a:solidFill>
                <a:latin typeface="Times New Roman"/>
                <a:ea typeface="MS Gothic"/>
              </a:rPr>
              <a:t>Example 2: When Link 2 experience  CCA busy during count down, the </a:t>
            </a:r>
            <a:r>
              <a:rPr lang="en-US" sz="1800" b="1" kern="0" dirty="0" err="1">
                <a:solidFill>
                  <a:srgbClr val="000000"/>
                </a:solidFill>
                <a:latin typeface="Times New Roman"/>
                <a:ea typeface="MS Gothic"/>
              </a:rPr>
              <a:t>backoff</a:t>
            </a:r>
            <a:r>
              <a:rPr lang="en-US" sz="1800" b="1" kern="0" dirty="0">
                <a:solidFill>
                  <a:srgbClr val="000000"/>
                </a:solidFill>
                <a:latin typeface="Times New Roman"/>
                <a:ea typeface="MS Gothic"/>
              </a:rPr>
              <a:t> on Link 1 and 2 count down to zero at the different times</a:t>
            </a:r>
          </a:p>
        </p:txBody>
      </p:sp>
      <p:sp>
        <p:nvSpPr>
          <p:cNvPr id="33" name="Rectangle 32">
            <a:extLst>
              <a:ext uri="{FF2B5EF4-FFF2-40B4-BE49-F238E27FC236}">
                <a16:creationId xmlns:a16="http://schemas.microsoft.com/office/drawing/2014/main" id="{AE24AE19-8C3C-4851-87F5-CE0C6BFAA522}"/>
              </a:ext>
            </a:extLst>
          </p:cNvPr>
          <p:cNvSpPr/>
          <p:nvPr/>
        </p:nvSpPr>
        <p:spPr>
          <a:xfrm>
            <a:off x="696912" y="4859983"/>
            <a:ext cx="4470396" cy="1477328"/>
          </a:xfrm>
          <a:prstGeom prst="rect">
            <a:avLst/>
          </a:prstGeom>
        </p:spPr>
        <p:txBody>
          <a:bodyPr wrap="square">
            <a:spAutoFit/>
          </a:bodyPr>
          <a:lstStyle/>
          <a:p>
            <a:pPr marL="342900" indent="-342900" eaLnBrk="1" hangingPunct="1">
              <a:spcBef>
                <a:spcPts val="600"/>
              </a:spcBef>
              <a:buFont typeface="Arial" panose="020B0604020202020204" pitchFamily="34" charset="0"/>
              <a:buChar char="•"/>
            </a:pPr>
            <a:r>
              <a:rPr lang="en-US" sz="1800" b="1" kern="0" dirty="0">
                <a:solidFill>
                  <a:srgbClr val="000000"/>
                </a:solidFill>
                <a:latin typeface="Times New Roman"/>
                <a:ea typeface="MS Gothic"/>
              </a:rPr>
              <a:t>Example 3: If Link 2 failed to access the channel till the end of the active TXOP on link 1, the </a:t>
            </a:r>
            <a:r>
              <a:rPr lang="en-US" sz="1800" b="1" kern="0" dirty="0" err="1">
                <a:solidFill>
                  <a:srgbClr val="000000"/>
                </a:solidFill>
                <a:latin typeface="Times New Roman"/>
                <a:ea typeface="MS Gothic"/>
              </a:rPr>
              <a:t>backoff</a:t>
            </a:r>
            <a:r>
              <a:rPr lang="en-US" sz="1800" b="1" kern="0" dirty="0">
                <a:solidFill>
                  <a:srgbClr val="000000"/>
                </a:solidFill>
                <a:latin typeface="Times New Roman"/>
                <a:ea typeface="MS Gothic"/>
              </a:rPr>
              <a:t> timer of Link 2 may be reset ( to avoid fairness issues and make synchronized access easier)</a:t>
            </a:r>
          </a:p>
        </p:txBody>
      </p:sp>
    </p:spTree>
    <p:extLst>
      <p:ext uri="{BB962C8B-B14F-4D97-AF65-F5344CB8AC3E}">
        <p14:creationId xmlns:p14="http://schemas.microsoft.com/office/powerpoint/2010/main" val="3793766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same random </a:t>
            </a:r>
            <a:r>
              <a:rPr lang="en-US" dirty="0" err="1"/>
              <a:t>backoff</a:t>
            </a:r>
            <a:r>
              <a:rPr lang="en-US" dirty="0"/>
              <a:t> number</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The same random </a:t>
            </a:r>
            <a:r>
              <a:rPr lang="en-US" sz="1800" dirty="0" err="1"/>
              <a:t>backoff</a:t>
            </a:r>
            <a:r>
              <a:rPr lang="en-US" sz="1800" dirty="0"/>
              <a:t> number initialization enables the AP MLD to have easier channel access on multiple links depending on the channel condition</a:t>
            </a:r>
          </a:p>
          <a:p>
            <a:pPr lvl="1">
              <a:buFont typeface="Arial" panose="020B0604020202020204" pitchFamily="34" charset="0"/>
              <a:buChar char="•"/>
            </a:pPr>
            <a:r>
              <a:rPr lang="en-US" sz="1600" dirty="0"/>
              <a:t>STR AP MLD has higher chance to gain access on multiple links at the same time when the channels are less busy</a:t>
            </a:r>
          </a:p>
          <a:p>
            <a:pPr lvl="1">
              <a:buFont typeface="Arial" panose="020B0604020202020204" pitchFamily="34" charset="0"/>
              <a:buChar char="•"/>
            </a:pPr>
            <a:r>
              <a:rPr lang="en-US" sz="1600" dirty="0"/>
              <a:t>STR AP MLD is also allowed to gain access on multiple links at different times depending on channel conditions</a:t>
            </a:r>
          </a:p>
          <a:p>
            <a:pPr>
              <a:buFont typeface="Arial" panose="020B0604020202020204" pitchFamily="34" charset="0"/>
              <a:buChar char="•"/>
            </a:pPr>
            <a:r>
              <a:rPr lang="en-US" sz="1800" dirty="0"/>
              <a:t>The same random </a:t>
            </a:r>
            <a:r>
              <a:rPr lang="en-US" sz="1800" dirty="0" err="1"/>
              <a:t>backoff</a:t>
            </a:r>
            <a:r>
              <a:rPr lang="en-US" sz="1800" dirty="0"/>
              <a:t> </a:t>
            </a:r>
            <a:r>
              <a:rPr lang="en-US" sz="1800" dirty="0">
                <a:solidFill>
                  <a:schemeClr val="tx1"/>
                </a:solidFill>
              </a:rPr>
              <a:t>number initialization does not violate any EDCA rule. There should be no fairness issues between </a:t>
            </a:r>
            <a:r>
              <a:rPr lang="en-US" sz="1800" dirty="0"/>
              <a:t>the AP MLD and other devices (including legacy devices) accessing these links</a:t>
            </a:r>
          </a:p>
          <a:p>
            <a:pPr>
              <a:buFont typeface="Arial" panose="020B0604020202020204" pitchFamily="34" charset="0"/>
              <a:buChar char="•"/>
            </a:pPr>
            <a:r>
              <a:rPr lang="en-US" sz="1800" dirty="0"/>
              <a:t>There might be few updates needed to the current EDCA mechanism </a:t>
            </a:r>
          </a:p>
          <a:p>
            <a:pPr lvl="1">
              <a:buFont typeface="Arial" panose="020B0604020202020204" pitchFamily="34" charset="0"/>
              <a:buChar char="•"/>
            </a:pPr>
            <a:r>
              <a:rPr lang="en-US" sz="1600" dirty="0"/>
              <a:t>How to setup the contention window is TBD</a:t>
            </a:r>
          </a:p>
          <a:p>
            <a:pPr lvl="1">
              <a:buFont typeface="Arial" panose="020B0604020202020204" pitchFamily="34" charset="0"/>
              <a:buChar char="•"/>
            </a:pPr>
            <a:r>
              <a:rPr lang="en-US" sz="1600" dirty="0"/>
              <a:t>CW update could be the same as in the current standard</a:t>
            </a:r>
          </a:p>
          <a:p>
            <a:pPr lvl="1">
              <a:buFont typeface="Arial" panose="020B0604020202020204" pitchFamily="34" charset="0"/>
              <a:buChar char="•"/>
            </a:pPr>
            <a:r>
              <a:rPr lang="en-US" sz="1600" dirty="0">
                <a:solidFill>
                  <a:schemeClr val="tx1"/>
                </a:solidFill>
              </a:rPr>
              <a:t>The same random </a:t>
            </a:r>
            <a:r>
              <a:rPr lang="en-US" sz="1600" dirty="0" err="1">
                <a:solidFill>
                  <a:schemeClr val="tx1"/>
                </a:solidFill>
              </a:rPr>
              <a:t>backoff</a:t>
            </a:r>
            <a:r>
              <a:rPr lang="en-US" sz="1600" dirty="0">
                <a:solidFill>
                  <a:schemeClr val="tx1"/>
                </a:solidFill>
              </a:rPr>
              <a:t> number initialization may be used when CWs of an AC on multiple links are the same.  </a:t>
            </a:r>
          </a:p>
          <a:p>
            <a:pPr lvl="1">
              <a:buFont typeface="Arial" panose="020B0604020202020204" pitchFamily="34" charset="0"/>
              <a:buChar char="•"/>
            </a:pPr>
            <a:endParaRPr lang="en-US" sz="16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44571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In this presentation, in order to enable fair and dynamic channel access for an STR AP </a:t>
            </a:r>
            <a:r>
              <a:rPr lang="en-US" sz="1800" dirty="0">
                <a:solidFill>
                  <a:schemeClr val="tx1"/>
                </a:solidFill>
              </a:rPr>
              <a:t>MLD that communicates with a non-STR non-AP MLD, we propose:</a:t>
            </a:r>
          </a:p>
          <a:p>
            <a:pPr lvl="1">
              <a:buFont typeface="Arial" panose="020B0604020202020204" pitchFamily="34" charset="0"/>
              <a:buChar char="•"/>
            </a:pPr>
            <a:r>
              <a:rPr lang="en-US" sz="1400" dirty="0"/>
              <a:t>STR AP MLD should limit its TXOP reservation on a new link such that it does not exceed any active TXOPs on other links</a:t>
            </a:r>
          </a:p>
          <a:p>
            <a:pPr lvl="1">
              <a:buFont typeface="Arial" panose="020B0604020202020204" pitchFamily="34" charset="0"/>
              <a:buChar char="•"/>
            </a:pPr>
            <a:r>
              <a:rPr lang="en-US" sz="1400" dirty="0"/>
              <a:t>STR AP MLD uses the same </a:t>
            </a:r>
            <a:r>
              <a:rPr lang="en-US" sz="1400" dirty="0" err="1"/>
              <a:t>backoff</a:t>
            </a:r>
            <a:r>
              <a:rPr lang="en-US" sz="1400" dirty="0"/>
              <a:t> number to contend the channel access on multiple links and independently count down on each link </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8979276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73618</TotalTime>
  <Words>2094</Words>
  <Application>Microsoft Office PowerPoint</Application>
  <PresentationFormat>On-screen Show (4:3)</PresentationFormat>
  <Paragraphs>189</Paragraphs>
  <Slides>16</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Times New Roman</vt:lpstr>
      <vt:lpstr>Office Theme</vt:lpstr>
      <vt:lpstr>Channel Access for STR AP MLD with non-STR non-AP MLD</vt:lpstr>
      <vt:lpstr>Introduction</vt:lpstr>
      <vt:lpstr>Motivation</vt:lpstr>
      <vt:lpstr>Problem1: Fairness issue discussion</vt:lpstr>
      <vt:lpstr>Proposed solution</vt:lpstr>
      <vt:lpstr>Problem 2: Multi-link channel Access </vt:lpstr>
      <vt:lpstr>Examples of proposed solution</vt:lpstr>
      <vt:lpstr>Benefits of same random backoff number</vt:lpstr>
      <vt:lpstr>Summary</vt:lpstr>
      <vt:lpstr>SP1</vt:lpstr>
      <vt:lpstr>Same random backoff used by NSTR MLD</vt:lpstr>
      <vt:lpstr>Same random backoff and waited EDCA</vt:lpstr>
      <vt:lpstr>Offline Discussions (1/2)</vt:lpstr>
      <vt:lpstr>Offline Discussions (2/2)</vt:lpstr>
      <vt:lpstr>SP2</vt:lpstr>
      <vt:lpstr>References</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Xin, Liangxiao</cp:lastModifiedBy>
  <cp:revision>623</cp:revision>
  <cp:lastPrinted>1601-01-01T00:00:00Z</cp:lastPrinted>
  <dcterms:created xsi:type="dcterms:W3CDTF">2018-07-24T22:57:41Z</dcterms:created>
  <dcterms:modified xsi:type="dcterms:W3CDTF">2021-01-20T00:01:54Z</dcterms:modified>
</cp:coreProperties>
</file>