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9"/>
  </p:notesMasterIdLst>
  <p:handoutMasterIdLst>
    <p:handoutMasterId r:id="rId20"/>
  </p:handoutMasterIdLst>
  <p:sldIdLst>
    <p:sldId id="289" r:id="rId2"/>
    <p:sldId id="327" r:id="rId3"/>
    <p:sldId id="381" r:id="rId4"/>
    <p:sldId id="396" r:id="rId5"/>
    <p:sldId id="399" r:id="rId6"/>
    <p:sldId id="397" r:id="rId7"/>
    <p:sldId id="392" r:id="rId8"/>
    <p:sldId id="398" r:id="rId9"/>
    <p:sldId id="390" r:id="rId10"/>
    <p:sldId id="393" r:id="rId11"/>
    <p:sldId id="394" r:id="rId12"/>
    <p:sldId id="395" r:id="rId13"/>
    <p:sldId id="376" r:id="rId14"/>
    <p:sldId id="400" r:id="rId15"/>
    <p:sldId id="388" r:id="rId16"/>
    <p:sldId id="366" r:id="rId17"/>
    <p:sldId id="38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85294" autoAdjust="0"/>
  </p:normalViewPr>
  <p:slideViewPr>
    <p:cSldViewPr>
      <p:cViewPr varScale="1">
        <p:scale>
          <a:sx n="71" d="100"/>
          <a:sy n="71" d="100"/>
        </p:scale>
        <p:origin x="1134" y="60"/>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17</a:t>
            </a:fld>
            <a:endParaRPr lang="en-US" altLang="zh-CN"/>
          </a:p>
        </p:txBody>
      </p:sp>
    </p:spTree>
    <p:extLst>
      <p:ext uri="{BB962C8B-B14F-4D97-AF65-F5344CB8AC3E}">
        <p14:creationId xmlns:p14="http://schemas.microsoft.com/office/powerpoint/2010/main" val="403530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2"/>
            <a:ext cx="339698" cy="193947"/>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802.11-20/0</a:t>
            </a:r>
            <a:r>
              <a:rPr lang="en-US" altLang="zh-CN" sz="1800" b="1" dirty="0" smtClean="0">
                <a:effectLst/>
              </a:rPr>
              <a:t>972</a:t>
            </a:r>
            <a:r>
              <a:rPr lang="en-US" altLang="zh-CN" sz="1800" b="1" dirty="0" smtClean="0">
                <a:ea typeface="宋体" panose="02010600030101010101" pitchFamily="2" charset="-122"/>
              </a:rPr>
              <a:t>r2</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4000" b="1" dirty="0">
                <a:ea typeface="宋体" panose="02010600030101010101" pitchFamily="2" charset="-122"/>
              </a:rPr>
              <a:t>Multi-link Operation for </a:t>
            </a:r>
            <a:endParaRPr lang="en-US" altLang="zh-CN" sz="4000" b="1" dirty="0" smtClean="0">
              <a:ea typeface="宋体" panose="02010600030101010101" pitchFamily="2" charset="-122"/>
            </a:endParaRPr>
          </a:p>
          <a:p>
            <a:pPr algn="ctr"/>
            <a:r>
              <a:rPr lang="en-US" altLang="zh-CN" sz="4000" b="1" dirty="0" smtClean="0">
                <a:ea typeface="宋体" panose="02010600030101010101" pitchFamily="2" charset="-122"/>
              </a:rPr>
              <a:t>Constrained MLD</a:t>
            </a:r>
            <a:endParaRPr lang="en-US" altLang="zh-CN" sz="40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2020-06-28</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8" name="表格 7"/>
          <p:cNvGraphicFramePr>
            <a:graphicFrameLocks noGrp="1"/>
          </p:cNvGraphicFramePr>
          <p:nvPr>
            <p:extLst>
              <p:ext uri="{D42A27DB-BD31-4B8C-83A1-F6EECF244321}">
                <p14:modId xmlns:p14="http://schemas.microsoft.com/office/powerpoint/2010/main" val="204037706"/>
              </p:ext>
            </p:extLst>
          </p:nvPr>
        </p:nvGraphicFramePr>
        <p:xfrm>
          <a:off x="811934" y="3212976"/>
          <a:ext cx="7416800" cy="1684020"/>
        </p:xfrm>
        <a:graphic>
          <a:graphicData uri="http://schemas.openxmlformats.org/drawingml/2006/table">
            <a:tbl>
              <a:tblPr firstRow="1" bandRow="1">
                <a:tableStyleId>{F5AB1C69-6EDB-4FF4-983F-18BD219EF322}</a:tableStyleId>
              </a:tblPr>
              <a:tblGrid>
                <a:gridCol w="1095770"/>
                <a:gridCol w="1215630"/>
                <a:gridCol w="2514600"/>
                <a:gridCol w="863600"/>
                <a:gridCol w="1727200"/>
              </a:tblGrid>
              <a:tr h="280670">
                <a:tc>
                  <a:txBody>
                    <a:bodyPr/>
                    <a:lstStyle/>
                    <a:p>
                      <a:pPr algn="just">
                        <a:spcAft>
                          <a:spcPts val="0"/>
                        </a:spcAft>
                      </a:pPr>
                      <a:r>
                        <a:rPr lang="en-US" sz="1050" kern="100" dirty="0">
                          <a:solidFill>
                            <a:schemeClr val="tx1">
                              <a:lumMod val="95000"/>
                              <a:lumOff val="5000"/>
                            </a:schemeClr>
                          </a:solidFill>
                          <a:effectLst/>
                        </a:rPr>
                        <a:t>Name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Affiliation</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Address</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Phone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Email</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Liuming Lu</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smtClean="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lu.liuming@zte.com.cn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Liquan Yuan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yuan.liquan@zte.com.cn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Bo Sun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00" dirty="0" smtClean="0">
                          <a:solidFill>
                            <a:schemeClr val="dk1"/>
                          </a:solidFill>
                          <a:effectLst/>
                          <a:latin typeface="+mn-lt"/>
                          <a:ea typeface="+mn-ea"/>
                          <a:cs typeface="+mn-cs"/>
                        </a:rPr>
                        <a:t>ZTE Corporation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sz="1050" kern="100" dirty="0" smtClean="0">
                          <a:solidFill>
                            <a:schemeClr val="dk1"/>
                          </a:solidFill>
                          <a:effectLst/>
                          <a:latin typeface="+mn-lt"/>
                          <a:ea typeface="+mn-ea"/>
                          <a:cs typeface="+mn-cs"/>
                        </a:rPr>
                        <a:t>Zhiqiang 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00" dirty="0" smtClean="0">
                          <a:solidFill>
                            <a:schemeClr val="dk1"/>
                          </a:solidFill>
                          <a:effectLst/>
                          <a:latin typeface="+mn-lt"/>
                          <a:ea typeface="+mn-ea"/>
                          <a:cs typeface="+mn-cs"/>
                        </a:rPr>
                        <a:t>ZTE Corporation</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Yonggang Fang</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lang="en-US" sz="1050" kern="100" dirty="0" smtClean="0">
                          <a:solidFill>
                            <a:schemeClr val="dk1"/>
                          </a:solidFill>
                          <a:effectLst/>
                          <a:latin typeface="+mn-lt"/>
                          <a:ea typeface="+mn-ea"/>
                          <a:cs typeface="+mn-cs"/>
                        </a:rPr>
                        <a:t>ZTE (TX)</a:t>
                      </a:r>
                      <a:endParaRPr lang="en-US" sz="1050" kern="1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a:t>
            </a:r>
            <a:r>
              <a:rPr lang="en-US" altLang="zh-CN" b="0" kern="0" dirty="0">
                <a:ea typeface="宋体" panose="02010600030101010101" pitchFamily="2" charset="-122"/>
              </a:rPr>
              <a:t>MLD - Case I</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STA(TXOP holder)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smtClean="0"/>
              <a:t>if STA2 receives the NTS frame or MPDU addressed to itself </a:t>
            </a:r>
            <a:r>
              <a:rPr lang="en-US" altLang="zh-CN" sz="1800" dirty="0"/>
              <a:t>d</a:t>
            </a:r>
            <a:r>
              <a:rPr lang="en-US" altLang="zh-CN" sz="1800" dirty="0" smtClean="0"/>
              <a:t>uring </a:t>
            </a:r>
            <a:r>
              <a:rPr lang="en-US" altLang="zh-CN" sz="1800" dirty="0"/>
              <a:t>the xIFS time slot after the transmission of the NTS frame </a:t>
            </a:r>
            <a:r>
              <a:rPr lang="en-US" altLang="zh-CN" sz="1800" dirty="0" smtClean="0"/>
              <a:t>STA1 stops sending MPDU to STA3.</a:t>
            </a:r>
          </a:p>
          <a:p>
            <a:pPr marL="285750" indent="-285750">
              <a:buFont typeface="Wingdings" panose="05000000000000000000" pitchFamily="2" charset="2"/>
              <a:buChar char="l"/>
            </a:pPr>
            <a:endParaRPr lang="zh-CN" altLang="en-US" sz="1800" dirty="0"/>
          </a:p>
        </p:txBody>
      </p:sp>
      <p:sp>
        <p:nvSpPr>
          <p:cNvPr id="104" name="矩形 103"/>
          <p:cNvSpPr/>
          <p:nvPr/>
        </p:nvSpPr>
        <p:spPr bwMode="auto">
          <a:xfrm>
            <a:off x="1021025" y="5477162"/>
            <a:ext cx="1448203" cy="976174"/>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5" name="矩形 104"/>
          <p:cNvSpPr/>
          <p:nvPr/>
        </p:nvSpPr>
        <p:spPr bwMode="auto">
          <a:xfrm>
            <a:off x="1245092" y="5877272"/>
            <a:ext cx="914400" cy="24203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STA1</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106" name="矩形 105"/>
          <p:cNvSpPr/>
          <p:nvPr/>
        </p:nvSpPr>
        <p:spPr bwMode="auto">
          <a:xfrm>
            <a:off x="1249594" y="6165304"/>
            <a:ext cx="914400" cy="228697"/>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STA2</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107" name="文本框 106"/>
          <p:cNvSpPr txBox="1"/>
          <p:nvPr/>
        </p:nvSpPr>
        <p:spPr>
          <a:xfrm>
            <a:off x="959405" y="5477162"/>
            <a:ext cx="1571442" cy="400110"/>
          </a:xfrm>
          <a:prstGeom prst="rect">
            <a:avLst/>
          </a:prstGeom>
          <a:noFill/>
        </p:spPr>
        <p:txBody>
          <a:bodyPr wrap="square" rtlCol="0">
            <a:spAutoFit/>
          </a:bodyPr>
          <a:lstStyle/>
          <a:p>
            <a:pPr algn="ctr"/>
            <a:r>
              <a:rPr lang="en-US" altLang="zh-CN" sz="1000" dirty="0" smtClean="0"/>
              <a:t>MLD 2</a:t>
            </a:r>
          </a:p>
          <a:p>
            <a:pPr algn="ctr"/>
            <a:r>
              <a:rPr lang="en-US" altLang="zh-CN" sz="1000" dirty="0" smtClean="0"/>
              <a:t>(</a:t>
            </a:r>
            <a:r>
              <a:rPr lang="en-US" altLang="zh-CN" sz="1000" b="1" dirty="0" smtClean="0">
                <a:solidFill>
                  <a:srgbClr val="FF0000"/>
                </a:solidFill>
              </a:rPr>
              <a:t>STR-</a:t>
            </a:r>
            <a:r>
              <a:rPr lang="en-US" altLang="zh-CN" sz="1000" b="1" dirty="0" smtClean="0">
                <a:solidFill>
                  <a:srgbClr val="FF0000"/>
                </a:solidFill>
                <a:ea typeface="宋体" panose="02010600030101010101" pitchFamily="2" charset="-122"/>
              </a:rPr>
              <a:t>Constrained</a:t>
            </a:r>
            <a:r>
              <a:rPr lang="en-US" altLang="zh-CN" sz="1000" dirty="0" smtClean="0"/>
              <a:t>)</a:t>
            </a:r>
            <a:endParaRPr lang="zh-CN" altLang="en-US" sz="1000" dirty="0"/>
          </a:p>
        </p:txBody>
      </p:sp>
      <p:cxnSp>
        <p:nvCxnSpPr>
          <p:cNvPr id="108" name="直接箭头连接符 107"/>
          <p:cNvCxnSpPr/>
          <p:nvPr/>
        </p:nvCxnSpPr>
        <p:spPr bwMode="auto">
          <a:xfrm>
            <a:off x="6913419" y="4979409"/>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09" name="直接箭头连接符 108"/>
          <p:cNvCxnSpPr/>
          <p:nvPr/>
        </p:nvCxnSpPr>
        <p:spPr bwMode="auto">
          <a:xfrm flipH="1">
            <a:off x="2682594" y="5314946"/>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10" name="矩形 109"/>
          <p:cNvSpPr/>
          <p:nvPr/>
        </p:nvSpPr>
        <p:spPr bwMode="auto">
          <a:xfrm>
            <a:off x="1033759" y="4497009"/>
            <a:ext cx="1448203" cy="79553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1257826" y="4716480"/>
            <a:ext cx="914400" cy="211457"/>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STA3</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112" name="矩形 111"/>
          <p:cNvSpPr/>
          <p:nvPr/>
        </p:nvSpPr>
        <p:spPr bwMode="auto">
          <a:xfrm>
            <a:off x="1262328" y="5031841"/>
            <a:ext cx="914400" cy="19208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STA4</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113" name="文本框 112"/>
          <p:cNvSpPr txBox="1"/>
          <p:nvPr/>
        </p:nvSpPr>
        <p:spPr>
          <a:xfrm>
            <a:off x="910520" y="4497009"/>
            <a:ext cx="1571442" cy="246221"/>
          </a:xfrm>
          <a:prstGeom prst="rect">
            <a:avLst/>
          </a:prstGeom>
          <a:noFill/>
        </p:spPr>
        <p:txBody>
          <a:bodyPr wrap="square" rtlCol="0">
            <a:spAutoFit/>
          </a:bodyPr>
          <a:lstStyle/>
          <a:p>
            <a:pPr algn="ctr"/>
            <a:r>
              <a:rPr lang="en-US" altLang="zh-CN" sz="1000" dirty="0" smtClean="0"/>
              <a:t>MLD </a:t>
            </a:r>
            <a:r>
              <a:rPr lang="en-US" altLang="zh-CN" sz="1000" dirty="0"/>
              <a:t>1</a:t>
            </a:r>
            <a:endParaRPr lang="en-US" altLang="zh-CN" sz="1000" dirty="0" smtClean="0"/>
          </a:p>
        </p:txBody>
      </p:sp>
      <p:cxnSp>
        <p:nvCxnSpPr>
          <p:cNvPr id="114" name="直接连接符 113"/>
          <p:cNvCxnSpPr/>
          <p:nvPr/>
        </p:nvCxnSpPr>
        <p:spPr bwMode="auto">
          <a:xfrm>
            <a:off x="2481962" y="474323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5" name="直接连接符 114"/>
          <p:cNvCxnSpPr/>
          <p:nvPr/>
        </p:nvCxnSpPr>
        <p:spPr bwMode="auto">
          <a:xfrm>
            <a:off x="2481962" y="514852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6" name="直接连接符 115"/>
          <p:cNvCxnSpPr/>
          <p:nvPr/>
        </p:nvCxnSpPr>
        <p:spPr bwMode="auto">
          <a:xfrm>
            <a:off x="2471573" y="594928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17" name="矩形 116"/>
          <p:cNvSpPr/>
          <p:nvPr/>
        </p:nvSpPr>
        <p:spPr bwMode="auto">
          <a:xfrm>
            <a:off x="6504021" y="4819556"/>
            <a:ext cx="94357" cy="328972"/>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8" name="矩形 117"/>
          <p:cNvSpPr/>
          <p:nvPr/>
        </p:nvSpPr>
        <p:spPr bwMode="auto">
          <a:xfrm>
            <a:off x="6606335" y="4968735"/>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9" name="矩形 118"/>
          <p:cNvSpPr/>
          <p:nvPr/>
        </p:nvSpPr>
        <p:spPr bwMode="auto">
          <a:xfrm>
            <a:off x="6695672" y="4969517"/>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0" name="矩形 119"/>
          <p:cNvSpPr/>
          <p:nvPr/>
        </p:nvSpPr>
        <p:spPr bwMode="auto">
          <a:xfrm>
            <a:off x="3473449" y="4860497"/>
            <a:ext cx="2929838" cy="28416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1" name="文本框 120"/>
          <p:cNvSpPr txBox="1"/>
          <p:nvPr/>
        </p:nvSpPr>
        <p:spPr>
          <a:xfrm>
            <a:off x="4588234" y="4867666"/>
            <a:ext cx="1810356"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122" name="矩形 121"/>
          <p:cNvSpPr/>
          <p:nvPr/>
        </p:nvSpPr>
        <p:spPr bwMode="auto">
          <a:xfrm>
            <a:off x="6401374" y="5620992"/>
            <a:ext cx="94357" cy="328972"/>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3" name="矩形 122"/>
          <p:cNvSpPr/>
          <p:nvPr/>
        </p:nvSpPr>
        <p:spPr bwMode="auto">
          <a:xfrm>
            <a:off x="3092804" y="5696531"/>
            <a:ext cx="3246952" cy="252749"/>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4" name="文本框 123"/>
          <p:cNvSpPr txBox="1"/>
          <p:nvPr/>
        </p:nvSpPr>
        <p:spPr>
          <a:xfrm>
            <a:off x="3092804" y="5704277"/>
            <a:ext cx="3555234" cy="245003"/>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sp>
        <p:nvSpPr>
          <p:cNvPr id="125" name="矩形 124"/>
          <p:cNvSpPr/>
          <p:nvPr/>
        </p:nvSpPr>
        <p:spPr bwMode="auto">
          <a:xfrm>
            <a:off x="6504021" y="5769487"/>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6" name="矩形 125"/>
          <p:cNvSpPr/>
          <p:nvPr/>
        </p:nvSpPr>
        <p:spPr bwMode="auto">
          <a:xfrm>
            <a:off x="6593358" y="5770269"/>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27" name="直接箭头连接符 126"/>
          <p:cNvCxnSpPr/>
          <p:nvPr/>
        </p:nvCxnSpPr>
        <p:spPr bwMode="auto">
          <a:xfrm>
            <a:off x="6890705" y="5733256"/>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8" name="直接连接符 127"/>
          <p:cNvCxnSpPr/>
          <p:nvPr/>
        </p:nvCxnSpPr>
        <p:spPr bwMode="auto">
          <a:xfrm>
            <a:off x="2481962" y="626292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9" name="直接箭头连接符 128"/>
          <p:cNvCxnSpPr/>
          <p:nvPr/>
        </p:nvCxnSpPr>
        <p:spPr bwMode="auto">
          <a:xfrm>
            <a:off x="7092280" y="5477162"/>
            <a:ext cx="1211941"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30" name="文本框 129"/>
          <p:cNvSpPr txBox="1"/>
          <p:nvPr/>
        </p:nvSpPr>
        <p:spPr>
          <a:xfrm>
            <a:off x="7452320" y="5229200"/>
            <a:ext cx="648072" cy="276999"/>
          </a:xfrm>
          <a:prstGeom prst="rect">
            <a:avLst/>
          </a:prstGeom>
          <a:noFill/>
        </p:spPr>
        <p:txBody>
          <a:bodyPr wrap="square" rtlCol="0">
            <a:spAutoFit/>
          </a:bodyPr>
          <a:lstStyle/>
          <a:p>
            <a:r>
              <a:rPr lang="en-US" altLang="zh-CN" dirty="0" smtClean="0"/>
              <a:t>Time</a:t>
            </a:r>
            <a:endParaRPr lang="zh-CN" altLang="en-US" dirty="0"/>
          </a:p>
        </p:txBody>
      </p:sp>
      <p:sp>
        <p:nvSpPr>
          <p:cNvPr id="131" name="矩形 130"/>
          <p:cNvSpPr/>
          <p:nvPr/>
        </p:nvSpPr>
        <p:spPr bwMode="auto">
          <a:xfrm>
            <a:off x="3092803" y="5150935"/>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32" name="文本框 131"/>
          <p:cNvSpPr txBox="1"/>
          <p:nvPr/>
        </p:nvSpPr>
        <p:spPr>
          <a:xfrm>
            <a:off x="3038641" y="5148528"/>
            <a:ext cx="441044" cy="276999"/>
          </a:xfrm>
          <a:prstGeom prst="rect">
            <a:avLst/>
          </a:prstGeom>
          <a:noFill/>
        </p:spPr>
        <p:txBody>
          <a:bodyPr wrap="square" rtlCol="0">
            <a:spAutoFit/>
          </a:bodyPr>
          <a:lstStyle/>
          <a:p>
            <a:r>
              <a:rPr lang="en-US" altLang="zh-CN" dirty="0" smtClean="0"/>
              <a:t>BA</a:t>
            </a:r>
            <a:endParaRPr lang="zh-CN" altLang="en-US" dirty="0"/>
          </a:p>
        </p:txBody>
      </p:sp>
      <p:sp>
        <p:nvSpPr>
          <p:cNvPr id="133" name="文本框 132"/>
          <p:cNvSpPr txBox="1"/>
          <p:nvPr/>
        </p:nvSpPr>
        <p:spPr>
          <a:xfrm>
            <a:off x="7352833" y="4583497"/>
            <a:ext cx="576064" cy="276999"/>
          </a:xfrm>
          <a:prstGeom prst="rect">
            <a:avLst/>
          </a:prstGeom>
          <a:noFill/>
        </p:spPr>
        <p:txBody>
          <a:bodyPr wrap="square" rtlCol="0">
            <a:spAutoFit/>
          </a:bodyPr>
          <a:lstStyle/>
          <a:p>
            <a:r>
              <a:rPr lang="en-US" altLang="zh-CN" dirty="0" smtClean="0"/>
              <a:t>Link1</a:t>
            </a:r>
            <a:endParaRPr lang="zh-CN" altLang="en-US" dirty="0"/>
          </a:p>
        </p:txBody>
      </p:sp>
      <p:sp>
        <p:nvSpPr>
          <p:cNvPr id="134" name="文本框 133"/>
          <p:cNvSpPr txBox="1"/>
          <p:nvPr/>
        </p:nvSpPr>
        <p:spPr>
          <a:xfrm>
            <a:off x="7360790" y="4947232"/>
            <a:ext cx="576064" cy="276999"/>
          </a:xfrm>
          <a:prstGeom prst="rect">
            <a:avLst/>
          </a:prstGeom>
          <a:noFill/>
        </p:spPr>
        <p:txBody>
          <a:bodyPr wrap="square" rtlCol="0">
            <a:spAutoFit/>
          </a:bodyPr>
          <a:lstStyle/>
          <a:p>
            <a:r>
              <a:rPr lang="en-US" altLang="zh-CN" dirty="0" smtClean="0"/>
              <a:t>Link2</a:t>
            </a:r>
            <a:endParaRPr lang="zh-CN" altLang="en-US" dirty="0"/>
          </a:p>
        </p:txBody>
      </p:sp>
      <p:sp>
        <p:nvSpPr>
          <p:cNvPr id="135" name="文本框 134"/>
          <p:cNvSpPr txBox="1"/>
          <p:nvPr/>
        </p:nvSpPr>
        <p:spPr>
          <a:xfrm>
            <a:off x="7358721" y="5725125"/>
            <a:ext cx="576064" cy="276999"/>
          </a:xfrm>
          <a:prstGeom prst="rect">
            <a:avLst/>
          </a:prstGeom>
          <a:noFill/>
        </p:spPr>
        <p:txBody>
          <a:bodyPr wrap="square" rtlCol="0">
            <a:spAutoFit/>
          </a:bodyPr>
          <a:lstStyle/>
          <a:p>
            <a:r>
              <a:rPr lang="en-US" altLang="zh-CN" dirty="0" smtClean="0"/>
              <a:t>Link1</a:t>
            </a:r>
            <a:endParaRPr lang="zh-CN" altLang="en-US" dirty="0"/>
          </a:p>
        </p:txBody>
      </p:sp>
      <p:sp>
        <p:nvSpPr>
          <p:cNvPr id="136" name="文本框 135"/>
          <p:cNvSpPr txBox="1"/>
          <p:nvPr/>
        </p:nvSpPr>
        <p:spPr>
          <a:xfrm>
            <a:off x="7366678" y="6088860"/>
            <a:ext cx="576064" cy="276999"/>
          </a:xfrm>
          <a:prstGeom prst="rect">
            <a:avLst/>
          </a:prstGeom>
          <a:noFill/>
        </p:spPr>
        <p:txBody>
          <a:bodyPr wrap="square" rtlCol="0">
            <a:spAutoFit/>
          </a:bodyPr>
          <a:lstStyle/>
          <a:p>
            <a:r>
              <a:rPr lang="en-US" altLang="zh-CN" dirty="0" smtClean="0"/>
              <a:t>Link2</a:t>
            </a:r>
            <a:endParaRPr lang="zh-CN" altLang="en-US" dirty="0"/>
          </a:p>
        </p:txBody>
      </p:sp>
      <p:sp>
        <p:nvSpPr>
          <p:cNvPr id="139" name="Slide Number Placeholder 4"/>
          <p:cNvSpPr>
            <a:spLocks noGrp="1"/>
          </p:cNvSpPr>
          <p:nvPr>
            <p:ph type="sldNum" sz="quarter" idx="11"/>
          </p:nvPr>
        </p:nvSpPr>
        <p:spPr>
          <a:xfrm>
            <a:off x="4533158" y="6475413"/>
            <a:ext cx="153888" cy="184666"/>
          </a:xfrm>
        </p:spPr>
        <p:txBody>
          <a:bodyPr/>
          <a:lstStyle/>
          <a:p>
            <a:pPr>
              <a:defRPr/>
            </a:pPr>
            <a:r>
              <a:rPr lang="en-US" altLang="zh-CN" dirty="0" smtClean="0"/>
              <a:t>10</a:t>
            </a:r>
            <a:endParaRPr lang="en-US" altLang="zh-CN" dirty="0"/>
          </a:p>
        </p:txBody>
      </p:sp>
    </p:spTree>
    <p:extLst>
      <p:ext uri="{BB962C8B-B14F-4D97-AF65-F5344CB8AC3E}">
        <p14:creationId xmlns:p14="http://schemas.microsoft.com/office/powerpoint/2010/main" val="2760743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 – Case II</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a:t>
            </a:r>
            <a:r>
              <a:rPr lang="en-US" altLang="zh-CN" sz="1800" dirty="0"/>
              <a:t>then it would indicate STA4 not to send frame </a:t>
            </a:r>
            <a:r>
              <a:rPr lang="en-US" altLang="zh-CN" sz="1800" dirty="0" smtClean="0"/>
              <a:t>during </a:t>
            </a:r>
            <a:r>
              <a:rPr lang="en-US" altLang="zh-CN" sz="1800" dirty="0"/>
              <a:t>the time period of TXOP</a:t>
            </a:r>
            <a:r>
              <a:rPr lang="en-US" altLang="zh-CN" sz="1800" dirty="0" smtClean="0"/>
              <a:t>.</a:t>
            </a:r>
          </a:p>
          <a:p>
            <a:pPr marL="285750" indent="-285750">
              <a:buFont typeface="Wingdings" panose="05000000000000000000" pitchFamily="2" charset="2"/>
              <a:buChar char="l"/>
            </a:pPr>
            <a:r>
              <a:rPr lang="en-US" altLang="zh-CN" sz="1800" dirty="0"/>
              <a:t>if STA2 receives no frame </a:t>
            </a:r>
            <a:r>
              <a:rPr lang="en-US" altLang="zh-CN" sz="1800" dirty="0" smtClean="0"/>
              <a:t>sourced from STA4 </a:t>
            </a:r>
            <a:r>
              <a:rPr lang="en-US" altLang="zh-CN" sz="1800" dirty="0"/>
              <a:t>during the xIFS time slot after the transmission of the NTS frame STA1 sends MPDU to </a:t>
            </a:r>
            <a:r>
              <a:rPr lang="en-US" altLang="zh-CN" sz="1800" dirty="0" smtClean="0"/>
              <a:t>STA3.</a:t>
            </a:r>
          </a:p>
          <a:p>
            <a:pPr marL="285750" indent="-285750">
              <a:buFont typeface="Wingdings" panose="05000000000000000000" pitchFamily="2" charset="2"/>
              <a:buChar char="l"/>
            </a:pPr>
            <a:endParaRPr lang="zh-CN" altLang="en-US" sz="1800" dirty="0"/>
          </a:p>
        </p:txBody>
      </p:sp>
      <p:sp>
        <p:nvSpPr>
          <p:cNvPr id="78" name="矩形 77"/>
          <p:cNvSpPr/>
          <p:nvPr/>
        </p:nvSpPr>
        <p:spPr bwMode="auto">
          <a:xfrm>
            <a:off x="951823" y="4520382"/>
            <a:ext cx="1180682" cy="181964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8" name="矩形 87"/>
          <p:cNvSpPr/>
          <p:nvPr/>
        </p:nvSpPr>
        <p:spPr bwMode="auto">
          <a:xfrm>
            <a:off x="1120827" y="5092093"/>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9" name="矩形 88"/>
          <p:cNvSpPr/>
          <p:nvPr/>
        </p:nvSpPr>
        <p:spPr bwMode="auto">
          <a:xfrm>
            <a:off x="113055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0" name="文本框 89"/>
          <p:cNvSpPr txBox="1"/>
          <p:nvPr/>
        </p:nvSpPr>
        <p:spPr>
          <a:xfrm>
            <a:off x="1080791" y="4514901"/>
            <a:ext cx="1098224" cy="830997"/>
          </a:xfrm>
          <a:prstGeom prst="rect">
            <a:avLst/>
          </a:prstGeom>
          <a:noFill/>
        </p:spPr>
        <p:txBody>
          <a:bodyPr wrap="square" rtlCol="0">
            <a:spAutoFit/>
          </a:bodyPr>
          <a:lstStyle/>
          <a:p>
            <a:r>
              <a:rPr lang="en-US" altLang="zh-CN" sz="1600" dirty="0"/>
              <a:t> </a:t>
            </a:r>
            <a:r>
              <a:rPr lang="en-US" altLang="zh-CN" sz="1600" dirty="0" smtClean="0"/>
              <a:t> MLD  1</a:t>
            </a:r>
          </a:p>
          <a:p>
            <a:r>
              <a:rPr lang="en-US" altLang="zh-CN" sz="1600" dirty="0"/>
              <a:t>(non-STR)</a:t>
            </a:r>
            <a:endParaRPr lang="zh-CN" altLang="en-US" sz="1600" dirty="0"/>
          </a:p>
          <a:p>
            <a:endParaRPr lang="zh-CN" altLang="en-US" sz="1600" dirty="0"/>
          </a:p>
        </p:txBody>
      </p:sp>
      <p:sp>
        <p:nvSpPr>
          <p:cNvPr id="94" name="矩形 93"/>
          <p:cNvSpPr/>
          <p:nvPr/>
        </p:nvSpPr>
        <p:spPr bwMode="auto">
          <a:xfrm>
            <a:off x="7003375" y="4504622"/>
            <a:ext cx="1089497" cy="183540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7081195" y="5096328"/>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708119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7035316" y="4514972"/>
            <a:ext cx="1065076" cy="338554"/>
          </a:xfrm>
          <a:prstGeom prst="rect">
            <a:avLst/>
          </a:prstGeom>
          <a:noFill/>
        </p:spPr>
        <p:txBody>
          <a:bodyPr wrap="square" rtlCol="0">
            <a:spAutoFit/>
          </a:bodyPr>
          <a:lstStyle/>
          <a:p>
            <a:pPr algn="ctr"/>
            <a:r>
              <a:rPr lang="en-US" altLang="zh-CN" sz="1600" dirty="0" smtClean="0"/>
              <a:t>MLD 2</a:t>
            </a:r>
          </a:p>
        </p:txBody>
      </p:sp>
      <p:cxnSp>
        <p:nvCxnSpPr>
          <p:cNvPr id="98" name="直接连接符 97"/>
          <p:cNvCxnSpPr/>
          <p:nvPr/>
        </p:nvCxnSpPr>
        <p:spPr bwMode="auto">
          <a:xfrm>
            <a:off x="2132504" y="518512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99" name="矩形 98"/>
          <p:cNvSpPr/>
          <p:nvPr/>
        </p:nvSpPr>
        <p:spPr bwMode="auto">
          <a:xfrm>
            <a:off x="3281177" y="4886055"/>
            <a:ext cx="3064331" cy="30137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0" name="直接连接符 99"/>
          <p:cNvCxnSpPr/>
          <p:nvPr/>
        </p:nvCxnSpPr>
        <p:spPr bwMode="auto">
          <a:xfrm>
            <a:off x="2127807" y="5985749"/>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1" name="矩形 100"/>
          <p:cNvSpPr/>
          <p:nvPr/>
        </p:nvSpPr>
        <p:spPr bwMode="auto">
          <a:xfrm>
            <a:off x="3144938" y="5980286"/>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3" name="矩形 102"/>
          <p:cNvSpPr/>
          <p:nvPr/>
        </p:nvSpPr>
        <p:spPr bwMode="auto">
          <a:xfrm>
            <a:off x="2827084" y="500580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4" name="矩形 103"/>
          <p:cNvSpPr/>
          <p:nvPr/>
        </p:nvSpPr>
        <p:spPr bwMode="auto">
          <a:xfrm>
            <a:off x="2926930" y="5005808"/>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5" name="矩形 104"/>
          <p:cNvSpPr/>
          <p:nvPr/>
        </p:nvSpPr>
        <p:spPr bwMode="auto">
          <a:xfrm>
            <a:off x="2632639" y="5000551"/>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6" name="矩形 105"/>
          <p:cNvSpPr/>
          <p:nvPr/>
        </p:nvSpPr>
        <p:spPr bwMode="auto">
          <a:xfrm>
            <a:off x="2732486" y="4992605"/>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971041" y="5987581"/>
            <a:ext cx="79224" cy="17531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3049867" y="5988362"/>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787106" y="5983105"/>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878234" y="5984888"/>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3041145" y="4886055"/>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2" name="文本框 111"/>
          <p:cNvSpPr txBox="1"/>
          <p:nvPr/>
        </p:nvSpPr>
        <p:spPr>
          <a:xfrm>
            <a:off x="2227235" y="5326700"/>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4" name="矩形 113"/>
          <p:cNvSpPr/>
          <p:nvPr/>
        </p:nvSpPr>
        <p:spPr bwMode="auto">
          <a:xfrm>
            <a:off x="6442785" y="5189179"/>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文本框 114"/>
          <p:cNvSpPr txBox="1"/>
          <p:nvPr/>
        </p:nvSpPr>
        <p:spPr>
          <a:xfrm>
            <a:off x="4424505" y="4908121"/>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17" name="直接连接符 116"/>
          <p:cNvCxnSpPr/>
          <p:nvPr/>
        </p:nvCxnSpPr>
        <p:spPr bwMode="auto">
          <a:xfrm>
            <a:off x="6734126" y="452038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8" name="直接箭头连接符 117"/>
          <p:cNvCxnSpPr/>
          <p:nvPr/>
        </p:nvCxnSpPr>
        <p:spPr bwMode="auto">
          <a:xfrm>
            <a:off x="3042932" y="4600873"/>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19" name="直接连接符 118"/>
          <p:cNvCxnSpPr/>
          <p:nvPr/>
        </p:nvCxnSpPr>
        <p:spPr bwMode="auto">
          <a:xfrm>
            <a:off x="3039754" y="450462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0" name="文本框 119"/>
          <p:cNvSpPr txBox="1"/>
          <p:nvPr/>
        </p:nvSpPr>
        <p:spPr>
          <a:xfrm>
            <a:off x="4551203" y="4293096"/>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1" name="文本框 120"/>
          <p:cNvSpPr txBox="1"/>
          <p:nvPr/>
        </p:nvSpPr>
        <p:spPr>
          <a:xfrm>
            <a:off x="3235689" y="5949280"/>
            <a:ext cx="3496551" cy="276999"/>
          </a:xfrm>
          <a:prstGeom prst="rect">
            <a:avLst/>
          </a:prstGeom>
          <a:noFill/>
        </p:spPr>
        <p:txBody>
          <a:bodyPr wrap="square" rtlCol="0">
            <a:spAutoFit/>
          </a:bodyPr>
          <a:lstStyle/>
          <a:p>
            <a:r>
              <a:rPr lang="en-US" altLang="zh-CN" dirty="0"/>
              <a:t>The transmission from STA4 to STA2 is not allowed </a:t>
            </a:r>
            <a:endParaRPr lang="zh-CN" altLang="en-US" dirty="0"/>
          </a:p>
        </p:txBody>
      </p:sp>
      <p:cxnSp>
        <p:nvCxnSpPr>
          <p:cNvPr id="122" name="直接箭头连接符 121"/>
          <p:cNvCxnSpPr/>
          <p:nvPr/>
        </p:nvCxnSpPr>
        <p:spPr bwMode="auto">
          <a:xfrm flipV="1">
            <a:off x="3098534" y="5189480"/>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3" name="直接连接符 122"/>
          <p:cNvCxnSpPr/>
          <p:nvPr/>
        </p:nvCxnSpPr>
        <p:spPr bwMode="auto">
          <a:xfrm>
            <a:off x="3144938" y="4745345"/>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4" name="直接连接符 123"/>
          <p:cNvCxnSpPr/>
          <p:nvPr/>
        </p:nvCxnSpPr>
        <p:spPr bwMode="auto">
          <a:xfrm>
            <a:off x="3276318" y="4750599"/>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5" name="直接箭头连接符 124"/>
          <p:cNvCxnSpPr/>
          <p:nvPr/>
        </p:nvCxnSpPr>
        <p:spPr bwMode="auto">
          <a:xfrm>
            <a:off x="3144938" y="4807359"/>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26" name="文本框 125"/>
          <p:cNvSpPr txBox="1"/>
          <p:nvPr/>
        </p:nvSpPr>
        <p:spPr>
          <a:xfrm>
            <a:off x="3256075" y="4669787"/>
            <a:ext cx="820983"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31" name="直接箭头连接符 130"/>
          <p:cNvCxnSpPr/>
          <p:nvPr/>
        </p:nvCxnSpPr>
        <p:spPr bwMode="auto">
          <a:xfrm>
            <a:off x="2276592" y="5316190"/>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2" name="直接箭头连接符 131"/>
          <p:cNvCxnSpPr/>
          <p:nvPr/>
        </p:nvCxnSpPr>
        <p:spPr bwMode="auto">
          <a:xfrm flipH="1">
            <a:off x="2276592" y="4932540"/>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41" name="文本框 40"/>
          <p:cNvSpPr txBox="1"/>
          <p:nvPr/>
        </p:nvSpPr>
        <p:spPr>
          <a:xfrm>
            <a:off x="6391108" y="5157192"/>
            <a:ext cx="485148" cy="276999"/>
          </a:xfrm>
          <a:prstGeom prst="rect">
            <a:avLst/>
          </a:prstGeom>
          <a:noFill/>
        </p:spPr>
        <p:txBody>
          <a:bodyPr wrap="square" rtlCol="0">
            <a:spAutoFit/>
          </a:bodyPr>
          <a:lstStyle/>
          <a:p>
            <a:r>
              <a:rPr lang="en-US" altLang="zh-CN" dirty="0" smtClean="0"/>
              <a:t>BA</a:t>
            </a:r>
            <a:endParaRPr lang="zh-CN" altLang="en-US" dirty="0"/>
          </a:p>
        </p:txBody>
      </p:sp>
      <p:sp>
        <p:nvSpPr>
          <p:cNvPr id="42" name="Slide Number Placeholder 4"/>
          <p:cNvSpPr>
            <a:spLocks noGrp="1"/>
          </p:cNvSpPr>
          <p:nvPr>
            <p:ph type="sldNum" sz="quarter" idx="11"/>
          </p:nvPr>
        </p:nvSpPr>
        <p:spPr>
          <a:xfrm>
            <a:off x="4536011" y="6475413"/>
            <a:ext cx="148182" cy="184666"/>
          </a:xfrm>
        </p:spPr>
        <p:txBody>
          <a:bodyPr/>
          <a:lstStyle/>
          <a:p>
            <a:pPr>
              <a:defRPr/>
            </a:pPr>
            <a:r>
              <a:rPr lang="en-US" altLang="zh-CN" dirty="0" smtClean="0"/>
              <a:t>11</a:t>
            </a:r>
            <a:endParaRPr lang="en-US" altLang="zh-CN" dirty="0"/>
          </a:p>
        </p:txBody>
      </p:sp>
    </p:spTree>
    <p:extLst>
      <p:ext uri="{BB962C8B-B14F-4D97-AF65-F5344CB8AC3E}">
        <p14:creationId xmlns:p14="http://schemas.microsoft.com/office/powerpoint/2010/main" val="175779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 – Case II</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a:t>if STA2 receives the NTS frame </a:t>
            </a:r>
            <a:r>
              <a:rPr lang="en-US" altLang="zh-CN" sz="1800" dirty="0" smtClean="0"/>
              <a:t>soured from STA4 </a:t>
            </a:r>
            <a:r>
              <a:rPr lang="en-US" altLang="zh-CN" sz="1800" dirty="0"/>
              <a:t>during the xIFS time slot after the transmission of the NTS frame STA1 </a:t>
            </a:r>
            <a:r>
              <a:rPr lang="en-US" altLang="zh-CN" sz="1800" dirty="0" smtClean="0"/>
              <a:t>stops sending </a:t>
            </a:r>
            <a:r>
              <a:rPr lang="en-US" altLang="zh-CN" sz="1800" dirty="0"/>
              <a:t>MPDU to STA3</a:t>
            </a:r>
            <a:r>
              <a:rPr lang="en-US" altLang="zh-CN" sz="1800" dirty="0" smtClean="0"/>
              <a:t>.</a:t>
            </a:r>
          </a:p>
          <a:p>
            <a:pPr marL="285750" indent="-285750">
              <a:buFont typeface="Wingdings" panose="05000000000000000000" pitchFamily="2" charset="2"/>
              <a:buChar char="l"/>
            </a:pPr>
            <a:endParaRPr lang="zh-CN" altLang="en-US" sz="1800" dirty="0"/>
          </a:p>
        </p:txBody>
      </p:sp>
      <p:sp>
        <p:nvSpPr>
          <p:cNvPr id="39" name="矩形 38"/>
          <p:cNvSpPr/>
          <p:nvPr/>
        </p:nvSpPr>
        <p:spPr bwMode="auto">
          <a:xfrm>
            <a:off x="1106667" y="5475918"/>
            <a:ext cx="1448203" cy="82930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0" name="矩形 39"/>
          <p:cNvSpPr/>
          <p:nvPr/>
        </p:nvSpPr>
        <p:spPr bwMode="auto">
          <a:xfrm>
            <a:off x="1330734" y="5729160"/>
            <a:ext cx="914400" cy="24203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STA1</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41" name="矩形 40"/>
          <p:cNvSpPr/>
          <p:nvPr/>
        </p:nvSpPr>
        <p:spPr bwMode="auto">
          <a:xfrm>
            <a:off x="1335236" y="6017192"/>
            <a:ext cx="914400" cy="228697"/>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STA2</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42" name="文本框 41"/>
          <p:cNvSpPr txBox="1"/>
          <p:nvPr/>
        </p:nvSpPr>
        <p:spPr>
          <a:xfrm>
            <a:off x="1014947" y="4377926"/>
            <a:ext cx="1571442" cy="400110"/>
          </a:xfrm>
          <a:prstGeom prst="rect">
            <a:avLst/>
          </a:prstGeom>
          <a:noFill/>
        </p:spPr>
        <p:txBody>
          <a:bodyPr wrap="square" rtlCol="0">
            <a:spAutoFit/>
          </a:bodyPr>
          <a:lstStyle/>
          <a:p>
            <a:pPr algn="ctr"/>
            <a:r>
              <a:rPr lang="en-US" altLang="zh-CN" sz="1000" dirty="0" smtClean="0"/>
              <a:t>MLD 1</a:t>
            </a:r>
          </a:p>
          <a:p>
            <a:pPr algn="ctr"/>
            <a:r>
              <a:rPr lang="en-US" altLang="zh-CN" sz="1000" dirty="0" smtClean="0"/>
              <a:t>(</a:t>
            </a:r>
            <a:r>
              <a:rPr lang="en-US" altLang="zh-CN" sz="1000" b="1" dirty="0" smtClean="0">
                <a:solidFill>
                  <a:srgbClr val="FF0000"/>
                </a:solidFill>
              </a:rPr>
              <a:t>STR-</a:t>
            </a:r>
            <a:r>
              <a:rPr lang="en-US" altLang="zh-CN" sz="1000" b="1" dirty="0" smtClean="0">
                <a:solidFill>
                  <a:srgbClr val="FF0000"/>
                </a:solidFill>
                <a:ea typeface="宋体" panose="02010600030101010101" pitchFamily="2" charset="-122"/>
              </a:rPr>
              <a:t>Constrained</a:t>
            </a:r>
            <a:r>
              <a:rPr lang="en-US" altLang="zh-CN" sz="1000" dirty="0" smtClean="0"/>
              <a:t>)</a:t>
            </a:r>
            <a:endParaRPr lang="zh-CN" altLang="en-US" sz="1000" dirty="0"/>
          </a:p>
        </p:txBody>
      </p:sp>
      <p:cxnSp>
        <p:nvCxnSpPr>
          <p:cNvPr id="43" name="直接箭头连接符 42"/>
          <p:cNvCxnSpPr/>
          <p:nvPr/>
        </p:nvCxnSpPr>
        <p:spPr bwMode="auto">
          <a:xfrm>
            <a:off x="6999061" y="4977040"/>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44" name="直接箭头连接符 43"/>
          <p:cNvCxnSpPr/>
          <p:nvPr/>
        </p:nvCxnSpPr>
        <p:spPr bwMode="auto">
          <a:xfrm flipH="1">
            <a:off x="2768236" y="5312577"/>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45" name="矩形 44"/>
          <p:cNvSpPr/>
          <p:nvPr/>
        </p:nvSpPr>
        <p:spPr bwMode="auto">
          <a:xfrm>
            <a:off x="1119401" y="4365104"/>
            <a:ext cx="1448203" cy="106481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6" name="矩形 45"/>
          <p:cNvSpPr/>
          <p:nvPr/>
        </p:nvSpPr>
        <p:spPr bwMode="auto">
          <a:xfrm>
            <a:off x="1343468" y="4737966"/>
            <a:ext cx="914400" cy="211457"/>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STA3</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47" name="矩形 46"/>
          <p:cNvSpPr/>
          <p:nvPr/>
        </p:nvSpPr>
        <p:spPr bwMode="auto">
          <a:xfrm>
            <a:off x="1347970" y="5098006"/>
            <a:ext cx="914400" cy="19208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000" dirty="0" smtClean="0">
                <a:cs typeface="Arial" panose="020B0604020202020204" pitchFamily="34" charset="0"/>
              </a:rPr>
              <a:t>STA4</a:t>
            </a:r>
            <a:endParaRPr kumimoji="0" lang="zh-CN" altLang="en-US" sz="1000" b="0" i="0" u="none" strike="noStrike" cap="none" normalizeH="0" baseline="0" dirty="0" smtClean="0">
              <a:ln>
                <a:noFill/>
              </a:ln>
              <a:solidFill>
                <a:schemeClr val="tx1"/>
              </a:solidFill>
              <a:effectLst/>
              <a:cs typeface="Arial" panose="020B0604020202020204" pitchFamily="34" charset="0"/>
            </a:endParaRPr>
          </a:p>
        </p:txBody>
      </p:sp>
      <p:sp>
        <p:nvSpPr>
          <p:cNvPr id="48" name="文本框 47"/>
          <p:cNvSpPr txBox="1"/>
          <p:nvPr/>
        </p:nvSpPr>
        <p:spPr>
          <a:xfrm>
            <a:off x="956384" y="5475919"/>
            <a:ext cx="1571442" cy="246221"/>
          </a:xfrm>
          <a:prstGeom prst="rect">
            <a:avLst/>
          </a:prstGeom>
          <a:noFill/>
        </p:spPr>
        <p:txBody>
          <a:bodyPr wrap="square" rtlCol="0">
            <a:spAutoFit/>
          </a:bodyPr>
          <a:lstStyle/>
          <a:p>
            <a:pPr algn="ctr"/>
            <a:r>
              <a:rPr lang="en-US" altLang="zh-CN" sz="1000" dirty="0" smtClean="0"/>
              <a:t>MLD 2</a:t>
            </a:r>
          </a:p>
        </p:txBody>
      </p:sp>
      <p:cxnSp>
        <p:nvCxnSpPr>
          <p:cNvPr id="49" name="直接连接符 48"/>
          <p:cNvCxnSpPr/>
          <p:nvPr/>
        </p:nvCxnSpPr>
        <p:spPr bwMode="auto">
          <a:xfrm>
            <a:off x="2567604" y="4740861"/>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0" name="直接连接符 49"/>
          <p:cNvCxnSpPr/>
          <p:nvPr/>
        </p:nvCxnSpPr>
        <p:spPr bwMode="auto">
          <a:xfrm>
            <a:off x="2567604" y="5146159"/>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1" name="直接连接符 50"/>
          <p:cNvCxnSpPr/>
          <p:nvPr/>
        </p:nvCxnSpPr>
        <p:spPr bwMode="auto">
          <a:xfrm>
            <a:off x="2557215" y="5826217"/>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2" name="矩形 51"/>
          <p:cNvSpPr/>
          <p:nvPr/>
        </p:nvSpPr>
        <p:spPr bwMode="auto">
          <a:xfrm>
            <a:off x="6589663" y="4817187"/>
            <a:ext cx="94357" cy="328972"/>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3" name="矩形 52"/>
          <p:cNvSpPr/>
          <p:nvPr/>
        </p:nvSpPr>
        <p:spPr bwMode="auto">
          <a:xfrm>
            <a:off x="6691977" y="4966366"/>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4" name="矩形 53"/>
          <p:cNvSpPr/>
          <p:nvPr/>
        </p:nvSpPr>
        <p:spPr bwMode="auto">
          <a:xfrm>
            <a:off x="6781314" y="4967148"/>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5" name="矩形 54"/>
          <p:cNvSpPr/>
          <p:nvPr/>
        </p:nvSpPr>
        <p:spPr bwMode="auto">
          <a:xfrm>
            <a:off x="3528980" y="4858128"/>
            <a:ext cx="2929838" cy="28416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6" name="文本框 55"/>
          <p:cNvSpPr txBox="1"/>
          <p:nvPr/>
        </p:nvSpPr>
        <p:spPr>
          <a:xfrm>
            <a:off x="4643765" y="4865297"/>
            <a:ext cx="1810356"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57" name="矩形 56"/>
          <p:cNvSpPr/>
          <p:nvPr/>
        </p:nvSpPr>
        <p:spPr bwMode="auto">
          <a:xfrm>
            <a:off x="6487544" y="5498395"/>
            <a:ext cx="94357" cy="328972"/>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8" name="矩形 57"/>
          <p:cNvSpPr/>
          <p:nvPr/>
        </p:nvSpPr>
        <p:spPr bwMode="auto">
          <a:xfrm>
            <a:off x="3178446" y="5522299"/>
            <a:ext cx="3247480" cy="282004"/>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9" name="文本框 58"/>
          <p:cNvSpPr txBox="1"/>
          <p:nvPr/>
        </p:nvSpPr>
        <p:spPr>
          <a:xfrm>
            <a:off x="3528980" y="5549741"/>
            <a:ext cx="3205227" cy="246221"/>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sp>
        <p:nvSpPr>
          <p:cNvPr id="60" name="矩形 59"/>
          <p:cNvSpPr/>
          <p:nvPr/>
        </p:nvSpPr>
        <p:spPr bwMode="auto">
          <a:xfrm>
            <a:off x="6590191" y="5646890"/>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1" name="矩形 60"/>
          <p:cNvSpPr/>
          <p:nvPr/>
        </p:nvSpPr>
        <p:spPr bwMode="auto">
          <a:xfrm>
            <a:off x="6679528" y="5647672"/>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62" name="直接箭头连接符 61"/>
          <p:cNvCxnSpPr/>
          <p:nvPr/>
        </p:nvCxnSpPr>
        <p:spPr bwMode="auto">
          <a:xfrm>
            <a:off x="6976347" y="5610193"/>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63" name="直接连接符 62"/>
          <p:cNvCxnSpPr/>
          <p:nvPr/>
        </p:nvCxnSpPr>
        <p:spPr bwMode="auto">
          <a:xfrm>
            <a:off x="2567604" y="6139857"/>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64" name="矩形 63"/>
          <p:cNvSpPr/>
          <p:nvPr/>
        </p:nvSpPr>
        <p:spPr bwMode="auto">
          <a:xfrm>
            <a:off x="3178445" y="5148566"/>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5" name="文本框 64"/>
          <p:cNvSpPr txBox="1"/>
          <p:nvPr/>
        </p:nvSpPr>
        <p:spPr>
          <a:xfrm>
            <a:off x="3124283" y="5146159"/>
            <a:ext cx="441044" cy="276999"/>
          </a:xfrm>
          <a:prstGeom prst="rect">
            <a:avLst/>
          </a:prstGeom>
          <a:noFill/>
        </p:spPr>
        <p:txBody>
          <a:bodyPr wrap="square" rtlCol="0">
            <a:spAutoFit/>
          </a:bodyPr>
          <a:lstStyle/>
          <a:p>
            <a:r>
              <a:rPr lang="en-US" altLang="zh-CN" dirty="0" smtClean="0"/>
              <a:t>BA</a:t>
            </a:r>
            <a:endParaRPr lang="zh-CN" altLang="en-US" dirty="0"/>
          </a:p>
        </p:txBody>
      </p:sp>
      <p:sp>
        <p:nvSpPr>
          <p:cNvPr id="66" name="文本框 65"/>
          <p:cNvSpPr txBox="1"/>
          <p:nvPr/>
        </p:nvSpPr>
        <p:spPr>
          <a:xfrm>
            <a:off x="7438475" y="4581128"/>
            <a:ext cx="576064" cy="276999"/>
          </a:xfrm>
          <a:prstGeom prst="rect">
            <a:avLst/>
          </a:prstGeom>
          <a:noFill/>
        </p:spPr>
        <p:txBody>
          <a:bodyPr wrap="square" rtlCol="0">
            <a:spAutoFit/>
          </a:bodyPr>
          <a:lstStyle/>
          <a:p>
            <a:r>
              <a:rPr lang="en-US" altLang="zh-CN" dirty="0" smtClean="0"/>
              <a:t>Link1</a:t>
            </a:r>
            <a:endParaRPr lang="zh-CN" altLang="en-US" dirty="0"/>
          </a:p>
        </p:txBody>
      </p:sp>
      <p:sp>
        <p:nvSpPr>
          <p:cNvPr id="67" name="文本框 66"/>
          <p:cNvSpPr txBox="1"/>
          <p:nvPr/>
        </p:nvSpPr>
        <p:spPr>
          <a:xfrm>
            <a:off x="7446432" y="4944863"/>
            <a:ext cx="576064" cy="276999"/>
          </a:xfrm>
          <a:prstGeom prst="rect">
            <a:avLst/>
          </a:prstGeom>
          <a:noFill/>
        </p:spPr>
        <p:txBody>
          <a:bodyPr wrap="square" rtlCol="0">
            <a:spAutoFit/>
          </a:bodyPr>
          <a:lstStyle/>
          <a:p>
            <a:r>
              <a:rPr lang="en-US" altLang="zh-CN" dirty="0" smtClean="0"/>
              <a:t>Link2</a:t>
            </a:r>
            <a:endParaRPr lang="zh-CN" altLang="en-US" dirty="0"/>
          </a:p>
        </p:txBody>
      </p:sp>
      <p:sp>
        <p:nvSpPr>
          <p:cNvPr id="68" name="文本框 67"/>
          <p:cNvSpPr txBox="1"/>
          <p:nvPr/>
        </p:nvSpPr>
        <p:spPr>
          <a:xfrm>
            <a:off x="7444363" y="5602062"/>
            <a:ext cx="576064" cy="276999"/>
          </a:xfrm>
          <a:prstGeom prst="rect">
            <a:avLst/>
          </a:prstGeom>
          <a:noFill/>
        </p:spPr>
        <p:txBody>
          <a:bodyPr wrap="square" rtlCol="0">
            <a:spAutoFit/>
          </a:bodyPr>
          <a:lstStyle/>
          <a:p>
            <a:r>
              <a:rPr lang="en-US" altLang="zh-CN" dirty="0" smtClean="0"/>
              <a:t>Link1</a:t>
            </a:r>
            <a:endParaRPr lang="zh-CN" altLang="en-US" dirty="0"/>
          </a:p>
        </p:txBody>
      </p:sp>
      <p:sp>
        <p:nvSpPr>
          <p:cNvPr id="69" name="文本框 68"/>
          <p:cNvSpPr txBox="1"/>
          <p:nvPr/>
        </p:nvSpPr>
        <p:spPr>
          <a:xfrm>
            <a:off x="7452320" y="5965797"/>
            <a:ext cx="576064" cy="276999"/>
          </a:xfrm>
          <a:prstGeom prst="rect">
            <a:avLst/>
          </a:prstGeom>
          <a:noFill/>
        </p:spPr>
        <p:txBody>
          <a:bodyPr wrap="square" rtlCol="0">
            <a:spAutoFit/>
          </a:bodyPr>
          <a:lstStyle/>
          <a:p>
            <a:r>
              <a:rPr lang="en-US" altLang="zh-CN" dirty="0" smtClean="0"/>
              <a:t>Link2</a:t>
            </a:r>
            <a:endParaRPr lang="zh-CN" altLang="en-US" dirty="0"/>
          </a:p>
        </p:txBody>
      </p:sp>
      <p:cxnSp>
        <p:nvCxnSpPr>
          <p:cNvPr id="3" name="直接箭头连接符 2"/>
          <p:cNvCxnSpPr/>
          <p:nvPr/>
        </p:nvCxnSpPr>
        <p:spPr bwMode="auto">
          <a:xfrm>
            <a:off x="7812360" y="5432402"/>
            <a:ext cx="936104"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4" name="文本框 3"/>
          <p:cNvSpPr txBox="1"/>
          <p:nvPr/>
        </p:nvSpPr>
        <p:spPr>
          <a:xfrm>
            <a:off x="8001676" y="5144370"/>
            <a:ext cx="530764" cy="276999"/>
          </a:xfrm>
          <a:prstGeom prst="rect">
            <a:avLst/>
          </a:prstGeom>
          <a:noFill/>
        </p:spPr>
        <p:txBody>
          <a:bodyPr wrap="square" rtlCol="0">
            <a:spAutoFit/>
          </a:bodyPr>
          <a:lstStyle/>
          <a:p>
            <a:r>
              <a:rPr lang="en-US" altLang="zh-CN" dirty="0" smtClean="0"/>
              <a:t>Time</a:t>
            </a:r>
            <a:endParaRPr lang="zh-CN" altLang="en-US" dirty="0"/>
          </a:p>
        </p:txBody>
      </p:sp>
      <p:sp>
        <p:nvSpPr>
          <p:cNvPr id="73" name="Slide Number Placeholder 4"/>
          <p:cNvSpPr>
            <a:spLocks noGrp="1"/>
          </p:cNvSpPr>
          <p:nvPr>
            <p:ph type="sldNum" sz="quarter" idx="11"/>
          </p:nvPr>
        </p:nvSpPr>
        <p:spPr>
          <a:xfrm>
            <a:off x="4533158" y="6475413"/>
            <a:ext cx="153888" cy="184666"/>
          </a:xfrm>
        </p:spPr>
        <p:txBody>
          <a:bodyPr/>
          <a:lstStyle/>
          <a:p>
            <a:pPr>
              <a:defRPr/>
            </a:pPr>
            <a:r>
              <a:rPr lang="en-US" altLang="zh-CN" dirty="0" smtClean="0"/>
              <a:t>12</a:t>
            </a:r>
            <a:endParaRPr lang="en-US" altLang="zh-CN" dirty="0"/>
          </a:p>
        </p:txBody>
      </p:sp>
    </p:spTree>
    <p:extLst>
      <p:ext uri="{BB962C8B-B14F-4D97-AF65-F5344CB8AC3E}">
        <p14:creationId xmlns:p14="http://schemas.microsoft.com/office/powerpoint/2010/main" val="2620831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a:xfrm>
            <a:off x="685800" y="1981200"/>
            <a:ext cx="8206680" cy="4114800"/>
          </a:xfrm>
        </p:spPr>
        <p:txBody>
          <a:bodyPr/>
          <a:lstStyle/>
          <a:p>
            <a:pPr algn="just">
              <a:buFont typeface="Wingdings" panose="05000000000000000000" pitchFamily="2" charset="2"/>
              <a:buChar char="p"/>
            </a:pPr>
            <a:r>
              <a:rPr lang="en-US" altLang="zh-CN" sz="2000" b="0" dirty="0" smtClean="0">
                <a:ea typeface="宋体" panose="02010600030101010101" pitchFamily="2" charset="-122"/>
              </a:rPr>
              <a:t>This </a:t>
            </a:r>
            <a:r>
              <a:rPr lang="en-US" altLang="zh-CN" sz="2000" b="0" dirty="0">
                <a:ea typeface="宋体" panose="02010600030101010101" pitchFamily="2" charset="-122"/>
              </a:rPr>
              <a:t>contribution proposes </a:t>
            </a:r>
            <a:r>
              <a:rPr lang="en-US" altLang="zh-CN" sz="2000" b="0" dirty="0" smtClean="0">
                <a:ea typeface="宋体" panose="02010600030101010101" pitchFamily="2" charset="-122"/>
              </a:rPr>
              <a:t>a </a:t>
            </a:r>
            <a:r>
              <a:rPr lang="en-US" altLang="zh-CN" sz="2000" b="0" dirty="0">
                <a:ea typeface="宋体" panose="02010600030101010101" pitchFamily="2" charset="-122"/>
              </a:rPr>
              <a:t>mechanism of notice-to-send (NTS</a:t>
            </a:r>
            <a:r>
              <a:rPr lang="en-US" altLang="zh-CN" sz="2000" b="0" dirty="0" smtClean="0">
                <a:ea typeface="宋体" panose="02010600030101010101" pitchFamily="2" charset="-122"/>
              </a:rPr>
              <a:t>) for </a:t>
            </a:r>
            <a:r>
              <a:rPr lang="en-US" altLang="zh-CN" sz="2000" b="0" dirty="0">
                <a:ea typeface="宋体" panose="02010600030101010101" pitchFamily="2" charset="-122"/>
              </a:rPr>
              <a:t>Constrained </a:t>
            </a:r>
            <a:r>
              <a:rPr lang="en-US" altLang="zh-CN" sz="2000" b="0" dirty="0" smtClean="0">
                <a:ea typeface="宋体" panose="02010600030101010101" pitchFamily="2" charset="-122"/>
              </a:rPr>
              <a:t>Multi-link Operation, </a:t>
            </a:r>
            <a:r>
              <a:rPr lang="en-US" altLang="zh-CN" sz="2000" b="0" dirty="0">
                <a:ea typeface="宋体" panose="02010600030101010101" pitchFamily="2" charset="-122"/>
              </a:rPr>
              <a:t>which can not only avoid the simultaneous transmission and reception </a:t>
            </a:r>
            <a:r>
              <a:rPr lang="en-GB" altLang="zh-CN" sz="2000" b="0" dirty="0">
                <a:ea typeface="宋体" panose="02010600030101010101" pitchFamily="2" charset="-122"/>
              </a:rPr>
              <a:t>on a pair of links for the </a:t>
            </a:r>
            <a:r>
              <a:rPr lang="en-US" altLang="zh-CN" sz="2000" b="0" dirty="0">
                <a:ea typeface="宋体" panose="02010600030101010101" pitchFamily="2" charset="-122"/>
              </a:rPr>
              <a:t>constrained </a:t>
            </a:r>
            <a:r>
              <a:rPr lang="en-GB" altLang="zh-CN" sz="2000" b="0" dirty="0">
                <a:ea typeface="宋体" panose="02010600030101010101" pitchFamily="2" charset="-122"/>
              </a:rPr>
              <a:t>MLD, but also decrease</a:t>
            </a:r>
            <a:r>
              <a:rPr lang="en-US" altLang="zh-CN" sz="2000" b="0" dirty="0">
                <a:ea typeface="宋体" panose="02010600030101010101" pitchFamily="2" charset="-122"/>
              </a:rPr>
              <a:t> the </a:t>
            </a:r>
            <a:r>
              <a:rPr lang="en-US" altLang="zh-CN" sz="2000" b="0" dirty="0" smtClean="0">
                <a:ea typeface="宋体" panose="02010600030101010101" pitchFamily="2" charset="-122"/>
              </a:rPr>
              <a:t>overhead and access delay </a:t>
            </a:r>
            <a:r>
              <a:rPr lang="en-US" altLang="zh-CN" sz="2000" b="0" dirty="0">
                <a:ea typeface="宋体" panose="02010600030101010101" pitchFamily="2" charset="-122"/>
              </a:rPr>
              <a:t>of the </a:t>
            </a:r>
            <a:r>
              <a:rPr lang="en-US" altLang="zh-CN" sz="2000" b="0" dirty="0" smtClean="0">
                <a:ea typeface="宋体" panose="02010600030101010101" pitchFamily="2" charset="-122"/>
              </a:rPr>
              <a:t>data transmission compared with the RTS/CTS mechanism.</a:t>
            </a: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13</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771525" y="1844824"/>
            <a:ext cx="7772400" cy="2304256"/>
          </a:xfrm>
        </p:spPr>
        <p:txBody>
          <a:bodyPr/>
          <a:lstStyle/>
          <a:p>
            <a:pPr algn="just">
              <a:buFont typeface="Wingdings" panose="05000000000000000000" pitchFamily="2" charset="2"/>
              <a:buChar char="p"/>
            </a:pPr>
            <a:r>
              <a:rPr lang="en-US" altLang="zh-CN" sz="1600" dirty="0" smtClean="0">
                <a:ea typeface="Gulim" panose="020B0600000101010101" charset="-127"/>
              </a:rPr>
              <a:t>Do you </a:t>
            </a:r>
            <a:r>
              <a:rPr lang="en-US" altLang="zh-CN" sz="1600" dirty="0"/>
              <a:t>support </a:t>
            </a:r>
            <a:r>
              <a:rPr lang="en-US" altLang="zh-CN" sz="1600" dirty="0" smtClean="0"/>
              <a:t>that the following mode of </a:t>
            </a:r>
            <a:r>
              <a:rPr lang="en-US" altLang="zh-CN" sz="1600" dirty="0"/>
              <a:t>Constrained Multi-link Operation  are added in 802.11be?</a:t>
            </a:r>
          </a:p>
          <a:p>
            <a:pPr algn="just">
              <a:buFont typeface="+mj-lt"/>
              <a:buAutoNum type="alphaLcParenR"/>
            </a:pPr>
            <a:endParaRPr lang="en-US" altLang="zh-CN" sz="1600" dirty="0" smtClean="0"/>
          </a:p>
          <a:p>
            <a:pPr algn="just">
              <a:buFont typeface="Wingdings" panose="05000000000000000000" pitchFamily="2" charset="2"/>
              <a:buChar char="l"/>
            </a:pPr>
            <a:r>
              <a:rPr lang="en-US" altLang="zh-CN" sz="1600" dirty="0"/>
              <a:t>For the </a:t>
            </a:r>
            <a:r>
              <a:rPr lang="en-GB" altLang="zh-CN" sz="1600" dirty="0"/>
              <a:t>constrained</a:t>
            </a:r>
            <a:r>
              <a:rPr lang="en-US" altLang="zh-CN" sz="1600" dirty="0"/>
              <a:t> MLD when receiving PPDU on one link the transmission of a PPDU carrying </a:t>
            </a:r>
            <a:r>
              <a:rPr lang="en-US" altLang="zh-CN" sz="1600" dirty="0" smtClean="0"/>
              <a:t>some special frames </a:t>
            </a:r>
            <a:r>
              <a:rPr lang="en-US" altLang="zh-CN" sz="1600" dirty="0"/>
              <a:t>on the other link can be allowed</a:t>
            </a:r>
            <a:r>
              <a:rPr lang="en-US" altLang="zh-CN" sz="1600" dirty="0" smtClean="0"/>
              <a:t>.</a:t>
            </a:r>
          </a:p>
          <a:p>
            <a:pPr algn="just">
              <a:buFont typeface="+mj-lt"/>
              <a:buAutoNum type="alphaLcParenR"/>
            </a:pPr>
            <a:endParaRPr lang="en-US" altLang="zh-CN" sz="1600" dirty="0"/>
          </a:p>
          <a:p>
            <a:pPr marL="0" indent="0" algn="just">
              <a:buNone/>
            </a:pPr>
            <a:r>
              <a:rPr lang="en-US" altLang="zh-CN" sz="1600" dirty="0" smtClean="0"/>
              <a:t>Note: the </a:t>
            </a:r>
            <a:r>
              <a:rPr lang="en-US" altLang="zh-CN" sz="1600" dirty="0"/>
              <a:t>transmission of </a:t>
            </a:r>
            <a:r>
              <a:rPr lang="en-US" altLang="zh-CN" sz="1600" dirty="0" smtClean="0"/>
              <a:t>the </a:t>
            </a:r>
            <a:r>
              <a:rPr lang="en-US" altLang="zh-CN" sz="1600" dirty="0"/>
              <a:t>special frames </a:t>
            </a:r>
            <a:r>
              <a:rPr lang="en-US" altLang="zh-CN" sz="1600" dirty="0" smtClean="0"/>
              <a:t>on </a:t>
            </a:r>
            <a:r>
              <a:rPr lang="en-US" altLang="zh-CN" sz="1600" dirty="0"/>
              <a:t>one link adopts low-order QAM modulation and </a:t>
            </a:r>
            <a:r>
              <a:rPr lang="en-US" altLang="zh-CN" sz="1600" dirty="0" smtClean="0"/>
              <a:t>guarantees </a:t>
            </a:r>
            <a:r>
              <a:rPr lang="en-US" altLang="zh-CN" sz="1600" dirty="0"/>
              <a:t>reliability under certain inference from the potential reception of the other link and at the same time causes little inference to the reception of the other link.</a:t>
            </a:r>
          </a:p>
          <a:p>
            <a:pPr algn="just">
              <a:buFont typeface="+mj-lt"/>
              <a:buAutoNum type="alphaLcParenR"/>
            </a:pPr>
            <a:endParaRPr lang="zh-CN" altLang="en-US" sz="1600" dirty="0"/>
          </a:p>
          <a:p>
            <a:pPr algn="just"/>
            <a:endParaRPr lang="en-US" altLang="zh-CN" sz="1600" dirty="0"/>
          </a:p>
          <a:p>
            <a:pPr algn="just"/>
            <a:endParaRPr lang="en-US" altLang="zh-CN" sz="1600" dirty="0" smtClean="0">
              <a:ea typeface="Gulim" panose="020B0600000101010101" charset="-127"/>
            </a:endParaRPr>
          </a:p>
          <a:p>
            <a:pPr algn="just"/>
            <a:endParaRPr lang="en-US" altLang="zh-CN" sz="1600" dirty="0">
              <a:ea typeface="Gulim" panose="020B0600000101010101" charset="-127"/>
            </a:endParaRPr>
          </a:p>
          <a:p>
            <a:pPr algn="just"/>
            <a:endParaRPr lang="en-US" altLang="zh-CN" sz="1600" dirty="0" smtClean="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14</a:t>
            </a:fld>
            <a:endParaRPr lang="en-US" altLang="zh-CN" dirty="0"/>
          </a:p>
        </p:txBody>
      </p:sp>
    </p:spTree>
    <p:extLst>
      <p:ext uri="{BB962C8B-B14F-4D97-AF65-F5344CB8AC3E}">
        <p14:creationId xmlns:p14="http://schemas.microsoft.com/office/powerpoint/2010/main" val="177671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3" name="内容占位符 2"/>
          <p:cNvSpPr>
            <a:spLocks noGrp="1"/>
          </p:cNvSpPr>
          <p:nvPr>
            <p:ph idx="1"/>
          </p:nvPr>
        </p:nvSpPr>
        <p:spPr>
          <a:xfrm>
            <a:off x="771525" y="1844824"/>
            <a:ext cx="7772400" cy="4114800"/>
          </a:xfrm>
        </p:spPr>
        <p:txBody>
          <a:bodyPr/>
          <a:lstStyle/>
          <a:p>
            <a:pPr algn="just">
              <a:buFont typeface="Wingdings" panose="05000000000000000000" pitchFamily="2" charset="2"/>
              <a:buChar char="p"/>
            </a:pPr>
            <a:r>
              <a:rPr lang="en-US" altLang="zh-CN" sz="1400" dirty="0" smtClean="0">
                <a:ea typeface="Gulim" panose="020B0600000101010101" charset="-127"/>
              </a:rPr>
              <a:t>Do you </a:t>
            </a:r>
            <a:r>
              <a:rPr lang="en-US" altLang="zh-CN" sz="1400" dirty="0"/>
              <a:t>support </a:t>
            </a:r>
            <a:r>
              <a:rPr lang="en-US" altLang="zh-CN" sz="1400" dirty="0" smtClean="0"/>
              <a:t>that a </a:t>
            </a:r>
            <a:r>
              <a:rPr lang="en-US" altLang="zh-CN" sz="1400" dirty="0"/>
              <a:t>Notice-to-Send (NTS) Mechanism for Constrained Multi-link Operation  are added in 802.11be?</a:t>
            </a:r>
          </a:p>
          <a:p>
            <a:pPr algn="just">
              <a:buFont typeface="+mj-ea"/>
              <a:buAutoNum type="circleNumDbPlain"/>
            </a:pPr>
            <a:r>
              <a:rPr lang="en-US" altLang="zh-CN" sz="1400" dirty="0" smtClean="0"/>
              <a:t>For </a:t>
            </a:r>
            <a:r>
              <a:rPr lang="en-US" altLang="zh-CN" sz="1400" dirty="0"/>
              <a:t>the frame exchange between a STA in a constrained MLD and the other STA in a constrained or non-constrained MLD, when a STA gains the TXOP and gets ready to send MPDU a Notice-to-Send (NTS) frame can be sent before the transmission of MPDU.</a:t>
            </a:r>
          </a:p>
          <a:p>
            <a:pPr algn="just">
              <a:buFont typeface="+mj-ea"/>
              <a:buAutoNum type="circleNumDbPlain"/>
            </a:pPr>
            <a:r>
              <a:rPr lang="en-US" altLang="zh-CN" sz="1400" dirty="0"/>
              <a:t>During the xIFS time slot after the transmission of the NTS frame according to the frames received by the STA(TXOP holder) and the other  STAs affiliated with the same MLD the STA would determine whether to send the MPDU in order to avoid that the </a:t>
            </a:r>
            <a:r>
              <a:rPr lang="en-US" altLang="zh-CN" sz="1400" dirty="0">
                <a:ea typeface="宋体" panose="02010600030101010101" pitchFamily="2" charset="-122"/>
              </a:rPr>
              <a:t>simultaneous transmission and reception </a:t>
            </a:r>
            <a:r>
              <a:rPr lang="en-GB" altLang="zh-CN" sz="1400" dirty="0">
                <a:ea typeface="宋体" panose="02010600030101010101" pitchFamily="2" charset="-122"/>
              </a:rPr>
              <a:t>on a pair of links for the </a:t>
            </a:r>
            <a:r>
              <a:rPr lang="en-US" altLang="zh-CN" sz="1400" dirty="0">
                <a:ea typeface="宋体" panose="02010600030101010101" pitchFamily="2" charset="-122"/>
              </a:rPr>
              <a:t>constrained </a:t>
            </a:r>
            <a:r>
              <a:rPr lang="en-GB" altLang="zh-CN" sz="1400" dirty="0">
                <a:ea typeface="宋体" panose="02010600030101010101" pitchFamily="2" charset="-122"/>
              </a:rPr>
              <a:t>MLD occurs.</a:t>
            </a:r>
          </a:p>
          <a:p>
            <a:pPr algn="just"/>
            <a:endParaRPr lang="en-US" altLang="zh-CN" sz="800" dirty="0" smtClean="0">
              <a:ea typeface="Gulim" panose="020B0600000101010101" charset="-127"/>
            </a:endParaRPr>
          </a:p>
          <a:p>
            <a:pPr algn="just"/>
            <a:r>
              <a:rPr lang="en-US" altLang="zh-CN" sz="1400" dirty="0"/>
              <a:t>Note: </a:t>
            </a:r>
            <a:endParaRPr lang="en-US" altLang="zh-CN" sz="1400" dirty="0" smtClean="0"/>
          </a:p>
          <a:p>
            <a:pPr algn="just">
              <a:buFont typeface="+mj-lt"/>
              <a:buAutoNum type="alphaLcParenR"/>
            </a:pPr>
            <a:r>
              <a:rPr lang="en-US" altLang="zh-CN" sz="1400" dirty="0"/>
              <a:t>A NTS frame may carry the addresses of the transmitter and receiver, and the duration value, which is the time required to transmit the pending Data or Management frame, plus one </a:t>
            </a:r>
            <a:r>
              <a:rPr lang="en-US" altLang="zh-CN" sz="1400" dirty="0" err="1"/>
              <a:t>Ack</a:t>
            </a:r>
            <a:r>
              <a:rPr lang="en-US" altLang="zh-CN" sz="1400" dirty="0"/>
              <a:t> frame, plus one xIFS(SF-IFS) and one SIFS</a:t>
            </a:r>
            <a:r>
              <a:rPr lang="en-US" altLang="zh-CN" sz="1400" dirty="0" smtClean="0"/>
              <a:t>.</a:t>
            </a:r>
          </a:p>
          <a:p>
            <a:pPr algn="just">
              <a:buFont typeface="+mj-lt"/>
              <a:buAutoNum type="alphaLcParenR"/>
            </a:pPr>
            <a:r>
              <a:rPr lang="en-US" altLang="zh-CN" sz="1400" dirty="0" smtClean="0"/>
              <a:t>For </a:t>
            </a:r>
            <a:r>
              <a:rPr lang="en-US" altLang="zh-CN" sz="1400" dirty="0"/>
              <a:t>the </a:t>
            </a:r>
            <a:r>
              <a:rPr lang="en-GB" altLang="zh-CN" sz="1400" dirty="0"/>
              <a:t>constrained</a:t>
            </a:r>
            <a:r>
              <a:rPr lang="en-US" altLang="zh-CN" sz="1400" dirty="0"/>
              <a:t> MLD when receiving PPDU on one link the transmission of a PPDU carrying a NTS frame on the other link can be allowed.</a:t>
            </a:r>
          </a:p>
          <a:p>
            <a:pPr algn="just">
              <a:buFont typeface="+mj-lt"/>
              <a:buAutoNum type="alphaLcParenR"/>
            </a:pPr>
            <a:r>
              <a:rPr lang="en-US" altLang="zh-CN" sz="1400" dirty="0"/>
              <a:t>the transmission of </a:t>
            </a:r>
            <a:r>
              <a:rPr lang="en-US" altLang="zh-CN" sz="1400" dirty="0" smtClean="0"/>
              <a:t>NTS </a:t>
            </a:r>
            <a:r>
              <a:rPr lang="en-US" altLang="zh-CN" sz="1400" dirty="0"/>
              <a:t>frame on one link adopts low-order QAM modulation and guarantee reliability under certain inference from the potential reception of the other link and at the same time causes little inference to the reception of the other link</a:t>
            </a:r>
            <a:r>
              <a:rPr lang="en-US" altLang="zh-CN" sz="1400" dirty="0" smtClean="0"/>
              <a:t>.</a:t>
            </a:r>
          </a:p>
          <a:p>
            <a:pPr algn="just">
              <a:buFont typeface="+mj-lt"/>
              <a:buAutoNum type="alphaLcParenR"/>
            </a:pPr>
            <a:r>
              <a:rPr lang="en-US" altLang="zh-CN" sz="1400" dirty="0"/>
              <a:t>the format of NTS frame and xIFS is TBD.</a:t>
            </a:r>
          </a:p>
          <a:p>
            <a:pPr algn="just">
              <a:buFont typeface="+mj-lt"/>
              <a:buAutoNum type="alphaLcParenR"/>
            </a:pPr>
            <a:endParaRPr lang="zh-CN" altLang="en-US" sz="1400" dirty="0"/>
          </a:p>
          <a:p>
            <a:pPr algn="just"/>
            <a:endParaRPr lang="en-US" altLang="zh-CN" sz="1400" dirty="0"/>
          </a:p>
          <a:p>
            <a:pPr algn="just"/>
            <a:endParaRPr lang="en-US" altLang="zh-CN" sz="1400" dirty="0" smtClean="0">
              <a:ea typeface="Gulim" panose="020B0600000101010101" charset="-127"/>
            </a:endParaRPr>
          </a:p>
          <a:p>
            <a:pPr algn="just"/>
            <a:endParaRPr lang="en-US" altLang="zh-CN" sz="1400" dirty="0">
              <a:ea typeface="Gulim" panose="020B0600000101010101" charset="-127"/>
            </a:endParaRPr>
          </a:p>
          <a:p>
            <a:pPr algn="just"/>
            <a:endParaRPr lang="en-US" altLang="zh-CN" sz="1400" dirty="0" smtClean="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15</a:t>
            </a:fld>
            <a:endParaRPr lang="en-US" altLang="zh-CN" dirty="0"/>
          </a:p>
        </p:txBody>
      </p:sp>
    </p:spTree>
    <p:extLst>
      <p:ext uri="{BB962C8B-B14F-4D97-AF65-F5344CB8AC3E}">
        <p14:creationId xmlns:p14="http://schemas.microsoft.com/office/powerpoint/2010/main" val="2582353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11-19-1959-01-00be-constrained-multi-link-operation</a:t>
            </a:r>
          </a:p>
          <a:p>
            <a:pPr>
              <a:buFont typeface="+mj-lt"/>
              <a:buAutoNum type="arabicPeriod"/>
            </a:pPr>
            <a:r>
              <a:rPr lang="en-US" altLang="zh-CN" sz="2000" b="0" dirty="0" smtClean="0"/>
              <a:t>11-20-0566-34-00be-compendium-of-straw-polls-and-potential-changes-to-the-specification-framework-document</a:t>
            </a:r>
          </a:p>
          <a:p>
            <a:pPr>
              <a:buFont typeface="+mj-lt"/>
              <a:buAutoNum type="arabicPeriod"/>
            </a:pPr>
            <a:r>
              <a:rPr lang="en-US" altLang="zh-CN" sz="2000" b="0" dirty="0" smtClean="0"/>
              <a:t>IEEE 802.11 Standard - 2016</a:t>
            </a:r>
          </a:p>
          <a:p>
            <a:pPr>
              <a:buFont typeface="+mj-lt"/>
              <a:buAutoNum type="arabicPeriod"/>
            </a:pPr>
            <a:endParaRPr lang="en-US" altLang="zh-CN" sz="2000" b="0" dirty="0" smtClean="0"/>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16</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17</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424118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85800" y="1704745"/>
            <a:ext cx="8062664" cy="4172528"/>
          </a:xfrm>
        </p:spPr>
        <p:txBody>
          <a:bodyPr/>
          <a:lstStyle/>
          <a:p>
            <a:pPr lvl="0" algn="just">
              <a:buFont typeface="Wingdings" panose="05000000000000000000" pitchFamily="2" charset="2"/>
              <a:buChar char="p"/>
            </a:pPr>
            <a:r>
              <a:rPr lang="en-US" altLang="zh-CN" sz="1800" b="0" dirty="0" smtClean="0">
                <a:ea typeface="宋体" panose="02010600030101010101" pitchFamily="2" charset="-122"/>
              </a:rPr>
              <a:t>A constrained </a:t>
            </a:r>
            <a:r>
              <a:rPr lang="en-GB" altLang="zh-CN" sz="1800" b="0" dirty="0" smtClean="0"/>
              <a:t>MLD refers to the MLD which </a:t>
            </a:r>
            <a:r>
              <a:rPr lang="en-GB" altLang="zh-CN" sz="1800" b="0" dirty="0"/>
              <a:t>has constraints to simultaneously transmit and receive on a pair of links to operate over this pair of </a:t>
            </a:r>
            <a:r>
              <a:rPr lang="en-GB" altLang="zh-CN" sz="1800" b="0" dirty="0" smtClean="0"/>
              <a:t>links.</a:t>
            </a:r>
          </a:p>
          <a:p>
            <a:pPr lvl="0" algn="just">
              <a:buFont typeface="Wingdings" panose="05000000000000000000" pitchFamily="2" charset="2"/>
              <a:buChar char="p"/>
            </a:pPr>
            <a:endParaRPr lang="en-US" altLang="zh-CN" sz="1800" b="0" dirty="0" smtClean="0">
              <a:ea typeface="Gulim" panose="020B0600000101010101" charset="-127"/>
            </a:endParaRPr>
          </a:p>
          <a:p>
            <a:pPr algn="just">
              <a:buFont typeface="Wingdings" panose="05000000000000000000" pitchFamily="2" charset="2"/>
              <a:buChar char="p"/>
            </a:pPr>
            <a:r>
              <a:rPr lang="en-US" altLang="zh-CN" sz="1800" b="0" dirty="0">
                <a:ea typeface="宋体" panose="02010600030101010101" pitchFamily="2" charset="-122"/>
              </a:rPr>
              <a:t>RTS/CTS mechanism has been proposed to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a:ea typeface="宋体" panose="02010600030101010101" pitchFamily="2" charset="-122"/>
              </a:rPr>
              <a:t>MLD in some </a:t>
            </a:r>
            <a:r>
              <a:rPr lang="en-GB" altLang="zh-CN" sz="1800" b="0" dirty="0" smtClean="0">
                <a:ea typeface="宋体" panose="02010600030101010101" pitchFamily="2" charset="-122"/>
              </a:rPr>
              <a:t>contributions, such as [1].</a:t>
            </a:r>
          </a:p>
          <a:p>
            <a:pPr algn="just">
              <a:buFont typeface="Wingdings" panose="05000000000000000000" pitchFamily="2" charset="2"/>
              <a:buChar char="p"/>
            </a:pPr>
            <a:endParaRPr lang="en-GB" altLang="zh-CN" sz="1800" b="0" dirty="0">
              <a:ea typeface="宋体" panose="02010600030101010101" pitchFamily="2" charset="-122"/>
            </a:endParaRPr>
          </a:p>
          <a:p>
            <a:pPr algn="just">
              <a:buFont typeface="Wingdings" panose="05000000000000000000" pitchFamily="2" charset="2"/>
              <a:buChar char="p"/>
            </a:pPr>
            <a:r>
              <a:rPr lang="en-GB" altLang="zh-CN" sz="1800" b="0" dirty="0" smtClean="0">
                <a:ea typeface="宋体" panose="02010600030101010101" pitchFamily="2" charset="-122"/>
              </a:rPr>
              <a:t> T</a:t>
            </a:r>
            <a:r>
              <a:rPr lang="en-US" altLang="zh-CN" sz="1800" b="0" dirty="0" smtClean="0">
                <a:ea typeface="宋体" panose="02010600030101010101" pitchFamily="2" charset="-122"/>
              </a:rPr>
              <a:t>he usage of frequent RTS/CTS in frame exchange </a:t>
            </a:r>
            <a:r>
              <a:rPr lang="en-US" altLang="zh-CN" sz="1800" b="0" dirty="0">
                <a:ea typeface="宋体" panose="02010600030101010101" pitchFamily="2" charset="-122"/>
              </a:rPr>
              <a:t>would increase the </a:t>
            </a:r>
            <a:r>
              <a:rPr lang="en-US" altLang="zh-CN" sz="1800" b="0" dirty="0" smtClean="0">
                <a:ea typeface="宋体" panose="02010600030101010101" pitchFamily="2" charset="-122"/>
              </a:rPr>
              <a:t>overhead of data transmission, and increase the access delay</a:t>
            </a:r>
            <a:r>
              <a:rPr lang="en-US" altLang="zh-CN" sz="1800" b="0" dirty="0">
                <a:ea typeface="宋体" panose="02010600030101010101" pitchFamily="2" charset="-122"/>
              </a:rPr>
              <a:t> </a:t>
            </a:r>
            <a:r>
              <a:rPr lang="en-US" altLang="zh-CN" sz="1800" b="0" dirty="0" smtClean="0">
                <a:ea typeface="宋体" panose="02010600030101010101" pitchFamily="2" charset="-122"/>
              </a:rPr>
              <a:t>at the same time.</a:t>
            </a:r>
          </a:p>
          <a:p>
            <a:pPr algn="just">
              <a:buFont typeface="Wingdings" panose="05000000000000000000" pitchFamily="2" charset="2"/>
              <a:buChar char="p"/>
            </a:pPr>
            <a:endParaRPr lang="en-US" altLang="zh-CN" sz="1800" b="0" dirty="0">
              <a:ea typeface="宋体" panose="02010600030101010101" pitchFamily="2" charset="-122"/>
            </a:endParaRPr>
          </a:p>
          <a:p>
            <a:pPr algn="just">
              <a:buFont typeface="Wingdings" panose="05000000000000000000" pitchFamily="2" charset="2"/>
              <a:buChar char="p"/>
            </a:pPr>
            <a:r>
              <a:rPr lang="en-US" altLang="zh-CN" sz="1800" b="0" dirty="0" smtClean="0">
                <a:ea typeface="宋体" panose="02010600030101010101" pitchFamily="2" charset="-122"/>
              </a:rPr>
              <a:t>This contribution </a:t>
            </a:r>
            <a:r>
              <a:rPr lang="en-US" altLang="zh-CN" sz="1800" b="0" dirty="0">
                <a:ea typeface="宋体" panose="02010600030101010101" pitchFamily="2" charset="-122"/>
              </a:rPr>
              <a:t>proposes </a:t>
            </a:r>
            <a:r>
              <a:rPr lang="en-US" altLang="zh-CN" sz="1800" b="0" dirty="0" smtClean="0">
                <a:ea typeface="宋体" panose="02010600030101010101" pitchFamily="2" charset="-122"/>
              </a:rPr>
              <a:t>a </a:t>
            </a:r>
            <a:r>
              <a:rPr lang="en-US" altLang="zh-CN" sz="1800" b="0" dirty="0">
                <a:ea typeface="宋体" panose="02010600030101010101" pitchFamily="2" charset="-122"/>
              </a:rPr>
              <a:t>mechanism of </a:t>
            </a:r>
            <a:r>
              <a:rPr lang="en-US" altLang="zh-CN" sz="1800" b="0" dirty="0" smtClean="0">
                <a:ea typeface="宋体" panose="02010600030101010101" pitchFamily="2" charset="-122"/>
              </a:rPr>
              <a:t>notice-to-send (NTS) for </a:t>
            </a:r>
            <a:r>
              <a:rPr lang="en-US" altLang="zh-CN" sz="1800" b="0" dirty="0">
                <a:ea typeface="宋体" panose="02010600030101010101" pitchFamily="2" charset="-122"/>
              </a:rPr>
              <a:t>Constrained Multi-link </a:t>
            </a:r>
            <a:r>
              <a:rPr lang="en-US" altLang="zh-CN" sz="1800" b="0" dirty="0" smtClean="0">
                <a:ea typeface="宋体" panose="02010600030101010101" pitchFamily="2" charset="-122"/>
              </a:rPr>
              <a:t>Operation, </a:t>
            </a:r>
            <a:r>
              <a:rPr lang="en-US" altLang="zh-CN" sz="1800" b="0" dirty="0">
                <a:ea typeface="宋体" panose="02010600030101010101" pitchFamily="2" charset="-122"/>
              </a:rPr>
              <a:t>which can not only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smtClean="0">
                <a:ea typeface="宋体" panose="02010600030101010101" pitchFamily="2" charset="-122"/>
              </a:rPr>
              <a:t>MLD, but also decrease</a:t>
            </a:r>
            <a:r>
              <a:rPr lang="en-US" altLang="zh-CN" sz="1800" b="0" dirty="0" smtClean="0">
                <a:ea typeface="宋体" panose="02010600030101010101" pitchFamily="2" charset="-122"/>
              </a:rPr>
              <a:t> </a:t>
            </a:r>
            <a:r>
              <a:rPr lang="en-US" altLang="zh-CN" sz="1800" b="0" dirty="0">
                <a:ea typeface="宋体" panose="02010600030101010101" pitchFamily="2" charset="-122"/>
              </a:rPr>
              <a:t>the overhead and access delay of </a:t>
            </a:r>
            <a:r>
              <a:rPr lang="en-US" altLang="zh-CN" sz="1800" b="0" dirty="0" smtClean="0">
                <a:ea typeface="宋体" panose="02010600030101010101" pitchFamily="2" charset="-122"/>
              </a:rPr>
              <a:t>data  transmission.</a:t>
            </a:r>
            <a:endParaRPr lang="en-US" altLang="zh-CN" sz="1800" b="0" dirty="0">
              <a:ea typeface="宋体" panose="02010600030101010101" pitchFamily="2" charset="-122"/>
            </a:endParaRPr>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628800"/>
            <a:ext cx="8134672" cy="4536504"/>
          </a:xfrm>
        </p:spPr>
        <p:txBody>
          <a:bodyPr/>
          <a:lstStyle/>
          <a:p>
            <a:pPr>
              <a:buFont typeface="Wingdings" panose="05000000000000000000" pitchFamily="2" charset="2"/>
              <a:buChar char="p"/>
            </a:pPr>
            <a:r>
              <a:rPr lang="en-GB" altLang="zh-CN" sz="1600" b="0" dirty="0" smtClean="0"/>
              <a:t>Current 802.11be Specification Framework Document [2] has included some passed straw polls related to m</a:t>
            </a:r>
            <a:r>
              <a:rPr lang="en-US" altLang="zh-CN" sz="1600" b="0" dirty="0" err="1" smtClean="0"/>
              <a:t>ulti</a:t>
            </a:r>
            <a:r>
              <a:rPr lang="en-US" altLang="zh-CN" sz="1600" b="0" dirty="0" smtClean="0"/>
              <a:t>-link </a:t>
            </a:r>
            <a:r>
              <a:rPr lang="en-US" altLang="zh-CN" sz="1600" b="0" dirty="0"/>
              <a:t>channel access for </a:t>
            </a:r>
            <a:r>
              <a:rPr lang="en-US" altLang="zh-CN" sz="1600" b="0" dirty="0" smtClean="0"/>
              <a:t>constrained MLD, showed in the following</a:t>
            </a:r>
            <a:endParaRPr lang="en-GB" altLang="zh-CN" sz="1600" b="0" dirty="0" smtClean="0"/>
          </a:p>
          <a:p>
            <a:endParaRPr lang="en-GB" altLang="zh-CN" sz="1600" b="0" dirty="0" smtClean="0"/>
          </a:p>
          <a:p>
            <a:pPr>
              <a:buFont typeface="+mj-lt"/>
              <a:buAutoNum type="arabicPeriod"/>
            </a:pPr>
            <a:r>
              <a:rPr lang="en-GB" altLang="zh-CN" sz="1600" dirty="0" smtClean="0"/>
              <a:t>802.11be </a:t>
            </a:r>
            <a:r>
              <a:rPr lang="en-GB" altLang="zh-CN" sz="1600" dirty="0"/>
              <a:t>shall allow a MLD that has constraints to simultaneously transmit and receive on a pair of links to operate over this pair of links.</a:t>
            </a:r>
            <a:endParaRPr lang="zh-CN" altLang="zh-CN" sz="1600" dirty="0"/>
          </a:p>
          <a:p>
            <a:pPr lvl="0"/>
            <a:r>
              <a:rPr lang="en-GB" altLang="zh-CN" sz="1600" b="0" dirty="0" err="1"/>
              <a:t>Signaling</a:t>
            </a:r>
            <a:r>
              <a:rPr lang="en-GB" altLang="zh-CN" sz="1600" b="0" dirty="0"/>
              <a:t> of these constraints is TBD.</a:t>
            </a:r>
            <a:endParaRPr lang="zh-CN" altLang="zh-CN" sz="1600" b="0" dirty="0"/>
          </a:p>
          <a:p>
            <a:pPr algn="just"/>
            <a:endParaRPr lang="en-GB" altLang="zh-CN" sz="1600" b="0" dirty="0" smtClean="0">
              <a:ea typeface="Gulim" panose="020B0600000101010101" charset="-127"/>
            </a:endParaRPr>
          </a:p>
          <a:p>
            <a:pPr>
              <a:buFont typeface="+mj-lt"/>
              <a:buAutoNum type="arabicPeriod" startAt="2"/>
            </a:pPr>
            <a:r>
              <a:rPr lang="en-US" altLang="zh-CN" sz="1600" dirty="0"/>
              <a:t>802.11be supports the following cases in R1:</a:t>
            </a:r>
            <a:endParaRPr lang="zh-CN" altLang="zh-CN" sz="1600" dirty="0"/>
          </a:p>
          <a:p>
            <a:pPr lvl="0"/>
            <a:r>
              <a:rPr lang="en-US" altLang="zh-CN" sz="1600" b="0" dirty="0"/>
              <a:t>STR AP MLD with STR non-AP MLD</a:t>
            </a:r>
            <a:endParaRPr lang="zh-CN" altLang="zh-CN" sz="1600" b="0" dirty="0"/>
          </a:p>
          <a:p>
            <a:pPr lvl="0"/>
            <a:r>
              <a:rPr lang="en-US" altLang="zh-CN" sz="1600" b="0" dirty="0"/>
              <a:t>STR AP MLD with non-STR non-AP MLD</a:t>
            </a:r>
            <a:endParaRPr lang="zh-CN" altLang="zh-CN" sz="1600" b="0" dirty="0"/>
          </a:p>
          <a:p>
            <a:pPr lvl="0"/>
            <a:r>
              <a:rPr lang="en-US" altLang="zh-CN" sz="1600" b="0" dirty="0"/>
              <a:t>Note: All the other cases are TBD.</a:t>
            </a:r>
            <a:endParaRPr lang="zh-CN" altLang="zh-CN" sz="1600" b="0" dirty="0"/>
          </a:p>
          <a:p>
            <a:pPr algn="just"/>
            <a:endParaRPr lang="en-GB" altLang="zh-CN" sz="1600" b="0" dirty="0" smtClean="0">
              <a:ea typeface="Gulim" panose="020B0600000101010101" charset="-127"/>
            </a:endParaRPr>
          </a:p>
          <a:p>
            <a:pPr>
              <a:buFont typeface="+mj-lt"/>
              <a:buAutoNum type="arabicPeriod" startAt="3"/>
            </a:pPr>
            <a:r>
              <a:rPr lang="en-US" altLang="zh-CN" sz="1600" dirty="0"/>
              <a:t>802.11be supports the following constrained multi-link operation:</a:t>
            </a:r>
            <a:endParaRPr lang="zh-CN" altLang="zh-CN" sz="1600" dirty="0"/>
          </a:p>
          <a:p>
            <a:pPr lvl="0"/>
            <a:r>
              <a:rPr lang="en-US" altLang="zh-CN" sz="1600" b="0" dirty="0"/>
              <a:t>When a STA in a non-STR MLD receives an RTS addressed to itself, if the NAV of the STA indicates idle but another STA in the same MLD is either a TXOP holder or a TXOP responder, the STA may not respond with a CTS frame. </a:t>
            </a:r>
            <a:endParaRPr lang="zh-CN" altLang="zh-CN" sz="1600" b="0" dirty="0"/>
          </a:p>
          <a:p>
            <a:pPr algn="just"/>
            <a:endParaRPr lang="en-GB" altLang="zh-CN" sz="1600" b="0" dirty="0" smtClean="0">
              <a:ea typeface="Gulim" panose="020B0600000101010101" charset="-127"/>
            </a:endParaRPr>
          </a:p>
          <a:p>
            <a:endParaRPr lang="zh-CN" altLang="en-US" sz="1600"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17852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Overhead caused by RTS/CTS</a:t>
            </a:r>
            <a:endParaRPr lang="zh-CN" altLang="en-US"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4</a:t>
            </a:fld>
            <a:endParaRPr lang="en-US" altLang="zh-CN" dirty="0"/>
          </a:p>
        </p:txBody>
      </p:sp>
      <p:sp>
        <p:nvSpPr>
          <p:cNvPr id="7" name="内容占位符 6"/>
          <p:cNvSpPr>
            <a:spLocks noGrp="1"/>
          </p:cNvSpPr>
          <p:nvPr>
            <p:ph idx="1"/>
          </p:nvPr>
        </p:nvSpPr>
        <p:spPr>
          <a:xfrm>
            <a:off x="723902" y="1874703"/>
            <a:ext cx="7772400" cy="1159768"/>
          </a:xfrm>
        </p:spPr>
        <p:txBody>
          <a:bodyPr/>
          <a:lstStyle/>
          <a:p>
            <a:pPr>
              <a:buFont typeface="Wingdings" panose="05000000000000000000" pitchFamily="2" charset="2"/>
              <a:buChar char="p"/>
            </a:pPr>
            <a:r>
              <a:rPr lang="en-US" altLang="zh-CN" sz="1600" dirty="0" smtClean="0"/>
              <a:t>RTS/CTS would occupy the media time including the transmission of RTS and CTS frames and two SIFS, and affect the efficiency of </a:t>
            </a:r>
            <a:r>
              <a:rPr lang="en-US" altLang="zh-CN" sz="1600" dirty="0"/>
              <a:t>data transmission, </a:t>
            </a:r>
            <a:r>
              <a:rPr lang="en-US" altLang="zh-CN" sz="1600" dirty="0" smtClean="0"/>
              <a:t>especially when the data PPDU has small size.</a:t>
            </a:r>
            <a:endParaRPr lang="zh-CN" altLang="en-US" sz="1600" dirty="0"/>
          </a:p>
        </p:txBody>
      </p:sp>
      <p:pic>
        <p:nvPicPr>
          <p:cNvPr id="8" name="图片 7"/>
          <p:cNvPicPr>
            <a:picLocks noChangeAspect="1"/>
          </p:cNvPicPr>
          <p:nvPr/>
        </p:nvPicPr>
        <p:blipFill>
          <a:blip r:embed="rId2"/>
          <a:stretch>
            <a:fillRect/>
          </a:stretch>
        </p:blipFill>
        <p:spPr>
          <a:xfrm>
            <a:off x="1547664" y="2856913"/>
            <a:ext cx="5467350" cy="2895600"/>
          </a:xfrm>
          <a:prstGeom prst="rect">
            <a:avLst/>
          </a:prstGeom>
        </p:spPr>
      </p:pic>
      <p:sp>
        <p:nvSpPr>
          <p:cNvPr id="10" name="文本框 9"/>
          <p:cNvSpPr txBox="1"/>
          <p:nvPr/>
        </p:nvSpPr>
        <p:spPr>
          <a:xfrm>
            <a:off x="2699792" y="5890887"/>
            <a:ext cx="3744416" cy="307777"/>
          </a:xfrm>
          <a:prstGeom prst="rect">
            <a:avLst/>
          </a:prstGeom>
          <a:noFill/>
        </p:spPr>
        <p:txBody>
          <a:bodyPr wrap="square" rtlCol="0">
            <a:spAutoFit/>
          </a:bodyPr>
          <a:lstStyle/>
          <a:p>
            <a:r>
              <a:rPr lang="en-US" altLang="zh-CN" sz="1400" dirty="0" smtClean="0"/>
              <a:t> Figure : RTS/CTS/data/</a:t>
            </a:r>
            <a:r>
              <a:rPr lang="en-US" altLang="zh-CN" sz="1400" dirty="0" err="1" smtClean="0"/>
              <a:t>Ack</a:t>
            </a:r>
            <a:r>
              <a:rPr lang="en-US" altLang="zh-CN" sz="1400" dirty="0" smtClean="0"/>
              <a:t> </a:t>
            </a:r>
            <a:r>
              <a:rPr lang="en-US" altLang="zh-CN" sz="1400" dirty="0"/>
              <a:t>and NAV </a:t>
            </a:r>
            <a:r>
              <a:rPr lang="en-US" altLang="zh-CN" sz="1400" dirty="0" smtClean="0"/>
              <a:t>setting [3]</a:t>
            </a:r>
            <a:endParaRPr lang="zh-CN" altLang="en-US" sz="1400" dirty="0"/>
          </a:p>
        </p:txBody>
      </p:sp>
    </p:spTree>
    <p:extLst>
      <p:ext uri="{BB962C8B-B14F-4D97-AF65-F5344CB8AC3E}">
        <p14:creationId xmlns:p14="http://schemas.microsoft.com/office/powerpoint/2010/main" val="1474603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 &amp; Non-STR &amp; STR-Constrained</a:t>
            </a:r>
            <a:endParaRPr lang="zh-CN" altLang="en-US" dirty="0"/>
          </a:p>
        </p:txBody>
      </p:sp>
      <p:sp>
        <p:nvSpPr>
          <p:cNvPr id="3" name="内容占位符 2"/>
          <p:cNvSpPr>
            <a:spLocks noGrp="1"/>
          </p:cNvSpPr>
          <p:nvPr>
            <p:ph idx="1"/>
          </p:nvPr>
        </p:nvSpPr>
        <p:spPr>
          <a:xfrm>
            <a:off x="685800" y="1981200"/>
            <a:ext cx="7772400" cy="4112096"/>
          </a:xfrm>
        </p:spPr>
        <p:txBody>
          <a:bodyPr/>
          <a:lstStyle/>
          <a:p>
            <a:pPr algn="just">
              <a:buFont typeface="Wingdings" panose="05000000000000000000" pitchFamily="2" charset="2"/>
              <a:buChar char="p"/>
            </a:pPr>
            <a:r>
              <a:rPr lang="en-US" altLang="zh-CN" sz="1800" dirty="0" smtClean="0"/>
              <a:t>The differentiation of STR and Non-STR </a:t>
            </a:r>
            <a:r>
              <a:rPr lang="en-GB" altLang="zh-CN" sz="1800" dirty="0"/>
              <a:t>on a pair of links</a:t>
            </a:r>
            <a:r>
              <a:rPr lang="en-US" altLang="zh-CN" sz="1800" dirty="0" smtClean="0"/>
              <a:t> is based on the interference caused by the  </a:t>
            </a:r>
            <a:r>
              <a:rPr lang="en-GB" altLang="zh-CN" sz="1800" dirty="0" smtClean="0"/>
              <a:t>simultaneous transmission </a:t>
            </a:r>
            <a:r>
              <a:rPr lang="en-GB" altLang="zh-CN" sz="1800" dirty="0"/>
              <a:t>and </a:t>
            </a:r>
            <a:r>
              <a:rPr lang="en-GB" altLang="zh-CN" sz="1800" dirty="0" smtClean="0"/>
              <a:t>reception</a:t>
            </a:r>
            <a:r>
              <a:rPr lang="en-US" altLang="zh-CN" sz="1800" dirty="0" smtClean="0"/>
              <a:t> between the two links, which depends on the </a:t>
            </a:r>
            <a:r>
              <a:rPr lang="en-US" altLang="ko-KR" sz="1800" dirty="0" smtClean="0">
                <a:ea typeface="Gulim" panose="020B0600000101010101" charset="-127"/>
                <a:sym typeface="+mn-ea"/>
              </a:rPr>
              <a:t>Tx/Rx </a:t>
            </a:r>
            <a:r>
              <a:rPr lang="en-US" altLang="ko-KR" sz="1800" dirty="0">
                <a:ea typeface="Gulim" panose="020B0600000101010101" charset="-127"/>
                <a:sym typeface="+mn-ea"/>
              </a:rPr>
              <a:t>power, </a:t>
            </a:r>
            <a:r>
              <a:rPr lang="en-US" altLang="ko-KR" sz="1800" dirty="0" smtClean="0">
                <a:ea typeface="Gulim" panose="020B0600000101010101" charset="-127"/>
                <a:sym typeface="+mn-ea"/>
              </a:rPr>
              <a:t>the distance between the two channels of the links, etc. </a:t>
            </a:r>
            <a:r>
              <a:rPr lang="en-US" altLang="ko-KR" sz="1800" dirty="0" smtClean="0">
                <a:solidFill>
                  <a:srgbClr val="FF0000"/>
                </a:solidFill>
                <a:ea typeface="Gulim" panose="020B0600000101010101" charset="-127"/>
                <a:sym typeface="+mn-ea"/>
              </a:rPr>
              <a:t>It seems to be that the </a:t>
            </a:r>
            <a:r>
              <a:rPr lang="en-US" altLang="zh-CN" sz="1800" dirty="0">
                <a:solidFill>
                  <a:srgbClr val="FF0000"/>
                </a:solidFill>
              </a:rPr>
              <a:t>differentiation of STR and Non-STR </a:t>
            </a:r>
            <a:r>
              <a:rPr lang="en-US" altLang="zh-CN" sz="1800" dirty="0" smtClean="0">
                <a:solidFill>
                  <a:srgbClr val="FF0000"/>
                </a:solidFill>
              </a:rPr>
              <a:t>is not absolute</a:t>
            </a:r>
            <a:r>
              <a:rPr lang="en-US" altLang="zh-CN" sz="1800" dirty="0" smtClean="0"/>
              <a:t>.</a:t>
            </a:r>
            <a:endParaRPr lang="en-US" altLang="ko-KR" sz="1800" dirty="0" smtClean="0">
              <a:ea typeface="Gulim" panose="020B0600000101010101" charset="-127"/>
              <a:sym typeface="+mn-ea"/>
            </a:endParaRPr>
          </a:p>
          <a:p>
            <a:pPr algn="just">
              <a:buFont typeface="Wingdings" panose="05000000000000000000" pitchFamily="2" charset="2"/>
              <a:buChar char="p"/>
            </a:pPr>
            <a:endParaRPr lang="en-US" altLang="ko-KR" sz="800" dirty="0">
              <a:ea typeface="Gulim" panose="020B0600000101010101" charset="-127"/>
              <a:sym typeface="+mn-ea"/>
            </a:endParaRPr>
          </a:p>
          <a:p>
            <a:pPr algn="just">
              <a:buFont typeface="Wingdings" panose="05000000000000000000" pitchFamily="2" charset="2"/>
              <a:buChar char="p"/>
            </a:pPr>
            <a:r>
              <a:rPr lang="en-US" altLang="ko-KR" sz="1800" dirty="0" smtClean="0">
                <a:ea typeface="Gulim" panose="020B0600000101010101" charset="-127"/>
                <a:sym typeface="+mn-ea"/>
              </a:rPr>
              <a:t>Two options to further define the STR </a:t>
            </a:r>
            <a:r>
              <a:rPr lang="en-US" altLang="zh-CN" sz="1800" dirty="0"/>
              <a:t>&amp; Non-STR </a:t>
            </a:r>
            <a:endParaRPr lang="en-US" altLang="ko-KR" sz="1800" dirty="0" smtClean="0">
              <a:ea typeface="Gulim" panose="020B0600000101010101" charset="-127"/>
              <a:sym typeface="+mn-ea"/>
            </a:endParaRPr>
          </a:p>
          <a:p>
            <a:pPr algn="just">
              <a:buFont typeface="Wingdings" panose="05000000000000000000" pitchFamily="2" charset="2"/>
              <a:buChar char="u"/>
            </a:pPr>
            <a:r>
              <a:rPr lang="en-US" altLang="ko-KR" sz="1800" dirty="0" smtClean="0">
                <a:ea typeface="Gulim" panose="020B0600000101010101" charset="-127"/>
                <a:sym typeface="+mn-ea"/>
              </a:rPr>
              <a:t>Option 1: There can be another type besides the non-STR and STR, which is STR-constraint:</a:t>
            </a:r>
          </a:p>
          <a:p>
            <a:pPr algn="just">
              <a:buFont typeface="Wingdings" panose="05000000000000000000" pitchFamily="2" charset="2"/>
              <a:buChar char="u"/>
            </a:pPr>
            <a:endParaRPr lang="en-US" altLang="ko-KR" sz="1800" dirty="0" smtClean="0">
              <a:ea typeface="Gulim" panose="020B0600000101010101" charset="-127"/>
              <a:sym typeface="+mn-ea"/>
            </a:endParaRPr>
          </a:p>
          <a:p>
            <a:pPr algn="just">
              <a:buFont typeface="Wingdings" panose="05000000000000000000" pitchFamily="2" charset="2"/>
              <a:buChar char="u"/>
            </a:pPr>
            <a:endParaRPr lang="en-US" altLang="ko-KR" sz="1800" dirty="0">
              <a:ea typeface="Gulim" panose="020B0600000101010101" charset="-127"/>
              <a:sym typeface="+mn-ea"/>
            </a:endParaRPr>
          </a:p>
          <a:p>
            <a:pPr algn="just">
              <a:buFont typeface="Wingdings" panose="05000000000000000000" pitchFamily="2" charset="2"/>
              <a:buChar char="u"/>
            </a:pPr>
            <a:r>
              <a:rPr lang="en-US" altLang="ko-KR" sz="1800" dirty="0" smtClean="0">
                <a:ea typeface="Gulim" panose="020B0600000101010101" charset="-127"/>
                <a:sym typeface="+mn-ea"/>
              </a:rPr>
              <a:t>Option 2: </a:t>
            </a:r>
            <a:r>
              <a:rPr lang="en-US" altLang="zh-CN" sz="1800" dirty="0"/>
              <a:t>Expand the scope of </a:t>
            </a:r>
            <a:r>
              <a:rPr lang="en-US" altLang="zh-CN" sz="1800" dirty="0" smtClean="0"/>
              <a:t>the definition</a:t>
            </a:r>
            <a:r>
              <a:rPr lang="en-US" altLang="ko-KR" sz="1800" dirty="0" smtClean="0">
                <a:ea typeface="Gulim" panose="020B0600000101010101" charset="-127"/>
                <a:sym typeface="+mn-ea"/>
              </a:rPr>
              <a:t> of non-STR</a:t>
            </a:r>
          </a:p>
          <a:p>
            <a:pPr algn="just">
              <a:buFont typeface="Wingdings" panose="05000000000000000000" pitchFamily="2" charset="2"/>
              <a:buChar char="u"/>
            </a:pPr>
            <a:endParaRPr lang="en-US" altLang="ko-KR" sz="1800" dirty="0">
              <a:ea typeface="Gulim" panose="020B0600000101010101" charset="-127"/>
              <a:sym typeface="+mn-ea"/>
            </a:endParaRPr>
          </a:p>
          <a:p>
            <a:pPr algn="just">
              <a:buFont typeface="Wingdings" panose="05000000000000000000" pitchFamily="2" charset="2"/>
              <a:buChar char="p"/>
            </a:pPr>
            <a:endParaRPr lang="en-US" altLang="zh-CN" sz="1800" dirty="0" smtClean="0"/>
          </a:p>
          <a:p>
            <a:pPr algn="just">
              <a:buFont typeface="Wingdings" panose="05000000000000000000" pitchFamily="2" charset="2"/>
              <a:buChar char="p"/>
            </a:pPr>
            <a:endParaRPr lang="zh-CN" altLang="en-US" sz="18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5</a:t>
            </a:fld>
            <a:endParaRPr lang="en-US" altLang="zh-CN" dirty="0"/>
          </a:p>
        </p:txBody>
      </p:sp>
      <p:sp>
        <p:nvSpPr>
          <p:cNvPr id="6" name="文本框 5"/>
          <p:cNvSpPr txBox="1"/>
          <p:nvPr/>
        </p:nvSpPr>
        <p:spPr>
          <a:xfrm>
            <a:off x="190997" y="4437112"/>
            <a:ext cx="8352928" cy="738664"/>
          </a:xfrm>
          <a:prstGeom prst="rect">
            <a:avLst/>
          </a:prstGeom>
          <a:noFill/>
        </p:spPr>
        <p:txBody>
          <a:bodyPr wrap="square" rtlCol="0">
            <a:spAutoFit/>
          </a:bodyPr>
          <a:lstStyle/>
          <a:p>
            <a:pPr marL="1200150" lvl="2" indent="-285750">
              <a:buFont typeface="Arial" panose="020B0604020202020204" pitchFamily="34" charset="0"/>
              <a:buChar char="•"/>
            </a:pPr>
            <a:r>
              <a:rPr lang="en-US" altLang="ko-KR" sz="1400" b="1" dirty="0">
                <a:ea typeface="Gulim" panose="020B0600000101010101" charset="-127"/>
                <a:sym typeface="+mn-ea"/>
              </a:rPr>
              <a:t>Non-STR </a:t>
            </a:r>
            <a:r>
              <a:rPr lang="en-US" altLang="ko-KR" sz="1400" dirty="0">
                <a:ea typeface="Gulim" panose="020B0600000101010101" charset="-127"/>
                <a:sym typeface="+mn-ea"/>
              </a:rPr>
              <a:t>: When the </a:t>
            </a:r>
            <a:r>
              <a:rPr lang="en-US" altLang="zh-CN" sz="1400" dirty="0">
                <a:sym typeface="+mn-ea"/>
              </a:rPr>
              <a:t>Tx occurs on link1, the Rx is not supported on </a:t>
            </a:r>
            <a:r>
              <a:rPr lang="en-US" altLang="ko-KR" sz="1400" dirty="0">
                <a:ea typeface="Gulim" panose="020B0600000101010101" charset="-127"/>
                <a:sym typeface="+mn-ea"/>
              </a:rPr>
              <a:t>link2. </a:t>
            </a:r>
          </a:p>
          <a:p>
            <a:pPr marL="1200150" lvl="2" indent="-285750">
              <a:buFont typeface="Arial" panose="020B0604020202020204" pitchFamily="34" charset="0"/>
              <a:buChar char="•"/>
            </a:pPr>
            <a:r>
              <a:rPr lang="en-US" altLang="ko-KR" sz="1400" b="1" dirty="0" smtClean="0">
                <a:ea typeface="Gulim" panose="020B0600000101010101" charset="-127"/>
                <a:sym typeface="+mn-ea"/>
              </a:rPr>
              <a:t>STR-constraint</a:t>
            </a:r>
            <a:r>
              <a:rPr lang="en-US" altLang="ko-KR" sz="1400" dirty="0" smtClean="0">
                <a:ea typeface="Gulim" panose="020B0600000101010101" charset="-127"/>
                <a:sym typeface="+mn-ea"/>
              </a:rPr>
              <a:t>:  </a:t>
            </a:r>
            <a:r>
              <a:rPr lang="en-US" altLang="ko-KR" sz="1400" dirty="0">
                <a:ea typeface="Gulim" panose="020B0600000101010101" charset="-127"/>
                <a:sym typeface="+mn-ea"/>
              </a:rPr>
              <a:t>When the </a:t>
            </a:r>
            <a:r>
              <a:rPr lang="en-US" altLang="zh-CN" sz="1400" dirty="0" smtClean="0">
                <a:sym typeface="+mn-ea"/>
              </a:rPr>
              <a:t>Rx </a:t>
            </a:r>
            <a:r>
              <a:rPr lang="en-US" altLang="zh-CN" sz="1400" dirty="0">
                <a:sym typeface="+mn-ea"/>
              </a:rPr>
              <a:t>occurs on link1, the constraint T</a:t>
            </a:r>
            <a:r>
              <a:rPr lang="en-US" altLang="zh-CN" sz="1400" dirty="0" smtClean="0">
                <a:sym typeface="+mn-ea"/>
              </a:rPr>
              <a:t>x </a:t>
            </a:r>
            <a:r>
              <a:rPr lang="en-US" altLang="zh-CN" sz="1400" dirty="0">
                <a:sym typeface="+mn-ea"/>
              </a:rPr>
              <a:t>is allowed on link2. </a:t>
            </a:r>
            <a:endParaRPr lang="en-US" altLang="ko-KR" sz="1400" dirty="0">
              <a:ea typeface="Gulim" panose="020B0600000101010101" charset="-127"/>
              <a:sym typeface="+mn-ea"/>
            </a:endParaRPr>
          </a:p>
          <a:p>
            <a:pPr marL="1200150" lvl="2" indent="-285750">
              <a:buFont typeface="Arial" panose="020B0604020202020204" pitchFamily="34" charset="0"/>
              <a:buChar char="•"/>
            </a:pPr>
            <a:r>
              <a:rPr lang="en-US" altLang="ko-KR" sz="1400" b="1" dirty="0" smtClean="0">
                <a:ea typeface="Gulim" panose="020B0600000101010101" charset="-127"/>
                <a:sym typeface="+mn-ea"/>
              </a:rPr>
              <a:t>STR</a:t>
            </a:r>
            <a:r>
              <a:rPr lang="en-US" altLang="ko-KR" sz="1400" dirty="0" smtClean="0">
                <a:ea typeface="Gulim" panose="020B0600000101010101" charset="-127"/>
                <a:sym typeface="+mn-ea"/>
              </a:rPr>
              <a:t>: </a:t>
            </a:r>
            <a:r>
              <a:rPr lang="en-US" altLang="ko-KR" sz="1400" dirty="0">
                <a:ea typeface="Gulim" panose="020B0600000101010101" charset="-127"/>
                <a:sym typeface="+mn-ea"/>
              </a:rPr>
              <a:t>When the </a:t>
            </a:r>
            <a:r>
              <a:rPr lang="en-US" altLang="zh-CN" sz="1400" dirty="0">
                <a:sym typeface="+mn-ea"/>
              </a:rPr>
              <a:t>Tx occurs on link1, the Rx is allowed </a:t>
            </a:r>
            <a:r>
              <a:rPr lang="en-US" altLang="zh-CN" sz="1400" dirty="0" smtClean="0">
                <a:sym typeface="+mn-ea"/>
              </a:rPr>
              <a:t>on link2</a:t>
            </a:r>
            <a:endParaRPr lang="en-US" altLang="ko-KR" sz="1400" dirty="0">
              <a:ea typeface="Gulim" panose="020B0600000101010101" charset="-127"/>
              <a:sym typeface="+mn-ea"/>
            </a:endParaRPr>
          </a:p>
        </p:txBody>
      </p:sp>
      <p:sp>
        <p:nvSpPr>
          <p:cNvPr id="7" name="文本框 6"/>
          <p:cNvSpPr txBox="1"/>
          <p:nvPr/>
        </p:nvSpPr>
        <p:spPr>
          <a:xfrm>
            <a:off x="190997" y="5517232"/>
            <a:ext cx="8352928" cy="954107"/>
          </a:xfrm>
          <a:prstGeom prst="rect">
            <a:avLst/>
          </a:prstGeom>
          <a:noFill/>
        </p:spPr>
        <p:txBody>
          <a:bodyPr wrap="square" rtlCol="0">
            <a:spAutoFit/>
          </a:bodyPr>
          <a:lstStyle/>
          <a:p>
            <a:pPr marL="1200150" lvl="2" indent="-285750">
              <a:buFont typeface="Arial" panose="020B0604020202020204" pitchFamily="34" charset="0"/>
              <a:buChar char="•"/>
            </a:pPr>
            <a:r>
              <a:rPr lang="en-US" altLang="ko-KR" sz="1400" b="1" dirty="0">
                <a:ea typeface="Gulim" panose="020B0600000101010101" charset="-127"/>
                <a:sym typeface="+mn-ea"/>
              </a:rPr>
              <a:t>Non-STR </a:t>
            </a:r>
            <a:r>
              <a:rPr lang="en-US" altLang="ko-KR" sz="1400" dirty="0">
                <a:ea typeface="Gulim" panose="020B0600000101010101" charset="-127"/>
                <a:sym typeface="+mn-ea"/>
              </a:rPr>
              <a:t>: When the </a:t>
            </a:r>
            <a:r>
              <a:rPr lang="en-US" altLang="zh-CN" sz="1400" dirty="0">
                <a:sym typeface="+mn-ea"/>
              </a:rPr>
              <a:t>Tx occurs on link1, the Rx is not supported on </a:t>
            </a:r>
            <a:r>
              <a:rPr lang="en-US" altLang="ko-KR" sz="1400" dirty="0" smtClean="0">
                <a:ea typeface="Gulim" panose="020B0600000101010101" charset="-127"/>
                <a:sym typeface="+mn-ea"/>
              </a:rPr>
              <a:t>link2, but don’ exclude the case that </a:t>
            </a:r>
            <a:r>
              <a:rPr lang="en-US" altLang="zh-CN" sz="1400" dirty="0" smtClean="0">
                <a:ea typeface="Gulim" panose="020B0600000101010101" charset="-127"/>
                <a:sym typeface="+mn-ea"/>
              </a:rPr>
              <a:t>w</a:t>
            </a:r>
            <a:r>
              <a:rPr lang="en-US" altLang="ko-KR" sz="1400" dirty="0" smtClean="0">
                <a:ea typeface="Gulim" panose="020B0600000101010101" charset="-127"/>
                <a:sym typeface="+mn-ea"/>
              </a:rPr>
              <a:t>hen </a:t>
            </a:r>
            <a:r>
              <a:rPr lang="en-US" altLang="ko-KR" sz="1400" dirty="0">
                <a:ea typeface="Gulim" panose="020B0600000101010101" charset="-127"/>
                <a:sym typeface="+mn-ea"/>
              </a:rPr>
              <a:t>the </a:t>
            </a:r>
            <a:r>
              <a:rPr lang="en-US" altLang="zh-CN" sz="1400" dirty="0">
                <a:sym typeface="+mn-ea"/>
              </a:rPr>
              <a:t>Tx occurs on </a:t>
            </a:r>
            <a:r>
              <a:rPr lang="en-US" altLang="zh-CN" sz="1400" dirty="0" smtClean="0">
                <a:sym typeface="+mn-ea"/>
              </a:rPr>
              <a:t>link1 </a:t>
            </a:r>
            <a:r>
              <a:rPr lang="en-US" altLang="zh-CN" sz="1400" dirty="0">
                <a:sym typeface="+mn-ea"/>
              </a:rPr>
              <a:t>the constraint Tx is allowed on </a:t>
            </a:r>
            <a:r>
              <a:rPr lang="en-US" altLang="zh-CN" sz="1400" dirty="0" smtClean="0">
                <a:sym typeface="+mn-ea"/>
              </a:rPr>
              <a:t>link2, such as the transmission of </a:t>
            </a:r>
            <a:r>
              <a:rPr lang="en-US" altLang="zh-CN" sz="1400" dirty="0"/>
              <a:t>special </a:t>
            </a:r>
            <a:r>
              <a:rPr lang="en-US" altLang="zh-CN" sz="1400" dirty="0" smtClean="0">
                <a:sym typeface="+mn-ea"/>
              </a:rPr>
              <a:t>control frames.</a:t>
            </a:r>
            <a:endParaRPr lang="en-US" altLang="ko-KR" sz="1400" dirty="0">
              <a:ea typeface="Gulim" panose="020B0600000101010101" charset="-127"/>
              <a:sym typeface="+mn-ea"/>
            </a:endParaRPr>
          </a:p>
          <a:p>
            <a:pPr marL="1200150" lvl="2" indent="-285750">
              <a:buFont typeface="Arial" panose="020B0604020202020204" pitchFamily="34" charset="0"/>
              <a:buChar char="•"/>
            </a:pPr>
            <a:r>
              <a:rPr lang="en-US" altLang="ko-KR" sz="1400" b="1" dirty="0" smtClean="0">
                <a:ea typeface="Gulim" panose="020B0600000101010101" charset="-127"/>
                <a:sym typeface="+mn-ea"/>
              </a:rPr>
              <a:t>STR</a:t>
            </a:r>
            <a:r>
              <a:rPr lang="en-US" altLang="ko-KR" sz="1400" dirty="0" smtClean="0">
                <a:ea typeface="Gulim" panose="020B0600000101010101" charset="-127"/>
                <a:sym typeface="+mn-ea"/>
              </a:rPr>
              <a:t>: </a:t>
            </a:r>
            <a:r>
              <a:rPr lang="en-US" altLang="ko-KR" sz="1400" dirty="0">
                <a:ea typeface="Gulim" panose="020B0600000101010101" charset="-127"/>
                <a:sym typeface="+mn-ea"/>
              </a:rPr>
              <a:t>When the </a:t>
            </a:r>
            <a:r>
              <a:rPr lang="en-US" altLang="zh-CN" sz="1400" dirty="0">
                <a:sym typeface="+mn-ea"/>
              </a:rPr>
              <a:t>Tx occurs on link1, the Rx is allowed </a:t>
            </a:r>
            <a:r>
              <a:rPr lang="en-US" altLang="zh-CN" sz="1400" dirty="0" smtClean="0">
                <a:sym typeface="+mn-ea"/>
              </a:rPr>
              <a:t>on link2</a:t>
            </a:r>
            <a:endParaRPr lang="en-US" altLang="ko-KR" sz="1400" dirty="0">
              <a:ea typeface="Gulim" panose="020B0600000101010101" charset="-127"/>
              <a:sym typeface="+mn-ea"/>
            </a:endParaRPr>
          </a:p>
        </p:txBody>
      </p:sp>
    </p:spTree>
    <p:extLst>
      <p:ext uri="{BB962C8B-B14F-4D97-AF65-F5344CB8AC3E}">
        <p14:creationId xmlns:p14="http://schemas.microsoft.com/office/powerpoint/2010/main" val="4125654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a:t>
            </a:r>
            <a:r>
              <a:rPr lang="en-US" altLang="zh-CN" dirty="0"/>
              <a:t>potential</a:t>
            </a:r>
            <a:r>
              <a:rPr lang="en-US" altLang="zh-CN" dirty="0" smtClean="0"/>
              <a:t> issue for non-STR MLO</a:t>
            </a:r>
            <a:endParaRPr lang="zh-CN" altLang="en-US" dirty="0"/>
          </a:p>
        </p:txBody>
      </p:sp>
      <p:sp>
        <p:nvSpPr>
          <p:cNvPr id="3" name="内容占位符 2"/>
          <p:cNvSpPr>
            <a:spLocks noGrp="1"/>
          </p:cNvSpPr>
          <p:nvPr>
            <p:ph idx="1"/>
          </p:nvPr>
        </p:nvSpPr>
        <p:spPr>
          <a:xfrm>
            <a:off x="470770" y="1628799"/>
            <a:ext cx="8458200" cy="1237925"/>
          </a:xfrm>
        </p:spPr>
        <p:txBody>
          <a:bodyPr/>
          <a:lstStyle/>
          <a:p>
            <a:pPr algn="just">
              <a:buFont typeface="Wingdings" panose="05000000000000000000" pitchFamily="2" charset="2"/>
              <a:buChar char="p"/>
            </a:pPr>
            <a:r>
              <a:rPr lang="en-US" altLang="zh-CN" sz="1600" dirty="0" smtClean="0"/>
              <a:t>For</a:t>
            </a:r>
            <a:r>
              <a:rPr lang="en-US" altLang="zh-CN" sz="1600" dirty="0"/>
              <a:t> constrained </a:t>
            </a:r>
            <a:r>
              <a:rPr lang="en-US" altLang="zh-CN" sz="1600" dirty="0" smtClean="0"/>
              <a:t>MLD strict </a:t>
            </a:r>
            <a:r>
              <a:rPr lang="en-US" altLang="zh-CN" sz="1600" dirty="0"/>
              <a:t>prohibition of STR </a:t>
            </a:r>
            <a:r>
              <a:rPr lang="en-GB" altLang="zh-CN" sz="1600" dirty="0"/>
              <a:t>on a pair of links</a:t>
            </a:r>
            <a:r>
              <a:rPr lang="en-US" altLang="zh-CN" sz="1600" dirty="0"/>
              <a:t>  would impact the </a:t>
            </a:r>
            <a:r>
              <a:rPr lang="en-US" altLang="zh-CN" sz="1600" dirty="0" smtClean="0"/>
              <a:t>efficiency </a:t>
            </a:r>
            <a:r>
              <a:rPr lang="en-US" altLang="zh-CN" sz="1600" dirty="0"/>
              <a:t>of multi-link operation. For example, in a non-STR </a:t>
            </a:r>
            <a:r>
              <a:rPr lang="en-US" altLang="zh-CN" sz="1600" dirty="0" smtClean="0"/>
              <a:t>MLD (MLD1 shown in the figure) </a:t>
            </a:r>
            <a:r>
              <a:rPr lang="en-US" altLang="zh-CN" sz="1600" dirty="0"/>
              <a:t>STA2 is receiving </a:t>
            </a:r>
            <a:r>
              <a:rPr lang="en-US" altLang="zh-CN" sz="1600" dirty="0" smtClean="0"/>
              <a:t>a PPDU in order to know whether the PPDU is addressed to itself  therefore STA1 cannot transmit any PPDU during the STA2’s receiving time of PPDU even if it is a inter-BSS PPDU if STR is strictly prohibited.</a:t>
            </a:r>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1600" dirty="0"/>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r>
              <a:rPr lang="en-US" altLang="zh-CN" sz="1600" dirty="0" smtClean="0"/>
              <a:t>For the </a:t>
            </a:r>
            <a:r>
              <a:rPr lang="en-GB" altLang="zh-CN" sz="1600" dirty="0"/>
              <a:t>constrained</a:t>
            </a:r>
            <a:r>
              <a:rPr lang="en-US" altLang="zh-CN" sz="1600" dirty="0"/>
              <a:t> MLD when receiving PPDU on </a:t>
            </a:r>
            <a:r>
              <a:rPr lang="en-US" altLang="zh-CN" sz="1600" dirty="0" smtClean="0"/>
              <a:t>one </a:t>
            </a:r>
            <a:r>
              <a:rPr lang="en-US" altLang="zh-CN" sz="1600" dirty="0"/>
              <a:t>link conditional permission for the transmission of </a:t>
            </a:r>
            <a:r>
              <a:rPr lang="en-US" altLang="zh-CN" sz="1600" dirty="0" smtClean="0"/>
              <a:t>a PPDU </a:t>
            </a:r>
            <a:r>
              <a:rPr lang="en-US" altLang="zh-CN" sz="1600" dirty="0"/>
              <a:t>carrying some special frames on </a:t>
            </a:r>
            <a:r>
              <a:rPr lang="en-US" altLang="zh-CN" sz="1600" dirty="0" smtClean="0"/>
              <a:t>the other link, </a:t>
            </a:r>
            <a:r>
              <a:rPr lang="en-US" altLang="zh-CN" sz="1600" dirty="0"/>
              <a:t>which adopts low-order QAM modulation and cause little inference,  would increase the efficiency of multi-link operation.</a:t>
            </a:r>
          </a:p>
          <a:p>
            <a:pPr algn="just">
              <a:buFont typeface="Wingdings" panose="05000000000000000000" pitchFamily="2" charset="2"/>
              <a:buChar char="p"/>
            </a:pPr>
            <a:endParaRPr lang="en-US" altLang="zh-CN" sz="1600" dirty="0" smtClean="0"/>
          </a:p>
          <a:p>
            <a:pPr algn="just">
              <a:buFont typeface="Wingdings" panose="05000000000000000000" pitchFamily="2" charset="2"/>
              <a:buChar char="p"/>
            </a:pPr>
            <a:endParaRPr lang="en-US" altLang="zh-CN" sz="2000" dirty="0"/>
          </a:p>
          <a:p>
            <a:pPr algn="just">
              <a:buFont typeface="Wingdings" panose="05000000000000000000" pitchFamily="2" charset="2"/>
              <a:buChar char="p"/>
            </a:pPr>
            <a:endParaRPr lang="en-US" altLang="zh-CN" sz="2000" dirty="0"/>
          </a:p>
          <a:p>
            <a:endParaRPr lang="zh-CN" altLang="en-US" sz="2000" dirty="0"/>
          </a:p>
        </p:txBody>
      </p:sp>
      <p:sp>
        <p:nvSpPr>
          <p:cNvPr id="4" name="页脚占位符 3"/>
          <p:cNvSpPr>
            <a:spLocks noGrp="1"/>
          </p:cNvSpPr>
          <p:nvPr>
            <p:ph type="ftr" sz="quarter" idx="10"/>
          </p:nvPr>
        </p:nvSpPr>
        <p:spPr/>
        <p:txBody>
          <a:bodyPr/>
          <a:lstStyle/>
          <a:p>
            <a:pPr>
              <a:defRPr/>
            </a:pPr>
            <a:r>
              <a:rPr lang="en-US" altLang="zh-CN" dirty="0" err="1" smtClean="0"/>
              <a:t>Liuming</a:t>
            </a:r>
            <a:r>
              <a:rPr lang="en-US" altLang="zh-CN" dirty="0" smtClean="0"/>
              <a:t>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6</a:t>
            </a:fld>
            <a:endParaRPr lang="en-US" altLang="zh-CN" dirty="0"/>
          </a:p>
        </p:txBody>
      </p:sp>
      <p:sp>
        <p:nvSpPr>
          <p:cNvPr id="6" name="矩形 5"/>
          <p:cNvSpPr/>
          <p:nvPr/>
        </p:nvSpPr>
        <p:spPr bwMode="auto">
          <a:xfrm>
            <a:off x="971600" y="3140968"/>
            <a:ext cx="2074710" cy="148623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 name="矩形 6"/>
          <p:cNvSpPr/>
          <p:nvPr/>
        </p:nvSpPr>
        <p:spPr bwMode="auto">
          <a:xfrm>
            <a:off x="1150332" y="354548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 name="矩形 7"/>
          <p:cNvSpPr/>
          <p:nvPr/>
        </p:nvSpPr>
        <p:spPr bwMode="auto">
          <a:xfrm>
            <a:off x="1150332" y="4056544"/>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 name="文本框 8"/>
          <p:cNvSpPr txBox="1"/>
          <p:nvPr/>
        </p:nvSpPr>
        <p:spPr>
          <a:xfrm>
            <a:off x="7169786" y="3140968"/>
            <a:ext cx="1002614" cy="338554"/>
          </a:xfrm>
          <a:prstGeom prst="rect">
            <a:avLst/>
          </a:prstGeom>
          <a:noFill/>
        </p:spPr>
        <p:txBody>
          <a:bodyPr wrap="square" rtlCol="0">
            <a:spAutoFit/>
          </a:bodyPr>
          <a:lstStyle/>
          <a:p>
            <a:r>
              <a:rPr lang="en-US" altLang="zh-CN" sz="1600" dirty="0" smtClean="0"/>
              <a:t>  MLD 2</a:t>
            </a:r>
            <a:endParaRPr lang="zh-CN" altLang="en-US" sz="1600" dirty="0"/>
          </a:p>
        </p:txBody>
      </p:sp>
      <p:sp>
        <p:nvSpPr>
          <p:cNvPr id="10" name="矩形 9"/>
          <p:cNvSpPr/>
          <p:nvPr/>
        </p:nvSpPr>
        <p:spPr bwMode="auto">
          <a:xfrm>
            <a:off x="6948264" y="3140968"/>
            <a:ext cx="1368152" cy="149164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 name="矩形 10"/>
          <p:cNvSpPr/>
          <p:nvPr/>
        </p:nvSpPr>
        <p:spPr bwMode="auto">
          <a:xfrm>
            <a:off x="7210167" y="3491320"/>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2" name="矩形 11"/>
          <p:cNvSpPr/>
          <p:nvPr/>
        </p:nvSpPr>
        <p:spPr bwMode="auto">
          <a:xfrm>
            <a:off x="7210167" y="404766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3" name="文本框 12"/>
          <p:cNvSpPr txBox="1"/>
          <p:nvPr/>
        </p:nvSpPr>
        <p:spPr>
          <a:xfrm>
            <a:off x="1071399" y="3140968"/>
            <a:ext cx="1844417" cy="338554"/>
          </a:xfrm>
          <a:prstGeom prst="rect">
            <a:avLst/>
          </a:prstGeom>
          <a:noFill/>
        </p:spPr>
        <p:txBody>
          <a:bodyPr wrap="square" rtlCol="0">
            <a:spAutoFit/>
          </a:bodyPr>
          <a:lstStyle/>
          <a:p>
            <a:pPr algn="ctr"/>
            <a:r>
              <a:rPr lang="en-US" altLang="zh-CN" sz="1600" dirty="0" smtClean="0"/>
              <a:t>MLD 1(non-STR)</a:t>
            </a:r>
            <a:endParaRPr lang="zh-CN" altLang="en-US" sz="1600" dirty="0"/>
          </a:p>
        </p:txBody>
      </p:sp>
      <p:cxnSp>
        <p:nvCxnSpPr>
          <p:cNvPr id="15" name="直接连接符 14"/>
          <p:cNvCxnSpPr/>
          <p:nvPr/>
        </p:nvCxnSpPr>
        <p:spPr bwMode="auto">
          <a:xfrm flipV="1">
            <a:off x="3046310" y="3742114"/>
            <a:ext cx="3903014" cy="13672"/>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6" name="直接连接符 15"/>
          <p:cNvCxnSpPr/>
          <p:nvPr/>
        </p:nvCxnSpPr>
        <p:spPr bwMode="auto">
          <a:xfrm>
            <a:off x="4020539" y="4348166"/>
            <a:ext cx="2928785" cy="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17" name="矩形 16"/>
          <p:cNvSpPr/>
          <p:nvPr/>
        </p:nvSpPr>
        <p:spPr bwMode="auto">
          <a:xfrm>
            <a:off x="2411760" y="4056544"/>
            <a:ext cx="2147886" cy="291621"/>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1" name="矩形 20"/>
          <p:cNvSpPr/>
          <p:nvPr/>
        </p:nvSpPr>
        <p:spPr bwMode="auto">
          <a:xfrm>
            <a:off x="2419246" y="4056545"/>
            <a:ext cx="1144642" cy="291622"/>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3" name="矩形 22"/>
          <p:cNvSpPr/>
          <p:nvPr/>
        </p:nvSpPr>
        <p:spPr bwMode="auto">
          <a:xfrm>
            <a:off x="2422063" y="3480481"/>
            <a:ext cx="1841601" cy="281487"/>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25" name="直接连接符 24"/>
          <p:cNvCxnSpPr/>
          <p:nvPr/>
        </p:nvCxnSpPr>
        <p:spPr bwMode="auto">
          <a:xfrm flipV="1">
            <a:off x="2419247" y="3509089"/>
            <a:ext cx="1836930" cy="233027"/>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7" name="直接连接符 26"/>
          <p:cNvCxnSpPr/>
          <p:nvPr/>
        </p:nvCxnSpPr>
        <p:spPr bwMode="auto">
          <a:xfrm>
            <a:off x="2411760" y="3480481"/>
            <a:ext cx="1851904" cy="281487"/>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9" name="文本框 38"/>
          <p:cNvSpPr txBox="1"/>
          <p:nvPr/>
        </p:nvSpPr>
        <p:spPr>
          <a:xfrm>
            <a:off x="2326635" y="4311469"/>
            <a:ext cx="2563045" cy="276999"/>
          </a:xfrm>
          <a:prstGeom prst="rect">
            <a:avLst/>
          </a:prstGeom>
          <a:noFill/>
        </p:spPr>
        <p:txBody>
          <a:bodyPr wrap="square" rtlCol="0">
            <a:spAutoFit/>
          </a:bodyPr>
          <a:lstStyle/>
          <a:p>
            <a:r>
              <a:rPr lang="en-US" altLang="zh-CN" b="1" dirty="0" smtClean="0"/>
              <a:t>Receiving an inter-BSS PPDU</a:t>
            </a:r>
            <a:endParaRPr lang="zh-CN" altLang="en-US" b="1" dirty="0"/>
          </a:p>
        </p:txBody>
      </p:sp>
      <p:sp>
        <p:nvSpPr>
          <p:cNvPr id="41" name="文本框 40"/>
          <p:cNvSpPr txBox="1"/>
          <p:nvPr/>
        </p:nvSpPr>
        <p:spPr>
          <a:xfrm>
            <a:off x="2549660" y="4047666"/>
            <a:ext cx="914400" cy="307777"/>
          </a:xfrm>
          <a:prstGeom prst="rect">
            <a:avLst/>
          </a:prstGeom>
          <a:noFill/>
        </p:spPr>
        <p:txBody>
          <a:bodyPr wrap="square" rtlCol="0">
            <a:spAutoFit/>
          </a:bodyPr>
          <a:lstStyle/>
          <a:p>
            <a:r>
              <a:rPr lang="en-US" altLang="zh-CN" sz="1400" dirty="0" smtClean="0"/>
              <a:t>Preamble</a:t>
            </a:r>
            <a:endParaRPr lang="zh-CN" altLang="en-US" sz="1400" dirty="0"/>
          </a:p>
        </p:txBody>
      </p:sp>
      <p:sp>
        <p:nvSpPr>
          <p:cNvPr id="42" name="文本框 41"/>
          <p:cNvSpPr txBox="1"/>
          <p:nvPr/>
        </p:nvSpPr>
        <p:spPr>
          <a:xfrm>
            <a:off x="3478358" y="3156254"/>
            <a:ext cx="2821834" cy="276999"/>
          </a:xfrm>
          <a:prstGeom prst="rect">
            <a:avLst/>
          </a:prstGeom>
          <a:noFill/>
        </p:spPr>
        <p:txBody>
          <a:bodyPr wrap="square" rtlCol="0">
            <a:spAutoFit/>
          </a:bodyPr>
          <a:lstStyle/>
          <a:p>
            <a:r>
              <a:rPr lang="en-US" altLang="zh-CN" b="1" dirty="0" smtClean="0">
                <a:solidFill>
                  <a:srgbClr val="FF0000"/>
                </a:solidFill>
              </a:rPr>
              <a:t>Transmission of a PPDU is forbidden</a:t>
            </a:r>
            <a:endParaRPr lang="zh-CN" altLang="en-US" b="1" dirty="0">
              <a:solidFill>
                <a:srgbClr val="FF0000"/>
              </a:solidFill>
            </a:endParaRPr>
          </a:p>
        </p:txBody>
      </p:sp>
      <p:cxnSp>
        <p:nvCxnSpPr>
          <p:cNvPr id="44" name="直接箭头连接符 43"/>
          <p:cNvCxnSpPr/>
          <p:nvPr/>
        </p:nvCxnSpPr>
        <p:spPr bwMode="auto">
          <a:xfrm>
            <a:off x="2419246" y="4797152"/>
            <a:ext cx="2512794"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45" name="文本框 44"/>
          <p:cNvSpPr txBox="1"/>
          <p:nvPr/>
        </p:nvSpPr>
        <p:spPr>
          <a:xfrm>
            <a:off x="4457227" y="4520151"/>
            <a:ext cx="771746" cy="276999"/>
          </a:xfrm>
          <a:prstGeom prst="rect">
            <a:avLst/>
          </a:prstGeom>
          <a:noFill/>
        </p:spPr>
        <p:txBody>
          <a:bodyPr wrap="square" rtlCol="0">
            <a:spAutoFit/>
          </a:bodyPr>
          <a:lstStyle/>
          <a:p>
            <a:r>
              <a:rPr lang="en-US" altLang="zh-CN" dirty="0" smtClean="0"/>
              <a:t>Time</a:t>
            </a:r>
            <a:endParaRPr lang="zh-CN" altLang="en-US" dirty="0"/>
          </a:p>
        </p:txBody>
      </p:sp>
      <p:sp>
        <p:nvSpPr>
          <p:cNvPr id="48" name="文本框 47"/>
          <p:cNvSpPr txBox="1"/>
          <p:nvPr/>
        </p:nvSpPr>
        <p:spPr>
          <a:xfrm>
            <a:off x="5537347" y="3425570"/>
            <a:ext cx="618829" cy="281320"/>
          </a:xfrm>
          <a:prstGeom prst="rect">
            <a:avLst/>
          </a:prstGeom>
          <a:noFill/>
        </p:spPr>
        <p:txBody>
          <a:bodyPr wrap="square" rtlCol="0">
            <a:spAutoFit/>
          </a:bodyPr>
          <a:lstStyle/>
          <a:p>
            <a:r>
              <a:rPr lang="en-US" altLang="zh-CN" dirty="0" smtClean="0"/>
              <a:t>Link1</a:t>
            </a:r>
            <a:endParaRPr lang="zh-CN" altLang="en-US" dirty="0"/>
          </a:p>
        </p:txBody>
      </p:sp>
      <p:sp>
        <p:nvSpPr>
          <p:cNvPr id="49" name="文本框 48"/>
          <p:cNvSpPr txBox="1"/>
          <p:nvPr/>
        </p:nvSpPr>
        <p:spPr>
          <a:xfrm>
            <a:off x="5538859" y="4074123"/>
            <a:ext cx="618829" cy="281320"/>
          </a:xfrm>
          <a:prstGeom prst="rect">
            <a:avLst/>
          </a:prstGeom>
          <a:noFill/>
        </p:spPr>
        <p:txBody>
          <a:bodyPr wrap="square" rtlCol="0">
            <a:spAutoFit/>
          </a:bodyPr>
          <a:lstStyle/>
          <a:p>
            <a:r>
              <a:rPr lang="en-US" altLang="zh-CN" dirty="0" smtClean="0"/>
              <a:t>Link2</a:t>
            </a:r>
            <a:endParaRPr lang="zh-CN" altLang="en-US" dirty="0"/>
          </a:p>
        </p:txBody>
      </p:sp>
      <p:sp>
        <p:nvSpPr>
          <p:cNvPr id="14" name="文本框 13"/>
          <p:cNvSpPr txBox="1"/>
          <p:nvPr/>
        </p:nvSpPr>
        <p:spPr>
          <a:xfrm>
            <a:off x="1339184" y="4891977"/>
            <a:ext cx="7589785" cy="276999"/>
          </a:xfrm>
          <a:prstGeom prst="rect">
            <a:avLst/>
          </a:prstGeom>
          <a:noFill/>
        </p:spPr>
        <p:txBody>
          <a:bodyPr wrap="square" rtlCol="0">
            <a:spAutoFit/>
          </a:bodyPr>
          <a:lstStyle/>
          <a:p>
            <a:r>
              <a:rPr lang="en-US" altLang="zh-CN" b="1" dirty="0" smtClean="0">
                <a:solidFill>
                  <a:srgbClr val="FF0000"/>
                </a:solidFill>
              </a:rPr>
              <a:t>If the inter-BSS PPDUs are received </a:t>
            </a:r>
            <a:r>
              <a:rPr lang="en-US" altLang="zh-CN" b="1" dirty="0">
                <a:solidFill>
                  <a:srgbClr val="FF0000"/>
                </a:solidFill>
              </a:rPr>
              <a:t>frequently a great </a:t>
            </a:r>
            <a:r>
              <a:rPr lang="en-US" altLang="zh-CN" b="1" dirty="0" smtClean="0">
                <a:solidFill>
                  <a:srgbClr val="FF0000"/>
                </a:solidFill>
              </a:rPr>
              <a:t>quantity of TXOPs gained by STA1 would be wasted. </a:t>
            </a:r>
            <a:endParaRPr lang="zh-CN" altLang="en-US" b="1" dirty="0">
              <a:solidFill>
                <a:srgbClr val="FF0000"/>
              </a:solidFill>
            </a:endParaRPr>
          </a:p>
        </p:txBody>
      </p:sp>
    </p:spTree>
    <p:extLst>
      <p:ext uri="{BB962C8B-B14F-4D97-AF65-F5344CB8AC3E}">
        <p14:creationId xmlns:p14="http://schemas.microsoft.com/office/powerpoint/2010/main" val="224785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ea typeface="宋体" panose="02010600030101010101" pitchFamily="2" charset="-122"/>
              </a:rPr>
              <a:t>Proposal – Notice-to-Send </a:t>
            </a:r>
            <a:r>
              <a:rPr lang="en-US" altLang="zh-CN" b="0" dirty="0">
                <a:ea typeface="宋体" panose="02010600030101010101" pitchFamily="2" charset="-122"/>
              </a:rPr>
              <a:t>(NTS</a:t>
            </a:r>
            <a:r>
              <a:rPr lang="en-US" altLang="zh-CN" b="0" dirty="0" smtClean="0">
                <a:ea typeface="宋体" panose="02010600030101010101" pitchFamily="2" charset="-122"/>
              </a:rPr>
              <a:t>) Mechanism for the constrained MLD</a:t>
            </a:r>
            <a:endParaRPr lang="zh-CN" altLang="en-US" dirty="0"/>
          </a:p>
        </p:txBody>
      </p:sp>
      <p:sp>
        <p:nvSpPr>
          <p:cNvPr id="3" name="内容占位符 2"/>
          <p:cNvSpPr>
            <a:spLocks noGrp="1"/>
          </p:cNvSpPr>
          <p:nvPr>
            <p:ph idx="1"/>
          </p:nvPr>
        </p:nvSpPr>
        <p:spPr>
          <a:xfrm>
            <a:off x="251520" y="1764721"/>
            <a:ext cx="8640960" cy="4710691"/>
          </a:xfrm>
        </p:spPr>
        <p:txBody>
          <a:bodyPr/>
          <a:lstStyle/>
          <a:p>
            <a:pPr algn="just">
              <a:buFont typeface="Wingdings" panose="05000000000000000000" pitchFamily="2" charset="2"/>
              <a:buChar char="p"/>
            </a:pPr>
            <a:r>
              <a:rPr lang="en-US" altLang="zh-CN" sz="1400" dirty="0"/>
              <a:t>This contribution proposes to add Notice-to-Send (NTS) Mechanism </a:t>
            </a:r>
            <a:r>
              <a:rPr lang="en-US" altLang="zh-CN" sz="1400" dirty="0" smtClean="0"/>
              <a:t>for </a:t>
            </a:r>
            <a:r>
              <a:rPr lang="en-US" altLang="zh-CN" sz="1400" dirty="0"/>
              <a:t>the constrained MLD in Multi-link operation.</a:t>
            </a:r>
          </a:p>
          <a:p>
            <a:pPr algn="just">
              <a:buFont typeface="+mj-ea"/>
              <a:buAutoNum type="circleNumDbPlain"/>
            </a:pPr>
            <a:r>
              <a:rPr lang="en-US" altLang="zh-CN" sz="1400" dirty="0" smtClean="0"/>
              <a:t>For the frame exchange between a STA in a constrained MLD and the other STA in a constrained or non-constrained MLD, when a STA </a:t>
            </a:r>
            <a:r>
              <a:rPr lang="en-US" altLang="zh-CN" sz="1400" dirty="0"/>
              <a:t>gains the TXOP and gets ready to send </a:t>
            </a:r>
            <a:r>
              <a:rPr lang="en-US" altLang="zh-CN" sz="1400" dirty="0" smtClean="0"/>
              <a:t>MPDU </a:t>
            </a:r>
            <a:r>
              <a:rPr lang="en-US" altLang="zh-CN" sz="1400" dirty="0"/>
              <a:t>a</a:t>
            </a:r>
            <a:r>
              <a:rPr lang="en-US" altLang="zh-CN" sz="1400" dirty="0" smtClean="0"/>
              <a:t> </a:t>
            </a:r>
            <a:r>
              <a:rPr lang="en-US" altLang="zh-CN" sz="1400" dirty="0"/>
              <a:t>Notice-to-Send (NTS) frame </a:t>
            </a:r>
            <a:r>
              <a:rPr lang="en-US" altLang="zh-CN" sz="1400" dirty="0" smtClean="0"/>
              <a:t>can be sent before the transmission of MPDU.</a:t>
            </a:r>
            <a:endParaRPr lang="en-US" altLang="zh-CN" sz="1400" dirty="0"/>
          </a:p>
          <a:p>
            <a:pPr algn="just">
              <a:buFont typeface="+mj-ea"/>
              <a:buAutoNum type="circleNumDbPlain"/>
            </a:pPr>
            <a:r>
              <a:rPr lang="en-US" altLang="zh-CN" sz="1400" dirty="0" smtClean="0"/>
              <a:t>During the xIFS time slot after the transmission of the </a:t>
            </a:r>
            <a:r>
              <a:rPr lang="en-US" altLang="zh-CN" sz="1400" dirty="0"/>
              <a:t>NTS </a:t>
            </a:r>
            <a:r>
              <a:rPr lang="en-US" altLang="zh-CN" sz="1400" dirty="0" smtClean="0"/>
              <a:t>frame according to the frames received by the STA(TXOP holder) and the other  STAs affiliated with the same MLD the STA would determine whether to send the MPDU in order to avoid that the </a:t>
            </a:r>
            <a:r>
              <a:rPr lang="en-US" altLang="zh-CN" sz="1400" dirty="0">
                <a:ea typeface="宋体" panose="02010600030101010101" pitchFamily="2" charset="-122"/>
              </a:rPr>
              <a:t>simultaneous transmission and reception </a:t>
            </a:r>
            <a:r>
              <a:rPr lang="en-GB" altLang="zh-CN" sz="1400" dirty="0">
                <a:ea typeface="宋体" panose="02010600030101010101" pitchFamily="2" charset="-122"/>
              </a:rPr>
              <a:t>on a pair of links for </a:t>
            </a:r>
            <a:r>
              <a:rPr lang="en-GB" altLang="zh-CN" sz="1400" dirty="0" smtClean="0">
                <a:ea typeface="宋体" panose="02010600030101010101" pitchFamily="2" charset="-122"/>
              </a:rPr>
              <a:t>the </a:t>
            </a:r>
            <a:r>
              <a:rPr lang="en-US" altLang="zh-CN" sz="1400" dirty="0">
                <a:ea typeface="宋体" panose="02010600030101010101" pitchFamily="2" charset="-122"/>
              </a:rPr>
              <a:t>constrained </a:t>
            </a:r>
            <a:r>
              <a:rPr lang="en-GB" altLang="zh-CN" sz="1400" dirty="0">
                <a:ea typeface="宋体" panose="02010600030101010101" pitchFamily="2" charset="-122"/>
              </a:rPr>
              <a:t>MLD </a:t>
            </a:r>
            <a:r>
              <a:rPr lang="en-GB" altLang="zh-CN" sz="1400" dirty="0" smtClean="0">
                <a:ea typeface="宋体" panose="02010600030101010101" pitchFamily="2" charset="-122"/>
              </a:rPr>
              <a:t>occurs.</a:t>
            </a:r>
          </a:p>
          <a:p>
            <a:pPr algn="just"/>
            <a:endParaRPr lang="en-GB" altLang="zh-CN" sz="1400" dirty="0" smtClean="0">
              <a:ea typeface="宋体" panose="02010600030101010101" pitchFamily="2" charset="-122"/>
            </a:endParaRPr>
          </a:p>
          <a:p>
            <a:pPr algn="just"/>
            <a:r>
              <a:rPr lang="en-US" altLang="zh-CN" sz="1400" dirty="0" smtClean="0"/>
              <a:t>Note: </a:t>
            </a:r>
          </a:p>
          <a:p>
            <a:pPr algn="just">
              <a:buFont typeface="+mj-lt"/>
              <a:buAutoNum type="alphaLcParenR"/>
            </a:pPr>
            <a:r>
              <a:rPr lang="en-US" altLang="zh-CN" sz="1400" dirty="0" smtClean="0"/>
              <a:t>A NTS frame </a:t>
            </a:r>
            <a:r>
              <a:rPr lang="en-US" altLang="zh-CN" sz="1400" dirty="0"/>
              <a:t>may carry the addresses of the transmitter and receiver, and the duration value, which is the time required </a:t>
            </a:r>
            <a:r>
              <a:rPr lang="en-US" altLang="zh-CN" sz="1400" dirty="0" smtClean="0"/>
              <a:t>to transmit </a:t>
            </a:r>
            <a:r>
              <a:rPr lang="en-US" altLang="zh-CN" sz="1400" dirty="0"/>
              <a:t>the pending Data or Management frame, plus one </a:t>
            </a:r>
            <a:r>
              <a:rPr lang="en-US" altLang="zh-CN" sz="1400" dirty="0" err="1"/>
              <a:t>Ack</a:t>
            </a:r>
            <a:r>
              <a:rPr lang="en-US" altLang="zh-CN" sz="1400" dirty="0"/>
              <a:t> frame, plus one xIFS(SF-IFS) and one SIFS.</a:t>
            </a:r>
          </a:p>
          <a:p>
            <a:pPr algn="just">
              <a:buFont typeface="+mj-lt"/>
              <a:buAutoNum type="alphaLcParenR"/>
            </a:pPr>
            <a:r>
              <a:rPr lang="en-US" altLang="zh-CN" sz="1400" dirty="0" smtClean="0"/>
              <a:t>For </a:t>
            </a:r>
            <a:r>
              <a:rPr lang="en-US" altLang="zh-CN" sz="1400" dirty="0"/>
              <a:t>the </a:t>
            </a:r>
            <a:r>
              <a:rPr lang="en-GB" altLang="zh-CN" sz="1400" dirty="0"/>
              <a:t>constrained</a:t>
            </a:r>
            <a:r>
              <a:rPr lang="en-US" altLang="zh-CN" sz="1400" dirty="0"/>
              <a:t> MLD when receiving PPDU on one link </a:t>
            </a:r>
            <a:r>
              <a:rPr lang="en-US" altLang="zh-CN" sz="1400" dirty="0" smtClean="0"/>
              <a:t>the </a:t>
            </a:r>
            <a:r>
              <a:rPr lang="en-US" altLang="zh-CN" sz="1400" dirty="0"/>
              <a:t>transmission of a PPDU </a:t>
            </a:r>
            <a:r>
              <a:rPr lang="en-US" altLang="zh-CN" sz="1400" dirty="0" smtClean="0"/>
              <a:t>carrying a NTS frame </a:t>
            </a:r>
            <a:r>
              <a:rPr lang="en-US" altLang="zh-CN" sz="1400" dirty="0"/>
              <a:t>on </a:t>
            </a:r>
            <a:r>
              <a:rPr lang="en-US" altLang="zh-CN" sz="1400" dirty="0" smtClean="0"/>
              <a:t>the other link can be allowed.</a:t>
            </a:r>
          </a:p>
          <a:p>
            <a:pPr algn="just">
              <a:buFont typeface="+mj-lt"/>
              <a:buAutoNum type="alphaLcParenR"/>
            </a:pPr>
            <a:r>
              <a:rPr lang="en-US" altLang="zh-CN" sz="1400" dirty="0"/>
              <a:t>the transmission of </a:t>
            </a:r>
            <a:r>
              <a:rPr lang="en-US" altLang="zh-CN" sz="1400" dirty="0" smtClean="0"/>
              <a:t>NTS </a:t>
            </a:r>
            <a:r>
              <a:rPr lang="en-US" altLang="zh-CN" sz="1400" dirty="0"/>
              <a:t>frame on one link adopts low-order QAM modulation and guarantee reliability under certain inference from the potential reception of the other link and at the same time causes little inference to the reception of the other link</a:t>
            </a:r>
            <a:r>
              <a:rPr lang="en-US" altLang="zh-CN" sz="1400" dirty="0" smtClean="0"/>
              <a:t>.</a:t>
            </a:r>
          </a:p>
          <a:p>
            <a:pPr algn="just">
              <a:buFont typeface="+mj-lt"/>
              <a:buAutoNum type="alphaLcParenR"/>
            </a:pPr>
            <a:endParaRPr lang="zh-CN" altLang="en-US" sz="14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7</a:t>
            </a:fld>
            <a:endParaRPr lang="en-US" altLang="zh-CN" dirty="0"/>
          </a:p>
        </p:txBody>
      </p:sp>
    </p:spTree>
    <p:extLst>
      <p:ext uri="{BB962C8B-B14F-4D97-AF65-F5344CB8AC3E}">
        <p14:creationId xmlns:p14="http://schemas.microsoft.com/office/powerpoint/2010/main" val="4267811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a:ea typeface="宋体" panose="02010600030101010101" pitchFamily="2" charset="-122"/>
              </a:rPr>
              <a:t>Notice-to-Send (NTS) Mechanism for </a:t>
            </a:r>
            <a:br>
              <a:rPr lang="en-US" altLang="zh-CN" b="0" dirty="0">
                <a:ea typeface="宋体" panose="02010600030101010101" pitchFamily="2" charset="-122"/>
              </a:rPr>
            </a:br>
            <a:r>
              <a:rPr lang="en-US" altLang="zh-CN" b="0" dirty="0">
                <a:ea typeface="宋体" panose="02010600030101010101" pitchFamily="2" charset="-122"/>
              </a:rPr>
              <a:t>the constrained </a:t>
            </a:r>
            <a:r>
              <a:rPr lang="en-US" altLang="zh-CN" b="0" dirty="0" smtClean="0">
                <a:ea typeface="宋体" panose="02010600030101010101" pitchFamily="2" charset="-122"/>
              </a:rPr>
              <a:t>MLD - example</a:t>
            </a:r>
            <a:endParaRPr lang="zh-CN" altLang="en-US" dirty="0"/>
          </a:p>
        </p:txBody>
      </p:sp>
      <p:sp>
        <p:nvSpPr>
          <p:cNvPr id="3" name="内容占位符 2"/>
          <p:cNvSpPr>
            <a:spLocks noGrp="1"/>
          </p:cNvSpPr>
          <p:nvPr>
            <p:ph idx="1"/>
          </p:nvPr>
        </p:nvSpPr>
        <p:spPr>
          <a:xfrm>
            <a:off x="685800" y="1877565"/>
            <a:ext cx="7772400" cy="2442326"/>
          </a:xfrm>
        </p:spPr>
        <p:txBody>
          <a:bodyPr/>
          <a:lstStyle/>
          <a:p>
            <a:pPr algn="just"/>
            <a:r>
              <a:rPr lang="en-US" altLang="zh-CN" sz="1600" dirty="0" smtClean="0"/>
              <a:t>For </a:t>
            </a:r>
            <a:r>
              <a:rPr lang="en-US" altLang="zh-CN" sz="1600" dirty="0"/>
              <a:t>example, in a </a:t>
            </a:r>
            <a:r>
              <a:rPr lang="en-US" altLang="zh-CN" sz="1600" dirty="0" smtClean="0"/>
              <a:t>STR-constrained MLD(MLD1) </a:t>
            </a:r>
            <a:r>
              <a:rPr lang="en-US" altLang="zh-CN" sz="1600" dirty="0"/>
              <a:t>STA2 is receiving a </a:t>
            </a:r>
            <a:r>
              <a:rPr lang="en-US" altLang="zh-CN" sz="1600" dirty="0" smtClean="0"/>
              <a:t>PPDU but don’t </a:t>
            </a:r>
            <a:r>
              <a:rPr lang="en-US" altLang="zh-CN" sz="1600" dirty="0"/>
              <a:t>know whether the PPDU is addressed to itself</a:t>
            </a:r>
            <a:r>
              <a:rPr lang="en-US" altLang="zh-CN" sz="1600" dirty="0" smtClean="0"/>
              <a:t>  STA1 (TXOP holder) firstly sends </a:t>
            </a:r>
            <a:r>
              <a:rPr lang="en-US" altLang="zh-CN" sz="1600" dirty="0"/>
              <a:t>a Notice-to-Send (NTS</a:t>
            </a:r>
            <a:r>
              <a:rPr lang="en-US" altLang="zh-CN" sz="1600" dirty="0" smtClean="0"/>
              <a:t>) .</a:t>
            </a:r>
          </a:p>
          <a:p>
            <a:pPr algn="just"/>
            <a:r>
              <a:rPr lang="en-US" altLang="zh-CN" sz="1600" dirty="0" smtClean="0"/>
              <a:t>During </a:t>
            </a:r>
            <a:r>
              <a:rPr lang="en-US" altLang="zh-CN" sz="1600" dirty="0"/>
              <a:t>the xIFS time slot after the transmission of the NTS frame according to the frames received </a:t>
            </a:r>
            <a:r>
              <a:rPr lang="en-US" altLang="zh-CN" sz="1600" dirty="0" smtClean="0"/>
              <a:t>by STA2, STA1 </a:t>
            </a:r>
            <a:r>
              <a:rPr lang="en-US" altLang="zh-CN" sz="1600" dirty="0"/>
              <a:t>would determine whether to send </a:t>
            </a:r>
            <a:r>
              <a:rPr lang="en-US" altLang="zh-CN" sz="1600" dirty="0" smtClean="0"/>
              <a:t>the MPDU.</a:t>
            </a:r>
          </a:p>
          <a:p>
            <a:pPr algn="just">
              <a:buFont typeface="Wingdings" panose="05000000000000000000" pitchFamily="2" charset="2"/>
              <a:buChar char="Ø"/>
            </a:pPr>
            <a:r>
              <a:rPr lang="en-US" altLang="zh-CN" sz="1600" dirty="0" smtClean="0"/>
              <a:t>If </a:t>
            </a:r>
            <a:r>
              <a:rPr lang="en-US" altLang="zh-CN" sz="1600" dirty="0"/>
              <a:t>the </a:t>
            </a:r>
            <a:r>
              <a:rPr lang="en-US" altLang="zh-CN" sz="1600" dirty="0" smtClean="0"/>
              <a:t>frames decoded </a:t>
            </a:r>
            <a:r>
              <a:rPr lang="en-US" altLang="zh-CN" sz="1600" dirty="0"/>
              <a:t>by </a:t>
            </a:r>
            <a:r>
              <a:rPr lang="en-US" altLang="zh-CN" sz="1600" dirty="0" smtClean="0"/>
              <a:t>STA2 are not addressed to itself </a:t>
            </a:r>
            <a:r>
              <a:rPr lang="en-US" altLang="zh-CN" sz="1600" dirty="0"/>
              <a:t>STA1 (TXOP holder) </a:t>
            </a:r>
            <a:r>
              <a:rPr lang="en-US" altLang="zh-CN" sz="1600" dirty="0" smtClean="0"/>
              <a:t>would send </a:t>
            </a:r>
            <a:r>
              <a:rPr lang="en-US" altLang="zh-CN" sz="1600" dirty="0"/>
              <a:t>the </a:t>
            </a:r>
            <a:r>
              <a:rPr lang="en-US" altLang="zh-CN" sz="1600" dirty="0" smtClean="0"/>
              <a:t>MPDU.</a:t>
            </a:r>
          </a:p>
          <a:p>
            <a:pPr algn="just">
              <a:buFont typeface="Wingdings" panose="05000000000000000000" pitchFamily="2" charset="2"/>
              <a:buChar char="Ø"/>
            </a:pPr>
            <a:r>
              <a:rPr lang="en-US" altLang="zh-CN" sz="1600" dirty="0"/>
              <a:t>If the frames decoded by STA2 </a:t>
            </a:r>
            <a:r>
              <a:rPr lang="en-US" altLang="zh-CN" sz="1600" dirty="0" smtClean="0"/>
              <a:t>are </a:t>
            </a:r>
            <a:r>
              <a:rPr lang="en-US" altLang="zh-CN" sz="1600" dirty="0"/>
              <a:t>addressed to itself STA1 (TXOP holder) would </a:t>
            </a:r>
            <a:r>
              <a:rPr lang="en-US" altLang="zh-CN" sz="1600" dirty="0" smtClean="0"/>
              <a:t>stop sending </a:t>
            </a:r>
            <a:r>
              <a:rPr lang="en-US" altLang="zh-CN" sz="1600" dirty="0"/>
              <a:t>the MPDU.</a:t>
            </a:r>
          </a:p>
          <a:p>
            <a:pPr algn="just"/>
            <a:endParaRPr lang="en-US" altLang="zh-CN" sz="1600" dirty="0"/>
          </a:p>
          <a:p>
            <a:pPr algn="just"/>
            <a:endParaRPr lang="zh-CN" altLang="en-US" sz="1600" dirty="0"/>
          </a:p>
        </p:txBody>
      </p:sp>
      <p:sp>
        <p:nvSpPr>
          <p:cNvPr id="4" name="页脚占位符 3"/>
          <p:cNvSpPr>
            <a:spLocks noGrp="1"/>
          </p:cNvSpPr>
          <p:nvPr>
            <p:ph type="ftr" sz="quarter" idx="10"/>
          </p:nvPr>
        </p:nvSpPr>
        <p:spPr>
          <a:xfrm>
            <a:off x="7182975" y="6475413"/>
            <a:ext cx="1360950" cy="184666"/>
          </a:xfrm>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a:xfrm>
            <a:off x="4571630" y="6475413"/>
            <a:ext cx="76944" cy="184666"/>
          </a:xfrm>
        </p:spPr>
        <p:txBody>
          <a:bodyPr/>
          <a:lstStyle/>
          <a:p>
            <a:pPr>
              <a:defRPr/>
            </a:pPr>
            <a:fld id="{DB96EB75-F5AF-4D4C-9A85-68542A78121A}" type="slidenum">
              <a:rPr lang="en-US" altLang="zh-CN" smtClean="0"/>
              <a:t>8</a:t>
            </a:fld>
            <a:endParaRPr lang="en-US" altLang="zh-CN" dirty="0"/>
          </a:p>
        </p:txBody>
      </p:sp>
      <p:sp>
        <p:nvSpPr>
          <p:cNvPr id="7" name="矩形 6"/>
          <p:cNvSpPr/>
          <p:nvPr/>
        </p:nvSpPr>
        <p:spPr bwMode="auto">
          <a:xfrm>
            <a:off x="1027462" y="4509120"/>
            <a:ext cx="2074710" cy="1715357"/>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 name="矩形 7"/>
          <p:cNvSpPr/>
          <p:nvPr/>
        </p:nvSpPr>
        <p:spPr bwMode="auto">
          <a:xfrm>
            <a:off x="1569368" y="512474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dirty="0" smtClean="0">
                <a:cs typeface="Arial" panose="020B0604020202020204" pitchFamily="34" charset="0"/>
              </a:rPr>
              <a:t>STA1</a:t>
            </a:r>
            <a:endParaRPr kumimoji="0" lang="zh-CN" altLang="en-US" b="0" i="0" u="none" strike="noStrike" cap="none" normalizeH="0" baseline="0" dirty="0" smtClean="0">
              <a:ln>
                <a:noFill/>
              </a:ln>
              <a:solidFill>
                <a:schemeClr val="tx1"/>
              </a:solidFill>
              <a:effectLst/>
              <a:cs typeface="Arial" panose="020B0604020202020204" pitchFamily="34" charset="0"/>
            </a:endParaRPr>
          </a:p>
        </p:txBody>
      </p:sp>
      <p:sp>
        <p:nvSpPr>
          <p:cNvPr id="9" name="矩形 8"/>
          <p:cNvSpPr/>
          <p:nvPr/>
        </p:nvSpPr>
        <p:spPr bwMode="auto">
          <a:xfrm>
            <a:off x="1569368" y="568028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dirty="0" smtClean="0">
                <a:cs typeface="Arial" panose="020B0604020202020204" pitchFamily="34" charset="0"/>
              </a:rPr>
              <a:t>STA2</a:t>
            </a:r>
            <a:endParaRPr kumimoji="0" lang="zh-CN" altLang="en-US" b="0" i="0" u="none" strike="noStrike" cap="none" normalizeH="0" baseline="0" dirty="0" smtClean="0">
              <a:ln>
                <a:noFill/>
              </a:ln>
              <a:solidFill>
                <a:schemeClr val="tx1"/>
              </a:solidFill>
              <a:effectLst/>
              <a:cs typeface="Arial" panose="020B0604020202020204" pitchFamily="34" charset="0"/>
            </a:endParaRPr>
          </a:p>
        </p:txBody>
      </p:sp>
      <p:sp>
        <p:nvSpPr>
          <p:cNvPr id="10" name="文本框 9"/>
          <p:cNvSpPr txBox="1"/>
          <p:nvPr/>
        </p:nvSpPr>
        <p:spPr>
          <a:xfrm>
            <a:off x="7261938" y="4657807"/>
            <a:ext cx="1002614" cy="276999"/>
          </a:xfrm>
          <a:prstGeom prst="rect">
            <a:avLst/>
          </a:prstGeom>
          <a:noFill/>
        </p:spPr>
        <p:txBody>
          <a:bodyPr wrap="square" rtlCol="0">
            <a:spAutoFit/>
          </a:bodyPr>
          <a:lstStyle/>
          <a:p>
            <a:r>
              <a:rPr lang="en-US" altLang="zh-CN" dirty="0" smtClean="0"/>
              <a:t>  MLD 2</a:t>
            </a:r>
            <a:endParaRPr lang="zh-CN" altLang="en-US" dirty="0"/>
          </a:p>
        </p:txBody>
      </p:sp>
      <p:sp>
        <p:nvSpPr>
          <p:cNvPr id="11" name="矩形 10"/>
          <p:cNvSpPr/>
          <p:nvPr/>
        </p:nvSpPr>
        <p:spPr bwMode="auto">
          <a:xfrm>
            <a:off x="7004126" y="4509120"/>
            <a:ext cx="1368152" cy="172076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2" name="矩形 11"/>
          <p:cNvSpPr/>
          <p:nvPr/>
        </p:nvSpPr>
        <p:spPr bwMode="auto">
          <a:xfrm>
            <a:off x="7236296" y="5195944"/>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dirty="0" smtClean="0">
                <a:cs typeface="Arial" panose="020B0604020202020204" pitchFamily="34" charset="0"/>
              </a:rPr>
              <a:t>STA3</a:t>
            </a:r>
            <a:endParaRPr kumimoji="0" lang="zh-CN" altLang="en-US" b="0" i="0" u="none" strike="noStrike" cap="none" normalizeH="0" baseline="0" dirty="0" smtClean="0">
              <a:ln>
                <a:noFill/>
              </a:ln>
              <a:solidFill>
                <a:schemeClr val="tx1"/>
              </a:solidFill>
              <a:effectLst/>
              <a:cs typeface="Arial" panose="020B0604020202020204" pitchFamily="34" charset="0"/>
            </a:endParaRPr>
          </a:p>
        </p:txBody>
      </p:sp>
      <p:sp>
        <p:nvSpPr>
          <p:cNvPr id="13" name="矩形 12"/>
          <p:cNvSpPr/>
          <p:nvPr/>
        </p:nvSpPr>
        <p:spPr bwMode="auto">
          <a:xfrm>
            <a:off x="7236296" y="5752290"/>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dirty="0" smtClean="0">
                <a:cs typeface="Arial" panose="020B0604020202020204" pitchFamily="34" charset="0"/>
              </a:rPr>
              <a:t>STA4</a:t>
            </a:r>
            <a:endParaRPr kumimoji="0" lang="zh-CN" altLang="en-US" b="0" i="0" u="none" strike="noStrike" cap="none" normalizeH="0" baseline="0" dirty="0" smtClean="0">
              <a:ln>
                <a:noFill/>
              </a:ln>
              <a:solidFill>
                <a:schemeClr val="tx1"/>
              </a:solidFill>
              <a:effectLst/>
              <a:cs typeface="Arial" panose="020B0604020202020204" pitchFamily="34" charset="0"/>
            </a:endParaRPr>
          </a:p>
        </p:txBody>
      </p:sp>
      <p:sp>
        <p:nvSpPr>
          <p:cNvPr id="14" name="文本框 13"/>
          <p:cNvSpPr txBox="1"/>
          <p:nvPr/>
        </p:nvSpPr>
        <p:spPr>
          <a:xfrm>
            <a:off x="849956" y="4509121"/>
            <a:ext cx="2239127" cy="461665"/>
          </a:xfrm>
          <a:prstGeom prst="rect">
            <a:avLst/>
          </a:prstGeom>
          <a:noFill/>
        </p:spPr>
        <p:txBody>
          <a:bodyPr wrap="square" rtlCol="0">
            <a:spAutoFit/>
          </a:bodyPr>
          <a:lstStyle/>
          <a:p>
            <a:pPr algn="ctr"/>
            <a:r>
              <a:rPr lang="en-US" altLang="zh-CN" dirty="0" smtClean="0"/>
              <a:t>MLD 1</a:t>
            </a:r>
          </a:p>
          <a:p>
            <a:pPr algn="ctr"/>
            <a:r>
              <a:rPr lang="en-US" altLang="zh-CN" dirty="0" smtClean="0"/>
              <a:t>(</a:t>
            </a:r>
            <a:r>
              <a:rPr lang="en-US" altLang="zh-CN" b="1" dirty="0">
                <a:solidFill>
                  <a:srgbClr val="FF0000"/>
                </a:solidFill>
              </a:rPr>
              <a:t>STR-</a:t>
            </a:r>
            <a:r>
              <a:rPr lang="en-US" altLang="zh-CN" b="1" dirty="0">
                <a:solidFill>
                  <a:srgbClr val="FF0000"/>
                </a:solidFill>
                <a:ea typeface="宋体" panose="02010600030101010101" pitchFamily="2" charset="-122"/>
              </a:rPr>
              <a:t>Constrained</a:t>
            </a:r>
            <a:r>
              <a:rPr lang="en-US" altLang="zh-CN" dirty="0" smtClean="0"/>
              <a:t>)</a:t>
            </a:r>
            <a:endParaRPr lang="zh-CN" altLang="en-US" dirty="0"/>
          </a:p>
        </p:txBody>
      </p:sp>
      <p:cxnSp>
        <p:nvCxnSpPr>
          <p:cNvPr id="15" name="直接连接符 14"/>
          <p:cNvCxnSpPr/>
          <p:nvPr/>
        </p:nvCxnSpPr>
        <p:spPr bwMode="auto">
          <a:xfrm flipV="1">
            <a:off x="3102172" y="5339394"/>
            <a:ext cx="3903014" cy="13672"/>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6" name="直接连接符 15"/>
          <p:cNvCxnSpPr/>
          <p:nvPr/>
        </p:nvCxnSpPr>
        <p:spPr bwMode="auto">
          <a:xfrm>
            <a:off x="4076401" y="5945446"/>
            <a:ext cx="2928785" cy="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17" name="矩形 16"/>
          <p:cNvSpPr/>
          <p:nvPr/>
        </p:nvSpPr>
        <p:spPr bwMode="auto">
          <a:xfrm>
            <a:off x="2705350" y="5653825"/>
            <a:ext cx="1910158" cy="282102"/>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b="0" i="0" u="none" strike="noStrike" cap="none" normalizeH="0" baseline="0" smtClean="0">
              <a:ln>
                <a:noFill/>
              </a:ln>
              <a:solidFill>
                <a:schemeClr val="tx1"/>
              </a:solidFill>
              <a:effectLst/>
              <a:latin typeface="Times New Roman" panose="02020603050405020304" pitchFamily="18" charset="0"/>
            </a:endParaRPr>
          </a:p>
        </p:txBody>
      </p:sp>
      <p:sp>
        <p:nvSpPr>
          <p:cNvPr id="18" name="矩形 17"/>
          <p:cNvSpPr/>
          <p:nvPr/>
        </p:nvSpPr>
        <p:spPr bwMode="auto">
          <a:xfrm>
            <a:off x="2705350" y="5653825"/>
            <a:ext cx="914400" cy="291621"/>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b="0" i="0" u="none" strike="noStrike" cap="none" normalizeH="0" baseline="0" smtClean="0">
              <a:ln>
                <a:noFill/>
              </a:ln>
              <a:solidFill>
                <a:schemeClr val="tx1"/>
              </a:solidFill>
              <a:effectLst/>
              <a:latin typeface="Times New Roman" panose="02020603050405020304" pitchFamily="18" charset="0"/>
            </a:endParaRPr>
          </a:p>
        </p:txBody>
      </p:sp>
      <p:sp>
        <p:nvSpPr>
          <p:cNvPr id="22" name="文本框 21"/>
          <p:cNvSpPr txBox="1"/>
          <p:nvPr/>
        </p:nvSpPr>
        <p:spPr>
          <a:xfrm>
            <a:off x="2651329" y="5921677"/>
            <a:ext cx="2563045" cy="276999"/>
          </a:xfrm>
          <a:prstGeom prst="rect">
            <a:avLst/>
          </a:prstGeom>
          <a:noFill/>
        </p:spPr>
        <p:txBody>
          <a:bodyPr wrap="square" rtlCol="0">
            <a:spAutoFit/>
          </a:bodyPr>
          <a:lstStyle/>
          <a:p>
            <a:r>
              <a:rPr lang="en-US" altLang="zh-CN" b="1" dirty="0" smtClean="0"/>
              <a:t>Receiving a PPDU</a:t>
            </a:r>
            <a:endParaRPr lang="zh-CN" altLang="en-US" b="1" dirty="0"/>
          </a:p>
        </p:txBody>
      </p:sp>
      <p:sp>
        <p:nvSpPr>
          <p:cNvPr id="23" name="文本框 22"/>
          <p:cNvSpPr txBox="1"/>
          <p:nvPr/>
        </p:nvSpPr>
        <p:spPr>
          <a:xfrm>
            <a:off x="2705350" y="5657035"/>
            <a:ext cx="914400" cy="276999"/>
          </a:xfrm>
          <a:prstGeom prst="rect">
            <a:avLst/>
          </a:prstGeom>
          <a:noFill/>
        </p:spPr>
        <p:txBody>
          <a:bodyPr wrap="square" rtlCol="0">
            <a:spAutoFit/>
          </a:bodyPr>
          <a:lstStyle/>
          <a:p>
            <a:r>
              <a:rPr lang="en-US" altLang="zh-CN" dirty="0" smtClean="0"/>
              <a:t>Preamble</a:t>
            </a:r>
            <a:endParaRPr lang="zh-CN" altLang="en-US" dirty="0"/>
          </a:p>
        </p:txBody>
      </p:sp>
      <p:cxnSp>
        <p:nvCxnSpPr>
          <p:cNvPr id="25" name="直接箭头连接符 24"/>
          <p:cNvCxnSpPr/>
          <p:nvPr/>
        </p:nvCxnSpPr>
        <p:spPr bwMode="auto">
          <a:xfrm>
            <a:off x="2475108" y="6394432"/>
            <a:ext cx="2512794"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6" name="文本框 25"/>
          <p:cNvSpPr txBox="1"/>
          <p:nvPr/>
        </p:nvSpPr>
        <p:spPr>
          <a:xfrm>
            <a:off x="4513089" y="6117431"/>
            <a:ext cx="771746" cy="276999"/>
          </a:xfrm>
          <a:prstGeom prst="rect">
            <a:avLst/>
          </a:prstGeom>
          <a:noFill/>
        </p:spPr>
        <p:txBody>
          <a:bodyPr wrap="square" rtlCol="0">
            <a:spAutoFit/>
          </a:bodyPr>
          <a:lstStyle/>
          <a:p>
            <a:r>
              <a:rPr lang="en-US" altLang="zh-CN" dirty="0" smtClean="0"/>
              <a:t>Time</a:t>
            </a:r>
            <a:endParaRPr lang="zh-CN" altLang="en-US" dirty="0"/>
          </a:p>
        </p:txBody>
      </p:sp>
      <p:sp>
        <p:nvSpPr>
          <p:cNvPr id="27" name="矩形 26"/>
          <p:cNvSpPr/>
          <p:nvPr/>
        </p:nvSpPr>
        <p:spPr bwMode="auto">
          <a:xfrm>
            <a:off x="2843808" y="5031381"/>
            <a:ext cx="1146571" cy="339321"/>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29" name="直接箭头连接符 28"/>
          <p:cNvCxnSpPr/>
          <p:nvPr/>
        </p:nvCxnSpPr>
        <p:spPr bwMode="auto">
          <a:xfrm>
            <a:off x="4139952" y="5145650"/>
            <a:ext cx="504056"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0" name="矩形 29"/>
          <p:cNvSpPr/>
          <p:nvPr/>
        </p:nvSpPr>
        <p:spPr>
          <a:xfrm>
            <a:off x="3193200" y="4594232"/>
            <a:ext cx="2069797" cy="276999"/>
          </a:xfrm>
          <a:prstGeom prst="rect">
            <a:avLst/>
          </a:prstGeom>
        </p:spPr>
        <p:txBody>
          <a:bodyPr wrap="none">
            <a:spAutoFit/>
          </a:bodyPr>
          <a:lstStyle/>
          <a:p>
            <a:r>
              <a:rPr lang="en-US" altLang="zh-CN" b="1" dirty="0">
                <a:solidFill>
                  <a:srgbClr val="FF0000"/>
                </a:solidFill>
              </a:rPr>
              <a:t>Notice-to-Send (NTS) frame </a:t>
            </a:r>
            <a:endParaRPr lang="zh-CN" altLang="en-US" b="1" dirty="0">
              <a:solidFill>
                <a:srgbClr val="FF0000"/>
              </a:solidFill>
            </a:endParaRPr>
          </a:p>
        </p:txBody>
      </p:sp>
      <p:cxnSp>
        <p:nvCxnSpPr>
          <p:cNvPr id="32" name="直接连接符 31"/>
          <p:cNvCxnSpPr/>
          <p:nvPr/>
        </p:nvCxnSpPr>
        <p:spPr bwMode="auto">
          <a:xfrm flipV="1">
            <a:off x="3193200" y="4883225"/>
            <a:ext cx="96337" cy="148156"/>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3" name="文本框 32"/>
          <p:cNvSpPr txBox="1"/>
          <p:nvPr/>
        </p:nvSpPr>
        <p:spPr>
          <a:xfrm>
            <a:off x="1477936" y="4902166"/>
            <a:ext cx="1152128" cy="276999"/>
          </a:xfrm>
          <a:prstGeom prst="rect">
            <a:avLst/>
          </a:prstGeom>
          <a:noFill/>
        </p:spPr>
        <p:txBody>
          <a:bodyPr wrap="square" rtlCol="0">
            <a:spAutoFit/>
          </a:bodyPr>
          <a:lstStyle/>
          <a:p>
            <a:r>
              <a:rPr lang="en-US" altLang="zh-CN" b="1" dirty="0" smtClean="0">
                <a:solidFill>
                  <a:srgbClr val="FF0000"/>
                </a:solidFill>
              </a:rPr>
              <a:t>TXOP Holder</a:t>
            </a:r>
            <a:endParaRPr lang="zh-CN" altLang="en-US" b="1" dirty="0">
              <a:solidFill>
                <a:srgbClr val="FF0000"/>
              </a:solidFill>
            </a:endParaRPr>
          </a:p>
        </p:txBody>
      </p:sp>
    </p:spTree>
    <p:extLst>
      <p:ext uri="{BB962C8B-B14F-4D97-AF65-F5344CB8AC3E}">
        <p14:creationId xmlns:p14="http://schemas.microsoft.com/office/powerpoint/2010/main" val="3081432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 – Case I</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a:t>
            </a:r>
            <a:r>
              <a:rPr lang="en-US" altLang="zh-CN" sz="1800" b="1" dirty="0" smtClean="0"/>
              <a:t>STA(TXOP holder) is </a:t>
            </a:r>
            <a:r>
              <a:rPr lang="en-US" altLang="zh-CN" sz="1800" b="1" dirty="0"/>
              <a:t>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94" name="矩形 93"/>
          <p:cNvSpPr/>
          <p:nvPr/>
        </p:nvSpPr>
        <p:spPr bwMode="auto">
          <a:xfrm>
            <a:off x="827584" y="4473400"/>
            <a:ext cx="1180682" cy="197993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996588" y="50451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1006316"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863402" y="4571126"/>
            <a:ext cx="1002614" cy="338554"/>
          </a:xfrm>
          <a:prstGeom prst="rect">
            <a:avLst/>
          </a:prstGeom>
          <a:noFill/>
        </p:spPr>
        <p:txBody>
          <a:bodyPr wrap="square" rtlCol="0">
            <a:spAutoFit/>
          </a:bodyPr>
          <a:lstStyle/>
          <a:p>
            <a:r>
              <a:rPr lang="en-US" altLang="zh-CN" sz="1600" dirty="0"/>
              <a:t> </a:t>
            </a:r>
            <a:r>
              <a:rPr lang="en-US" altLang="zh-CN" sz="1600" dirty="0" smtClean="0"/>
              <a:t> MLD  1</a:t>
            </a:r>
            <a:endParaRPr lang="zh-CN" altLang="en-US" sz="1600" dirty="0"/>
          </a:p>
        </p:txBody>
      </p:sp>
      <p:sp>
        <p:nvSpPr>
          <p:cNvPr id="98" name="矩形 97"/>
          <p:cNvSpPr/>
          <p:nvPr/>
        </p:nvSpPr>
        <p:spPr bwMode="auto">
          <a:xfrm>
            <a:off x="6879136" y="4457640"/>
            <a:ext cx="1718586" cy="199569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9" name="矩形 98"/>
          <p:cNvSpPr/>
          <p:nvPr/>
        </p:nvSpPr>
        <p:spPr bwMode="auto">
          <a:xfrm>
            <a:off x="7330008" y="504934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0" name="矩形 99"/>
          <p:cNvSpPr/>
          <p:nvPr/>
        </p:nvSpPr>
        <p:spPr bwMode="auto">
          <a:xfrm>
            <a:off x="7330008"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1" name="文本框 100"/>
          <p:cNvSpPr txBox="1"/>
          <p:nvPr/>
        </p:nvSpPr>
        <p:spPr>
          <a:xfrm>
            <a:off x="6826207" y="4454623"/>
            <a:ext cx="1924256" cy="584775"/>
          </a:xfrm>
          <a:prstGeom prst="rect">
            <a:avLst/>
          </a:prstGeom>
          <a:noFill/>
        </p:spPr>
        <p:txBody>
          <a:bodyPr wrap="square" rtlCol="0">
            <a:spAutoFit/>
          </a:bodyPr>
          <a:lstStyle/>
          <a:p>
            <a:pPr algn="ctr"/>
            <a:r>
              <a:rPr lang="en-US" altLang="zh-CN" sz="1600" dirty="0" smtClean="0"/>
              <a:t>MLD 2</a:t>
            </a:r>
          </a:p>
          <a:p>
            <a:pPr algn="ctr"/>
            <a:r>
              <a:rPr lang="en-US" altLang="zh-CN" sz="1600" dirty="0" smtClean="0"/>
              <a:t>(</a:t>
            </a:r>
            <a:r>
              <a:rPr lang="en-US" altLang="zh-CN" sz="1600" b="1" dirty="0">
                <a:solidFill>
                  <a:srgbClr val="FF0000"/>
                </a:solidFill>
              </a:rPr>
              <a:t>STR-</a:t>
            </a:r>
            <a:r>
              <a:rPr lang="en-US" altLang="zh-CN" sz="1600" b="1" dirty="0">
                <a:solidFill>
                  <a:srgbClr val="FF0000"/>
                </a:solidFill>
                <a:ea typeface="宋体" panose="02010600030101010101" pitchFamily="2" charset="-122"/>
              </a:rPr>
              <a:t>Constrained</a:t>
            </a:r>
            <a:r>
              <a:rPr lang="en-US" altLang="zh-CN" sz="1600" dirty="0" smtClean="0"/>
              <a:t>)</a:t>
            </a:r>
            <a:endParaRPr lang="zh-CN" altLang="en-US" sz="1600" dirty="0"/>
          </a:p>
        </p:txBody>
      </p:sp>
      <p:cxnSp>
        <p:nvCxnSpPr>
          <p:cNvPr id="102" name="直接连接符 101"/>
          <p:cNvCxnSpPr/>
          <p:nvPr/>
        </p:nvCxnSpPr>
        <p:spPr bwMode="auto">
          <a:xfrm>
            <a:off x="2008265" y="513813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3" name="矩形 102"/>
          <p:cNvSpPr/>
          <p:nvPr/>
        </p:nvSpPr>
        <p:spPr bwMode="auto">
          <a:xfrm>
            <a:off x="3156938" y="4839073"/>
            <a:ext cx="3042656" cy="30957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4" name="直接连接符 103"/>
          <p:cNvCxnSpPr/>
          <p:nvPr/>
        </p:nvCxnSpPr>
        <p:spPr bwMode="auto">
          <a:xfrm>
            <a:off x="2003568" y="5938767"/>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5" name="矩形 104"/>
          <p:cNvSpPr/>
          <p:nvPr/>
        </p:nvSpPr>
        <p:spPr bwMode="auto">
          <a:xfrm>
            <a:off x="3020699" y="5933304"/>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702845" y="495882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2802691" y="495882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508400" y="494116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608247" y="495535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矩形 114"/>
          <p:cNvSpPr/>
          <p:nvPr/>
        </p:nvSpPr>
        <p:spPr bwMode="auto">
          <a:xfrm>
            <a:off x="2916906" y="483907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6" name="文本框 115"/>
          <p:cNvSpPr txBox="1"/>
          <p:nvPr/>
        </p:nvSpPr>
        <p:spPr>
          <a:xfrm>
            <a:off x="2102996" y="5279718"/>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8" name="矩形 117"/>
          <p:cNvSpPr/>
          <p:nvPr/>
        </p:nvSpPr>
        <p:spPr bwMode="auto">
          <a:xfrm>
            <a:off x="6318546" y="5142197"/>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9" name="文本框 118"/>
          <p:cNvSpPr txBox="1"/>
          <p:nvPr/>
        </p:nvSpPr>
        <p:spPr>
          <a:xfrm>
            <a:off x="4230109" y="4872564"/>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21" name="直接连接符 120"/>
          <p:cNvCxnSpPr/>
          <p:nvPr/>
        </p:nvCxnSpPr>
        <p:spPr bwMode="auto">
          <a:xfrm>
            <a:off x="6609887" y="447339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2" name="直接箭头连接符 121"/>
          <p:cNvCxnSpPr/>
          <p:nvPr/>
        </p:nvCxnSpPr>
        <p:spPr bwMode="auto">
          <a:xfrm>
            <a:off x="2918693" y="4553891"/>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23" name="直接连接符 122"/>
          <p:cNvCxnSpPr/>
          <p:nvPr/>
        </p:nvCxnSpPr>
        <p:spPr bwMode="auto">
          <a:xfrm>
            <a:off x="2915515" y="445763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4" name="文本框 123"/>
          <p:cNvSpPr txBox="1"/>
          <p:nvPr/>
        </p:nvSpPr>
        <p:spPr>
          <a:xfrm>
            <a:off x="4426964" y="4246114"/>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5" name="文本框 124"/>
          <p:cNvSpPr txBox="1"/>
          <p:nvPr/>
        </p:nvSpPr>
        <p:spPr>
          <a:xfrm>
            <a:off x="3047057" y="5931228"/>
            <a:ext cx="3685183" cy="335169"/>
          </a:xfrm>
          <a:prstGeom prst="rect">
            <a:avLst/>
          </a:prstGeom>
          <a:noFill/>
        </p:spPr>
        <p:txBody>
          <a:bodyPr wrap="square" rtlCol="0">
            <a:spAutoFit/>
          </a:bodyPr>
          <a:lstStyle/>
          <a:p>
            <a:r>
              <a:rPr lang="en-US" altLang="zh-CN" sz="1200" dirty="0" smtClean="0"/>
              <a:t>The transmission from STA4 to STA2 is not allowed </a:t>
            </a:r>
            <a:endParaRPr lang="zh-CN" altLang="en-US" sz="1200" dirty="0"/>
          </a:p>
        </p:txBody>
      </p:sp>
      <p:cxnSp>
        <p:nvCxnSpPr>
          <p:cNvPr id="126" name="直接箭头连接符 125"/>
          <p:cNvCxnSpPr/>
          <p:nvPr/>
        </p:nvCxnSpPr>
        <p:spPr bwMode="auto">
          <a:xfrm flipV="1">
            <a:off x="2974295" y="5142498"/>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7" name="直接连接符 126"/>
          <p:cNvCxnSpPr/>
          <p:nvPr/>
        </p:nvCxnSpPr>
        <p:spPr bwMode="auto">
          <a:xfrm>
            <a:off x="3020699" y="469836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8" name="直接连接符 127"/>
          <p:cNvCxnSpPr/>
          <p:nvPr/>
        </p:nvCxnSpPr>
        <p:spPr bwMode="auto">
          <a:xfrm>
            <a:off x="3152079" y="4703617"/>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9" name="直接箭头连接符 128"/>
          <p:cNvCxnSpPr/>
          <p:nvPr/>
        </p:nvCxnSpPr>
        <p:spPr bwMode="auto">
          <a:xfrm>
            <a:off x="3020699" y="4760377"/>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30" name="文本框 129"/>
          <p:cNvSpPr txBox="1"/>
          <p:nvPr/>
        </p:nvSpPr>
        <p:spPr>
          <a:xfrm>
            <a:off x="3131836" y="4622804"/>
            <a:ext cx="771707"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35" name="直接箭头连接符 134"/>
          <p:cNvCxnSpPr/>
          <p:nvPr/>
        </p:nvCxnSpPr>
        <p:spPr bwMode="auto">
          <a:xfrm>
            <a:off x="6318546" y="5537347"/>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6" name="直接箭头连接符 135"/>
          <p:cNvCxnSpPr/>
          <p:nvPr/>
        </p:nvCxnSpPr>
        <p:spPr bwMode="auto">
          <a:xfrm flipH="1">
            <a:off x="2152353" y="4885558"/>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then it would indicate STA4 not to send frame to </a:t>
            </a:r>
            <a:r>
              <a:rPr lang="en-US" altLang="zh-CN" sz="1800" dirty="0" smtClean="0"/>
              <a:t>STA2 during the time period of TXOP.</a:t>
            </a:r>
          </a:p>
          <a:p>
            <a:pPr marL="285750" indent="-285750">
              <a:buFont typeface="Wingdings" panose="05000000000000000000" pitchFamily="2" charset="2"/>
              <a:buChar char="l"/>
            </a:pPr>
            <a:r>
              <a:rPr lang="en-US" altLang="zh-CN" sz="1800" dirty="0" smtClean="0"/>
              <a:t>if STA2 receives no frame addressed to itself </a:t>
            </a:r>
            <a:r>
              <a:rPr lang="en-US" altLang="zh-CN" sz="1800" dirty="0"/>
              <a:t>d</a:t>
            </a:r>
            <a:r>
              <a:rPr lang="en-US" altLang="zh-CN" sz="1800" dirty="0" smtClean="0"/>
              <a:t>uring </a:t>
            </a:r>
            <a:r>
              <a:rPr lang="en-US" altLang="zh-CN" sz="1800" dirty="0"/>
              <a:t>the xIFS time slot after the transmission of the NTS frame </a:t>
            </a:r>
            <a:r>
              <a:rPr lang="en-US" altLang="zh-CN" sz="1800" dirty="0" smtClean="0"/>
              <a:t>STA1 sends MPDU to STA3.</a:t>
            </a:r>
          </a:p>
          <a:p>
            <a:pPr marL="285750" indent="-285750">
              <a:buFont typeface="Wingdings" panose="05000000000000000000" pitchFamily="2" charset="2"/>
              <a:buChar char="l"/>
            </a:pPr>
            <a:endParaRPr lang="zh-CN" altLang="en-US" sz="1800" dirty="0"/>
          </a:p>
        </p:txBody>
      </p:sp>
      <p:sp>
        <p:nvSpPr>
          <p:cNvPr id="2" name="文本框 1"/>
          <p:cNvSpPr txBox="1"/>
          <p:nvPr/>
        </p:nvSpPr>
        <p:spPr>
          <a:xfrm>
            <a:off x="6282560" y="5160402"/>
            <a:ext cx="441044" cy="276999"/>
          </a:xfrm>
          <a:prstGeom prst="rect">
            <a:avLst/>
          </a:prstGeom>
          <a:noFill/>
        </p:spPr>
        <p:txBody>
          <a:bodyPr wrap="square" rtlCol="0">
            <a:spAutoFit/>
          </a:bodyPr>
          <a:lstStyle/>
          <a:p>
            <a:r>
              <a:rPr lang="en-US" altLang="zh-CN" dirty="0" smtClean="0"/>
              <a:t>BA</a:t>
            </a:r>
            <a:endParaRPr lang="zh-CN" altLang="en-US" dirty="0"/>
          </a:p>
        </p:txBody>
      </p:sp>
      <p:sp>
        <p:nvSpPr>
          <p:cNvPr id="42" name="Slide Number Placeholder 4"/>
          <p:cNvSpPr>
            <a:spLocks noGrp="1"/>
          </p:cNvSpPr>
          <p:nvPr>
            <p:ph type="sldNum" sz="quarter" idx="11"/>
          </p:nvPr>
        </p:nvSpPr>
        <p:spPr>
          <a:xfrm>
            <a:off x="4571630" y="6475413"/>
            <a:ext cx="76944" cy="184666"/>
          </a:xfrm>
        </p:spPr>
        <p:txBody>
          <a:bodyPr/>
          <a:lstStyle/>
          <a:p>
            <a:pPr>
              <a:defRPr/>
            </a:pPr>
            <a:r>
              <a:rPr lang="en-US" altLang="zh-CN" dirty="0" smtClean="0"/>
              <a:t>9</a:t>
            </a:r>
            <a:endParaRPr lang="en-US" altLang="zh-CN" dirty="0"/>
          </a:p>
        </p:txBody>
      </p:sp>
    </p:spTree>
    <p:extLst>
      <p:ext uri="{BB962C8B-B14F-4D97-AF65-F5344CB8AC3E}">
        <p14:creationId xmlns:p14="http://schemas.microsoft.com/office/powerpoint/2010/main" val="794614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2282</Words>
  <Application>Microsoft Office PowerPoint</Application>
  <PresentationFormat>全屏显示(4:3)</PresentationFormat>
  <Paragraphs>263</Paragraphs>
  <Slides>17</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Gulim</vt:lpstr>
      <vt:lpstr>宋体</vt:lpstr>
      <vt:lpstr>Arial</vt:lpstr>
      <vt:lpstr>Calibri</vt:lpstr>
      <vt:lpstr>Times New Roman</vt:lpstr>
      <vt:lpstr>Wingdings</vt:lpstr>
      <vt:lpstr>802-11-Submission</vt:lpstr>
      <vt:lpstr>PowerPoint 演示文稿</vt:lpstr>
      <vt:lpstr>Introduction</vt:lpstr>
      <vt:lpstr>Background</vt:lpstr>
      <vt:lpstr>Overhead caused by RTS/CTS</vt:lpstr>
      <vt:lpstr>STR &amp; Non-STR &amp; STR-Constrained</vt:lpstr>
      <vt:lpstr>A potential issue for non-STR MLO</vt:lpstr>
      <vt:lpstr>Proposal – Notice-to-Send (NTS) Mechanism for the constrained MLD</vt:lpstr>
      <vt:lpstr>Notice-to-Send (NTS) Mechanism for  the constrained MLD - example</vt:lpstr>
      <vt:lpstr>PowerPoint 演示文稿</vt:lpstr>
      <vt:lpstr>PowerPoint 演示文稿</vt:lpstr>
      <vt:lpstr>PowerPoint 演示文稿</vt:lpstr>
      <vt:lpstr>PowerPoint 演示文稿</vt:lpstr>
      <vt:lpstr>Conclusion</vt:lpstr>
      <vt:lpstr>Straw Poll 1</vt:lpstr>
      <vt:lpstr>Straw Poll 2</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2020-08-24T08:53:39Z</dcterms:modified>
</cp:coreProperties>
</file>