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bookmarkIdSeed="8">
  <p:sldMasterIdLst>
    <p:sldMasterId id="2147483648" r:id="rId1"/>
  </p:sldMasterIdLst>
  <p:notesMasterIdLst>
    <p:notesMasterId r:id="rId16"/>
  </p:notesMasterIdLst>
  <p:handoutMasterIdLst>
    <p:handoutMasterId r:id="rId17"/>
  </p:handoutMasterIdLst>
  <p:sldIdLst>
    <p:sldId id="289" r:id="rId2"/>
    <p:sldId id="327" r:id="rId3"/>
    <p:sldId id="381" r:id="rId4"/>
    <p:sldId id="396" r:id="rId5"/>
    <p:sldId id="392" r:id="rId6"/>
    <p:sldId id="390" r:id="rId7"/>
    <p:sldId id="393" r:id="rId8"/>
    <p:sldId id="394" r:id="rId9"/>
    <p:sldId id="395" r:id="rId10"/>
    <p:sldId id="387" r:id="rId11"/>
    <p:sldId id="376" r:id="rId12"/>
    <p:sldId id="388" r:id="rId13"/>
    <p:sldId id="366" r:id="rId14"/>
    <p:sldId id="380"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4">
          <p15:clr>
            <a:srgbClr val="A4A3A4"/>
          </p15:clr>
        </p15:guide>
      </p15:sldGuideLst>
    </p:ext>
    <p:ext uri="{2D200454-40CA-4A62-9FC3-DE9A4176ACB9}">
      <p15:notesGuideLst xmlns:p15="http://schemas.microsoft.com/office/powerpoint/2012/main">
        <p15:guide id="1" orient="horz" pos="2923">
          <p15:clr>
            <a:srgbClr val="A4A3A4"/>
          </p15:clr>
        </p15:guide>
        <p15:guide id="2" pos="220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中度样式 3 - 强调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5BE263C-DBD7-4A20-BB59-AAB30ACAA65A}" styleName="中度样式 3 - 强调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EC20E35-A176-4012-BC5E-935CFFF8708E}" styleName="中度样式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8B1032C-EA38-4F05-BA0D-38AFFFC7BED3}" styleName="浅色样式 3 - 强调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CAF9ED-07DC-4A11-8D7F-57B35C25682E}" styleName="中度样式 1 - 强调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43" autoAdjust="0"/>
    <p:restoredTop sz="85294" autoAdjust="0"/>
  </p:normalViewPr>
  <p:slideViewPr>
    <p:cSldViewPr>
      <p:cViewPr varScale="1">
        <p:scale>
          <a:sx n="71" d="100"/>
          <a:sy n="71" d="100"/>
        </p:scale>
        <p:origin x="1134" y="60"/>
      </p:cViewPr>
      <p:guideLst>
        <p:guide orient="horz" pos="2160"/>
        <p:guide pos="290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320" y="90"/>
      </p:cViewPr>
      <p:guideLst>
        <p:guide orient="horz" pos="2923"/>
        <p:guide pos="220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a:t>doc.: IEEE 802.11-yy/xxxxr0</a:t>
            </a:r>
          </a:p>
        </p:txBody>
      </p:sp>
      <p:sp>
        <p:nvSpPr>
          <p:cNvPr id="3075" name="Rectangle 3"/>
          <p:cNvSpPr>
            <a:spLocks noGrp="1" noChangeArrowheads="1"/>
          </p:cNvSpPr>
          <p:nvPr>
            <p:ph type="dt" sz="quarter" idx="1"/>
          </p:nvPr>
        </p:nvSpPr>
        <p:spPr bwMode="auto">
          <a:xfrm>
            <a:off x="695325" y="175081"/>
            <a:ext cx="703462" cy="215444"/>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en-US" altLang="zh-CN" dirty="0" smtClean="0"/>
              <a:t>Nov</a:t>
            </a:r>
            <a:r>
              <a:rPr lang="zh-CN" altLang="en-US" dirty="0" smtClean="0"/>
              <a:t> </a:t>
            </a:r>
            <a:r>
              <a:rPr lang="en-US" altLang="zh-CN" dirty="0" smtClean="0"/>
              <a:t>2011</a:t>
            </a:r>
            <a:endParaRPr lang="en-US" altLang="zh-CN" dirty="0"/>
          </a:p>
        </p:txBody>
      </p:sp>
      <p:sp>
        <p:nvSpPr>
          <p:cNvPr id="3076" name="Rectangle 4"/>
          <p:cNvSpPr>
            <a:spLocks noGrp="1" noChangeArrowheads="1"/>
          </p:cNvSpPr>
          <p:nvPr>
            <p:ph type="ftr" sz="quarter" idx="2"/>
          </p:nvPr>
        </p:nvSpPr>
        <p:spPr bwMode="auto">
          <a:xfrm>
            <a:off x="6034519" y="8982075"/>
            <a:ext cx="283731" cy="184666"/>
          </a:xfrm>
          <a:prstGeom prst="rect">
            <a:avLst/>
          </a:prstGeom>
          <a:noFill/>
          <a:ln w="9525">
            <a:noFill/>
            <a:miter lim="800000"/>
          </a:ln>
          <a:effectLst/>
        </p:spPr>
        <p:txBody>
          <a:bodyPr vert="horz" wrap="none" lIns="0" tIns="0" rIns="0" bIns="0" numCol="1" anchor="t" anchorCtr="0" compatLnSpc="1">
            <a:spAutoFit/>
          </a:bodyPr>
          <a:lstStyle>
            <a:lvl1pPr algn="r" defTabSz="933450">
              <a:defRPr/>
            </a:lvl1pPr>
          </a:lstStyle>
          <a:p>
            <a:pPr>
              <a:defRPr/>
            </a:pPr>
            <a:r>
              <a:rPr lang="en-US" altLang="zh-CN" dirty="0" smtClean="0"/>
              <a:t>ZTE</a:t>
            </a:r>
            <a:endParaRPr lang="en-US" altLang="zh-CN"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a:lvl1pPr>
          </a:lstStyle>
          <a:p>
            <a:pPr>
              <a:defRPr/>
            </a:pPr>
            <a:r>
              <a:rPr lang="en-US" altLang="zh-CN"/>
              <a:t>Page </a:t>
            </a:r>
            <a:fld id="{1511EA03-522E-4CA2-9944-B7F253F8EC1A}" type="slidenum">
              <a:rPr lang="en-US" altLang="zh-CN"/>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Tree>
    <p:extLst>
      <p:ext uri="{BB962C8B-B14F-4D97-AF65-F5344CB8AC3E}">
        <p14:creationId xmlns:p14="http://schemas.microsoft.com/office/powerpoint/2010/main" val="1419381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a:lvl1pPr>
          </a:lstStyle>
          <a:p>
            <a:pPr>
              <a:defRPr/>
            </a:pPr>
            <a:r>
              <a:rPr lang="zh-CN" altLang="en-US" dirty="0"/>
              <a:t>doc.: IEEE </a:t>
            </a:r>
            <a:r>
              <a:rPr lang="zh-CN" altLang="en-US" dirty="0" smtClean="0"/>
              <a:t>802.11-yy/xxxxr</a:t>
            </a:r>
            <a:r>
              <a:rPr lang="en-US" altLang="zh-CN" dirty="0" smtClean="0"/>
              <a:t>1</a:t>
            </a:r>
            <a:endParaRPr lang="zh-CN" alt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a:lvl1pPr>
          </a:lstStyle>
          <a:p>
            <a:pPr>
              <a:defRPr/>
            </a:pPr>
            <a:r>
              <a:rPr lang="zh-CN" altLang="en-US"/>
              <a:t>Month Year</a:t>
            </a:r>
            <a:endParaRPr lang="en-US" altLang="zh-CN"/>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a:lvl5pPr>
          </a:lstStyle>
          <a:p>
            <a:pPr lvl="4">
              <a:defRPr/>
            </a:pPr>
            <a:r>
              <a:rPr lang="en-US" altLang="zh-CN" smtClean="0"/>
              <a:t>Lv Kaiying,ZTE Corporation</a:t>
            </a:r>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 name="Slide Number Placeholder 1"/>
          <p:cNvSpPr>
            <a:spLocks noGrp="1"/>
          </p:cNvSpPr>
          <p:nvPr>
            <p:ph type="sldNum" sz="quarter" idx="5"/>
          </p:nvPr>
        </p:nvSpPr>
        <p:spPr>
          <a:xfrm>
            <a:off x="3927475" y="8815388"/>
            <a:ext cx="3005138" cy="465137"/>
          </a:xfrm>
          <a:prstGeom prst="rect">
            <a:avLst/>
          </a:prstGeom>
        </p:spPr>
        <p:txBody>
          <a:bodyPr vert="horz" lIns="91440" tIns="45720" rIns="91440" bIns="45720" rtlCol="0" anchor="b"/>
          <a:lstStyle>
            <a:lvl1pPr algn="r">
              <a:defRPr sz="1200"/>
            </a:lvl1pPr>
          </a:lstStyle>
          <a:p>
            <a:fld id="{42CE8288-B19C-47C0-B1B1-38155B0F943D}" type="slidenum">
              <a:rPr lang="en-US" smtClean="0"/>
              <a:t>‹#›</a:t>
            </a:fld>
            <a:endParaRPr lang="en-US"/>
          </a:p>
        </p:txBody>
      </p:sp>
    </p:spTree>
    <p:extLst>
      <p:ext uri="{BB962C8B-B14F-4D97-AF65-F5344CB8AC3E}">
        <p14:creationId xmlns:p14="http://schemas.microsoft.com/office/powerpoint/2010/main" val="1633634878"/>
      </p:ext>
    </p:extLst>
  </p:cSld>
  <p:clrMap bg1="lt1" tx1="dk1" bg2="lt2" tx2="dk2" accent1="accent1" accent2="accent2" accent3="accent3" accent4="accent4" accent5="accent5" accent6="accent6" hlink="hlink" folHlink="folHlink"/>
  <p:hf hdr="0" ftr="0" dt="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txBox="1">
            <a:spLocks noGrp="1" noChangeArrowheads="1"/>
          </p:cNvSpPr>
          <p:nvPr/>
        </p:nvSpPr>
        <p:spPr bwMode="auto">
          <a:xfrm>
            <a:off x="5640388" y="98425"/>
            <a:ext cx="641350" cy="212725"/>
          </a:xfrm>
          <a:prstGeom prst="rect">
            <a:avLst/>
          </a:prstGeom>
          <a:noFill/>
          <a:ln w="9525">
            <a:noFill/>
            <a:miter lim="800000"/>
          </a:ln>
        </p:spPr>
        <p:txBody>
          <a:bodyPr wrap="none" lIns="0" tIns="0" rIns="0" bIns="0" anchor="b">
            <a:spAutoFit/>
          </a:bodyPr>
          <a:lstStyle/>
          <a:p>
            <a:pPr algn="r" defTabSz="933450"/>
            <a:r>
              <a:rPr lang="zh-CN" altLang="en-US" sz="1400" b="1"/>
              <a:t>doc.: IEEE 802.11-yy/xxxxr0</a:t>
            </a:r>
          </a:p>
        </p:txBody>
      </p:sp>
      <p:sp>
        <p:nvSpPr>
          <p:cNvPr id="13315" name="Rectangle 3"/>
          <p:cNvSpPr txBox="1">
            <a:spLocks noGrp="1" noChangeArrowheads="1"/>
          </p:cNvSpPr>
          <p:nvPr/>
        </p:nvSpPr>
        <p:spPr bwMode="auto">
          <a:xfrm>
            <a:off x="654050" y="98425"/>
            <a:ext cx="827088" cy="212725"/>
          </a:xfrm>
          <a:prstGeom prst="rect">
            <a:avLst/>
          </a:prstGeom>
          <a:noFill/>
          <a:ln w="9525">
            <a:noFill/>
            <a:miter lim="800000"/>
          </a:ln>
        </p:spPr>
        <p:txBody>
          <a:bodyPr wrap="none" lIns="0" tIns="0" rIns="0" bIns="0" anchor="b">
            <a:spAutoFit/>
          </a:bodyPr>
          <a:lstStyle/>
          <a:p>
            <a:pPr defTabSz="933450"/>
            <a:r>
              <a:rPr lang="zh-CN" altLang="en-US" sz="1400" b="1"/>
              <a:t>Month Year</a:t>
            </a:r>
            <a:endParaRPr lang="en-US" altLang="zh-CN" sz="1400" b="1"/>
          </a:p>
        </p:txBody>
      </p:sp>
      <p:sp>
        <p:nvSpPr>
          <p:cNvPr id="13316" name="Rectangle 6"/>
          <p:cNvSpPr txBox="1">
            <a:spLocks noGrp="1" noChangeArrowheads="1"/>
          </p:cNvSpPr>
          <p:nvPr/>
        </p:nvSpPr>
        <p:spPr bwMode="auto">
          <a:xfrm>
            <a:off x="5357813" y="8985250"/>
            <a:ext cx="923925" cy="182563"/>
          </a:xfrm>
          <a:prstGeom prst="rect">
            <a:avLst/>
          </a:prstGeom>
          <a:noFill/>
          <a:ln w="9525">
            <a:noFill/>
            <a:miter lim="800000"/>
          </a:ln>
        </p:spPr>
        <p:txBody>
          <a:bodyPr wrap="none" lIns="0" tIns="0" rIns="0" bIns="0">
            <a:spAutoFit/>
          </a:bodyPr>
          <a:lstStyle/>
          <a:p>
            <a:pPr marL="457200" lvl="4" algn="r" defTabSz="933450"/>
            <a:r>
              <a:rPr lang="zh-CN" altLang="en-US"/>
              <a:t>John Doe, Some Company</a:t>
            </a:r>
            <a:endParaRPr lang="en-US" altLang="zh-CN"/>
          </a:p>
        </p:txBody>
      </p:sp>
      <p:sp>
        <p:nvSpPr>
          <p:cNvPr id="13317" name="Rectangle 7"/>
          <p:cNvSpPr txBox="1">
            <a:spLocks noGrp="1" noChangeArrowheads="1"/>
          </p:cNvSpPr>
          <p:nvPr/>
        </p:nvSpPr>
        <p:spPr bwMode="auto">
          <a:xfrm>
            <a:off x="3222625" y="8985250"/>
            <a:ext cx="512763" cy="182563"/>
          </a:xfrm>
          <a:prstGeom prst="rect">
            <a:avLst/>
          </a:prstGeom>
          <a:noFill/>
          <a:ln w="9525">
            <a:noFill/>
            <a:miter lim="800000"/>
          </a:ln>
        </p:spPr>
        <p:txBody>
          <a:bodyPr wrap="none" lIns="0" tIns="0" rIns="0" bIns="0">
            <a:spAutoFit/>
          </a:bodyPr>
          <a:lstStyle/>
          <a:p>
            <a:pPr algn="r" defTabSz="933450"/>
            <a:r>
              <a:rPr lang="en-US" altLang="zh-CN"/>
              <a:t>Page </a:t>
            </a:r>
            <a:fld id="{40A6FFB0-83BC-4172-9244-980194D3E1F8}" type="slidenum">
              <a:rPr lang="en-US" altLang="zh-CN"/>
              <a:t>1</a:t>
            </a:fld>
            <a:endParaRPr lang="en-US" altLang="zh-CN"/>
          </a:p>
        </p:txBody>
      </p:sp>
      <p:sp>
        <p:nvSpPr>
          <p:cNvPr id="13318" name="Rectangle 2"/>
          <p:cNvSpPr>
            <a:spLocks noGrp="1" noRot="1" noChangeAspect="1" noChangeArrowheads="1" noTextEdit="1"/>
          </p:cNvSpPr>
          <p:nvPr>
            <p:ph type="sldImg"/>
          </p:nvPr>
        </p:nvSpPr>
        <p:spPr>
          <a:xfrm>
            <a:off x="1154113" y="701675"/>
            <a:ext cx="4625975" cy="3468688"/>
          </a:xfrm>
        </p:spPr>
      </p:sp>
      <p:sp>
        <p:nvSpPr>
          <p:cNvPr id="13319" name="Rectangle 3"/>
          <p:cNvSpPr>
            <a:spLocks noGrp="1" noChangeArrowheads="1"/>
          </p:cNvSpPr>
          <p:nvPr>
            <p:ph type="body" idx="1"/>
          </p:nvPr>
        </p:nvSpPr>
        <p:spPr>
          <a:noFill/>
        </p:spPr>
        <p:txBody>
          <a:bodyPr/>
          <a:lstStyle/>
          <a:p>
            <a:pPr eaLnBrk="1" hangingPunct="1"/>
            <a:endParaRPr lang="zh-CN" altLang="en-US" dirty="0" smtClean="0">
              <a:ea typeface="宋体" panose="02010600030101010101" pitchFamily="2" charset="-122"/>
            </a:endParaRPr>
          </a:p>
        </p:txBody>
      </p:sp>
    </p:spTree>
    <p:extLst>
      <p:ext uri="{BB962C8B-B14F-4D97-AF65-F5344CB8AC3E}">
        <p14:creationId xmlns:p14="http://schemas.microsoft.com/office/powerpoint/2010/main" val="1162214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7" name="灯片编号占位符 6"/>
          <p:cNvSpPr>
            <a:spLocks noGrp="1"/>
          </p:cNvSpPr>
          <p:nvPr>
            <p:ph type="sldNum" sz="quarter" idx="13"/>
          </p:nvPr>
        </p:nvSpPr>
        <p:spPr>
          <a:xfrm>
            <a:off x="3222625" y="8985250"/>
            <a:ext cx="512763" cy="182563"/>
          </a:xfrm>
          <a:prstGeom prst="rect">
            <a:avLst/>
          </a:prstGeom>
        </p:spPr>
        <p:txBody>
          <a:bodyPr/>
          <a:lstStyle/>
          <a:p>
            <a:pPr>
              <a:defRPr/>
            </a:pPr>
            <a:r>
              <a:rPr lang="en-US" altLang="zh-CN" smtClean="0"/>
              <a:t>Page </a:t>
            </a:r>
            <a:fld id="{BD4178A6-0380-4025-800F-AD68D5F93500}" type="slidenum">
              <a:rPr lang="en-US" altLang="zh-CN" smtClean="0"/>
              <a:t>14</a:t>
            </a:fld>
            <a:endParaRPr lang="en-US" altLang="zh-CN"/>
          </a:p>
        </p:txBody>
      </p:sp>
    </p:spTree>
    <p:extLst>
      <p:ext uri="{BB962C8B-B14F-4D97-AF65-F5344CB8AC3E}">
        <p14:creationId xmlns:p14="http://schemas.microsoft.com/office/powerpoint/2010/main" val="40353066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3" y="6475413"/>
            <a:ext cx="179536" cy="184666"/>
          </a:xfrm>
        </p:spPr>
        <p:txBody>
          <a:bodyPr/>
          <a:lstStyle>
            <a:lvl1pPr>
              <a:defRPr/>
            </a:lvl1pPr>
          </a:lstStyle>
          <a:p>
            <a:pPr>
              <a:defRPr/>
            </a:pPr>
            <a:fld id="{590F9BA0-27AE-41C3-B6FA-1F3FB66617DE}" type="slidenum">
              <a:rPr lang="en-US" altLang="zh-CN" smtClean="0"/>
              <a:t>‹#›</a:t>
            </a:fld>
            <a:endParaRPr lang="en-US" altLang="zh-C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xfrm>
            <a:off x="7182975" y="6475413"/>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B96EB75-F5AF-4D4C-9A85-68542A78121A}" type="slidenum">
              <a:rPr lang="en-US" altLang="zh-CN" smtClean="0"/>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182975" y="6484694"/>
            <a:ext cx="1360950" cy="184666"/>
          </a:xfrm>
        </p:spPr>
        <p:txBody>
          <a:bodyPr/>
          <a:lstStyle>
            <a:lvl1pPr>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3" name="Rectangle 6"/>
          <p:cNvSpPr>
            <a:spLocks noGrp="1" noChangeArrowheads="1"/>
          </p:cNvSpPr>
          <p:nvPr>
            <p:ph type="sldNum" sz="quarter" idx="11"/>
          </p:nvPr>
        </p:nvSpPr>
        <p:spPr>
          <a:xfrm>
            <a:off x="4520334" y="6475413"/>
            <a:ext cx="179536" cy="184666"/>
          </a:xfrm>
        </p:spPr>
        <p:txBody>
          <a:bodyPr/>
          <a:lstStyle>
            <a:lvl1pPr>
              <a:defRPr/>
            </a:lvl1pPr>
          </a:lstStyle>
          <a:p>
            <a:pPr>
              <a:defRPr/>
            </a:pPr>
            <a:fld id="{DD65A0DB-CB56-43A5-BD5F-7ACAEE225779}" type="slidenum">
              <a:rPr lang="en-US" altLang="zh-CN" smtClean="0"/>
              <a:t>‹#›</a:t>
            </a:fld>
            <a:endParaRPr lang="en-US" altLang="zh-CN"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zh-CN" altLang="en-US" dirty="0" smtClean="0"/>
              <a:t>单击此处编辑母版标题样式</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9" name="Rectangle 5"/>
          <p:cNvSpPr>
            <a:spLocks noGrp="1" noChangeArrowheads="1"/>
          </p:cNvSpPr>
          <p:nvPr>
            <p:ph type="ftr" sz="quarter" idx="3"/>
          </p:nvPr>
        </p:nvSpPr>
        <p:spPr bwMode="auto">
          <a:xfrm>
            <a:off x="7182975" y="6475413"/>
            <a:ext cx="1360950" cy="184666"/>
          </a:xfrm>
          <a:prstGeom prst="rect">
            <a:avLst/>
          </a:prstGeom>
          <a:noFill/>
          <a:ln w="9525">
            <a:noFill/>
            <a:miter lim="800000"/>
          </a:ln>
          <a:effectLst/>
        </p:spPr>
        <p:txBody>
          <a:bodyPr vert="horz" wrap="none" lIns="0" tIns="0" rIns="0" bIns="0" numCol="1" anchor="t" anchorCtr="0" compatLnSpc="1">
            <a:spAutoFit/>
          </a:bodyPr>
          <a:lstStyle>
            <a:lvl1pPr algn="r">
              <a:defRPr>
                <a:ea typeface="宋体" panose="02010600030101010101" pitchFamily="2" charset="-122"/>
              </a:defRPr>
            </a:lvl1p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1030" name="Rectangle 6"/>
          <p:cNvSpPr>
            <a:spLocks noGrp="1" noChangeArrowheads="1"/>
          </p:cNvSpPr>
          <p:nvPr>
            <p:ph type="sldNum" sz="quarter" idx="4"/>
          </p:nvPr>
        </p:nvSpPr>
        <p:spPr bwMode="auto">
          <a:xfrm>
            <a:off x="4520332" y="6475413"/>
            <a:ext cx="179536" cy="184666"/>
          </a:xfrm>
          <a:prstGeom prst="rect">
            <a:avLst/>
          </a:prstGeom>
          <a:noFill/>
          <a:ln w="9525">
            <a:noFill/>
            <a:miter lim="800000"/>
          </a:ln>
          <a:effectLst/>
        </p:spPr>
        <p:txBody>
          <a:bodyPr vert="horz" wrap="none" lIns="0" tIns="0" rIns="0" bIns="0" numCol="1" anchor="t" anchorCtr="0" compatLnSpc="1">
            <a:spAutoFit/>
          </a:bodyPr>
          <a:lstStyle>
            <a:lvl1pPr algn="ctr">
              <a:defRPr>
                <a:ea typeface="宋体" panose="02010600030101010101" pitchFamily="2" charset="-122"/>
              </a:defRPr>
            </a:lvl1pPr>
          </a:lstStyle>
          <a:p>
            <a:pPr>
              <a:defRPr/>
            </a:pPr>
            <a:fld id="{37B6A3AB-0147-49A3-849E-9D579AF0EF1D}" type="slidenum">
              <a:rPr lang="en-US" altLang="zh-CN" smtClean="0"/>
              <a:t>‹#›</a:t>
            </a:fld>
            <a:endParaRPr lang="en-US" altLang="zh-CN" dirty="0"/>
          </a:p>
        </p:txBody>
      </p:sp>
      <p:sp>
        <p:nvSpPr>
          <p:cNvPr id="1031" name="Rectangle 7"/>
          <p:cNvSpPr>
            <a:spLocks noChangeArrowheads="1"/>
          </p:cNvSpPr>
          <p:nvPr/>
        </p:nvSpPr>
        <p:spPr bwMode="auto">
          <a:xfrm>
            <a:off x="5162485" y="332601"/>
            <a:ext cx="3283015" cy="276999"/>
          </a:xfrm>
          <a:prstGeom prst="rect">
            <a:avLst/>
          </a:prstGeom>
          <a:noFill/>
          <a:ln w="9525">
            <a:noFill/>
            <a:miter lim="800000"/>
          </a:ln>
          <a:effectLst/>
        </p:spPr>
        <p:txBody>
          <a:bodyPr wrap="none" lIns="0" tIns="0" rIns="0" bIns="0" anchor="b">
            <a:spAutoFit/>
          </a:bodyPr>
          <a:lstStyle/>
          <a:p>
            <a:pPr marL="457200" lvl="4" algn="r">
              <a:defRPr/>
            </a:pPr>
            <a:r>
              <a:rPr lang="en-US" altLang="zh-CN" sz="1800" b="1" dirty="0">
                <a:ea typeface="宋体" panose="02010600030101010101" pitchFamily="2" charset="-122"/>
              </a:rPr>
              <a:t>doc.: IEEE </a:t>
            </a:r>
            <a:r>
              <a:rPr lang="en-US" altLang="zh-CN" sz="1800" b="1" dirty="0" smtClean="0">
                <a:ea typeface="宋体" panose="02010600030101010101" pitchFamily="2" charset="-122"/>
              </a:rPr>
              <a:t>802.11-20/0</a:t>
            </a:r>
            <a:r>
              <a:rPr lang="en-US" altLang="zh-CN" sz="1800" b="1" dirty="0" smtClean="0">
                <a:effectLst/>
              </a:rPr>
              <a:t>972</a:t>
            </a:r>
            <a:r>
              <a:rPr lang="en-US" altLang="zh-CN" sz="1800" b="1" dirty="0" smtClean="0">
                <a:ea typeface="宋体" panose="02010600030101010101" pitchFamily="2" charset="-122"/>
              </a:rPr>
              <a:t>r0</a:t>
            </a:r>
            <a:endParaRPr lang="en-US" altLang="zh-CN" sz="1800" b="1" dirty="0">
              <a:ea typeface="宋体" panose="02010600030101010101"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ln>
          <a:effectLst/>
        </p:spPr>
        <p:txBody>
          <a:bodyPr wrap="none" lIns="0" tIns="0" rIns="0" bIns="0">
            <a:spAutoFit/>
          </a:bodyPr>
          <a:lstStyle/>
          <a:p>
            <a:pPr>
              <a:defRPr/>
            </a:pPr>
            <a:r>
              <a:rPr lang="en-US" altLang="zh-CN">
                <a:ea typeface="宋体" panose="02010600030101010101"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zh-CN" altLang="en-US"/>
          </a:p>
        </p:txBody>
      </p:sp>
      <p:sp>
        <p:nvSpPr>
          <p:cNvPr id="2059" name="Text Box 11"/>
          <p:cNvSpPr txBox="1">
            <a:spLocks noChangeArrowheads="1"/>
          </p:cNvSpPr>
          <p:nvPr userDrawn="1"/>
        </p:nvSpPr>
        <p:spPr bwMode="auto">
          <a:xfrm>
            <a:off x="755650" y="260350"/>
            <a:ext cx="1728118" cy="369332"/>
          </a:xfrm>
          <a:prstGeom prst="rect">
            <a:avLst/>
          </a:prstGeom>
          <a:noFill/>
          <a:ln w="12700">
            <a:noFill/>
            <a:miter lim="800000"/>
            <a:headEnd type="none" w="sm" len="sm"/>
            <a:tailEnd type="none" w="sm" len="sm"/>
          </a:ln>
          <a:effectLst/>
        </p:spPr>
        <p:txBody>
          <a:bodyPr wrap="square">
            <a:spAutoFit/>
          </a:bodyPr>
          <a:lstStyle/>
          <a:p>
            <a:pPr>
              <a:spcBef>
                <a:spcPct val="50000"/>
              </a:spcBef>
              <a:defRPr/>
            </a:pPr>
            <a:r>
              <a:rPr lang="en-US" altLang="zh-CN" sz="1800" b="1" baseline="0" dirty="0" smtClean="0">
                <a:ea typeface="宋体" panose="02010600030101010101" pitchFamily="2" charset="-122"/>
              </a:rPr>
              <a:t>2020 </a:t>
            </a:r>
            <a:endParaRPr lang="en-US" altLang="zh-CN" sz="1800" b="1" dirty="0">
              <a:ea typeface="宋体" panose="02010600030101010101" pitchFamily="2"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12"/>
          <p:cNvSpPr>
            <a:spLocks noChangeArrowheads="1"/>
          </p:cNvSpPr>
          <p:nvPr/>
        </p:nvSpPr>
        <p:spPr bwMode="auto">
          <a:xfrm>
            <a:off x="467544" y="2308860"/>
            <a:ext cx="1447800" cy="381000"/>
          </a:xfrm>
          <a:prstGeom prst="rect">
            <a:avLst/>
          </a:prstGeom>
          <a:noFill/>
          <a:ln w="9525">
            <a:noFill/>
            <a:miter lim="800000"/>
          </a:ln>
        </p:spPr>
        <p:txBody>
          <a:bodyPr lIns="92075" tIns="46038" rIns="92075" bIns="46038"/>
          <a:lstStyle/>
          <a:p>
            <a:pPr marL="342900" indent="-342900">
              <a:spcBef>
                <a:spcPct val="20000"/>
              </a:spcBef>
            </a:pPr>
            <a:r>
              <a:rPr lang="en-US" altLang="zh-CN" sz="2000" b="1" dirty="0">
                <a:ea typeface="宋体" panose="02010600030101010101" pitchFamily="2" charset="-122"/>
              </a:rPr>
              <a:t>Authors:</a:t>
            </a:r>
            <a:endParaRPr lang="en-US" altLang="zh-CN" sz="2000" dirty="0">
              <a:ea typeface="宋体" panose="02010600030101010101" pitchFamily="2" charset="-122"/>
            </a:endParaRPr>
          </a:p>
        </p:txBody>
      </p:sp>
      <p:sp>
        <p:nvSpPr>
          <p:cNvPr id="1030" name="Rectangle 2"/>
          <p:cNvSpPr>
            <a:spLocks noChangeArrowheads="1"/>
          </p:cNvSpPr>
          <p:nvPr/>
        </p:nvSpPr>
        <p:spPr bwMode="auto">
          <a:xfrm>
            <a:off x="467544" y="692696"/>
            <a:ext cx="8134672" cy="1066800"/>
          </a:xfrm>
          <a:prstGeom prst="rect">
            <a:avLst/>
          </a:prstGeom>
          <a:noFill/>
          <a:ln w="9525">
            <a:noFill/>
            <a:miter lim="800000"/>
          </a:ln>
        </p:spPr>
        <p:txBody>
          <a:bodyPr lIns="92075" tIns="46038" rIns="92075" bIns="46038" anchor="ctr"/>
          <a:lstStyle/>
          <a:p>
            <a:pPr algn="ctr"/>
            <a:r>
              <a:rPr lang="en-US" altLang="zh-CN" sz="4000" b="1" dirty="0">
                <a:ea typeface="宋体" panose="02010600030101010101" pitchFamily="2" charset="-122"/>
              </a:rPr>
              <a:t>Multi-link Operation for </a:t>
            </a:r>
            <a:endParaRPr lang="en-US" altLang="zh-CN" sz="4000" b="1" dirty="0" smtClean="0">
              <a:ea typeface="宋体" panose="02010600030101010101" pitchFamily="2" charset="-122"/>
            </a:endParaRPr>
          </a:p>
          <a:p>
            <a:pPr algn="ctr"/>
            <a:r>
              <a:rPr lang="en-US" altLang="zh-CN" sz="4000" b="1" dirty="0" smtClean="0">
                <a:ea typeface="宋体" panose="02010600030101010101" pitchFamily="2" charset="-122"/>
              </a:rPr>
              <a:t>Constrained MLD</a:t>
            </a:r>
            <a:endParaRPr lang="en-US" altLang="zh-CN" sz="4000" b="1" dirty="0">
              <a:ea typeface="宋体" panose="02010600030101010101" pitchFamily="2" charset="-122"/>
            </a:endParaRPr>
          </a:p>
        </p:txBody>
      </p:sp>
      <p:sp>
        <p:nvSpPr>
          <p:cNvPr id="1031" name="Rectangle 6"/>
          <p:cNvSpPr>
            <a:spLocks noChangeArrowheads="1"/>
          </p:cNvSpPr>
          <p:nvPr/>
        </p:nvSpPr>
        <p:spPr bwMode="auto">
          <a:xfrm>
            <a:off x="723902" y="1943100"/>
            <a:ext cx="7772400" cy="381000"/>
          </a:xfrm>
          <a:prstGeom prst="rect">
            <a:avLst/>
          </a:prstGeom>
          <a:noFill/>
          <a:ln w="9525">
            <a:noFill/>
            <a:miter lim="800000"/>
          </a:ln>
        </p:spPr>
        <p:txBody>
          <a:bodyPr lIns="92075" tIns="46038" rIns="92075" bIns="46038"/>
          <a:lstStyle/>
          <a:p>
            <a:pPr marL="342900" indent="-342900" algn="ctr">
              <a:spcBef>
                <a:spcPct val="20000"/>
              </a:spcBef>
            </a:pPr>
            <a:r>
              <a:rPr lang="en-US" altLang="zh-CN" sz="2000" b="1" dirty="0">
                <a:ea typeface="宋体" panose="02010600030101010101" pitchFamily="2" charset="-122"/>
              </a:rPr>
              <a:t>Date:</a:t>
            </a:r>
            <a:r>
              <a:rPr lang="en-US" altLang="zh-CN" sz="2000" dirty="0">
                <a:ea typeface="宋体" panose="02010600030101010101" pitchFamily="2" charset="-122"/>
              </a:rPr>
              <a:t> </a:t>
            </a:r>
            <a:r>
              <a:rPr lang="en-US" altLang="zh-CN" sz="2000" dirty="0" smtClean="0">
                <a:ea typeface="宋体" panose="02010600030101010101" pitchFamily="2" charset="-122"/>
              </a:rPr>
              <a:t>2020-06-28</a:t>
            </a:r>
            <a:endParaRPr lang="en-US" altLang="zh-CN" sz="2000" dirty="0">
              <a:ea typeface="宋体" panose="02010600030101010101" pitchFamily="2" charset="-122"/>
            </a:endParaRPr>
          </a:p>
        </p:txBody>
      </p:sp>
      <p:sp>
        <p:nvSpPr>
          <p:cNvPr id="4" name="Slide Number Placeholder 3"/>
          <p:cNvSpPr>
            <a:spLocks noGrp="1"/>
          </p:cNvSpPr>
          <p:nvPr>
            <p:ph type="sldNum" sz="quarter" idx="11"/>
          </p:nvPr>
        </p:nvSpPr>
        <p:spPr/>
        <p:txBody>
          <a:bodyPr/>
          <a:lstStyle/>
          <a:p>
            <a:pPr>
              <a:defRPr/>
            </a:pPr>
            <a:fld id="{4EB806A0-571F-46D1-B9EB-76D3BBAEA866}" type="slidenum">
              <a:rPr lang="en-US" altLang="zh-CN" smtClean="0"/>
              <a:t>1</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graphicFrame>
        <p:nvGraphicFramePr>
          <p:cNvPr id="6" name="表格 5"/>
          <p:cNvGraphicFramePr>
            <a:graphicFrameLocks noGrp="1"/>
          </p:cNvGraphicFramePr>
          <p:nvPr>
            <p:extLst>
              <p:ext uri="{D42A27DB-BD31-4B8C-83A1-F6EECF244321}">
                <p14:modId xmlns:p14="http://schemas.microsoft.com/office/powerpoint/2010/main" val="1103740474"/>
              </p:ext>
            </p:extLst>
          </p:nvPr>
        </p:nvGraphicFramePr>
        <p:xfrm>
          <a:off x="811934" y="3212976"/>
          <a:ext cx="7416800" cy="842010"/>
        </p:xfrm>
        <a:graphic>
          <a:graphicData uri="http://schemas.openxmlformats.org/drawingml/2006/table">
            <a:tbl>
              <a:tblPr firstRow="1" bandRow="1">
                <a:tableStyleId>{F5AB1C69-6EDB-4FF4-983F-18BD219EF322}</a:tableStyleId>
              </a:tblPr>
              <a:tblGrid>
                <a:gridCol w="1095770"/>
                <a:gridCol w="1215630"/>
                <a:gridCol w="2514600"/>
                <a:gridCol w="863600"/>
                <a:gridCol w="1727200"/>
              </a:tblGrid>
              <a:tr h="280670">
                <a:tc>
                  <a:txBody>
                    <a:bodyPr/>
                    <a:lstStyle/>
                    <a:p>
                      <a:pPr algn="just">
                        <a:spcAft>
                          <a:spcPts val="0"/>
                        </a:spcAft>
                      </a:pPr>
                      <a:r>
                        <a:rPr lang="en-US" sz="1050" kern="100" dirty="0">
                          <a:solidFill>
                            <a:schemeClr val="tx1">
                              <a:lumMod val="95000"/>
                              <a:lumOff val="5000"/>
                            </a:schemeClr>
                          </a:solidFill>
                          <a:effectLst/>
                        </a:rPr>
                        <a:t>Name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Affiliation</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Address</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Phone</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solidFill>
                            <a:schemeClr val="tx1">
                              <a:lumMod val="95000"/>
                              <a:lumOff val="5000"/>
                            </a:schemeClr>
                          </a:solidFill>
                          <a:effectLst/>
                        </a:rPr>
                        <a:t>Email</a:t>
                      </a:r>
                      <a:endParaRPr lang="zh-CN" sz="1050" kern="100" dirty="0">
                        <a:solidFill>
                          <a:schemeClr val="tx1">
                            <a:lumMod val="95000"/>
                            <a:lumOff val="5000"/>
                          </a:schemeClr>
                        </a:solidFill>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dirty="0">
                          <a:effectLst/>
                        </a:rPr>
                        <a:t>Liuming Lu</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smtClean="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lu.liuming@zte.com.cn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0670">
                <a:tc>
                  <a:txBody>
                    <a:bodyPr/>
                    <a:lstStyle/>
                    <a:p>
                      <a:pPr algn="just">
                        <a:spcAft>
                          <a:spcPts val="0"/>
                        </a:spcAft>
                      </a:pPr>
                      <a:r>
                        <a:rPr lang="en-US" sz="1050" kern="100" dirty="0">
                          <a:effectLst/>
                        </a:rPr>
                        <a:t>Liquan Yuan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ZTE Corporation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No.889 </a:t>
                      </a:r>
                      <a:r>
                        <a:rPr lang="en-US" sz="1050" kern="100" dirty="0" err="1">
                          <a:effectLst/>
                        </a:rPr>
                        <a:t>Bibo</a:t>
                      </a:r>
                      <a:r>
                        <a:rPr lang="en-US" sz="1050" kern="100" dirty="0">
                          <a:effectLst/>
                        </a:rPr>
                        <a:t> Road, Shanghai, P.R.China</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en-US" sz="1050" kern="100" dirty="0">
                          <a:effectLst/>
                        </a:rPr>
                        <a:t>yuan.liquan@zte.com.cn</a:t>
                      </a:r>
                      <a:endParaRPr lang="zh-CN" sz="1050" kern="100" dirty="0">
                        <a:effectLst/>
                        <a:latin typeface="Times New Roman" panose="02020603050405020304" pitchFamily="18" charset="0"/>
                        <a:ea typeface="宋体" panose="02010600030101010101" pitchFamily="2"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Proposal</a:t>
            </a:r>
            <a:endParaRPr lang="zh-CN" altLang="en-US" dirty="0"/>
          </a:p>
        </p:txBody>
      </p:sp>
      <p:sp>
        <p:nvSpPr>
          <p:cNvPr id="3" name="内容占位符 2"/>
          <p:cNvSpPr>
            <a:spLocks noGrp="1"/>
          </p:cNvSpPr>
          <p:nvPr>
            <p:ph idx="1"/>
          </p:nvPr>
        </p:nvSpPr>
        <p:spPr>
          <a:xfrm>
            <a:off x="685800" y="1700808"/>
            <a:ext cx="7990656" cy="4519510"/>
          </a:xfrm>
        </p:spPr>
        <p:txBody>
          <a:bodyPr/>
          <a:lstStyle/>
          <a:p>
            <a:pPr algn="just">
              <a:buFont typeface="Wingdings" panose="05000000000000000000" pitchFamily="2" charset="2"/>
              <a:buChar char="p"/>
            </a:pPr>
            <a:r>
              <a:rPr lang="en-US" altLang="zh-CN" sz="2000" dirty="0" smtClean="0"/>
              <a:t>This </a:t>
            </a:r>
            <a:r>
              <a:rPr lang="en-US" altLang="zh-CN" sz="2000" dirty="0"/>
              <a:t>contribution proposes to add Notice-to-Send (NTS) Mechanism for </a:t>
            </a:r>
            <a:r>
              <a:rPr lang="en-US" altLang="zh-CN" sz="2000" dirty="0" smtClean="0"/>
              <a:t> the </a:t>
            </a:r>
            <a:r>
              <a:rPr lang="en-US" altLang="zh-CN" sz="2000" dirty="0"/>
              <a:t>constrained </a:t>
            </a:r>
            <a:r>
              <a:rPr lang="en-US" altLang="zh-CN" sz="2000" dirty="0" smtClean="0"/>
              <a:t>MLD in Multi-link operation.</a:t>
            </a:r>
            <a:endParaRPr lang="en-US" altLang="zh-CN" sz="2000" dirty="0"/>
          </a:p>
          <a:p>
            <a:pPr algn="just"/>
            <a:r>
              <a:rPr lang="en-US" altLang="zh-CN" sz="2000" dirty="0" smtClean="0"/>
              <a:t>For </a:t>
            </a:r>
            <a:r>
              <a:rPr lang="en-US" altLang="zh-CN" sz="2000" dirty="0"/>
              <a:t>the frame exchange between a STA in a constrained MLD and the other STA in a constrained or non-constrained MLD, when </a:t>
            </a:r>
            <a:r>
              <a:rPr lang="en-US" altLang="zh-CN" sz="2000" dirty="0" smtClean="0"/>
              <a:t>a STA </a:t>
            </a:r>
            <a:r>
              <a:rPr lang="en-US" altLang="zh-CN" sz="2000" dirty="0"/>
              <a:t>gains the TXOP and gets ready to send MPDU </a:t>
            </a:r>
            <a:r>
              <a:rPr lang="en-US" altLang="zh-CN" sz="2000" dirty="0" smtClean="0"/>
              <a:t>a </a:t>
            </a:r>
            <a:r>
              <a:rPr lang="en-US" altLang="zh-CN" sz="2000" dirty="0"/>
              <a:t>Notice-to-Send (NTS) frame should be sent before the transmission of MPDU.</a:t>
            </a:r>
          </a:p>
          <a:p>
            <a:pPr algn="just"/>
            <a:r>
              <a:rPr lang="en-US" altLang="zh-CN" sz="2000" dirty="0"/>
              <a:t>During the </a:t>
            </a:r>
            <a:r>
              <a:rPr lang="en-US" altLang="zh-CN" sz="2000" dirty="0" err="1"/>
              <a:t>xIFS</a:t>
            </a:r>
            <a:r>
              <a:rPr lang="en-US" altLang="zh-CN" sz="2000" dirty="0"/>
              <a:t> time slot after the transmission of the NTS frame according to the frames received by the </a:t>
            </a:r>
            <a:r>
              <a:rPr lang="en-US" altLang="zh-CN" sz="2000" dirty="0" smtClean="0"/>
              <a:t>STA(TXOP holder) </a:t>
            </a:r>
            <a:r>
              <a:rPr lang="en-US" altLang="zh-CN" sz="2000" dirty="0"/>
              <a:t>and the other  STAs affiliated with the same MLD the </a:t>
            </a:r>
            <a:r>
              <a:rPr lang="en-US" altLang="zh-CN" sz="2000" dirty="0" smtClean="0"/>
              <a:t>STA </a:t>
            </a:r>
            <a:r>
              <a:rPr lang="en-US" altLang="zh-CN" sz="2000" dirty="0"/>
              <a:t>would determine whether to send the MPDU in order to </a:t>
            </a:r>
            <a:r>
              <a:rPr lang="en-US" altLang="zh-CN" sz="2000" dirty="0" smtClean="0"/>
              <a:t>avoid that the </a:t>
            </a:r>
            <a:r>
              <a:rPr lang="en-US" altLang="zh-CN" sz="2000" dirty="0">
                <a:ea typeface="宋体" panose="02010600030101010101" pitchFamily="2" charset="-122"/>
              </a:rPr>
              <a:t>simultaneous transmission and reception </a:t>
            </a:r>
            <a:r>
              <a:rPr lang="en-GB" altLang="zh-CN" sz="2000" dirty="0">
                <a:ea typeface="宋体" panose="02010600030101010101" pitchFamily="2" charset="-122"/>
              </a:rPr>
              <a:t>on a pair of links for the </a:t>
            </a:r>
            <a:r>
              <a:rPr lang="en-US" altLang="zh-CN" sz="2000" dirty="0">
                <a:ea typeface="宋体" panose="02010600030101010101" pitchFamily="2" charset="-122"/>
              </a:rPr>
              <a:t>constrained </a:t>
            </a:r>
            <a:r>
              <a:rPr lang="en-GB" altLang="zh-CN" sz="2000" dirty="0">
                <a:ea typeface="宋体" panose="02010600030101010101" pitchFamily="2" charset="-122"/>
              </a:rPr>
              <a:t>MLD occurs.</a:t>
            </a:r>
            <a:endParaRPr lang="zh-CN" altLang="en-US" sz="2000" dirty="0"/>
          </a:p>
          <a:p>
            <a:pPr algn="just">
              <a:buFont typeface="Wingdings" panose="05000000000000000000" pitchFamily="2" charset="2"/>
              <a:buChar char="u"/>
            </a:pPr>
            <a:endParaRPr lang="en-US" altLang="zh-CN" sz="2000" b="0" dirty="0" smtClean="0"/>
          </a:p>
          <a:p>
            <a:pPr algn="just">
              <a:buFont typeface="Wingdings" panose="05000000000000000000" pitchFamily="2" charset="2"/>
              <a:buChar char="u"/>
            </a:pPr>
            <a:endParaRPr lang="en-US" altLang="zh-CN" sz="2000" b="0" kern="1200" dirty="0">
              <a:solidFill>
                <a:schemeClr val="dk1"/>
              </a:solidFill>
            </a:endParaRPr>
          </a:p>
          <a:p>
            <a:pPr algn="just">
              <a:buFont typeface="Wingdings" panose="05000000000000000000" pitchFamily="2" charset="2"/>
              <a:buChar char="u"/>
            </a:pPr>
            <a:r>
              <a:rPr lang="en-US" altLang="zh-CN" sz="2000" b="0" dirty="0" smtClean="0"/>
              <a:t>.</a:t>
            </a:r>
            <a:endParaRPr lang="en-US" altLang="zh-CN" sz="2000" b="0" dirty="0"/>
          </a:p>
          <a:p>
            <a:pPr algn="just">
              <a:buFont typeface="Wingdings" panose="05000000000000000000" pitchFamily="2" charset="2"/>
              <a:buChar char="p"/>
            </a:pPr>
            <a:endParaRPr lang="zh-CN" altLang="en-US" sz="2000" kern="1200" dirty="0">
              <a:solidFill>
                <a:schemeClr val="dk1"/>
              </a:solidFill>
            </a:endParaRPr>
          </a:p>
          <a:p>
            <a:pPr algn="just">
              <a:buFont typeface="Wingdings" panose="05000000000000000000" pitchFamily="2" charset="2"/>
              <a:buChar char="p"/>
            </a:pPr>
            <a:endParaRPr lang="en-US" altLang="zh-CN" sz="2000" b="0" dirty="0" smtClean="0"/>
          </a:p>
          <a:p>
            <a:pPr algn="just">
              <a:buFont typeface="Wingdings" panose="05000000000000000000" pitchFamily="2" charset="2"/>
              <a:buChar char="p"/>
            </a:pPr>
            <a:endParaRPr lang="zh-CN" altLang="en-US" sz="2000" b="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10</a:t>
            </a:fld>
            <a:endParaRPr lang="en-US" altLang="zh-CN" dirty="0"/>
          </a:p>
        </p:txBody>
      </p:sp>
    </p:spTree>
    <p:extLst>
      <p:ext uri="{BB962C8B-B14F-4D97-AF65-F5344CB8AC3E}">
        <p14:creationId xmlns:p14="http://schemas.microsoft.com/office/powerpoint/2010/main" val="87642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3" name="内容占位符 2"/>
          <p:cNvSpPr>
            <a:spLocks noGrp="1"/>
          </p:cNvSpPr>
          <p:nvPr>
            <p:ph idx="1"/>
          </p:nvPr>
        </p:nvSpPr>
        <p:spPr>
          <a:xfrm>
            <a:off x="685800" y="1981200"/>
            <a:ext cx="8206680" cy="4114800"/>
          </a:xfrm>
        </p:spPr>
        <p:txBody>
          <a:bodyPr/>
          <a:lstStyle/>
          <a:p>
            <a:pPr algn="just">
              <a:buFont typeface="Wingdings" panose="05000000000000000000" pitchFamily="2" charset="2"/>
              <a:buChar char="p"/>
            </a:pPr>
            <a:r>
              <a:rPr lang="en-US" altLang="zh-CN" sz="2000" b="0" dirty="0" smtClean="0">
                <a:ea typeface="宋体" panose="02010600030101010101" pitchFamily="2" charset="-122"/>
              </a:rPr>
              <a:t>This </a:t>
            </a:r>
            <a:r>
              <a:rPr lang="en-US" altLang="zh-CN" sz="2000" b="0" dirty="0">
                <a:ea typeface="宋体" panose="02010600030101010101" pitchFamily="2" charset="-122"/>
              </a:rPr>
              <a:t>contribution proposes </a:t>
            </a:r>
            <a:r>
              <a:rPr lang="en-US" altLang="zh-CN" sz="2000" b="0" dirty="0" smtClean="0">
                <a:ea typeface="宋体" panose="02010600030101010101" pitchFamily="2" charset="-122"/>
              </a:rPr>
              <a:t>a </a:t>
            </a:r>
            <a:r>
              <a:rPr lang="en-US" altLang="zh-CN" sz="2000" b="0" dirty="0">
                <a:ea typeface="宋体" panose="02010600030101010101" pitchFamily="2" charset="-122"/>
              </a:rPr>
              <a:t>mechanism of notice-to-send (NTS</a:t>
            </a:r>
            <a:r>
              <a:rPr lang="en-US" altLang="zh-CN" sz="2000" b="0" dirty="0" smtClean="0">
                <a:ea typeface="宋体" panose="02010600030101010101" pitchFamily="2" charset="-122"/>
              </a:rPr>
              <a:t>) for </a:t>
            </a:r>
            <a:r>
              <a:rPr lang="en-US" altLang="zh-CN" sz="2000" b="0" dirty="0">
                <a:ea typeface="宋体" panose="02010600030101010101" pitchFamily="2" charset="-122"/>
              </a:rPr>
              <a:t>Constrained </a:t>
            </a:r>
            <a:r>
              <a:rPr lang="en-US" altLang="zh-CN" sz="2000" b="0" dirty="0" smtClean="0">
                <a:ea typeface="宋体" panose="02010600030101010101" pitchFamily="2" charset="-122"/>
              </a:rPr>
              <a:t>Multi-link Operation, </a:t>
            </a:r>
            <a:r>
              <a:rPr lang="en-US" altLang="zh-CN" sz="2000" b="0" dirty="0">
                <a:ea typeface="宋体" panose="02010600030101010101" pitchFamily="2" charset="-122"/>
              </a:rPr>
              <a:t>which can not only avoid the simultaneous transmission and reception </a:t>
            </a:r>
            <a:r>
              <a:rPr lang="en-GB" altLang="zh-CN" sz="2000" b="0" dirty="0">
                <a:ea typeface="宋体" panose="02010600030101010101" pitchFamily="2" charset="-122"/>
              </a:rPr>
              <a:t>on a pair of links for the </a:t>
            </a:r>
            <a:r>
              <a:rPr lang="en-US" altLang="zh-CN" sz="2000" b="0" dirty="0">
                <a:ea typeface="宋体" panose="02010600030101010101" pitchFamily="2" charset="-122"/>
              </a:rPr>
              <a:t>constrained </a:t>
            </a:r>
            <a:r>
              <a:rPr lang="en-GB" altLang="zh-CN" sz="2000" b="0" dirty="0">
                <a:ea typeface="宋体" panose="02010600030101010101" pitchFamily="2" charset="-122"/>
              </a:rPr>
              <a:t>MLD, but also decrease</a:t>
            </a:r>
            <a:r>
              <a:rPr lang="en-US" altLang="zh-CN" sz="2000" b="0" dirty="0">
                <a:ea typeface="宋体" panose="02010600030101010101" pitchFamily="2" charset="-122"/>
              </a:rPr>
              <a:t> the </a:t>
            </a:r>
            <a:r>
              <a:rPr lang="en-US" altLang="zh-CN" sz="2000" b="0" dirty="0" smtClean="0">
                <a:ea typeface="宋体" panose="02010600030101010101" pitchFamily="2" charset="-122"/>
              </a:rPr>
              <a:t>overhead and access delay </a:t>
            </a:r>
            <a:r>
              <a:rPr lang="en-US" altLang="zh-CN" sz="2000" b="0" dirty="0">
                <a:ea typeface="宋体" panose="02010600030101010101" pitchFamily="2" charset="-122"/>
              </a:rPr>
              <a:t>of the </a:t>
            </a:r>
            <a:r>
              <a:rPr lang="en-US" altLang="zh-CN" sz="2000" b="0" dirty="0" smtClean="0">
                <a:ea typeface="宋体" panose="02010600030101010101" pitchFamily="2" charset="-122"/>
              </a:rPr>
              <a:t>data transmission compared with the RTS/CTS mechanism.</a:t>
            </a: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smtClean="0">
              <a:ea typeface="宋体" panose="02010600030101010101" pitchFamily="2" charset="-122"/>
            </a:endParaRP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a:ea typeface="宋体" panose="02010600030101010101" pitchFamily="2" charset="-122"/>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en-US" altLang="zh-CN" sz="2000" b="0" dirty="0" smtClean="0">
              <a:ea typeface="Gulim" panose="020B0600000101010101" charset="-127"/>
            </a:endParaRPr>
          </a:p>
          <a:p>
            <a:pPr algn="just">
              <a:buFont typeface="Wingdings" panose="05000000000000000000" pitchFamily="2" charset="2"/>
              <a:buChar char="p"/>
            </a:pPr>
            <a:endParaRPr lang="zh-CN" altLang="en-US" sz="2000" b="0" dirty="0">
              <a:ea typeface="Gulim" panose="020B0600000101010101" charset="-127"/>
            </a:endParaRPr>
          </a:p>
        </p:txBody>
      </p:sp>
      <p:sp>
        <p:nvSpPr>
          <p:cNvPr id="4" name="页脚占位符 3"/>
          <p:cNvSpPr>
            <a:spLocks noGrp="1"/>
          </p:cNvSpPr>
          <p:nvPr>
            <p:ph type="ftr" sz="quarter" idx="10"/>
          </p:nvPr>
        </p:nvSpPr>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11</a:t>
            </a:fld>
            <a:endParaRPr lang="en-US" altLang="zh-CN" dirty="0"/>
          </a:p>
        </p:txBody>
      </p:sp>
    </p:spTree>
    <p:extLst>
      <p:ext uri="{BB962C8B-B14F-4D97-AF65-F5344CB8AC3E}">
        <p14:creationId xmlns:p14="http://schemas.microsoft.com/office/powerpoint/2010/main" val="8697388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771525" y="1844824"/>
            <a:ext cx="7772400" cy="4114800"/>
          </a:xfrm>
        </p:spPr>
        <p:txBody>
          <a:bodyPr/>
          <a:lstStyle/>
          <a:p>
            <a:pPr algn="just">
              <a:buFont typeface="Wingdings" panose="05000000000000000000" pitchFamily="2" charset="2"/>
              <a:buChar char="p"/>
            </a:pPr>
            <a:r>
              <a:rPr lang="en-US" altLang="zh-CN" sz="1800" dirty="0" smtClean="0">
                <a:ea typeface="Gulim" panose="020B0600000101010101" charset="-127"/>
              </a:rPr>
              <a:t>Do you </a:t>
            </a:r>
            <a:r>
              <a:rPr lang="en-US" altLang="zh-CN" sz="1800" dirty="0"/>
              <a:t>support </a:t>
            </a:r>
            <a:r>
              <a:rPr lang="en-US" altLang="zh-CN" sz="1800" dirty="0" smtClean="0"/>
              <a:t>that a </a:t>
            </a:r>
            <a:r>
              <a:rPr lang="en-US" altLang="zh-CN" sz="1800" dirty="0"/>
              <a:t>Notice-to-Send (NTS) Mechanism for Constrained Multi-link Operation  are added in 802.11be?</a:t>
            </a:r>
          </a:p>
          <a:p>
            <a:pPr algn="just">
              <a:buFont typeface="Wingdings" panose="05000000000000000000" pitchFamily="2" charset="2"/>
              <a:buChar char="p"/>
            </a:pPr>
            <a:endParaRPr lang="en-US" altLang="zh-CN" sz="1800" dirty="0" smtClean="0">
              <a:ea typeface="Gulim" panose="020B0600000101010101" charset="-127"/>
            </a:endParaRPr>
          </a:p>
          <a:p>
            <a:pPr algn="just"/>
            <a:r>
              <a:rPr lang="en-US" altLang="zh-CN" sz="1800" dirty="0"/>
              <a:t>For the frame exchange between a STA in a constrained MLD and the other STA in a constrained or non-constrained MLD, when a STA gains the TXOP and gets ready to send MPDU a Notice-to-Send (NTS) frame should be sent before the transmission of MPDU.</a:t>
            </a:r>
          </a:p>
          <a:p>
            <a:pPr algn="just"/>
            <a:r>
              <a:rPr lang="en-US" altLang="zh-CN" sz="1800" dirty="0"/>
              <a:t>During the </a:t>
            </a:r>
            <a:r>
              <a:rPr lang="en-US" altLang="zh-CN" sz="1800" dirty="0" err="1"/>
              <a:t>xIFS</a:t>
            </a:r>
            <a:r>
              <a:rPr lang="en-US" altLang="zh-CN" sz="1800" dirty="0"/>
              <a:t> time slot after the transmission of the NTS frame according to the frames received by the STA(TXOP holder) and the other  STAs affiliated with the same MLD the STA would determine whether to send the MPDU in order to avoid that the </a:t>
            </a:r>
            <a:r>
              <a:rPr lang="en-US" altLang="zh-CN" sz="1800" dirty="0">
                <a:ea typeface="宋体" panose="02010600030101010101" pitchFamily="2" charset="-122"/>
              </a:rPr>
              <a:t>simultaneous transmission and reception </a:t>
            </a:r>
            <a:r>
              <a:rPr lang="en-GB" altLang="zh-CN" sz="1800" dirty="0">
                <a:ea typeface="宋体" panose="02010600030101010101" pitchFamily="2" charset="-122"/>
              </a:rPr>
              <a:t>on a pair of links for the </a:t>
            </a:r>
            <a:r>
              <a:rPr lang="en-US" altLang="zh-CN" sz="1800" dirty="0">
                <a:ea typeface="宋体" panose="02010600030101010101" pitchFamily="2" charset="-122"/>
              </a:rPr>
              <a:t>constrained </a:t>
            </a:r>
            <a:r>
              <a:rPr lang="en-GB" altLang="zh-CN" sz="1800" dirty="0">
                <a:ea typeface="宋体" panose="02010600030101010101" pitchFamily="2" charset="-122"/>
              </a:rPr>
              <a:t>MLD occurs.</a:t>
            </a:r>
            <a:endParaRPr lang="zh-CN" altLang="en-US" sz="1800" dirty="0"/>
          </a:p>
          <a:p>
            <a:pPr algn="just"/>
            <a:endParaRPr lang="en-US" altLang="zh-CN" sz="1800" dirty="0" smtClean="0">
              <a:ea typeface="Gulim" panose="020B0600000101010101" charset="-127"/>
            </a:endParaRPr>
          </a:p>
          <a:p>
            <a:pPr algn="just"/>
            <a:r>
              <a:rPr lang="en-US" altLang="zh-CN" sz="1800" dirty="0"/>
              <a:t>Note: </a:t>
            </a:r>
            <a:r>
              <a:rPr lang="en-US" altLang="zh-CN" sz="1800" dirty="0" smtClean="0"/>
              <a:t>the format of NTS frame and </a:t>
            </a:r>
            <a:r>
              <a:rPr lang="en-US" altLang="zh-CN" sz="1800" dirty="0" err="1" smtClean="0"/>
              <a:t>xIFS</a:t>
            </a:r>
            <a:r>
              <a:rPr lang="en-US" altLang="zh-CN" sz="1800" dirty="0" smtClean="0"/>
              <a:t> is </a:t>
            </a:r>
            <a:r>
              <a:rPr lang="en-US" altLang="zh-CN" sz="1800" dirty="0"/>
              <a:t>TBD.</a:t>
            </a:r>
          </a:p>
          <a:p>
            <a:pPr algn="just"/>
            <a:endParaRPr lang="en-US" altLang="zh-CN" sz="1800" dirty="0" smtClean="0">
              <a:ea typeface="Gulim" panose="020B0600000101010101" charset="-127"/>
            </a:endParaRPr>
          </a:p>
          <a:p>
            <a:pPr algn="just"/>
            <a:endParaRPr lang="en-US" altLang="zh-CN" sz="1800" dirty="0">
              <a:ea typeface="Gulim" panose="020B0600000101010101" charset="-127"/>
            </a:endParaRPr>
          </a:p>
          <a:p>
            <a:pPr algn="just"/>
            <a:endParaRPr lang="en-US" altLang="zh-CN" sz="1800" dirty="0" smtClean="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12</a:t>
            </a:fld>
            <a:endParaRPr lang="en-US" altLang="zh-CN" dirty="0"/>
          </a:p>
        </p:txBody>
      </p:sp>
    </p:spTree>
    <p:extLst>
      <p:ext uri="{BB962C8B-B14F-4D97-AF65-F5344CB8AC3E}">
        <p14:creationId xmlns:p14="http://schemas.microsoft.com/office/powerpoint/2010/main" val="2582353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41784" y="685800"/>
            <a:ext cx="8062664" cy="1066800"/>
          </a:xfrm>
        </p:spPr>
        <p:txBody>
          <a:bodyPr/>
          <a:lstStyle/>
          <a:p>
            <a:pPr lvl="1"/>
            <a:r>
              <a:rPr lang="en-US" altLang="ko-KR" dirty="0" smtClean="0">
                <a:ea typeface="Gulim" panose="020B0600000101010101" charset="-127"/>
              </a:rPr>
              <a:t>References </a:t>
            </a:r>
            <a:endParaRPr lang="en-US" altLang="ko-KR" dirty="0">
              <a:ea typeface="Gulim" panose="020B0600000101010101" charset="-127"/>
            </a:endParaRPr>
          </a:p>
        </p:txBody>
      </p:sp>
      <p:sp>
        <p:nvSpPr>
          <p:cNvPr id="3" name="内容占位符 2"/>
          <p:cNvSpPr>
            <a:spLocks noGrp="1"/>
          </p:cNvSpPr>
          <p:nvPr>
            <p:ph idx="1"/>
          </p:nvPr>
        </p:nvSpPr>
        <p:spPr>
          <a:xfrm>
            <a:off x="666368" y="1649315"/>
            <a:ext cx="8082096" cy="4826097"/>
          </a:xfrm>
        </p:spPr>
        <p:txBody>
          <a:bodyPr/>
          <a:lstStyle/>
          <a:p>
            <a:pPr>
              <a:buFont typeface="+mj-lt"/>
              <a:buAutoNum type="arabicPeriod"/>
            </a:pPr>
            <a:r>
              <a:rPr lang="en-US" altLang="zh-CN" sz="2000" b="0" dirty="0" smtClean="0"/>
              <a:t>11-19-1959-01-00be-constrained-multi-link-operation</a:t>
            </a:r>
          </a:p>
          <a:p>
            <a:pPr>
              <a:buFont typeface="+mj-lt"/>
              <a:buAutoNum type="arabicPeriod"/>
            </a:pPr>
            <a:r>
              <a:rPr lang="en-US" altLang="zh-CN" sz="2000" b="0" dirty="0" smtClean="0"/>
              <a:t>11-20-0566-34-00be-compendium-of-straw-polls-and-potential-changes-to-the-specification-framework-document</a:t>
            </a:r>
          </a:p>
          <a:p>
            <a:pPr>
              <a:buFont typeface="+mj-lt"/>
              <a:buAutoNum type="arabicPeriod"/>
            </a:pPr>
            <a:r>
              <a:rPr lang="en-US" altLang="zh-CN" sz="2000" b="0" dirty="0" smtClean="0"/>
              <a:t>IEEE 802.11 Standard - 2016</a:t>
            </a:r>
          </a:p>
          <a:p>
            <a:pPr>
              <a:buFont typeface="+mj-lt"/>
              <a:buAutoNum type="arabicPeriod"/>
            </a:pPr>
            <a:endParaRPr lang="en-US" altLang="zh-CN" sz="2000" b="0" dirty="0" smtClean="0"/>
          </a:p>
          <a:p>
            <a:pPr>
              <a:buFont typeface="+mj-lt"/>
              <a:buAutoNum type="arabicPeriod"/>
            </a:pPr>
            <a:endParaRPr lang="en-US" altLang="zh-CN" sz="1800" dirty="0" smtClean="0"/>
          </a:p>
          <a:p>
            <a:pPr>
              <a:buFont typeface="+mj-lt"/>
              <a:buAutoNum type="arabicPeriod"/>
            </a:pPr>
            <a:endParaRPr lang="en-US" altLang="ko-KR" sz="1800" b="0" dirty="0" smtClean="0">
              <a:ea typeface="Gulim" panose="020B0600000101010101" charset="-127"/>
            </a:endParaRPr>
          </a:p>
        </p:txBody>
      </p:sp>
      <p:sp>
        <p:nvSpPr>
          <p:cNvPr id="5" name="Slide Number Placeholder 4"/>
          <p:cNvSpPr>
            <a:spLocks noGrp="1"/>
          </p:cNvSpPr>
          <p:nvPr>
            <p:ph type="sldNum" sz="quarter" idx="11"/>
          </p:nvPr>
        </p:nvSpPr>
        <p:spPr/>
        <p:txBody>
          <a:bodyPr/>
          <a:lstStyle/>
          <a:p>
            <a:pPr>
              <a:defRPr/>
            </a:pPr>
            <a:fld id="{03FA04B2-C576-4B73-B27D-67D4AE845719}" type="slidenum">
              <a:rPr lang="en-US" altLang="zh-CN" smtClean="0"/>
              <a:t>13</a:t>
            </a:fld>
            <a:endParaRPr lang="en-US" altLang="zh-CN" dirty="0"/>
          </a:p>
        </p:txBody>
      </p:sp>
      <p:sp>
        <p:nvSpPr>
          <p:cNvPr id="7"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1"/>
          <p:cNvSpPr/>
          <p:nvPr/>
        </p:nvSpPr>
        <p:spPr bwMode="auto">
          <a:xfrm>
            <a:off x="684213" y="2133600"/>
            <a:ext cx="7772400" cy="1470025"/>
          </a:xfrm>
          <a:prstGeom prst="rect">
            <a:avLst/>
          </a:prstGeom>
          <a:noFill/>
          <a:ln w="9525">
            <a:noFill/>
            <a:miter lim="800000"/>
          </a:ln>
        </p:spPr>
        <p:txBody>
          <a:bodyPr lIns="92075" tIns="46038" rIns="92075" bIns="46038" anchor="ctr"/>
          <a:lstStyle/>
          <a:p>
            <a:pPr algn="ctr" eaLnBrk="1" hangingPunct="1"/>
            <a:r>
              <a:rPr lang="en-US" altLang="zh-CN" sz="3200" b="1" dirty="0">
                <a:solidFill>
                  <a:schemeClr val="tx2"/>
                </a:solidFill>
                <a:ea typeface="宋体" panose="02010600030101010101" pitchFamily="2" charset="-122"/>
              </a:rPr>
              <a:t>Thank you!</a:t>
            </a:r>
            <a:endParaRPr lang="zh-CN" altLang="en-US" sz="3200" b="1" dirty="0">
              <a:solidFill>
                <a:schemeClr val="tx2"/>
              </a:solidFill>
              <a:ea typeface="宋体" panose="02010600030101010101" pitchFamily="2" charset="-122"/>
            </a:endParaRPr>
          </a:p>
        </p:txBody>
      </p:sp>
      <p:sp>
        <p:nvSpPr>
          <p:cNvPr id="2" name="Slide Number Placeholder 1"/>
          <p:cNvSpPr>
            <a:spLocks noGrp="1"/>
          </p:cNvSpPr>
          <p:nvPr>
            <p:ph type="sldNum" sz="quarter" idx="11"/>
          </p:nvPr>
        </p:nvSpPr>
        <p:spPr/>
        <p:txBody>
          <a:bodyPr/>
          <a:lstStyle/>
          <a:p>
            <a:pPr>
              <a:defRPr/>
            </a:pPr>
            <a:fld id="{03FA04B2-C576-4B73-B27D-67D4AE845719}" type="slidenum">
              <a:rPr lang="en-US" altLang="zh-CN" smtClean="0"/>
              <a:t>14</a:t>
            </a:fld>
            <a:endParaRPr lang="en-US" altLang="zh-CN" dirty="0"/>
          </a:p>
        </p:txBody>
      </p:sp>
      <p:sp>
        <p:nvSpPr>
          <p:cNvPr id="5"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34241188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3" name="内容占位符 2"/>
          <p:cNvSpPr>
            <a:spLocks noGrp="1"/>
          </p:cNvSpPr>
          <p:nvPr>
            <p:ph idx="1"/>
          </p:nvPr>
        </p:nvSpPr>
        <p:spPr>
          <a:xfrm>
            <a:off x="685800" y="1704745"/>
            <a:ext cx="8062664" cy="4172528"/>
          </a:xfrm>
        </p:spPr>
        <p:txBody>
          <a:bodyPr/>
          <a:lstStyle/>
          <a:p>
            <a:pPr lvl="0" algn="just">
              <a:buFont typeface="Wingdings" panose="05000000000000000000" pitchFamily="2" charset="2"/>
              <a:buChar char="p"/>
            </a:pPr>
            <a:r>
              <a:rPr lang="en-US" altLang="zh-CN" sz="1800" b="0" dirty="0" smtClean="0">
                <a:ea typeface="宋体" panose="02010600030101010101" pitchFamily="2" charset="-122"/>
              </a:rPr>
              <a:t>A constrained </a:t>
            </a:r>
            <a:r>
              <a:rPr lang="en-GB" altLang="zh-CN" sz="1800" b="0" dirty="0" smtClean="0"/>
              <a:t>MLD refers to the MLD which </a:t>
            </a:r>
            <a:r>
              <a:rPr lang="en-GB" altLang="zh-CN" sz="1800" b="0" dirty="0"/>
              <a:t>has constraints to simultaneously transmit and receive on a pair of links to operate over this pair of </a:t>
            </a:r>
            <a:r>
              <a:rPr lang="en-GB" altLang="zh-CN" sz="1800" b="0" dirty="0" smtClean="0"/>
              <a:t>links.</a:t>
            </a:r>
          </a:p>
          <a:p>
            <a:pPr lvl="0" algn="just">
              <a:buFont typeface="Wingdings" panose="05000000000000000000" pitchFamily="2" charset="2"/>
              <a:buChar char="p"/>
            </a:pPr>
            <a:endParaRPr lang="en-US" altLang="zh-CN" sz="1800" b="0" dirty="0" smtClean="0">
              <a:ea typeface="Gulim" panose="020B0600000101010101" charset="-127"/>
            </a:endParaRPr>
          </a:p>
          <a:p>
            <a:pPr algn="just">
              <a:buFont typeface="Wingdings" panose="05000000000000000000" pitchFamily="2" charset="2"/>
              <a:buChar char="p"/>
            </a:pPr>
            <a:r>
              <a:rPr lang="en-US" altLang="zh-CN" sz="1800" b="0" dirty="0">
                <a:ea typeface="宋体" panose="02010600030101010101" pitchFamily="2" charset="-122"/>
              </a:rPr>
              <a:t>RTS/CTS mechanism has been proposed to avoid the simultaneous transmission and reception </a:t>
            </a:r>
            <a:r>
              <a:rPr lang="en-GB" altLang="zh-CN" sz="1800" b="0" dirty="0">
                <a:ea typeface="宋体" panose="02010600030101010101" pitchFamily="2" charset="-122"/>
              </a:rPr>
              <a:t>on a pair of links for the </a:t>
            </a:r>
            <a:r>
              <a:rPr lang="en-US" altLang="zh-CN" sz="1800" b="0" dirty="0">
                <a:ea typeface="宋体" panose="02010600030101010101" pitchFamily="2" charset="-122"/>
              </a:rPr>
              <a:t>constrained </a:t>
            </a:r>
            <a:r>
              <a:rPr lang="en-GB" altLang="zh-CN" sz="1800" b="0" dirty="0">
                <a:ea typeface="宋体" panose="02010600030101010101" pitchFamily="2" charset="-122"/>
              </a:rPr>
              <a:t>MLD in some </a:t>
            </a:r>
            <a:r>
              <a:rPr lang="en-GB" altLang="zh-CN" sz="1800" b="0" dirty="0" smtClean="0">
                <a:ea typeface="宋体" panose="02010600030101010101" pitchFamily="2" charset="-122"/>
              </a:rPr>
              <a:t>contributions, such as [1].</a:t>
            </a:r>
          </a:p>
          <a:p>
            <a:pPr algn="just">
              <a:buFont typeface="Wingdings" panose="05000000000000000000" pitchFamily="2" charset="2"/>
              <a:buChar char="p"/>
            </a:pPr>
            <a:endParaRPr lang="en-GB" altLang="zh-CN" sz="1800" b="0" dirty="0">
              <a:ea typeface="宋体" panose="02010600030101010101" pitchFamily="2" charset="-122"/>
            </a:endParaRPr>
          </a:p>
          <a:p>
            <a:pPr algn="just">
              <a:buFont typeface="Wingdings" panose="05000000000000000000" pitchFamily="2" charset="2"/>
              <a:buChar char="p"/>
            </a:pPr>
            <a:r>
              <a:rPr lang="en-GB" altLang="zh-CN" sz="1800" b="0" dirty="0" smtClean="0">
                <a:ea typeface="宋体" panose="02010600030101010101" pitchFamily="2" charset="-122"/>
              </a:rPr>
              <a:t> T</a:t>
            </a:r>
            <a:r>
              <a:rPr lang="en-US" altLang="zh-CN" sz="1800" b="0" dirty="0" smtClean="0">
                <a:ea typeface="宋体" panose="02010600030101010101" pitchFamily="2" charset="-122"/>
              </a:rPr>
              <a:t>he usage of frequent RTS/CTS in frame exchange </a:t>
            </a:r>
            <a:r>
              <a:rPr lang="en-US" altLang="zh-CN" sz="1800" b="0" dirty="0">
                <a:ea typeface="宋体" panose="02010600030101010101" pitchFamily="2" charset="-122"/>
              </a:rPr>
              <a:t>would increase the </a:t>
            </a:r>
            <a:r>
              <a:rPr lang="en-US" altLang="zh-CN" sz="1800" b="0" dirty="0" smtClean="0">
                <a:ea typeface="宋体" panose="02010600030101010101" pitchFamily="2" charset="-122"/>
              </a:rPr>
              <a:t>overhead of data transmission, and increase the access delay</a:t>
            </a:r>
            <a:r>
              <a:rPr lang="en-US" altLang="zh-CN" sz="1800" b="0" dirty="0">
                <a:ea typeface="宋体" panose="02010600030101010101" pitchFamily="2" charset="-122"/>
              </a:rPr>
              <a:t> </a:t>
            </a:r>
            <a:r>
              <a:rPr lang="en-US" altLang="zh-CN" sz="1800" b="0" dirty="0" smtClean="0">
                <a:ea typeface="宋体" panose="02010600030101010101" pitchFamily="2" charset="-122"/>
              </a:rPr>
              <a:t>at the same time.</a:t>
            </a:r>
          </a:p>
          <a:p>
            <a:pPr algn="just">
              <a:buFont typeface="Wingdings" panose="05000000000000000000" pitchFamily="2" charset="2"/>
              <a:buChar char="p"/>
            </a:pPr>
            <a:endParaRPr lang="en-US" altLang="zh-CN" sz="1800" b="0" dirty="0">
              <a:ea typeface="宋体" panose="02010600030101010101" pitchFamily="2" charset="-122"/>
            </a:endParaRPr>
          </a:p>
          <a:p>
            <a:pPr algn="just">
              <a:buFont typeface="Wingdings" panose="05000000000000000000" pitchFamily="2" charset="2"/>
              <a:buChar char="p"/>
            </a:pPr>
            <a:r>
              <a:rPr lang="en-US" altLang="zh-CN" sz="1800" b="0" dirty="0" smtClean="0">
                <a:ea typeface="宋体" panose="02010600030101010101" pitchFamily="2" charset="-122"/>
              </a:rPr>
              <a:t>This contribution </a:t>
            </a:r>
            <a:r>
              <a:rPr lang="en-US" altLang="zh-CN" sz="1800" b="0" dirty="0">
                <a:ea typeface="宋体" panose="02010600030101010101" pitchFamily="2" charset="-122"/>
              </a:rPr>
              <a:t>proposes </a:t>
            </a:r>
            <a:r>
              <a:rPr lang="en-US" altLang="zh-CN" sz="1800" b="0" dirty="0" smtClean="0">
                <a:ea typeface="宋体" panose="02010600030101010101" pitchFamily="2" charset="-122"/>
              </a:rPr>
              <a:t>a </a:t>
            </a:r>
            <a:r>
              <a:rPr lang="en-US" altLang="zh-CN" sz="1800" b="0" dirty="0">
                <a:ea typeface="宋体" panose="02010600030101010101" pitchFamily="2" charset="-122"/>
              </a:rPr>
              <a:t>mechanism of </a:t>
            </a:r>
            <a:r>
              <a:rPr lang="en-US" altLang="zh-CN" sz="1800" b="0" dirty="0" smtClean="0">
                <a:ea typeface="宋体" panose="02010600030101010101" pitchFamily="2" charset="-122"/>
              </a:rPr>
              <a:t>notice-to-send (NTS) for </a:t>
            </a:r>
            <a:r>
              <a:rPr lang="en-US" altLang="zh-CN" sz="1800" b="0" dirty="0">
                <a:ea typeface="宋体" panose="02010600030101010101" pitchFamily="2" charset="-122"/>
              </a:rPr>
              <a:t>Constrained Multi-link </a:t>
            </a:r>
            <a:r>
              <a:rPr lang="en-US" altLang="zh-CN" sz="1800" b="0" dirty="0" smtClean="0">
                <a:ea typeface="宋体" panose="02010600030101010101" pitchFamily="2" charset="-122"/>
              </a:rPr>
              <a:t>Operation, </a:t>
            </a:r>
            <a:r>
              <a:rPr lang="en-US" altLang="zh-CN" sz="1800" b="0" dirty="0">
                <a:ea typeface="宋体" panose="02010600030101010101" pitchFamily="2" charset="-122"/>
              </a:rPr>
              <a:t>which can not only avoid the simultaneous transmission and reception </a:t>
            </a:r>
            <a:r>
              <a:rPr lang="en-GB" altLang="zh-CN" sz="1800" b="0" dirty="0">
                <a:ea typeface="宋体" panose="02010600030101010101" pitchFamily="2" charset="-122"/>
              </a:rPr>
              <a:t>on a pair of links for the </a:t>
            </a:r>
            <a:r>
              <a:rPr lang="en-US" altLang="zh-CN" sz="1800" b="0" dirty="0">
                <a:ea typeface="宋体" panose="02010600030101010101" pitchFamily="2" charset="-122"/>
              </a:rPr>
              <a:t>constrained </a:t>
            </a:r>
            <a:r>
              <a:rPr lang="en-GB" altLang="zh-CN" sz="1800" b="0" dirty="0" smtClean="0">
                <a:ea typeface="宋体" panose="02010600030101010101" pitchFamily="2" charset="-122"/>
              </a:rPr>
              <a:t>MLD, but also decrease</a:t>
            </a:r>
            <a:r>
              <a:rPr lang="en-US" altLang="zh-CN" sz="1800" b="0" dirty="0" smtClean="0">
                <a:ea typeface="宋体" panose="02010600030101010101" pitchFamily="2" charset="-122"/>
              </a:rPr>
              <a:t> </a:t>
            </a:r>
            <a:r>
              <a:rPr lang="en-US" altLang="zh-CN" sz="1800" b="0" dirty="0">
                <a:ea typeface="宋体" panose="02010600030101010101" pitchFamily="2" charset="-122"/>
              </a:rPr>
              <a:t>the </a:t>
            </a:r>
            <a:r>
              <a:rPr lang="en-US" altLang="zh-CN" sz="1800" b="0" dirty="0">
                <a:ea typeface="宋体" panose="02010600030101010101" pitchFamily="2" charset="-122"/>
              </a:rPr>
              <a:t>overhead and access delay </a:t>
            </a:r>
            <a:r>
              <a:rPr lang="en-US" altLang="zh-CN" sz="1800" b="0" dirty="0">
                <a:ea typeface="宋体" panose="02010600030101010101" pitchFamily="2" charset="-122"/>
              </a:rPr>
              <a:t>of </a:t>
            </a:r>
            <a:r>
              <a:rPr lang="en-US" altLang="zh-CN" sz="1800" b="0" dirty="0" smtClean="0">
                <a:ea typeface="宋体" panose="02010600030101010101" pitchFamily="2" charset="-122"/>
              </a:rPr>
              <a:t>data  </a:t>
            </a:r>
            <a:r>
              <a:rPr lang="en-US" altLang="zh-CN" sz="1800" b="0" dirty="0" smtClean="0">
                <a:ea typeface="宋体" panose="02010600030101010101" pitchFamily="2" charset="-122"/>
              </a:rPr>
              <a:t>transmission.</a:t>
            </a:r>
            <a:endParaRPr lang="en-US" altLang="zh-CN" sz="1800" b="0" dirty="0">
              <a:ea typeface="宋体" panose="02010600030101010101" pitchFamily="2" charset="-122"/>
            </a:endParaRPr>
          </a:p>
        </p:txBody>
      </p:sp>
      <p:sp>
        <p:nvSpPr>
          <p:cNvPr id="9" name="Slide Number Placeholder 8"/>
          <p:cNvSpPr>
            <a:spLocks noGrp="1"/>
          </p:cNvSpPr>
          <p:nvPr>
            <p:ph type="sldNum" sz="quarter" idx="11"/>
          </p:nvPr>
        </p:nvSpPr>
        <p:spPr/>
        <p:txBody>
          <a:bodyPr/>
          <a:lstStyle/>
          <a:p>
            <a:pPr>
              <a:defRPr/>
            </a:pPr>
            <a:fld id="{03FA04B2-C576-4B73-B27D-67D4AE845719}" type="slidenum">
              <a:rPr lang="en-US" altLang="zh-CN" smtClean="0"/>
              <a:t>2</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Background</a:t>
            </a:r>
            <a:endParaRPr lang="zh-CN" altLang="en-US" dirty="0"/>
          </a:p>
        </p:txBody>
      </p:sp>
      <p:sp>
        <p:nvSpPr>
          <p:cNvPr id="3" name="内容占位符 2"/>
          <p:cNvSpPr>
            <a:spLocks noGrp="1"/>
          </p:cNvSpPr>
          <p:nvPr>
            <p:ph idx="1"/>
          </p:nvPr>
        </p:nvSpPr>
        <p:spPr>
          <a:xfrm>
            <a:off x="685800" y="1628800"/>
            <a:ext cx="8134672" cy="4536504"/>
          </a:xfrm>
        </p:spPr>
        <p:txBody>
          <a:bodyPr/>
          <a:lstStyle/>
          <a:p>
            <a:pPr>
              <a:buFont typeface="Wingdings" panose="05000000000000000000" pitchFamily="2" charset="2"/>
              <a:buChar char="p"/>
            </a:pPr>
            <a:r>
              <a:rPr lang="en-GB" altLang="zh-CN" sz="1600" b="0" dirty="0" smtClean="0"/>
              <a:t>Current 802.11be Specification Framework Document [2] has included some passed straw polls related to m</a:t>
            </a:r>
            <a:r>
              <a:rPr lang="en-US" altLang="zh-CN" sz="1600" b="0" dirty="0" err="1" smtClean="0"/>
              <a:t>ulti</a:t>
            </a:r>
            <a:r>
              <a:rPr lang="en-US" altLang="zh-CN" sz="1600" b="0" dirty="0" smtClean="0"/>
              <a:t>-link </a:t>
            </a:r>
            <a:r>
              <a:rPr lang="en-US" altLang="zh-CN" sz="1600" b="0" dirty="0"/>
              <a:t>channel access for </a:t>
            </a:r>
            <a:r>
              <a:rPr lang="en-US" altLang="zh-CN" sz="1600" b="0" dirty="0" smtClean="0"/>
              <a:t>constrained MLD, showed in the following</a:t>
            </a:r>
            <a:endParaRPr lang="en-GB" altLang="zh-CN" sz="1600" b="0" dirty="0" smtClean="0"/>
          </a:p>
          <a:p>
            <a:endParaRPr lang="en-GB" altLang="zh-CN" sz="1600" b="0" dirty="0" smtClean="0"/>
          </a:p>
          <a:p>
            <a:pPr>
              <a:buFont typeface="+mj-lt"/>
              <a:buAutoNum type="arabicPeriod"/>
            </a:pPr>
            <a:r>
              <a:rPr lang="en-GB" altLang="zh-CN" sz="1600" dirty="0" smtClean="0"/>
              <a:t>802.11be </a:t>
            </a:r>
            <a:r>
              <a:rPr lang="en-GB" altLang="zh-CN" sz="1600" dirty="0"/>
              <a:t>shall allow a MLD that has constraints to simultaneously transmit and receive on a pair of links to operate over this pair of links.</a:t>
            </a:r>
            <a:endParaRPr lang="zh-CN" altLang="zh-CN" sz="1600" dirty="0"/>
          </a:p>
          <a:p>
            <a:pPr lvl="0"/>
            <a:r>
              <a:rPr lang="en-GB" altLang="zh-CN" sz="1600" b="0" dirty="0" err="1"/>
              <a:t>Signaling</a:t>
            </a:r>
            <a:r>
              <a:rPr lang="en-GB" altLang="zh-CN" sz="1600" b="0" dirty="0"/>
              <a:t> of these constraints is TBD.</a:t>
            </a:r>
            <a:endParaRPr lang="zh-CN" altLang="zh-CN" sz="1600" b="0" dirty="0"/>
          </a:p>
          <a:p>
            <a:pPr algn="just"/>
            <a:endParaRPr lang="en-GB" altLang="zh-CN" sz="1600" b="0" dirty="0" smtClean="0">
              <a:ea typeface="Gulim" panose="020B0600000101010101" charset="-127"/>
            </a:endParaRPr>
          </a:p>
          <a:p>
            <a:pPr>
              <a:buFont typeface="+mj-lt"/>
              <a:buAutoNum type="arabicPeriod" startAt="2"/>
            </a:pPr>
            <a:r>
              <a:rPr lang="en-US" altLang="zh-CN" sz="1600" dirty="0"/>
              <a:t>802.11be supports the following cases in R1:</a:t>
            </a:r>
            <a:endParaRPr lang="zh-CN" altLang="zh-CN" sz="1600" dirty="0"/>
          </a:p>
          <a:p>
            <a:pPr lvl="0"/>
            <a:r>
              <a:rPr lang="en-US" altLang="zh-CN" sz="1600" b="0" dirty="0"/>
              <a:t>STR AP MLD with STR non-AP MLD</a:t>
            </a:r>
            <a:endParaRPr lang="zh-CN" altLang="zh-CN" sz="1600" b="0" dirty="0"/>
          </a:p>
          <a:p>
            <a:pPr lvl="0"/>
            <a:r>
              <a:rPr lang="en-US" altLang="zh-CN" sz="1600" b="0" dirty="0"/>
              <a:t>STR AP MLD with non-STR non-AP MLD</a:t>
            </a:r>
            <a:endParaRPr lang="zh-CN" altLang="zh-CN" sz="1600" b="0" dirty="0"/>
          </a:p>
          <a:p>
            <a:pPr lvl="0"/>
            <a:r>
              <a:rPr lang="en-US" altLang="zh-CN" sz="1600" b="0" dirty="0"/>
              <a:t>Note: All the other cases are TBD.</a:t>
            </a:r>
            <a:endParaRPr lang="zh-CN" altLang="zh-CN" sz="1600" b="0" dirty="0"/>
          </a:p>
          <a:p>
            <a:pPr algn="just"/>
            <a:endParaRPr lang="en-GB" altLang="zh-CN" sz="1600" b="0" dirty="0" smtClean="0">
              <a:ea typeface="Gulim" panose="020B0600000101010101" charset="-127"/>
            </a:endParaRPr>
          </a:p>
          <a:p>
            <a:pPr>
              <a:buFont typeface="+mj-lt"/>
              <a:buAutoNum type="arabicPeriod" startAt="3"/>
            </a:pPr>
            <a:r>
              <a:rPr lang="en-US" altLang="zh-CN" sz="1600" dirty="0"/>
              <a:t>802.11be supports the following constrained multi-link operation:</a:t>
            </a:r>
            <a:endParaRPr lang="zh-CN" altLang="zh-CN" sz="1600" dirty="0"/>
          </a:p>
          <a:p>
            <a:pPr lvl="0"/>
            <a:r>
              <a:rPr lang="en-US" altLang="zh-CN" sz="1600" b="0" dirty="0"/>
              <a:t>When a STA in a non-STR MLD receives an RTS addressed to itself, if the NAV of the STA indicates idle but another STA in the same MLD is either a TXOP holder or a TXOP responder, the STA may not respond with a CTS frame. </a:t>
            </a:r>
            <a:endParaRPr lang="zh-CN" altLang="zh-CN" sz="1600" b="0" dirty="0"/>
          </a:p>
          <a:p>
            <a:pPr algn="just"/>
            <a:endParaRPr lang="en-GB" altLang="zh-CN" sz="1600" b="0" dirty="0" smtClean="0">
              <a:ea typeface="Gulim" panose="020B0600000101010101" charset="-127"/>
            </a:endParaRPr>
          </a:p>
          <a:p>
            <a:endParaRPr lang="zh-CN" altLang="en-US" sz="1600" b="0"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3</a:t>
            </a:fld>
            <a:endParaRPr lang="en-US" altLang="zh-CN" dirty="0"/>
          </a:p>
        </p:txBody>
      </p:sp>
      <p:sp>
        <p:nvSpPr>
          <p:cNvPr id="6" name="Footer Placeholder 4"/>
          <p:cNvSpPr>
            <a:spLocks noGrp="1"/>
          </p:cNvSpPr>
          <p:nvPr>
            <p:ph type="ftr" sz="quarter" idx="10"/>
          </p:nvPr>
        </p:nvSpPr>
        <p:spPr>
          <a:xfrm>
            <a:off x="7182975" y="6484694"/>
            <a:ext cx="1360950" cy="184666"/>
          </a:xfrm>
        </p:spPr>
        <p:txBody>
          <a:bodyPr/>
          <a:lstStyle/>
          <a:p>
            <a:pPr>
              <a:defRPr/>
            </a:pPr>
            <a:r>
              <a:rPr lang="en-US" altLang="zh-CN" dirty="0" smtClean="0"/>
              <a:t>Liuming Lu, </a:t>
            </a:r>
            <a:r>
              <a:rPr lang="en-US" altLang="zh-CN" dirty="0" err="1" smtClean="0"/>
              <a:t>etc</a:t>
            </a:r>
            <a:r>
              <a:rPr lang="en-US" altLang="zh-CN" dirty="0" smtClean="0"/>
              <a:t>, ZTE</a:t>
            </a:r>
            <a:endParaRPr lang="en-US" altLang="zh-CN" dirty="0"/>
          </a:p>
        </p:txBody>
      </p:sp>
    </p:spTree>
    <p:extLst>
      <p:ext uri="{BB962C8B-B14F-4D97-AF65-F5344CB8AC3E}">
        <p14:creationId xmlns:p14="http://schemas.microsoft.com/office/powerpoint/2010/main" val="3178520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Overhead caused by RTS/CTS</a:t>
            </a:r>
            <a:endParaRPr lang="zh-CN" altLang="en-US"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4</a:t>
            </a:fld>
            <a:endParaRPr lang="en-US" altLang="zh-CN" dirty="0"/>
          </a:p>
        </p:txBody>
      </p:sp>
      <p:sp>
        <p:nvSpPr>
          <p:cNvPr id="7" name="内容占位符 6"/>
          <p:cNvSpPr>
            <a:spLocks noGrp="1"/>
          </p:cNvSpPr>
          <p:nvPr>
            <p:ph idx="1"/>
          </p:nvPr>
        </p:nvSpPr>
        <p:spPr>
          <a:xfrm>
            <a:off x="723902" y="1874703"/>
            <a:ext cx="7772400" cy="1159768"/>
          </a:xfrm>
        </p:spPr>
        <p:txBody>
          <a:bodyPr/>
          <a:lstStyle/>
          <a:p>
            <a:r>
              <a:rPr lang="en-US" altLang="zh-CN" sz="1600" dirty="0" smtClean="0"/>
              <a:t>RTS/CTS would occupy the media time including the transmission of RTS and CTS frames and two SIFS, and affect the efficiency of </a:t>
            </a:r>
            <a:r>
              <a:rPr lang="en-US" altLang="zh-CN" sz="1600" dirty="0"/>
              <a:t>data transmission, </a:t>
            </a:r>
            <a:r>
              <a:rPr lang="en-US" altLang="zh-CN" sz="1600" dirty="0" smtClean="0"/>
              <a:t>especially when the data PPDU has small size.</a:t>
            </a:r>
            <a:endParaRPr lang="zh-CN" altLang="en-US" sz="1600" dirty="0"/>
          </a:p>
        </p:txBody>
      </p:sp>
      <p:pic>
        <p:nvPicPr>
          <p:cNvPr id="8" name="图片 7"/>
          <p:cNvPicPr>
            <a:picLocks noChangeAspect="1"/>
          </p:cNvPicPr>
          <p:nvPr/>
        </p:nvPicPr>
        <p:blipFill>
          <a:blip r:embed="rId2"/>
          <a:stretch>
            <a:fillRect/>
          </a:stretch>
        </p:blipFill>
        <p:spPr>
          <a:xfrm>
            <a:off x="1547664" y="2856913"/>
            <a:ext cx="5467350" cy="2895600"/>
          </a:xfrm>
          <a:prstGeom prst="rect">
            <a:avLst/>
          </a:prstGeom>
        </p:spPr>
      </p:pic>
      <p:sp>
        <p:nvSpPr>
          <p:cNvPr id="10" name="文本框 9"/>
          <p:cNvSpPr txBox="1"/>
          <p:nvPr/>
        </p:nvSpPr>
        <p:spPr>
          <a:xfrm>
            <a:off x="2699792" y="5890887"/>
            <a:ext cx="3744416" cy="307777"/>
          </a:xfrm>
          <a:prstGeom prst="rect">
            <a:avLst/>
          </a:prstGeom>
          <a:noFill/>
        </p:spPr>
        <p:txBody>
          <a:bodyPr wrap="square" rtlCol="0">
            <a:spAutoFit/>
          </a:bodyPr>
          <a:lstStyle/>
          <a:p>
            <a:r>
              <a:rPr lang="en-US" altLang="zh-CN" sz="1400" dirty="0" smtClean="0"/>
              <a:t> Figure : RTS/CTS/data/</a:t>
            </a:r>
            <a:r>
              <a:rPr lang="en-US" altLang="zh-CN" sz="1400" dirty="0" err="1" smtClean="0"/>
              <a:t>Ack</a:t>
            </a:r>
            <a:r>
              <a:rPr lang="en-US" altLang="zh-CN" sz="1400" dirty="0" smtClean="0"/>
              <a:t> </a:t>
            </a:r>
            <a:r>
              <a:rPr lang="en-US" altLang="zh-CN" sz="1400" dirty="0"/>
              <a:t>and NAV </a:t>
            </a:r>
            <a:r>
              <a:rPr lang="en-US" altLang="zh-CN" sz="1400" dirty="0" smtClean="0"/>
              <a:t>setting [3]</a:t>
            </a:r>
            <a:endParaRPr lang="zh-CN" altLang="en-US" sz="1400" dirty="0"/>
          </a:p>
        </p:txBody>
      </p:sp>
    </p:spTree>
    <p:extLst>
      <p:ext uri="{BB962C8B-B14F-4D97-AF65-F5344CB8AC3E}">
        <p14:creationId xmlns:p14="http://schemas.microsoft.com/office/powerpoint/2010/main" val="1474603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0" dirty="0" smtClean="0">
                <a:ea typeface="宋体" panose="02010600030101010101" pitchFamily="2" charset="-122"/>
              </a:rPr>
              <a:t>Notice-to-Send </a:t>
            </a:r>
            <a:r>
              <a:rPr lang="en-US" altLang="zh-CN" b="0" dirty="0">
                <a:ea typeface="宋体" panose="02010600030101010101" pitchFamily="2" charset="-122"/>
              </a:rPr>
              <a:t>(NTS</a:t>
            </a:r>
            <a:r>
              <a:rPr lang="en-US" altLang="zh-CN" b="0" dirty="0" smtClean="0">
                <a:ea typeface="宋体" panose="02010600030101010101" pitchFamily="2" charset="-122"/>
              </a:rPr>
              <a:t>) Mechanism for </a:t>
            </a:r>
            <a:br>
              <a:rPr lang="en-US" altLang="zh-CN" b="0" dirty="0" smtClean="0">
                <a:ea typeface="宋体" panose="02010600030101010101" pitchFamily="2" charset="-122"/>
              </a:rPr>
            </a:br>
            <a:r>
              <a:rPr lang="en-US" altLang="zh-CN" b="0" dirty="0" smtClean="0">
                <a:ea typeface="宋体" panose="02010600030101010101" pitchFamily="2" charset="-122"/>
              </a:rPr>
              <a:t>the constrained MLD</a:t>
            </a:r>
            <a:endParaRPr lang="zh-CN" altLang="en-US" dirty="0"/>
          </a:p>
        </p:txBody>
      </p:sp>
      <p:sp>
        <p:nvSpPr>
          <p:cNvPr id="3" name="内容占位符 2"/>
          <p:cNvSpPr>
            <a:spLocks noGrp="1"/>
          </p:cNvSpPr>
          <p:nvPr>
            <p:ph idx="1"/>
          </p:nvPr>
        </p:nvSpPr>
        <p:spPr/>
        <p:txBody>
          <a:bodyPr/>
          <a:lstStyle/>
          <a:p>
            <a:pPr algn="just"/>
            <a:r>
              <a:rPr lang="en-US" altLang="zh-CN" sz="2000" dirty="0" smtClean="0"/>
              <a:t>For the frame exchange between a STA in a constrained MLD and the other STA in a constrained or non-constrained MLD, when a STA </a:t>
            </a:r>
            <a:r>
              <a:rPr lang="en-US" altLang="zh-CN" sz="2000" dirty="0"/>
              <a:t>gains the TXOP and gets ready to send </a:t>
            </a:r>
            <a:r>
              <a:rPr lang="en-US" altLang="zh-CN" sz="2000" dirty="0" smtClean="0"/>
              <a:t>MPDU </a:t>
            </a:r>
            <a:r>
              <a:rPr lang="en-US" altLang="zh-CN" sz="2000" dirty="0"/>
              <a:t>a</a:t>
            </a:r>
            <a:r>
              <a:rPr lang="en-US" altLang="zh-CN" sz="2000" dirty="0" smtClean="0"/>
              <a:t> </a:t>
            </a:r>
            <a:r>
              <a:rPr lang="en-US" altLang="zh-CN" sz="2000" dirty="0"/>
              <a:t>Notice-to-Send (NTS) frame should </a:t>
            </a:r>
            <a:r>
              <a:rPr lang="en-US" altLang="zh-CN" sz="2000" dirty="0" smtClean="0"/>
              <a:t>be sent before the transmission of MPDU.</a:t>
            </a:r>
            <a:endParaRPr lang="en-US" altLang="zh-CN" sz="2000" dirty="0"/>
          </a:p>
          <a:p>
            <a:pPr algn="just"/>
            <a:r>
              <a:rPr lang="en-US" altLang="zh-CN" sz="2000" dirty="0" smtClean="0"/>
              <a:t>During the </a:t>
            </a:r>
            <a:r>
              <a:rPr lang="en-US" altLang="zh-CN" sz="2000" dirty="0" err="1" smtClean="0"/>
              <a:t>xIFS</a:t>
            </a:r>
            <a:r>
              <a:rPr lang="en-US" altLang="zh-CN" sz="2000" dirty="0" smtClean="0"/>
              <a:t> time slot after the transmission of the </a:t>
            </a:r>
            <a:r>
              <a:rPr lang="en-US" altLang="zh-CN" sz="2000" dirty="0"/>
              <a:t>NTS </a:t>
            </a:r>
            <a:r>
              <a:rPr lang="en-US" altLang="zh-CN" sz="2000" dirty="0" smtClean="0"/>
              <a:t>frame according to the frames received by the STA(TXOP holder) and the other  STAs affiliated with the same MLD the STA would determine whether to send the MPDU in order to avoid that the </a:t>
            </a:r>
            <a:r>
              <a:rPr lang="en-US" altLang="zh-CN" sz="2000" dirty="0">
                <a:ea typeface="宋体" panose="02010600030101010101" pitchFamily="2" charset="-122"/>
              </a:rPr>
              <a:t>simultaneous transmission and reception </a:t>
            </a:r>
            <a:r>
              <a:rPr lang="en-GB" altLang="zh-CN" sz="2000" dirty="0">
                <a:ea typeface="宋体" panose="02010600030101010101" pitchFamily="2" charset="-122"/>
              </a:rPr>
              <a:t>on a pair of links for </a:t>
            </a:r>
            <a:r>
              <a:rPr lang="en-GB" altLang="zh-CN" sz="2000" dirty="0" smtClean="0">
                <a:ea typeface="宋体" panose="02010600030101010101" pitchFamily="2" charset="-122"/>
              </a:rPr>
              <a:t>the </a:t>
            </a:r>
            <a:r>
              <a:rPr lang="en-US" altLang="zh-CN" sz="2000" dirty="0">
                <a:ea typeface="宋体" panose="02010600030101010101" pitchFamily="2" charset="-122"/>
              </a:rPr>
              <a:t>constrained </a:t>
            </a:r>
            <a:r>
              <a:rPr lang="en-GB" altLang="zh-CN" sz="2000" dirty="0">
                <a:ea typeface="宋体" panose="02010600030101010101" pitchFamily="2" charset="-122"/>
              </a:rPr>
              <a:t>MLD </a:t>
            </a:r>
            <a:r>
              <a:rPr lang="en-GB" altLang="zh-CN" sz="2000" dirty="0" smtClean="0">
                <a:ea typeface="宋体" panose="02010600030101010101" pitchFamily="2" charset="-122"/>
              </a:rPr>
              <a:t>occurs.</a:t>
            </a:r>
            <a:endParaRPr lang="zh-CN" altLang="en-US" sz="2000" dirty="0"/>
          </a:p>
        </p:txBody>
      </p:sp>
      <p:sp>
        <p:nvSpPr>
          <p:cNvPr id="4" name="页脚占位符 3"/>
          <p:cNvSpPr>
            <a:spLocks noGrp="1"/>
          </p:cNvSpPr>
          <p:nvPr>
            <p:ph type="ftr" sz="quarter" idx="10"/>
          </p:nvPr>
        </p:nvSpPr>
        <p:spPr/>
        <p:txBody>
          <a:bodyPr/>
          <a:lstStyle/>
          <a:p>
            <a:pPr>
              <a:defRPr/>
            </a:pPr>
            <a:r>
              <a:rPr lang="en-US" altLang="zh-CN" smtClean="0"/>
              <a:t>Liuming Lu, etc, ZTE</a:t>
            </a:r>
            <a:endParaRPr lang="en-US" altLang="zh-CN" dirty="0"/>
          </a:p>
        </p:txBody>
      </p:sp>
      <p:sp>
        <p:nvSpPr>
          <p:cNvPr id="5" name="灯片编号占位符 4"/>
          <p:cNvSpPr>
            <a:spLocks noGrp="1"/>
          </p:cNvSpPr>
          <p:nvPr>
            <p:ph type="sldNum" sz="quarter" idx="11"/>
          </p:nvPr>
        </p:nvSpPr>
        <p:spPr/>
        <p:txBody>
          <a:bodyPr/>
          <a:lstStyle/>
          <a:p>
            <a:pPr>
              <a:defRPr/>
            </a:pPr>
            <a:fld id="{DB96EB75-F5AF-4D4C-9A85-68542A78121A}" type="slidenum">
              <a:rPr lang="en-US" altLang="zh-CN" smtClean="0"/>
              <a:t>5</a:t>
            </a:fld>
            <a:endParaRPr lang="en-US" altLang="zh-CN" dirty="0"/>
          </a:p>
        </p:txBody>
      </p:sp>
    </p:spTree>
    <p:extLst>
      <p:ext uri="{BB962C8B-B14F-4D97-AF65-F5344CB8AC3E}">
        <p14:creationId xmlns:p14="http://schemas.microsoft.com/office/powerpoint/2010/main" val="4267811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 </a:t>
            </a:r>
            <a:r>
              <a:rPr lang="en-US" altLang="zh-CN" sz="1800" b="1" dirty="0"/>
              <a:t>the </a:t>
            </a:r>
            <a:r>
              <a:rPr lang="en-US" altLang="zh-CN" sz="1800" b="1" dirty="0" smtClean="0"/>
              <a:t>STA(TXOP holder) is </a:t>
            </a:r>
            <a:r>
              <a:rPr lang="en-US" altLang="zh-CN" sz="1800" b="1" dirty="0"/>
              <a:t>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94" name="矩形 93"/>
          <p:cNvSpPr/>
          <p:nvPr/>
        </p:nvSpPr>
        <p:spPr bwMode="auto">
          <a:xfrm>
            <a:off x="827584" y="4473400"/>
            <a:ext cx="1180682" cy="197993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996588" y="50451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6" name="矩形 95"/>
          <p:cNvSpPr/>
          <p:nvPr/>
        </p:nvSpPr>
        <p:spPr bwMode="auto">
          <a:xfrm>
            <a:off x="1006316" y="5817229"/>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7" name="文本框 96"/>
          <p:cNvSpPr txBox="1"/>
          <p:nvPr/>
        </p:nvSpPr>
        <p:spPr>
          <a:xfrm>
            <a:off x="863402" y="4571126"/>
            <a:ext cx="1002614" cy="338554"/>
          </a:xfrm>
          <a:prstGeom prst="rect">
            <a:avLst/>
          </a:prstGeom>
          <a:noFill/>
        </p:spPr>
        <p:txBody>
          <a:bodyPr wrap="square" rtlCol="0">
            <a:spAutoFit/>
          </a:bodyPr>
          <a:lstStyle/>
          <a:p>
            <a:r>
              <a:rPr lang="en-US" altLang="zh-CN" sz="1600" dirty="0"/>
              <a:t> </a:t>
            </a:r>
            <a:r>
              <a:rPr lang="en-US" altLang="zh-CN" sz="1600" dirty="0" smtClean="0"/>
              <a:t> MLD  1</a:t>
            </a:r>
            <a:endParaRPr lang="zh-CN" altLang="en-US" sz="1600" dirty="0"/>
          </a:p>
        </p:txBody>
      </p:sp>
      <p:sp>
        <p:nvSpPr>
          <p:cNvPr id="98" name="矩形 97"/>
          <p:cNvSpPr/>
          <p:nvPr/>
        </p:nvSpPr>
        <p:spPr bwMode="auto">
          <a:xfrm>
            <a:off x="6879136" y="4457640"/>
            <a:ext cx="1089497" cy="199569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9" name="矩形 98"/>
          <p:cNvSpPr/>
          <p:nvPr/>
        </p:nvSpPr>
        <p:spPr bwMode="auto">
          <a:xfrm>
            <a:off x="6956956" y="504934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00" name="矩形 99"/>
          <p:cNvSpPr/>
          <p:nvPr/>
        </p:nvSpPr>
        <p:spPr bwMode="auto">
          <a:xfrm>
            <a:off x="6956956" y="5817229"/>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101" name="文本框 100"/>
          <p:cNvSpPr txBox="1"/>
          <p:nvPr/>
        </p:nvSpPr>
        <p:spPr>
          <a:xfrm>
            <a:off x="6911077" y="4467990"/>
            <a:ext cx="1065076" cy="584775"/>
          </a:xfrm>
          <a:prstGeom prst="rect">
            <a:avLst/>
          </a:prstGeom>
          <a:noFill/>
        </p:spPr>
        <p:txBody>
          <a:bodyPr wrap="square" rtlCol="0">
            <a:spAutoFit/>
          </a:bodyPr>
          <a:lstStyle/>
          <a:p>
            <a:pPr algn="ctr"/>
            <a:r>
              <a:rPr lang="en-US" altLang="zh-CN" sz="1600" dirty="0" smtClean="0"/>
              <a:t>MLD 2</a:t>
            </a:r>
          </a:p>
          <a:p>
            <a:pPr algn="ctr"/>
            <a:r>
              <a:rPr lang="en-US" altLang="zh-CN" sz="1600" dirty="0" smtClean="0"/>
              <a:t>(non-STR)</a:t>
            </a:r>
            <a:endParaRPr lang="zh-CN" altLang="en-US" sz="1600" dirty="0"/>
          </a:p>
        </p:txBody>
      </p:sp>
      <p:cxnSp>
        <p:nvCxnSpPr>
          <p:cNvPr id="102" name="直接连接符 101"/>
          <p:cNvCxnSpPr/>
          <p:nvPr/>
        </p:nvCxnSpPr>
        <p:spPr bwMode="auto">
          <a:xfrm>
            <a:off x="2008265" y="5138138"/>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3" name="矩形 102"/>
          <p:cNvSpPr/>
          <p:nvPr/>
        </p:nvSpPr>
        <p:spPr bwMode="auto">
          <a:xfrm>
            <a:off x="3156938" y="4839073"/>
            <a:ext cx="1121587" cy="294289"/>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04" name="直接连接符 103"/>
          <p:cNvCxnSpPr/>
          <p:nvPr/>
        </p:nvCxnSpPr>
        <p:spPr bwMode="auto">
          <a:xfrm>
            <a:off x="2003568" y="5938767"/>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5" name="矩形 104"/>
          <p:cNvSpPr/>
          <p:nvPr/>
        </p:nvSpPr>
        <p:spPr bwMode="auto">
          <a:xfrm>
            <a:off x="3020699" y="5933304"/>
            <a:ext cx="3587906" cy="264601"/>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6" name="矩形 105"/>
          <p:cNvSpPr/>
          <p:nvPr/>
        </p:nvSpPr>
        <p:spPr bwMode="auto">
          <a:xfrm>
            <a:off x="4403926" y="5134631"/>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7" name="矩形 106"/>
          <p:cNvSpPr/>
          <p:nvPr/>
        </p:nvSpPr>
        <p:spPr bwMode="auto">
          <a:xfrm>
            <a:off x="2702845" y="4958826"/>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8" name="矩形 107"/>
          <p:cNvSpPr/>
          <p:nvPr/>
        </p:nvSpPr>
        <p:spPr bwMode="auto">
          <a:xfrm>
            <a:off x="2802691" y="4958826"/>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9" name="矩形 108"/>
          <p:cNvSpPr/>
          <p:nvPr/>
        </p:nvSpPr>
        <p:spPr bwMode="auto">
          <a:xfrm>
            <a:off x="2508400" y="4953569"/>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0" name="矩形 109"/>
          <p:cNvSpPr/>
          <p:nvPr/>
        </p:nvSpPr>
        <p:spPr bwMode="auto">
          <a:xfrm>
            <a:off x="2608247" y="4955351"/>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1" name="矩形 110"/>
          <p:cNvSpPr/>
          <p:nvPr/>
        </p:nvSpPr>
        <p:spPr bwMode="auto">
          <a:xfrm>
            <a:off x="2836291" y="5940598"/>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2" name="矩形 111"/>
          <p:cNvSpPr/>
          <p:nvPr/>
        </p:nvSpPr>
        <p:spPr bwMode="auto">
          <a:xfrm>
            <a:off x="2925628" y="5941380"/>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3" name="矩形 112"/>
          <p:cNvSpPr/>
          <p:nvPr/>
        </p:nvSpPr>
        <p:spPr bwMode="auto">
          <a:xfrm>
            <a:off x="2652357" y="5936123"/>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4" name="矩形 113"/>
          <p:cNvSpPr/>
          <p:nvPr/>
        </p:nvSpPr>
        <p:spPr bwMode="auto">
          <a:xfrm>
            <a:off x="2743485" y="5937906"/>
            <a:ext cx="98840" cy="178011"/>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5" name="矩形 114"/>
          <p:cNvSpPr/>
          <p:nvPr/>
        </p:nvSpPr>
        <p:spPr bwMode="auto">
          <a:xfrm>
            <a:off x="2916906" y="483907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6" name="文本框 115"/>
          <p:cNvSpPr txBox="1"/>
          <p:nvPr/>
        </p:nvSpPr>
        <p:spPr>
          <a:xfrm>
            <a:off x="2102996" y="5279718"/>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117" name="矩形 116"/>
          <p:cNvSpPr/>
          <p:nvPr/>
        </p:nvSpPr>
        <p:spPr bwMode="auto">
          <a:xfrm>
            <a:off x="4858040" y="4844330"/>
            <a:ext cx="1283286" cy="294289"/>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8" name="矩形 117"/>
          <p:cNvSpPr/>
          <p:nvPr/>
        </p:nvSpPr>
        <p:spPr bwMode="auto">
          <a:xfrm>
            <a:off x="6318546" y="5142197"/>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9" name="文本框 118"/>
          <p:cNvSpPr txBox="1"/>
          <p:nvPr/>
        </p:nvSpPr>
        <p:spPr>
          <a:xfrm>
            <a:off x="3332399" y="4859011"/>
            <a:ext cx="891982" cy="276999"/>
          </a:xfrm>
          <a:prstGeom prst="rect">
            <a:avLst/>
          </a:prstGeom>
          <a:noFill/>
        </p:spPr>
        <p:txBody>
          <a:bodyPr wrap="square" rtlCol="0">
            <a:spAutoFit/>
          </a:bodyPr>
          <a:lstStyle/>
          <a:p>
            <a:r>
              <a:rPr lang="en-US" altLang="zh-CN" sz="1200" dirty="0" smtClean="0"/>
              <a:t>A-MPDU</a:t>
            </a:r>
            <a:endParaRPr lang="zh-CN" altLang="en-US" sz="1200" dirty="0"/>
          </a:p>
        </p:txBody>
      </p:sp>
      <p:sp>
        <p:nvSpPr>
          <p:cNvPr id="120" name="文本框 119"/>
          <p:cNvSpPr txBox="1"/>
          <p:nvPr/>
        </p:nvSpPr>
        <p:spPr>
          <a:xfrm>
            <a:off x="5137596" y="4845064"/>
            <a:ext cx="891982"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121" name="直接连接符 120"/>
          <p:cNvCxnSpPr/>
          <p:nvPr/>
        </p:nvCxnSpPr>
        <p:spPr bwMode="auto">
          <a:xfrm>
            <a:off x="6609887" y="447339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2" name="直接箭头连接符 121"/>
          <p:cNvCxnSpPr/>
          <p:nvPr/>
        </p:nvCxnSpPr>
        <p:spPr bwMode="auto">
          <a:xfrm>
            <a:off x="2918693" y="4553891"/>
            <a:ext cx="3691194" cy="0"/>
          </a:xfrm>
          <a:prstGeom prst="straightConnector1">
            <a:avLst/>
          </a:prstGeom>
          <a:solidFill>
            <a:schemeClr val="accent1"/>
          </a:solidFill>
          <a:ln w="9525" cap="flat" cmpd="sng" algn="ctr">
            <a:solidFill>
              <a:schemeClr val="tx1"/>
            </a:solidFill>
            <a:prstDash val="solid"/>
            <a:round/>
            <a:headEnd type="triangle"/>
            <a:tailEnd type="triangle"/>
          </a:ln>
        </p:spPr>
      </p:cxnSp>
      <p:cxnSp>
        <p:nvCxnSpPr>
          <p:cNvPr id="123" name="直接连接符 122"/>
          <p:cNvCxnSpPr/>
          <p:nvPr/>
        </p:nvCxnSpPr>
        <p:spPr bwMode="auto">
          <a:xfrm>
            <a:off x="2915515" y="445763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24" name="文本框 123"/>
          <p:cNvSpPr txBox="1"/>
          <p:nvPr/>
        </p:nvSpPr>
        <p:spPr>
          <a:xfrm>
            <a:off x="4426964" y="4246114"/>
            <a:ext cx="826508" cy="307777"/>
          </a:xfrm>
          <a:prstGeom prst="rect">
            <a:avLst/>
          </a:prstGeom>
          <a:noFill/>
        </p:spPr>
        <p:txBody>
          <a:bodyPr wrap="square" rtlCol="0">
            <a:spAutoFit/>
          </a:bodyPr>
          <a:lstStyle/>
          <a:p>
            <a:r>
              <a:rPr lang="en-US" altLang="zh-CN" sz="1400" dirty="0" smtClean="0"/>
              <a:t>TXOP</a:t>
            </a:r>
            <a:endParaRPr lang="zh-CN" altLang="en-US" sz="1400" dirty="0"/>
          </a:p>
        </p:txBody>
      </p:sp>
      <p:sp>
        <p:nvSpPr>
          <p:cNvPr id="125" name="文本框 124"/>
          <p:cNvSpPr txBox="1"/>
          <p:nvPr/>
        </p:nvSpPr>
        <p:spPr>
          <a:xfrm>
            <a:off x="3047057" y="5931228"/>
            <a:ext cx="3685183" cy="335169"/>
          </a:xfrm>
          <a:prstGeom prst="rect">
            <a:avLst/>
          </a:prstGeom>
          <a:noFill/>
        </p:spPr>
        <p:txBody>
          <a:bodyPr wrap="square" rtlCol="0">
            <a:spAutoFit/>
          </a:bodyPr>
          <a:lstStyle/>
          <a:p>
            <a:r>
              <a:rPr lang="en-US" altLang="zh-CN" sz="1200" dirty="0" smtClean="0"/>
              <a:t>The transmission from STA4 to STA2 is not allowed </a:t>
            </a:r>
            <a:endParaRPr lang="zh-CN" altLang="en-US" sz="1200" dirty="0"/>
          </a:p>
        </p:txBody>
      </p:sp>
      <p:cxnSp>
        <p:nvCxnSpPr>
          <p:cNvPr id="126" name="直接箭头连接符 125"/>
          <p:cNvCxnSpPr/>
          <p:nvPr/>
        </p:nvCxnSpPr>
        <p:spPr bwMode="auto">
          <a:xfrm flipV="1">
            <a:off x="2974295" y="5142498"/>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27" name="直接连接符 126"/>
          <p:cNvCxnSpPr/>
          <p:nvPr/>
        </p:nvCxnSpPr>
        <p:spPr bwMode="auto">
          <a:xfrm>
            <a:off x="3020699" y="4698363"/>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8" name="直接连接符 127"/>
          <p:cNvCxnSpPr/>
          <p:nvPr/>
        </p:nvCxnSpPr>
        <p:spPr bwMode="auto">
          <a:xfrm>
            <a:off x="3152079" y="4703617"/>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9" name="直接箭头连接符 128"/>
          <p:cNvCxnSpPr/>
          <p:nvPr/>
        </p:nvCxnSpPr>
        <p:spPr bwMode="auto">
          <a:xfrm>
            <a:off x="3020699" y="4760377"/>
            <a:ext cx="131380"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30" name="文本框 129"/>
          <p:cNvSpPr txBox="1"/>
          <p:nvPr/>
        </p:nvSpPr>
        <p:spPr>
          <a:xfrm>
            <a:off x="3131836" y="4622804"/>
            <a:ext cx="771707" cy="246221"/>
          </a:xfrm>
          <a:prstGeom prst="rect">
            <a:avLst/>
          </a:prstGeom>
          <a:noFill/>
        </p:spPr>
        <p:txBody>
          <a:bodyPr wrap="square" rtlCol="0">
            <a:spAutoFit/>
          </a:bodyPr>
          <a:lstStyle/>
          <a:p>
            <a:r>
              <a:rPr lang="en-US" altLang="zh-CN" sz="1000" b="1" dirty="0" smtClean="0"/>
              <a:t>SF-IFS</a:t>
            </a:r>
            <a:endParaRPr lang="zh-CN" altLang="en-US" sz="1000" b="1" dirty="0"/>
          </a:p>
        </p:txBody>
      </p:sp>
      <p:cxnSp>
        <p:nvCxnSpPr>
          <p:cNvPr id="131" name="直接连接符 130"/>
          <p:cNvCxnSpPr/>
          <p:nvPr/>
        </p:nvCxnSpPr>
        <p:spPr bwMode="auto">
          <a:xfrm>
            <a:off x="4693986" y="4672175"/>
            <a:ext cx="0" cy="4802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32" name="直接连接符 131"/>
          <p:cNvCxnSpPr/>
          <p:nvPr/>
        </p:nvCxnSpPr>
        <p:spPr bwMode="auto">
          <a:xfrm>
            <a:off x="4856896" y="4666921"/>
            <a:ext cx="0" cy="4802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33" name="直接箭头连接符 132"/>
          <p:cNvCxnSpPr/>
          <p:nvPr/>
        </p:nvCxnSpPr>
        <p:spPr bwMode="auto">
          <a:xfrm flipV="1">
            <a:off x="4693986" y="4755122"/>
            <a:ext cx="155507" cy="5255"/>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34" name="文本框 133"/>
          <p:cNvSpPr txBox="1"/>
          <p:nvPr/>
        </p:nvSpPr>
        <p:spPr>
          <a:xfrm>
            <a:off x="4788232" y="4639337"/>
            <a:ext cx="532703" cy="246221"/>
          </a:xfrm>
          <a:prstGeom prst="rect">
            <a:avLst/>
          </a:prstGeom>
          <a:noFill/>
        </p:spPr>
        <p:txBody>
          <a:bodyPr wrap="square" rtlCol="0">
            <a:spAutoFit/>
          </a:bodyPr>
          <a:lstStyle/>
          <a:p>
            <a:r>
              <a:rPr lang="en-US" altLang="zh-CN" sz="1000" b="1" dirty="0" smtClean="0"/>
              <a:t>xIFS</a:t>
            </a:r>
            <a:endParaRPr lang="zh-CN" altLang="en-US" sz="1000" b="1" dirty="0"/>
          </a:p>
        </p:txBody>
      </p:sp>
      <p:cxnSp>
        <p:nvCxnSpPr>
          <p:cNvPr id="135" name="直接箭头连接符 134"/>
          <p:cNvCxnSpPr/>
          <p:nvPr/>
        </p:nvCxnSpPr>
        <p:spPr bwMode="auto">
          <a:xfrm>
            <a:off x="2152353" y="5269208"/>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36" name="直接箭头连接符 135"/>
          <p:cNvCxnSpPr/>
          <p:nvPr/>
        </p:nvCxnSpPr>
        <p:spPr bwMode="auto">
          <a:xfrm flipH="1">
            <a:off x="2152353" y="4885558"/>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constrained MLD, and STA3 and STA4 are affiliated with a STR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a:t>STA3 receives the NTS frame and knows that STA1 has obtained the TXOP, then it would indicate STA4 not to send frame to </a:t>
            </a:r>
            <a:r>
              <a:rPr lang="en-US" altLang="zh-CN" sz="1800" dirty="0" smtClean="0"/>
              <a:t>STA2 during the time period of TXOP.</a:t>
            </a:r>
          </a:p>
          <a:p>
            <a:pPr marL="285750" indent="-285750">
              <a:buFont typeface="Wingdings" panose="05000000000000000000" pitchFamily="2" charset="2"/>
              <a:buChar char="l"/>
            </a:pPr>
            <a:r>
              <a:rPr lang="en-US" altLang="zh-CN" sz="1800" dirty="0" smtClean="0"/>
              <a:t>if STA2 receives no frame addressed to itself </a:t>
            </a:r>
            <a:r>
              <a:rPr lang="en-US" altLang="zh-CN" sz="1800" dirty="0"/>
              <a:t>d</a:t>
            </a:r>
            <a:r>
              <a:rPr lang="en-US" altLang="zh-CN" sz="1800" dirty="0" smtClean="0"/>
              <a:t>uring </a:t>
            </a:r>
            <a:r>
              <a:rPr lang="en-US" altLang="zh-CN" sz="1800" dirty="0"/>
              <a:t>the </a:t>
            </a:r>
            <a:r>
              <a:rPr lang="en-US" altLang="zh-CN" sz="1800" dirty="0" err="1"/>
              <a:t>xIFS</a:t>
            </a:r>
            <a:r>
              <a:rPr lang="en-US" altLang="zh-CN" sz="1800" dirty="0"/>
              <a:t> time slot after the transmission of the NTS frame </a:t>
            </a:r>
            <a:r>
              <a:rPr lang="en-US" altLang="zh-CN" sz="1800" dirty="0" smtClean="0"/>
              <a:t>STA1 sends MPDU to STA3.</a:t>
            </a:r>
          </a:p>
          <a:p>
            <a:pPr marL="285750" indent="-285750">
              <a:buFont typeface="Wingdings" panose="05000000000000000000" pitchFamily="2" charset="2"/>
              <a:buChar char="l"/>
            </a:pPr>
            <a:endParaRPr lang="zh-CN" altLang="en-US" sz="1800" dirty="0"/>
          </a:p>
        </p:txBody>
      </p:sp>
    </p:spTree>
    <p:extLst>
      <p:ext uri="{BB962C8B-B14F-4D97-AF65-F5344CB8AC3E}">
        <p14:creationId xmlns:p14="http://schemas.microsoft.com/office/powerpoint/2010/main" val="794614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 </a:t>
            </a:r>
            <a:r>
              <a:rPr lang="en-US" altLang="zh-CN" sz="1800" b="1" dirty="0"/>
              <a:t>the STA(TXOP holder)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constrained MLD, and STA3 and STA4 are affiliated with a STR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smtClean="0"/>
              <a:t>STA3 receives the NTS frame and knows that STA1 has obtained the TXOP, but STA4 has sent another NTS frame.</a:t>
            </a:r>
          </a:p>
          <a:p>
            <a:pPr marL="285750" indent="-285750">
              <a:buFont typeface="Wingdings" panose="05000000000000000000" pitchFamily="2" charset="2"/>
              <a:buChar char="l"/>
            </a:pPr>
            <a:r>
              <a:rPr lang="en-US" altLang="zh-CN" sz="1800" dirty="0" smtClean="0"/>
              <a:t>if STA2 receives the NTS frame or MPDU addressed to itself </a:t>
            </a:r>
            <a:r>
              <a:rPr lang="en-US" altLang="zh-CN" sz="1800" dirty="0"/>
              <a:t>d</a:t>
            </a:r>
            <a:r>
              <a:rPr lang="en-US" altLang="zh-CN" sz="1800" dirty="0" smtClean="0"/>
              <a:t>uring </a:t>
            </a:r>
            <a:r>
              <a:rPr lang="en-US" altLang="zh-CN" sz="1800" dirty="0"/>
              <a:t>the </a:t>
            </a:r>
            <a:r>
              <a:rPr lang="en-US" altLang="zh-CN" sz="1800" dirty="0" err="1"/>
              <a:t>xIFS</a:t>
            </a:r>
            <a:r>
              <a:rPr lang="en-US" altLang="zh-CN" sz="1800" dirty="0"/>
              <a:t> time slot after the transmission of the NTS frame </a:t>
            </a:r>
            <a:r>
              <a:rPr lang="en-US" altLang="zh-CN" sz="1800" dirty="0" smtClean="0"/>
              <a:t>STA1 stops sending MPDU to STA3.</a:t>
            </a:r>
          </a:p>
          <a:p>
            <a:pPr marL="285750" indent="-285750">
              <a:buFont typeface="Wingdings" panose="05000000000000000000" pitchFamily="2" charset="2"/>
              <a:buChar char="l"/>
            </a:pPr>
            <a:endParaRPr lang="zh-CN" altLang="en-US" sz="1800" dirty="0"/>
          </a:p>
        </p:txBody>
      </p:sp>
      <p:sp>
        <p:nvSpPr>
          <p:cNvPr id="48" name="矩形 47"/>
          <p:cNvSpPr/>
          <p:nvPr/>
        </p:nvSpPr>
        <p:spPr bwMode="auto">
          <a:xfrm>
            <a:off x="919654" y="4391950"/>
            <a:ext cx="1089497" cy="206138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9" name="矩形 48"/>
          <p:cNvSpPr/>
          <p:nvPr/>
        </p:nvSpPr>
        <p:spPr bwMode="auto">
          <a:xfrm>
            <a:off x="997474" y="496366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0" name="矩形 49"/>
          <p:cNvSpPr/>
          <p:nvPr/>
        </p:nvSpPr>
        <p:spPr bwMode="auto">
          <a:xfrm>
            <a:off x="1007202" y="585139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1" name="文本框 50"/>
          <p:cNvSpPr txBox="1"/>
          <p:nvPr/>
        </p:nvSpPr>
        <p:spPr>
          <a:xfrm>
            <a:off x="958864" y="4516925"/>
            <a:ext cx="1074375" cy="338554"/>
          </a:xfrm>
          <a:prstGeom prst="rect">
            <a:avLst/>
          </a:prstGeom>
          <a:noFill/>
        </p:spPr>
        <p:txBody>
          <a:bodyPr wrap="square" rtlCol="0">
            <a:spAutoFit/>
          </a:bodyPr>
          <a:lstStyle/>
          <a:p>
            <a:r>
              <a:rPr lang="en-US" altLang="zh-CN" sz="1600" dirty="0"/>
              <a:t> </a:t>
            </a:r>
            <a:r>
              <a:rPr lang="en-US" altLang="zh-CN" sz="1600" dirty="0" smtClean="0"/>
              <a:t> MLD  1</a:t>
            </a:r>
            <a:endParaRPr lang="zh-CN" altLang="en-US" sz="1600" dirty="0"/>
          </a:p>
        </p:txBody>
      </p:sp>
      <p:sp>
        <p:nvSpPr>
          <p:cNvPr id="52" name="矩形 51"/>
          <p:cNvSpPr/>
          <p:nvPr/>
        </p:nvSpPr>
        <p:spPr bwMode="auto">
          <a:xfrm>
            <a:off x="6880022" y="4376190"/>
            <a:ext cx="1089497" cy="207714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3" name="矩形 52"/>
          <p:cNvSpPr/>
          <p:nvPr/>
        </p:nvSpPr>
        <p:spPr bwMode="auto">
          <a:xfrm>
            <a:off x="6957842" y="496789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4" name="矩形 53"/>
          <p:cNvSpPr/>
          <p:nvPr/>
        </p:nvSpPr>
        <p:spPr bwMode="auto">
          <a:xfrm>
            <a:off x="6957842" y="5861902"/>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5" name="文本框 54"/>
          <p:cNvSpPr txBox="1"/>
          <p:nvPr/>
        </p:nvSpPr>
        <p:spPr>
          <a:xfrm>
            <a:off x="6911963" y="4386540"/>
            <a:ext cx="1065076" cy="584775"/>
          </a:xfrm>
          <a:prstGeom prst="rect">
            <a:avLst/>
          </a:prstGeom>
          <a:noFill/>
        </p:spPr>
        <p:txBody>
          <a:bodyPr wrap="square" rtlCol="0">
            <a:spAutoFit/>
          </a:bodyPr>
          <a:lstStyle/>
          <a:p>
            <a:pPr algn="ctr"/>
            <a:r>
              <a:rPr lang="en-US" altLang="zh-CN" sz="1600" dirty="0" smtClean="0"/>
              <a:t>MLD 2</a:t>
            </a:r>
          </a:p>
          <a:p>
            <a:pPr algn="ctr"/>
            <a:r>
              <a:rPr lang="en-US" altLang="zh-CN" sz="1600" dirty="0" smtClean="0"/>
              <a:t>(non-STR)</a:t>
            </a:r>
            <a:endParaRPr lang="zh-CN" altLang="en-US" sz="1600" dirty="0"/>
          </a:p>
        </p:txBody>
      </p:sp>
      <p:cxnSp>
        <p:nvCxnSpPr>
          <p:cNvPr id="56" name="直接连接符 55"/>
          <p:cNvCxnSpPr/>
          <p:nvPr/>
        </p:nvCxnSpPr>
        <p:spPr bwMode="auto">
          <a:xfrm>
            <a:off x="2009151" y="5056688"/>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57" name="矩形 56"/>
          <p:cNvSpPr/>
          <p:nvPr/>
        </p:nvSpPr>
        <p:spPr bwMode="auto">
          <a:xfrm>
            <a:off x="3247117" y="5995783"/>
            <a:ext cx="1047947" cy="290628"/>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58" name="直接连接符 57"/>
          <p:cNvCxnSpPr/>
          <p:nvPr/>
        </p:nvCxnSpPr>
        <p:spPr bwMode="auto">
          <a:xfrm>
            <a:off x="2004454" y="5993951"/>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59" name="矩形 58"/>
          <p:cNvSpPr/>
          <p:nvPr/>
        </p:nvSpPr>
        <p:spPr bwMode="auto">
          <a:xfrm>
            <a:off x="4888986" y="5988488"/>
            <a:ext cx="1721787" cy="382667"/>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0" name="矩形 59"/>
          <p:cNvSpPr/>
          <p:nvPr/>
        </p:nvSpPr>
        <p:spPr bwMode="auto">
          <a:xfrm>
            <a:off x="2703731" y="4877376"/>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1" name="矩形 60"/>
          <p:cNvSpPr/>
          <p:nvPr/>
        </p:nvSpPr>
        <p:spPr bwMode="auto">
          <a:xfrm>
            <a:off x="2803577" y="4877376"/>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2" name="矩形 61"/>
          <p:cNvSpPr/>
          <p:nvPr/>
        </p:nvSpPr>
        <p:spPr bwMode="auto">
          <a:xfrm>
            <a:off x="2509286" y="4872119"/>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3" name="矩形 62"/>
          <p:cNvSpPr/>
          <p:nvPr/>
        </p:nvSpPr>
        <p:spPr bwMode="auto">
          <a:xfrm>
            <a:off x="2609133" y="4873901"/>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4" name="矩形 63"/>
          <p:cNvSpPr/>
          <p:nvPr/>
        </p:nvSpPr>
        <p:spPr bwMode="auto">
          <a:xfrm>
            <a:off x="2836336" y="5995782"/>
            <a:ext cx="95648"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5" name="矩形 64"/>
          <p:cNvSpPr/>
          <p:nvPr/>
        </p:nvSpPr>
        <p:spPr bwMode="auto">
          <a:xfrm>
            <a:off x="2925673" y="5996564"/>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6" name="矩形 65"/>
          <p:cNvSpPr/>
          <p:nvPr/>
        </p:nvSpPr>
        <p:spPr bwMode="auto">
          <a:xfrm>
            <a:off x="2652402" y="5991307"/>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7" name="矩形 66"/>
          <p:cNvSpPr/>
          <p:nvPr/>
        </p:nvSpPr>
        <p:spPr bwMode="auto">
          <a:xfrm>
            <a:off x="2743530" y="5993090"/>
            <a:ext cx="98840" cy="178011"/>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8" name="矩形 67"/>
          <p:cNvSpPr/>
          <p:nvPr/>
        </p:nvSpPr>
        <p:spPr bwMode="auto">
          <a:xfrm>
            <a:off x="2917792" y="475762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9" name="文本框 68"/>
          <p:cNvSpPr txBox="1"/>
          <p:nvPr/>
        </p:nvSpPr>
        <p:spPr>
          <a:xfrm>
            <a:off x="2069414" y="5437191"/>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70" name="矩形 69"/>
          <p:cNvSpPr/>
          <p:nvPr/>
        </p:nvSpPr>
        <p:spPr bwMode="auto">
          <a:xfrm>
            <a:off x="4995561" y="4762880"/>
            <a:ext cx="1129498" cy="294289"/>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1" name="矩形 70"/>
          <p:cNvSpPr/>
          <p:nvPr/>
        </p:nvSpPr>
        <p:spPr bwMode="auto">
          <a:xfrm>
            <a:off x="4382176" y="5701493"/>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2" name="文本框 71"/>
          <p:cNvSpPr txBox="1"/>
          <p:nvPr/>
        </p:nvSpPr>
        <p:spPr>
          <a:xfrm>
            <a:off x="3481724" y="6015720"/>
            <a:ext cx="891982" cy="276999"/>
          </a:xfrm>
          <a:prstGeom prst="rect">
            <a:avLst/>
          </a:prstGeom>
          <a:noFill/>
        </p:spPr>
        <p:txBody>
          <a:bodyPr wrap="square" rtlCol="0">
            <a:spAutoFit/>
          </a:bodyPr>
          <a:lstStyle/>
          <a:p>
            <a:r>
              <a:rPr lang="en-US" altLang="zh-CN" sz="1200" dirty="0" smtClean="0"/>
              <a:t>A-MPDU</a:t>
            </a:r>
            <a:endParaRPr lang="zh-CN" altLang="en-US" sz="1200" dirty="0"/>
          </a:p>
        </p:txBody>
      </p:sp>
      <p:sp>
        <p:nvSpPr>
          <p:cNvPr id="73" name="文本框 72"/>
          <p:cNvSpPr txBox="1"/>
          <p:nvPr/>
        </p:nvSpPr>
        <p:spPr>
          <a:xfrm>
            <a:off x="5233077" y="4763614"/>
            <a:ext cx="891982"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74" name="直接连接符 73"/>
          <p:cNvCxnSpPr/>
          <p:nvPr/>
        </p:nvCxnSpPr>
        <p:spPr bwMode="auto">
          <a:xfrm>
            <a:off x="6610773" y="439194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75" name="直接箭头连接符 74"/>
          <p:cNvCxnSpPr/>
          <p:nvPr/>
        </p:nvCxnSpPr>
        <p:spPr bwMode="auto">
          <a:xfrm>
            <a:off x="2919579" y="4472441"/>
            <a:ext cx="3691194" cy="0"/>
          </a:xfrm>
          <a:prstGeom prst="straightConnector1">
            <a:avLst/>
          </a:prstGeom>
          <a:solidFill>
            <a:schemeClr val="accent1"/>
          </a:solidFill>
          <a:ln w="9525" cap="flat" cmpd="sng" algn="ctr">
            <a:solidFill>
              <a:schemeClr val="tx1"/>
            </a:solidFill>
            <a:prstDash val="solid"/>
            <a:round/>
            <a:headEnd type="triangle"/>
            <a:tailEnd type="triangle"/>
          </a:ln>
        </p:spPr>
      </p:cxnSp>
      <p:cxnSp>
        <p:nvCxnSpPr>
          <p:cNvPr id="76" name="直接连接符 75"/>
          <p:cNvCxnSpPr/>
          <p:nvPr/>
        </p:nvCxnSpPr>
        <p:spPr bwMode="auto">
          <a:xfrm>
            <a:off x="2916401" y="437618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77" name="文本框 76"/>
          <p:cNvSpPr txBox="1"/>
          <p:nvPr/>
        </p:nvSpPr>
        <p:spPr>
          <a:xfrm>
            <a:off x="4427850" y="4207794"/>
            <a:ext cx="826508" cy="276999"/>
          </a:xfrm>
          <a:prstGeom prst="rect">
            <a:avLst/>
          </a:prstGeom>
          <a:noFill/>
        </p:spPr>
        <p:txBody>
          <a:bodyPr wrap="square" rtlCol="0">
            <a:spAutoFit/>
          </a:bodyPr>
          <a:lstStyle/>
          <a:p>
            <a:r>
              <a:rPr lang="en-US" altLang="zh-CN" sz="1200" dirty="0" smtClean="0"/>
              <a:t>TXOP</a:t>
            </a:r>
            <a:endParaRPr lang="zh-CN" altLang="en-US" sz="1200" dirty="0"/>
          </a:p>
        </p:txBody>
      </p:sp>
      <p:cxnSp>
        <p:nvCxnSpPr>
          <p:cNvPr id="79" name="直接箭头连接符 78"/>
          <p:cNvCxnSpPr/>
          <p:nvPr/>
        </p:nvCxnSpPr>
        <p:spPr bwMode="auto">
          <a:xfrm flipV="1">
            <a:off x="2975181" y="5127723"/>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80" name="直接连接符 79"/>
          <p:cNvCxnSpPr/>
          <p:nvPr/>
        </p:nvCxnSpPr>
        <p:spPr bwMode="auto">
          <a:xfrm>
            <a:off x="3021585" y="4616913"/>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81" name="直接连接符 80"/>
          <p:cNvCxnSpPr/>
          <p:nvPr/>
        </p:nvCxnSpPr>
        <p:spPr bwMode="auto">
          <a:xfrm>
            <a:off x="3152965" y="4611657"/>
            <a:ext cx="0" cy="444141"/>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82" name="直接箭头连接符 81"/>
          <p:cNvCxnSpPr/>
          <p:nvPr/>
        </p:nvCxnSpPr>
        <p:spPr bwMode="auto">
          <a:xfrm>
            <a:off x="3021585" y="4678927"/>
            <a:ext cx="131380"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83" name="文本框 82"/>
          <p:cNvSpPr txBox="1"/>
          <p:nvPr/>
        </p:nvSpPr>
        <p:spPr>
          <a:xfrm>
            <a:off x="3132722" y="4541354"/>
            <a:ext cx="532703" cy="246221"/>
          </a:xfrm>
          <a:prstGeom prst="rect">
            <a:avLst/>
          </a:prstGeom>
          <a:noFill/>
        </p:spPr>
        <p:txBody>
          <a:bodyPr wrap="square" rtlCol="0">
            <a:spAutoFit/>
          </a:bodyPr>
          <a:lstStyle/>
          <a:p>
            <a:r>
              <a:rPr lang="en-US" altLang="zh-CN" sz="1000" b="1" dirty="0" smtClean="0"/>
              <a:t>SF-IFS</a:t>
            </a:r>
            <a:endParaRPr lang="zh-CN" altLang="en-US" sz="1000" b="1" dirty="0"/>
          </a:p>
        </p:txBody>
      </p:sp>
      <p:cxnSp>
        <p:nvCxnSpPr>
          <p:cNvPr id="84" name="直接连接符 83"/>
          <p:cNvCxnSpPr/>
          <p:nvPr/>
        </p:nvCxnSpPr>
        <p:spPr bwMode="auto">
          <a:xfrm flipH="1">
            <a:off x="3058662" y="5068730"/>
            <a:ext cx="950" cy="934223"/>
          </a:xfrm>
          <a:prstGeom prst="line">
            <a:avLst/>
          </a:prstGeom>
          <a:solidFill>
            <a:schemeClr val="accent1"/>
          </a:solidFill>
          <a:ln w="9525" cap="flat" cmpd="sng" algn="ctr">
            <a:solidFill>
              <a:schemeClr val="tx1"/>
            </a:solidFill>
            <a:prstDash val="dash"/>
            <a:round/>
            <a:headEnd type="none" w="med" len="med"/>
            <a:tailEnd type="none" w="med" len="med"/>
          </a:ln>
        </p:spPr>
      </p:cxnSp>
      <p:sp>
        <p:nvSpPr>
          <p:cNvPr id="85" name="矩形 84"/>
          <p:cNvSpPr/>
          <p:nvPr/>
        </p:nvSpPr>
        <p:spPr bwMode="auto">
          <a:xfrm>
            <a:off x="4772268" y="475949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6" name="矩形 85"/>
          <p:cNvSpPr/>
          <p:nvPr/>
        </p:nvSpPr>
        <p:spPr bwMode="auto">
          <a:xfrm>
            <a:off x="6265006" y="5065505"/>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7" name="矩形 86"/>
          <p:cNvSpPr/>
          <p:nvPr/>
        </p:nvSpPr>
        <p:spPr bwMode="auto">
          <a:xfrm>
            <a:off x="3028047" y="5994471"/>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1" name="矩形 90"/>
          <p:cNvSpPr/>
          <p:nvPr/>
        </p:nvSpPr>
        <p:spPr bwMode="auto">
          <a:xfrm>
            <a:off x="3092780" y="5058558"/>
            <a:ext cx="1579456" cy="361628"/>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37" name="文本框 136"/>
          <p:cNvSpPr txBox="1"/>
          <p:nvPr/>
        </p:nvSpPr>
        <p:spPr>
          <a:xfrm>
            <a:off x="3078970" y="5051912"/>
            <a:ext cx="1782067" cy="400110"/>
          </a:xfrm>
          <a:prstGeom prst="rect">
            <a:avLst/>
          </a:prstGeom>
          <a:noFill/>
        </p:spPr>
        <p:txBody>
          <a:bodyPr wrap="square" rtlCol="0">
            <a:spAutoFit/>
          </a:bodyPr>
          <a:lstStyle/>
          <a:p>
            <a:r>
              <a:rPr lang="en-US" altLang="zh-CN" sz="1000" dirty="0"/>
              <a:t>The transmission from </a:t>
            </a:r>
            <a:r>
              <a:rPr lang="en-US" altLang="zh-CN" sz="1000" dirty="0" smtClean="0"/>
              <a:t>STA1 </a:t>
            </a:r>
            <a:r>
              <a:rPr lang="en-US" altLang="zh-CN" sz="1000" dirty="0"/>
              <a:t>to </a:t>
            </a:r>
            <a:r>
              <a:rPr lang="en-US" altLang="zh-CN" sz="1000" dirty="0" smtClean="0"/>
              <a:t>STA3 </a:t>
            </a:r>
            <a:r>
              <a:rPr lang="en-US" altLang="zh-CN" sz="1000" dirty="0"/>
              <a:t>is not allowed </a:t>
            </a:r>
            <a:endParaRPr lang="zh-CN" altLang="en-US" sz="1000" dirty="0"/>
          </a:p>
        </p:txBody>
      </p:sp>
      <p:cxnSp>
        <p:nvCxnSpPr>
          <p:cNvPr id="139" name="直接箭头连接符 138"/>
          <p:cNvCxnSpPr/>
          <p:nvPr/>
        </p:nvCxnSpPr>
        <p:spPr bwMode="auto">
          <a:xfrm>
            <a:off x="2174259" y="5177249"/>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40" name="直接箭头连接符 139"/>
          <p:cNvCxnSpPr/>
          <p:nvPr/>
        </p:nvCxnSpPr>
        <p:spPr bwMode="auto">
          <a:xfrm flipH="1">
            <a:off x="2174259" y="4793599"/>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141" name="文本框 140"/>
          <p:cNvSpPr txBox="1"/>
          <p:nvPr/>
        </p:nvSpPr>
        <p:spPr>
          <a:xfrm>
            <a:off x="4967628" y="5971045"/>
            <a:ext cx="1782067" cy="400110"/>
          </a:xfrm>
          <a:prstGeom prst="rect">
            <a:avLst/>
          </a:prstGeom>
          <a:noFill/>
        </p:spPr>
        <p:txBody>
          <a:bodyPr wrap="square" rtlCol="0">
            <a:spAutoFit/>
          </a:bodyPr>
          <a:lstStyle/>
          <a:p>
            <a:r>
              <a:rPr lang="en-US" altLang="zh-CN" sz="1000" dirty="0"/>
              <a:t>The transmission from </a:t>
            </a:r>
            <a:r>
              <a:rPr lang="en-US" altLang="zh-CN" sz="1000" dirty="0" smtClean="0"/>
              <a:t>STA4 </a:t>
            </a:r>
            <a:r>
              <a:rPr lang="en-US" altLang="zh-CN" sz="1000" dirty="0"/>
              <a:t>to </a:t>
            </a:r>
            <a:r>
              <a:rPr lang="en-US" altLang="zh-CN" sz="1000" dirty="0" smtClean="0"/>
              <a:t>STA2 </a:t>
            </a:r>
            <a:r>
              <a:rPr lang="en-US" altLang="zh-CN" sz="1000" dirty="0"/>
              <a:t>is not allowed </a:t>
            </a:r>
            <a:endParaRPr lang="zh-CN" altLang="en-US" sz="1000" dirty="0"/>
          </a:p>
        </p:txBody>
      </p:sp>
    </p:spTree>
    <p:extLst>
      <p:ext uri="{BB962C8B-B14F-4D97-AF65-F5344CB8AC3E}">
        <p14:creationId xmlns:p14="http://schemas.microsoft.com/office/powerpoint/2010/main" val="2760743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II: </a:t>
            </a:r>
            <a:r>
              <a:rPr lang="en-US" altLang="zh-CN" sz="1800" b="1" dirty="0"/>
              <a:t>the STA(TXOP responder)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STR MLD, and STA3 and STA4 are affiliated with a </a:t>
            </a:r>
            <a:r>
              <a:rPr lang="en-US" altLang="zh-CN" sz="1800" dirty="0"/>
              <a:t>constrained</a:t>
            </a:r>
            <a:r>
              <a:rPr lang="en-US" altLang="zh-CN" sz="1800" dirty="0" smtClean="0"/>
              <a:t>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smtClean="0"/>
              <a:t>STA3 receives the NTS frame and knows that STA1 has obtained the TXOP, </a:t>
            </a:r>
            <a:r>
              <a:rPr lang="en-US" altLang="zh-CN" sz="1800" dirty="0"/>
              <a:t>then it would indicate STA4 not to send frame </a:t>
            </a:r>
            <a:r>
              <a:rPr lang="en-US" altLang="zh-CN" sz="1800" dirty="0" smtClean="0"/>
              <a:t>during </a:t>
            </a:r>
            <a:r>
              <a:rPr lang="en-US" altLang="zh-CN" sz="1800" dirty="0"/>
              <a:t>the time period of TXOP</a:t>
            </a:r>
            <a:r>
              <a:rPr lang="en-US" altLang="zh-CN" sz="1800" dirty="0" smtClean="0"/>
              <a:t>.</a:t>
            </a:r>
          </a:p>
          <a:p>
            <a:pPr marL="285750" indent="-285750">
              <a:buFont typeface="Wingdings" panose="05000000000000000000" pitchFamily="2" charset="2"/>
              <a:buChar char="l"/>
            </a:pPr>
            <a:r>
              <a:rPr lang="en-US" altLang="zh-CN" sz="1800" dirty="0"/>
              <a:t>if STA2 receives no frame </a:t>
            </a:r>
            <a:r>
              <a:rPr lang="en-US" altLang="zh-CN" sz="1800" dirty="0" smtClean="0"/>
              <a:t>sourced from STA4 </a:t>
            </a:r>
            <a:r>
              <a:rPr lang="en-US" altLang="zh-CN" sz="1800" dirty="0"/>
              <a:t>during the </a:t>
            </a:r>
            <a:r>
              <a:rPr lang="en-US" altLang="zh-CN" sz="1800" dirty="0" err="1"/>
              <a:t>xIFS</a:t>
            </a:r>
            <a:r>
              <a:rPr lang="en-US" altLang="zh-CN" sz="1800" dirty="0"/>
              <a:t> time slot after the transmission of the NTS frame STA1 sends MPDU to </a:t>
            </a:r>
            <a:r>
              <a:rPr lang="en-US" altLang="zh-CN" sz="1800" dirty="0" smtClean="0"/>
              <a:t>STA3.</a:t>
            </a:r>
          </a:p>
          <a:p>
            <a:pPr marL="285750" indent="-285750">
              <a:buFont typeface="Wingdings" panose="05000000000000000000" pitchFamily="2" charset="2"/>
              <a:buChar char="l"/>
            </a:pPr>
            <a:endParaRPr lang="zh-CN" altLang="en-US" sz="1800" dirty="0"/>
          </a:p>
        </p:txBody>
      </p:sp>
      <p:sp>
        <p:nvSpPr>
          <p:cNvPr id="78" name="矩形 77"/>
          <p:cNvSpPr/>
          <p:nvPr/>
        </p:nvSpPr>
        <p:spPr bwMode="auto">
          <a:xfrm>
            <a:off x="951823" y="4520382"/>
            <a:ext cx="1180682" cy="181964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8" name="矩形 87"/>
          <p:cNvSpPr/>
          <p:nvPr/>
        </p:nvSpPr>
        <p:spPr bwMode="auto">
          <a:xfrm>
            <a:off x="1120827" y="5092093"/>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89" name="矩形 88"/>
          <p:cNvSpPr/>
          <p:nvPr/>
        </p:nvSpPr>
        <p:spPr bwMode="auto">
          <a:xfrm>
            <a:off x="1130555" y="58642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0" name="文本框 89"/>
          <p:cNvSpPr txBox="1"/>
          <p:nvPr/>
        </p:nvSpPr>
        <p:spPr>
          <a:xfrm>
            <a:off x="1080791" y="4514901"/>
            <a:ext cx="1098224" cy="830997"/>
          </a:xfrm>
          <a:prstGeom prst="rect">
            <a:avLst/>
          </a:prstGeom>
          <a:noFill/>
        </p:spPr>
        <p:txBody>
          <a:bodyPr wrap="square" rtlCol="0">
            <a:spAutoFit/>
          </a:bodyPr>
          <a:lstStyle/>
          <a:p>
            <a:r>
              <a:rPr lang="en-US" altLang="zh-CN" sz="1600" dirty="0"/>
              <a:t> </a:t>
            </a:r>
            <a:r>
              <a:rPr lang="en-US" altLang="zh-CN" sz="1600" dirty="0" smtClean="0"/>
              <a:t> MLD  1</a:t>
            </a:r>
          </a:p>
          <a:p>
            <a:r>
              <a:rPr lang="en-US" altLang="zh-CN" sz="1600" dirty="0"/>
              <a:t>(non-STR)</a:t>
            </a:r>
            <a:endParaRPr lang="zh-CN" altLang="en-US" sz="1600" dirty="0"/>
          </a:p>
          <a:p>
            <a:endParaRPr lang="zh-CN" altLang="en-US" sz="1600" dirty="0"/>
          </a:p>
        </p:txBody>
      </p:sp>
      <p:sp>
        <p:nvSpPr>
          <p:cNvPr id="94" name="矩形 93"/>
          <p:cNvSpPr/>
          <p:nvPr/>
        </p:nvSpPr>
        <p:spPr bwMode="auto">
          <a:xfrm>
            <a:off x="7003375" y="4504622"/>
            <a:ext cx="1089497" cy="1835405"/>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5" name="矩形 94"/>
          <p:cNvSpPr/>
          <p:nvPr/>
        </p:nvSpPr>
        <p:spPr bwMode="auto">
          <a:xfrm>
            <a:off x="7081195" y="5096328"/>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6" name="矩形 95"/>
          <p:cNvSpPr/>
          <p:nvPr/>
        </p:nvSpPr>
        <p:spPr bwMode="auto">
          <a:xfrm>
            <a:off x="7081195" y="586421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97" name="文本框 96"/>
          <p:cNvSpPr txBox="1"/>
          <p:nvPr/>
        </p:nvSpPr>
        <p:spPr>
          <a:xfrm>
            <a:off x="7035316" y="4514972"/>
            <a:ext cx="1065076" cy="338554"/>
          </a:xfrm>
          <a:prstGeom prst="rect">
            <a:avLst/>
          </a:prstGeom>
          <a:noFill/>
        </p:spPr>
        <p:txBody>
          <a:bodyPr wrap="square" rtlCol="0">
            <a:spAutoFit/>
          </a:bodyPr>
          <a:lstStyle/>
          <a:p>
            <a:pPr algn="ctr"/>
            <a:r>
              <a:rPr lang="en-US" altLang="zh-CN" sz="1600" dirty="0" smtClean="0"/>
              <a:t>MLD 2</a:t>
            </a:r>
          </a:p>
        </p:txBody>
      </p:sp>
      <p:cxnSp>
        <p:nvCxnSpPr>
          <p:cNvPr id="98" name="直接连接符 97"/>
          <p:cNvCxnSpPr/>
          <p:nvPr/>
        </p:nvCxnSpPr>
        <p:spPr bwMode="auto">
          <a:xfrm>
            <a:off x="2132504" y="5185120"/>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99" name="矩形 98"/>
          <p:cNvSpPr/>
          <p:nvPr/>
        </p:nvSpPr>
        <p:spPr bwMode="auto">
          <a:xfrm>
            <a:off x="3281177" y="4886055"/>
            <a:ext cx="1121587" cy="294289"/>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100" name="直接连接符 99"/>
          <p:cNvCxnSpPr/>
          <p:nvPr/>
        </p:nvCxnSpPr>
        <p:spPr bwMode="auto">
          <a:xfrm>
            <a:off x="2127807" y="5985749"/>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01" name="矩形 100"/>
          <p:cNvSpPr/>
          <p:nvPr/>
        </p:nvSpPr>
        <p:spPr bwMode="auto">
          <a:xfrm>
            <a:off x="3144938" y="5980286"/>
            <a:ext cx="3587906" cy="264601"/>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2" name="矩形 101"/>
          <p:cNvSpPr/>
          <p:nvPr/>
        </p:nvSpPr>
        <p:spPr bwMode="auto">
          <a:xfrm>
            <a:off x="4528165" y="5181613"/>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3" name="矩形 102"/>
          <p:cNvSpPr/>
          <p:nvPr/>
        </p:nvSpPr>
        <p:spPr bwMode="auto">
          <a:xfrm>
            <a:off x="2827084" y="5005808"/>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4" name="矩形 103"/>
          <p:cNvSpPr/>
          <p:nvPr/>
        </p:nvSpPr>
        <p:spPr bwMode="auto">
          <a:xfrm>
            <a:off x="2926930" y="5005808"/>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5" name="矩形 104"/>
          <p:cNvSpPr/>
          <p:nvPr/>
        </p:nvSpPr>
        <p:spPr bwMode="auto">
          <a:xfrm>
            <a:off x="2632639" y="5000551"/>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6" name="矩形 105"/>
          <p:cNvSpPr/>
          <p:nvPr/>
        </p:nvSpPr>
        <p:spPr bwMode="auto">
          <a:xfrm>
            <a:off x="2732486" y="4992605"/>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7" name="矩形 106"/>
          <p:cNvSpPr/>
          <p:nvPr/>
        </p:nvSpPr>
        <p:spPr bwMode="auto">
          <a:xfrm>
            <a:off x="2971041" y="5987581"/>
            <a:ext cx="79224" cy="17531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8" name="矩形 107"/>
          <p:cNvSpPr/>
          <p:nvPr/>
        </p:nvSpPr>
        <p:spPr bwMode="auto">
          <a:xfrm>
            <a:off x="3049867" y="5988362"/>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09" name="矩形 108"/>
          <p:cNvSpPr/>
          <p:nvPr/>
        </p:nvSpPr>
        <p:spPr bwMode="auto">
          <a:xfrm>
            <a:off x="2787106" y="5983105"/>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0" name="矩形 109"/>
          <p:cNvSpPr/>
          <p:nvPr/>
        </p:nvSpPr>
        <p:spPr bwMode="auto">
          <a:xfrm>
            <a:off x="2878234" y="5984888"/>
            <a:ext cx="98840" cy="178011"/>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1" name="矩形 110"/>
          <p:cNvSpPr/>
          <p:nvPr/>
        </p:nvSpPr>
        <p:spPr bwMode="auto">
          <a:xfrm>
            <a:off x="3041145" y="4886055"/>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2" name="文本框 111"/>
          <p:cNvSpPr txBox="1"/>
          <p:nvPr/>
        </p:nvSpPr>
        <p:spPr>
          <a:xfrm>
            <a:off x="2227235" y="5326700"/>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113" name="矩形 112"/>
          <p:cNvSpPr/>
          <p:nvPr/>
        </p:nvSpPr>
        <p:spPr bwMode="auto">
          <a:xfrm>
            <a:off x="4982279" y="4891312"/>
            <a:ext cx="1283286" cy="294289"/>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4" name="矩形 113"/>
          <p:cNvSpPr/>
          <p:nvPr/>
        </p:nvSpPr>
        <p:spPr bwMode="auto">
          <a:xfrm>
            <a:off x="6442785" y="5189179"/>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15" name="文本框 114"/>
          <p:cNvSpPr txBox="1"/>
          <p:nvPr/>
        </p:nvSpPr>
        <p:spPr>
          <a:xfrm>
            <a:off x="3456638" y="4905993"/>
            <a:ext cx="891982" cy="276999"/>
          </a:xfrm>
          <a:prstGeom prst="rect">
            <a:avLst/>
          </a:prstGeom>
          <a:noFill/>
        </p:spPr>
        <p:txBody>
          <a:bodyPr wrap="square" rtlCol="0">
            <a:spAutoFit/>
          </a:bodyPr>
          <a:lstStyle/>
          <a:p>
            <a:r>
              <a:rPr lang="en-US" altLang="zh-CN" sz="1200" dirty="0" smtClean="0"/>
              <a:t>A-MPDU</a:t>
            </a:r>
            <a:endParaRPr lang="zh-CN" altLang="en-US" sz="1200" dirty="0"/>
          </a:p>
        </p:txBody>
      </p:sp>
      <p:sp>
        <p:nvSpPr>
          <p:cNvPr id="116" name="文本框 115"/>
          <p:cNvSpPr txBox="1"/>
          <p:nvPr/>
        </p:nvSpPr>
        <p:spPr>
          <a:xfrm>
            <a:off x="5261835" y="4892046"/>
            <a:ext cx="891982"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117" name="直接连接符 116"/>
          <p:cNvCxnSpPr/>
          <p:nvPr/>
        </p:nvCxnSpPr>
        <p:spPr bwMode="auto">
          <a:xfrm>
            <a:off x="6734126" y="4520381"/>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18" name="直接箭头连接符 117"/>
          <p:cNvCxnSpPr/>
          <p:nvPr/>
        </p:nvCxnSpPr>
        <p:spPr bwMode="auto">
          <a:xfrm>
            <a:off x="3042932" y="4600873"/>
            <a:ext cx="3691194" cy="0"/>
          </a:xfrm>
          <a:prstGeom prst="straightConnector1">
            <a:avLst/>
          </a:prstGeom>
          <a:solidFill>
            <a:schemeClr val="accent1"/>
          </a:solidFill>
          <a:ln w="9525" cap="flat" cmpd="sng" algn="ctr">
            <a:solidFill>
              <a:schemeClr val="tx1"/>
            </a:solidFill>
            <a:prstDash val="solid"/>
            <a:round/>
            <a:headEnd type="triangle"/>
            <a:tailEnd type="triangle"/>
          </a:ln>
        </p:spPr>
      </p:cxnSp>
      <p:cxnSp>
        <p:nvCxnSpPr>
          <p:cNvPr id="119" name="直接连接符 118"/>
          <p:cNvCxnSpPr/>
          <p:nvPr/>
        </p:nvCxnSpPr>
        <p:spPr bwMode="auto">
          <a:xfrm>
            <a:off x="3039754" y="4504621"/>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120" name="文本框 119"/>
          <p:cNvSpPr txBox="1"/>
          <p:nvPr/>
        </p:nvSpPr>
        <p:spPr>
          <a:xfrm>
            <a:off x="4551203" y="4293096"/>
            <a:ext cx="826508" cy="307777"/>
          </a:xfrm>
          <a:prstGeom prst="rect">
            <a:avLst/>
          </a:prstGeom>
          <a:noFill/>
        </p:spPr>
        <p:txBody>
          <a:bodyPr wrap="square" rtlCol="0">
            <a:spAutoFit/>
          </a:bodyPr>
          <a:lstStyle/>
          <a:p>
            <a:r>
              <a:rPr lang="en-US" altLang="zh-CN" sz="1400" dirty="0" smtClean="0"/>
              <a:t>TXOP</a:t>
            </a:r>
            <a:endParaRPr lang="zh-CN" altLang="en-US" sz="1400" dirty="0"/>
          </a:p>
        </p:txBody>
      </p:sp>
      <p:sp>
        <p:nvSpPr>
          <p:cNvPr id="121" name="文本框 120"/>
          <p:cNvSpPr txBox="1"/>
          <p:nvPr/>
        </p:nvSpPr>
        <p:spPr>
          <a:xfrm>
            <a:off x="3235689" y="5949280"/>
            <a:ext cx="3496551" cy="276999"/>
          </a:xfrm>
          <a:prstGeom prst="rect">
            <a:avLst/>
          </a:prstGeom>
          <a:noFill/>
        </p:spPr>
        <p:txBody>
          <a:bodyPr wrap="square" rtlCol="0">
            <a:spAutoFit/>
          </a:bodyPr>
          <a:lstStyle/>
          <a:p>
            <a:r>
              <a:rPr lang="en-US" altLang="zh-CN" dirty="0"/>
              <a:t>The transmission from STA4 to STA2 is not allowed </a:t>
            </a:r>
            <a:endParaRPr lang="zh-CN" altLang="en-US" dirty="0"/>
          </a:p>
        </p:txBody>
      </p:sp>
      <p:cxnSp>
        <p:nvCxnSpPr>
          <p:cNvPr id="122" name="直接箭头连接符 121"/>
          <p:cNvCxnSpPr/>
          <p:nvPr/>
        </p:nvCxnSpPr>
        <p:spPr bwMode="auto">
          <a:xfrm flipV="1">
            <a:off x="3098534" y="5189480"/>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23" name="直接连接符 122"/>
          <p:cNvCxnSpPr/>
          <p:nvPr/>
        </p:nvCxnSpPr>
        <p:spPr bwMode="auto">
          <a:xfrm>
            <a:off x="3144938" y="4745345"/>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4" name="直接连接符 123"/>
          <p:cNvCxnSpPr/>
          <p:nvPr/>
        </p:nvCxnSpPr>
        <p:spPr bwMode="auto">
          <a:xfrm>
            <a:off x="3276318" y="4750599"/>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5" name="直接箭头连接符 124"/>
          <p:cNvCxnSpPr/>
          <p:nvPr/>
        </p:nvCxnSpPr>
        <p:spPr bwMode="auto">
          <a:xfrm>
            <a:off x="3144938" y="4807359"/>
            <a:ext cx="131380"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26" name="文本框 125"/>
          <p:cNvSpPr txBox="1"/>
          <p:nvPr/>
        </p:nvSpPr>
        <p:spPr>
          <a:xfrm>
            <a:off x="3256075" y="4669787"/>
            <a:ext cx="820983" cy="246221"/>
          </a:xfrm>
          <a:prstGeom prst="rect">
            <a:avLst/>
          </a:prstGeom>
          <a:noFill/>
        </p:spPr>
        <p:txBody>
          <a:bodyPr wrap="square" rtlCol="0">
            <a:spAutoFit/>
          </a:bodyPr>
          <a:lstStyle/>
          <a:p>
            <a:r>
              <a:rPr lang="en-US" altLang="zh-CN" sz="1000" b="1" dirty="0" smtClean="0"/>
              <a:t>SF-IFS</a:t>
            </a:r>
            <a:endParaRPr lang="zh-CN" altLang="en-US" sz="1000" b="1" dirty="0"/>
          </a:p>
        </p:txBody>
      </p:sp>
      <p:cxnSp>
        <p:nvCxnSpPr>
          <p:cNvPr id="127" name="直接连接符 126"/>
          <p:cNvCxnSpPr/>
          <p:nvPr/>
        </p:nvCxnSpPr>
        <p:spPr bwMode="auto">
          <a:xfrm>
            <a:off x="4818225" y="4719157"/>
            <a:ext cx="0" cy="4802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8" name="直接连接符 127"/>
          <p:cNvCxnSpPr/>
          <p:nvPr/>
        </p:nvCxnSpPr>
        <p:spPr bwMode="auto">
          <a:xfrm>
            <a:off x="4981135" y="4713903"/>
            <a:ext cx="0" cy="4802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129" name="直接箭头连接符 128"/>
          <p:cNvCxnSpPr/>
          <p:nvPr/>
        </p:nvCxnSpPr>
        <p:spPr bwMode="auto">
          <a:xfrm flipV="1">
            <a:off x="4818225" y="4802104"/>
            <a:ext cx="155507" cy="5255"/>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130" name="文本框 129"/>
          <p:cNvSpPr txBox="1"/>
          <p:nvPr/>
        </p:nvSpPr>
        <p:spPr>
          <a:xfrm>
            <a:off x="4912471" y="4686319"/>
            <a:ext cx="532703" cy="246221"/>
          </a:xfrm>
          <a:prstGeom prst="rect">
            <a:avLst/>
          </a:prstGeom>
          <a:noFill/>
        </p:spPr>
        <p:txBody>
          <a:bodyPr wrap="square" rtlCol="0">
            <a:spAutoFit/>
          </a:bodyPr>
          <a:lstStyle/>
          <a:p>
            <a:r>
              <a:rPr lang="en-US" altLang="zh-CN" sz="1000" b="1" dirty="0" smtClean="0"/>
              <a:t>xIFS</a:t>
            </a:r>
            <a:endParaRPr lang="zh-CN" altLang="en-US" sz="1000" b="1" dirty="0"/>
          </a:p>
        </p:txBody>
      </p:sp>
      <p:cxnSp>
        <p:nvCxnSpPr>
          <p:cNvPr id="131" name="直接箭头连接符 130"/>
          <p:cNvCxnSpPr/>
          <p:nvPr/>
        </p:nvCxnSpPr>
        <p:spPr bwMode="auto">
          <a:xfrm>
            <a:off x="2276592" y="5316190"/>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32" name="直接箭头连接符 131"/>
          <p:cNvCxnSpPr/>
          <p:nvPr/>
        </p:nvCxnSpPr>
        <p:spPr bwMode="auto">
          <a:xfrm flipH="1">
            <a:off x="2276592" y="4932540"/>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Tree>
    <p:extLst>
      <p:ext uri="{BB962C8B-B14F-4D97-AF65-F5344CB8AC3E}">
        <p14:creationId xmlns:p14="http://schemas.microsoft.com/office/powerpoint/2010/main" val="1757793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标题 1"/>
          <p:cNvSpPr txBox="1">
            <a:spLocks/>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b="0" kern="0" dirty="0" smtClean="0">
                <a:ea typeface="宋体" panose="02010600030101010101" pitchFamily="2" charset="-122"/>
              </a:rPr>
              <a:t>Notice-to-Send (NTS) Mechanism for </a:t>
            </a:r>
            <a:br>
              <a:rPr lang="en-US" altLang="zh-CN" b="0" kern="0" dirty="0" smtClean="0">
                <a:ea typeface="宋体" panose="02010600030101010101" pitchFamily="2" charset="-122"/>
              </a:rPr>
            </a:br>
            <a:r>
              <a:rPr lang="en-US" altLang="zh-CN" b="0" kern="0" dirty="0" smtClean="0">
                <a:ea typeface="宋体" panose="02010600030101010101" pitchFamily="2" charset="-122"/>
              </a:rPr>
              <a:t>the constrained MLD</a:t>
            </a:r>
            <a:endParaRPr lang="zh-CN" altLang="en-US" kern="0" dirty="0"/>
          </a:p>
        </p:txBody>
      </p:sp>
      <p:sp>
        <p:nvSpPr>
          <p:cNvPr id="93" name="文本框 92"/>
          <p:cNvSpPr txBox="1"/>
          <p:nvPr/>
        </p:nvSpPr>
        <p:spPr>
          <a:xfrm>
            <a:off x="685800" y="1752600"/>
            <a:ext cx="7990656" cy="369332"/>
          </a:xfrm>
          <a:prstGeom prst="rect">
            <a:avLst/>
          </a:prstGeom>
          <a:noFill/>
        </p:spPr>
        <p:txBody>
          <a:bodyPr wrap="square" rtlCol="0">
            <a:spAutoFit/>
          </a:bodyPr>
          <a:lstStyle/>
          <a:p>
            <a:pPr marL="285750" indent="-285750">
              <a:buFont typeface="Wingdings" panose="05000000000000000000" pitchFamily="2" charset="2"/>
              <a:buChar char="p"/>
            </a:pPr>
            <a:r>
              <a:rPr lang="en-US" altLang="zh-CN" sz="1800" b="1" dirty="0" smtClean="0"/>
              <a:t>Case II: </a:t>
            </a:r>
            <a:r>
              <a:rPr lang="en-US" altLang="zh-CN" sz="1800" b="1" dirty="0"/>
              <a:t>the STA(TXOP responder) is affiliated with </a:t>
            </a:r>
            <a:r>
              <a:rPr lang="en-US" altLang="zh-CN" sz="1800" b="1" dirty="0" smtClean="0"/>
              <a:t>the </a:t>
            </a:r>
            <a:r>
              <a:rPr lang="en-US" altLang="zh-CN" sz="1800" b="1" kern="0" dirty="0" smtClean="0">
                <a:ea typeface="宋体" panose="02010600030101010101" pitchFamily="2" charset="-122"/>
              </a:rPr>
              <a:t>constrained </a:t>
            </a:r>
            <a:r>
              <a:rPr lang="en-US" altLang="zh-CN" sz="1800" b="1" kern="0" dirty="0">
                <a:ea typeface="宋体" panose="02010600030101010101" pitchFamily="2" charset="-122"/>
              </a:rPr>
              <a:t>MLD</a:t>
            </a:r>
            <a:r>
              <a:rPr lang="en-US" altLang="zh-CN" sz="1800" b="1" dirty="0" smtClean="0"/>
              <a:t> </a:t>
            </a:r>
            <a:endParaRPr lang="zh-CN" altLang="en-US" sz="1800" b="1" dirty="0"/>
          </a:p>
        </p:txBody>
      </p:sp>
      <p:sp>
        <p:nvSpPr>
          <p:cNvPr id="138" name="文本框 137"/>
          <p:cNvSpPr txBox="1"/>
          <p:nvPr/>
        </p:nvSpPr>
        <p:spPr>
          <a:xfrm>
            <a:off x="701966" y="2060848"/>
            <a:ext cx="8124648" cy="2585323"/>
          </a:xfrm>
          <a:prstGeom prst="rect">
            <a:avLst/>
          </a:prstGeom>
          <a:noFill/>
        </p:spPr>
        <p:txBody>
          <a:bodyPr wrap="square" rtlCol="0">
            <a:spAutoFit/>
          </a:bodyPr>
          <a:lstStyle/>
          <a:p>
            <a:pPr marL="285750" indent="-285750">
              <a:buFont typeface="Wingdings" panose="05000000000000000000" pitchFamily="2" charset="2"/>
              <a:buChar char="l"/>
            </a:pPr>
            <a:r>
              <a:rPr lang="en-US" altLang="zh-CN" sz="1800" dirty="0" smtClean="0"/>
              <a:t>STA1 and STA2 are affiliated with a STR MLD, and STA3 and STA4 are affiliated with a </a:t>
            </a:r>
            <a:r>
              <a:rPr lang="en-US" altLang="zh-CN" sz="1800" dirty="0"/>
              <a:t>constrained</a:t>
            </a:r>
            <a:r>
              <a:rPr lang="en-US" altLang="zh-CN" sz="1800" dirty="0" smtClean="0"/>
              <a:t> MLD.</a:t>
            </a:r>
          </a:p>
          <a:p>
            <a:pPr marL="285750" indent="-285750">
              <a:buFont typeface="Wingdings" panose="05000000000000000000" pitchFamily="2" charset="2"/>
              <a:buChar char="l"/>
            </a:pPr>
            <a:r>
              <a:rPr lang="en-US" altLang="zh-CN" sz="1800" dirty="0" smtClean="0"/>
              <a:t>when STA1 obtains </a:t>
            </a:r>
            <a:r>
              <a:rPr lang="en-US" altLang="zh-CN" sz="1800" dirty="0"/>
              <a:t>the TXOP and gets ready to send MPDU</a:t>
            </a:r>
            <a:r>
              <a:rPr lang="en-US" altLang="zh-CN" sz="1800" dirty="0" smtClean="0"/>
              <a:t> it sends a </a:t>
            </a:r>
            <a:r>
              <a:rPr lang="en-US" altLang="zh-CN" sz="1800" dirty="0"/>
              <a:t>Notice-to-Send (NTS) </a:t>
            </a:r>
            <a:r>
              <a:rPr lang="en-US" altLang="zh-CN" sz="1800" dirty="0" smtClean="0"/>
              <a:t>frame before </a:t>
            </a:r>
            <a:r>
              <a:rPr lang="en-US" altLang="zh-CN" sz="1800" dirty="0"/>
              <a:t>the transmission of </a:t>
            </a:r>
            <a:r>
              <a:rPr lang="en-US" altLang="zh-CN" sz="1800" dirty="0" smtClean="0"/>
              <a:t>MPDU. </a:t>
            </a:r>
          </a:p>
          <a:p>
            <a:pPr marL="285750" indent="-285750" algn="just">
              <a:buFont typeface="Wingdings" panose="05000000000000000000" pitchFamily="2" charset="2"/>
              <a:buChar char="l"/>
            </a:pPr>
            <a:r>
              <a:rPr lang="en-US" altLang="zh-CN" sz="1800" dirty="0"/>
              <a:t>STA3 receives the NTS frame and knows that STA1 has obtained the TXOP, but STA4 has sent another NTS frame.</a:t>
            </a:r>
          </a:p>
          <a:p>
            <a:pPr marL="285750" indent="-285750">
              <a:buFont typeface="Wingdings" panose="05000000000000000000" pitchFamily="2" charset="2"/>
              <a:buChar char="l"/>
            </a:pPr>
            <a:r>
              <a:rPr lang="en-US" altLang="zh-CN" sz="1800" dirty="0"/>
              <a:t>if STA2 receives the NTS frame </a:t>
            </a:r>
            <a:r>
              <a:rPr lang="en-US" altLang="zh-CN" sz="1800" dirty="0" smtClean="0"/>
              <a:t>soured from STA4 </a:t>
            </a:r>
            <a:r>
              <a:rPr lang="en-US" altLang="zh-CN" sz="1800" dirty="0"/>
              <a:t>during the </a:t>
            </a:r>
            <a:r>
              <a:rPr lang="en-US" altLang="zh-CN" sz="1800" dirty="0" err="1"/>
              <a:t>xIFS</a:t>
            </a:r>
            <a:r>
              <a:rPr lang="en-US" altLang="zh-CN" sz="1800" dirty="0"/>
              <a:t> time slot after the transmission of the NTS frame STA1 </a:t>
            </a:r>
            <a:r>
              <a:rPr lang="en-US" altLang="zh-CN" sz="1800" dirty="0" smtClean="0"/>
              <a:t>stops sending </a:t>
            </a:r>
            <a:r>
              <a:rPr lang="en-US" altLang="zh-CN" sz="1800" dirty="0"/>
              <a:t>MPDU to STA3</a:t>
            </a:r>
            <a:r>
              <a:rPr lang="en-US" altLang="zh-CN" sz="1800" dirty="0" smtClean="0"/>
              <a:t>.</a:t>
            </a:r>
          </a:p>
          <a:p>
            <a:pPr marL="285750" indent="-285750">
              <a:buFont typeface="Wingdings" panose="05000000000000000000" pitchFamily="2" charset="2"/>
              <a:buChar char="l"/>
            </a:pPr>
            <a:endParaRPr lang="zh-CN" altLang="en-US" sz="1800" dirty="0"/>
          </a:p>
        </p:txBody>
      </p:sp>
      <p:sp>
        <p:nvSpPr>
          <p:cNvPr id="48" name="矩形 47"/>
          <p:cNvSpPr/>
          <p:nvPr/>
        </p:nvSpPr>
        <p:spPr bwMode="auto">
          <a:xfrm>
            <a:off x="1187023" y="4391950"/>
            <a:ext cx="1089497" cy="206138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49" name="矩形 48"/>
          <p:cNvSpPr/>
          <p:nvPr/>
        </p:nvSpPr>
        <p:spPr bwMode="auto">
          <a:xfrm>
            <a:off x="1264843" y="496366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STA3</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0" name="矩形 49"/>
          <p:cNvSpPr/>
          <p:nvPr/>
        </p:nvSpPr>
        <p:spPr bwMode="auto">
          <a:xfrm>
            <a:off x="1274571" y="5851391"/>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STA4</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1" name="文本框 50"/>
          <p:cNvSpPr txBox="1"/>
          <p:nvPr/>
        </p:nvSpPr>
        <p:spPr>
          <a:xfrm>
            <a:off x="1224913" y="4392893"/>
            <a:ext cx="1074375" cy="830997"/>
          </a:xfrm>
          <a:prstGeom prst="rect">
            <a:avLst/>
          </a:prstGeom>
          <a:noFill/>
        </p:spPr>
        <p:txBody>
          <a:bodyPr wrap="square" rtlCol="0">
            <a:spAutoFit/>
          </a:bodyPr>
          <a:lstStyle/>
          <a:p>
            <a:r>
              <a:rPr lang="en-US" altLang="zh-CN" sz="1600" dirty="0"/>
              <a:t> </a:t>
            </a:r>
            <a:r>
              <a:rPr lang="en-US" altLang="zh-CN" sz="1600" dirty="0" smtClean="0"/>
              <a:t> MLD  1</a:t>
            </a:r>
          </a:p>
          <a:p>
            <a:r>
              <a:rPr lang="en-US" altLang="zh-CN" sz="1600" dirty="0"/>
              <a:t>(non-STR)</a:t>
            </a:r>
            <a:endParaRPr lang="zh-CN" altLang="en-US" sz="1600" dirty="0"/>
          </a:p>
          <a:p>
            <a:endParaRPr lang="zh-CN" altLang="en-US" sz="1600" dirty="0"/>
          </a:p>
        </p:txBody>
      </p:sp>
      <p:sp>
        <p:nvSpPr>
          <p:cNvPr id="52" name="矩形 51"/>
          <p:cNvSpPr/>
          <p:nvPr/>
        </p:nvSpPr>
        <p:spPr bwMode="auto">
          <a:xfrm>
            <a:off x="7147391" y="4376190"/>
            <a:ext cx="1089497" cy="2077146"/>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6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53" name="矩形 52"/>
          <p:cNvSpPr/>
          <p:nvPr/>
        </p:nvSpPr>
        <p:spPr bwMode="auto">
          <a:xfrm>
            <a:off x="7225211" y="4967896"/>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STA1</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4" name="矩形 53"/>
          <p:cNvSpPr/>
          <p:nvPr/>
        </p:nvSpPr>
        <p:spPr bwMode="auto">
          <a:xfrm>
            <a:off x="7225211" y="5861902"/>
            <a:ext cx="914400" cy="282102"/>
          </a:xfrm>
          <a:prstGeom prst="rect">
            <a:avLst/>
          </a:prstGeom>
          <a:solidFill>
            <a:schemeClr val="bg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ctr" defTabSz="457200" rtl="0" eaLnBrk="1" fontAlgn="base" latinLnBrk="0" hangingPunct="1">
              <a:lnSpc>
                <a:spcPct val="100000"/>
              </a:lnSpc>
              <a:spcBef>
                <a:spcPct val="0"/>
              </a:spcBef>
              <a:spcAft>
                <a:spcPct val="0"/>
              </a:spcAft>
              <a:buClrTx/>
              <a:buSzTx/>
              <a:buFont typeface="Arial" panose="020B0604020202020204" pitchFamily="34" charset="0"/>
              <a:buNone/>
            </a:pPr>
            <a:r>
              <a:rPr lang="en-US" altLang="zh-CN" sz="1600" dirty="0" smtClean="0">
                <a:cs typeface="Arial" panose="020B0604020202020204" pitchFamily="34" charset="0"/>
              </a:rPr>
              <a:t>STA2</a:t>
            </a:r>
            <a:endParaRPr kumimoji="0" lang="zh-CN" altLang="en-US" sz="1600" b="0" i="0" u="none" strike="noStrike" cap="none" normalizeH="0" baseline="0" dirty="0" smtClean="0">
              <a:ln>
                <a:noFill/>
              </a:ln>
              <a:solidFill>
                <a:schemeClr val="tx1"/>
              </a:solidFill>
              <a:effectLst/>
              <a:cs typeface="Arial" panose="020B0604020202020204" pitchFamily="34" charset="0"/>
            </a:endParaRPr>
          </a:p>
        </p:txBody>
      </p:sp>
      <p:sp>
        <p:nvSpPr>
          <p:cNvPr id="55" name="文本框 54"/>
          <p:cNvSpPr txBox="1"/>
          <p:nvPr/>
        </p:nvSpPr>
        <p:spPr>
          <a:xfrm>
            <a:off x="7179332" y="4386540"/>
            <a:ext cx="1065076" cy="338554"/>
          </a:xfrm>
          <a:prstGeom prst="rect">
            <a:avLst/>
          </a:prstGeom>
          <a:noFill/>
        </p:spPr>
        <p:txBody>
          <a:bodyPr wrap="square" rtlCol="0">
            <a:spAutoFit/>
          </a:bodyPr>
          <a:lstStyle/>
          <a:p>
            <a:pPr algn="ctr"/>
            <a:r>
              <a:rPr lang="en-US" altLang="zh-CN" sz="1600" dirty="0" smtClean="0"/>
              <a:t>MLD 2</a:t>
            </a:r>
          </a:p>
        </p:txBody>
      </p:sp>
      <p:cxnSp>
        <p:nvCxnSpPr>
          <p:cNvPr id="56" name="直接连接符 55"/>
          <p:cNvCxnSpPr/>
          <p:nvPr/>
        </p:nvCxnSpPr>
        <p:spPr bwMode="auto">
          <a:xfrm>
            <a:off x="2276520" y="5056688"/>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57" name="矩形 56"/>
          <p:cNvSpPr/>
          <p:nvPr/>
        </p:nvSpPr>
        <p:spPr bwMode="auto">
          <a:xfrm>
            <a:off x="3514486" y="5995783"/>
            <a:ext cx="1047947" cy="290628"/>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cxnSp>
        <p:nvCxnSpPr>
          <p:cNvPr id="58" name="直接连接符 57"/>
          <p:cNvCxnSpPr/>
          <p:nvPr/>
        </p:nvCxnSpPr>
        <p:spPr bwMode="auto">
          <a:xfrm>
            <a:off x="2271823" y="5993951"/>
            <a:ext cx="4870871" cy="0"/>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59" name="矩形 58"/>
          <p:cNvSpPr/>
          <p:nvPr/>
        </p:nvSpPr>
        <p:spPr bwMode="auto">
          <a:xfrm>
            <a:off x="5156355" y="5988488"/>
            <a:ext cx="1721787" cy="382667"/>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0" name="矩形 59"/>
          <p:cNvSpPr/>
          <p:nvPr/>
        </p:nvSpPr>
        <p:spPr bwMode="auto">
          <a:xfrm>
            <a:off x="2971100" y="4877376"/>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1" name="矩形 60"/>
          <p:cNvSpPr/>
          <p:nvPr/>
        </p:nvSpPr>
        <p:spPr bwMode="auto">
          <a:xfrm>
            <a:off x="3070946" y="4877376"/>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2" name="矩形 61"/>
          <p:cNvSpPr/>
          <p:nvPr/>
        </p:nvSpPr>
        <p:spPr bwMode="auto">
          <a:xfrm>
            <a:off x="2776655" y="4872119"/>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3" name="矩形 62"/>
          <p:cNvSpPr/>
          <p:nvPr/>
        </p:nvSpPr>
        <p:spPr bwMode="auto">
          <a:xfrm>
            <a:off x="2876502" y="4873901"/>
            <a:ext cx="85877" cy="194829"/>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4" name="矩形 63"/>
          <p:cNvSpPr/>
          <p:nvPr/>
        </p:nvSpPr>
        <p:spPr bwMode="auto">
          <a:xfrm>
            <a:off x="3103705" y="5995782"/>
            <a:ext cx="95648"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5" name="矩形 64"/>
          <p:cNvSpPr/>
          <p:nvPr/>
        </p:nvSpPr>
        <p:spPr bwMode="auto">
          <a:xfrm>
            <a:off x="3193042" y="5996564"/>
            <a:ext cx="96381" cy="174538"/>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6" name="矩形 65"/>
          <p:cNvSpPr/>
          <p:nvPr/>
        </p:nvSpPr>
        <p:spPr bwMode="auto">
          <a:xfrm>
            <a:off x="2919771" y="5991307"/>
            <a:ext cx="91127" cy="179793"/>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7" name="矩形 66"/>
          <p:cNvSpPr/>
          <p:nvPr/>
        </p:nvSpPr>
        <p:spPr bwMode="auto">
          <a:xfrm>
            <a:off x="3010899" y="5993090"/>
            <a:ext cx="98840" cy="178011"/>
          </a:xfrm>
          <a:prstGeom prst="rect">
            <a:avLst/>
          </a:prstGeom>
          <a:no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8" name="矩形 67"/>
          <p:cNvSpPr/>
          <p:nvPr/>
        </p:nvSpPr>
        <p:spPr bwMode="auto">
          <a:xfrm>
            <a:off x="3185161" y="475762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69" name="文本框 68"/>
          <p:cNvSpPr txBox="1"/>
          <p:nvPr/>
        </p:nvSpPr>
        <p:spPr>
          <a:xfrm>
            <a:off x="2336783" y="5437191"/>
            <a:ext cx="1800547" cy="246221"/>
          </a:xfrm>
          <a:prstGeom prst="rect">
            <a:avLst/>
          </a:prstGeom>
          <a:noFill/>
        </p:spPr>
        <p:txBody>
          <a:bodyPr wrap="square" rtlCol="0">
            <a:spAutoFit/>
          </a:bodyPr>
          <a:lstStyle/>
          <a:p>
            <a:pPr algn="ctr"/>
            <a:r>
              <a:rPr lang="en-US" altLang="zh-CN" sz="1000" b="1" dirty="0" smtClean="0"/>
              <a:t>notice-to-send Short Frame</a:t>
            </a:r>
            <a:endParaRPr lang="zh-CN" altLang="en-US" sz="1000" b="1" dirty="0"/>
          </a:p>
        </p:txBody>
      </p:sp>
      <p:sp>
        <p:nvSpPr>
          <p:cNvPr id="70" name="矩形 69"/>
          <p:cNvSpPr/>
          <p:nvPr/>
        </p:nvSpPr>
        <p:spPr bwMode="auto">
          <a:xfrm>
            <a:off x="5262930" y="4762880"/>
            <a:ext cx="1129498" cy="294289"/>
          </a:xfrm>
          <a:prstGeom prst="rect">
            <a:avLst/>
          </a:prstGeom>
          <a:solidFill>
            <a:schemeClr val="accent1"/>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1" name="矩形 70"/>
          <p:cNvSpPr/>
          <p:nvPr/>
        </p:nvSpPr>
        <p:spPr bwMode="auto">
          <a:xfrm>
            <a:off x="4649545" y="5701493"/>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72" name="文本框 71"/>
          <p:cNvSpPr txBox="1"/>
          <p:nvPr/>
        </p:nvSpPr>
        <p:spPr>
          <a:xfrm>
            <a:off x="3749093" y="6015720"/>
            <a:ext cx="891982" cy="276999"/>
          </a:xfrm>
          <a:prstGeom prst="rect">
            <a:avLst/>
          </a:prstGeom>
          <a:noFill/>
        </p:spPr>
        <p:txBody>
          <a:bodyPr wrap="square" rtlCol="0">
            <a:spAutoFit/>
          </a:bodyPr>
          <a:lstStyle/>
          <a:p>
            <a:r>
              <a:rPr lang="en-US" altLang="zh-CN" sz="1200" dirty="0" smtClean="0"/>
              <a:t>A-MPDU</a:t>
            </a:r>
            <a:endParaRPr lang="zh-CN" altLang="en-US" sz="1200" dirty="0"/>
          </a:p>
        </p:txBody>
      </p:sp>
      <p:sp>
        <p:nvSpPr>
          <p:cNvPr id="73" name="文本框 72"/>
          <p:cNvSpPr txBox="1"/>
          <p:nvPr/>
        </p:nvSpPr>
        <p:spPr>
          <a:xfrm>
            <a:off x="5500446" y="4763614"/>
            <a:ext cx="891982" cy="276999"/>
          </a:xfrm>
          <a:prstGeom prst="rect">
            <a:avLst/>
          </a:prstGeom>
          <a:noFill/>
        </p:spPr>
        <p:txBody>
          <a:bodyPr wrap="square" rtlCol="0">
            <a:spAutoFit/>
          </a:bodyPr>
          <a:lstStyle/>
          <a:p>
            <a:r>
              <a:rPr lang="en-US" altLang="zh-CN" sz="1200" dirty="0" smtClean="0"/>
              <a:t>A-MPDU</a:t>
            </a:r>
            <a:endParaRPr lang="zh-CN" altLang="en-US" sz="1200" dirty="0"/>
          </a:p>
        </p:txBody>
      </p:sp>
      <p:cxnSp>
        <p:nvCxnSpPr>
          <p:cNvPr id="74" name="直接连接符 73"/>
          <p:cNvCxnSpPr/>
          <p:nvPr/>
        </p:nvCxnSpPr>
        <p:spPr bwMode="auto">
          <a:xfrm>
            <a:off x="6878142" y="439194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75" name="直接箭头连接符 74"/>
          <p:cNvCxnSpPr/>
          <p:nvPr/>
        </p:nvCxnSpPr>
        <p:spPr bwMode="auto">
          <a:xfrm>
            <a:off x="3186948" y="4472441"/>
            <a:ext cx="3691194" cy="0"/>
          </a:xfrm>
          <a:prstGeom prst="straightConnector1">
            <a:avLst/>
          </a:prstGeom>
          <a:solidFill>
            <a:schemeClr val="accent1"/>
          </a:solidFill>
          <a:ln w="9525" cap="flat" cmpd="sng" algn="ctr">
            <a:solidFill>
              <a:schemeClr val="tx1"/>
            </a:solidFill>
            <a:prstDash val="solid"/>
            <a:round/>
            <a:headEnd type="triangle"/>
            <a:tailEnd type="triangle"/>
          </a:ln>
        </p:spPr>
      </p:cxnSp>
      <p:cxnSp>
        <p:nvCxnSpPr>
          <p:cNvPr id="76" name="直接连接符 75"/>
          <p:cNvCxnSpPr/>
          <p:nvPr/>
        </p:nvCxnSpPr>
        <p:spPr bwMode="auto">
          <a:xfrm>
            <a:off x="3183770" y="4376189"/>
            <a:ext cx="0" cy="690119"/>
          </a:xfrm>
          <a:prstGeom prst="line">
            <a:avLst/>
          </a:prstGeom>
          <a:solidFill>
            <a:schemeClr val="accent1"/>
          </a:solidFill>
          <a:ln w="9525" cap="flat" cmpd="sng" algn="ctr">
            <a:solidFill>
              <a:schemeClr val="tx1"/>
            </a:solidFill>
            <a:prstDash val="solid"/>
            <a:round/>
            <a:headEnd type="none" w="med" len="med"/>
            <a:tailEnd type="none" w="med" len="med"/>
          </a:ln>
        </p:spPr>
      </p:cxnSp>
      <p:sp>
        <p:nvSpPr>
          <p:cNvPr id="77" name="文本框 76"/>
          <p:cNvSpPr txBox="1"/>
          <p:nvPr/>
        </p:nvSpPr>
        <p:spPr>
          <a:xfrm>
            <a:off x="4695219" y="4207794"/>
            <a:ext cx="826508" cy="276999"/>
          </a:xfrm>
          <a:prstGeom prst="rect">
            <a:avLst/>
          </a:prstGeom>
          <a:noFill/>
        </p:spPr>
        <p:txBody>
          <a:bodyPr wrap="square" rtlCol="0">
            <a:spAutoFit/>
          </a:bodyPr>
          <a:lstStyle/>
          <a:p>
            <a:r>
              <a:rPr lang="en-US" altLang="zh-CN" sz="1200" dirty="0" smtClean="0"/>
              <a:t>TXOP</a:t>
            </a:r>
            <a:endParaRPr lang="zh-CN" altLang="en-US" sz="1200" dirty="0"/>
          </a:p>
        </p:txBody>
      </p:sp>
      <p:cxnSp>
        <p:nvCxnSpPr>
          <p:cNvPr id="79" name="直接箭头连接符 78"/>
          <p:cNvCxnSpPr/>
          <p:nvPr/>
        </p:nvCxnSpPr>
        <p:spPr bwMode="auto">
          <a:xfrm flipV="1">
            <a:off x="3242550" y="5127723"/>
            <a:ext cx="0" cy="170637"/>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80" name="直接连接符 79"/>
          <p:cNvCxnSpPr/>
          <p:nvPr/>
        </p:nvCxnSpPr>
        <p:spPr bwMode="auto">
          <a:xfrm>
            <a:off x="3288954" y="4616913"/>
            <a:ext cx="0" cy="248203"/>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81" name="直接连接符 80"/>
          <p:cNvCxnSpPr/>
          <p:nvPr/>
        </p:nvCxnSpPr>
        <p:spPr bwMode="auto">
          <a:xfrm>
            <a:off x="3420334" y="4611657"/>
            <a:ext cx="0" cy="444141"/>
          </a:xfrm>
          <a:prstGeom prst="line">
            <a:avLst/>
          </a:prstGeom>
          <a:solidFill>
            <a:schemeClr val="accent1"/>
          </a:solidFill>
          <a:ln w="9525" cap="flat" cmpd="sng" algn="ctr">
            <a:solidFill>
              <a:schemeClr val="tx1"/>
            </a:solidFill>
            <a:prstDash val="solid"/>
            <a:round/>
            <a:headEnd type="none" w="med" len="med"/>
            <a:tailEnd type="none" w="med" len="med"/>
          </a:ln>
        </p:spPr>
      </p:cxnSp>
      <p:cxnSp>
        <p:nvCxnSpPr>
          <p:cNvPr id="82" name="直接箭头连接符 81"/>
          <p:cNvCxnSpPr/>
          <p:nvPr/>
        </p:nvCxnSpPr>
        <p:spPr bwMode="auto">
          <a:xfrm>
            <a:off x="3288954" y="4678927"/>
            <a:ext cx="131380" cy="0"/>
          </a:xfrm>
          <a:prstGeom prst="straightConnector1">
            <a:avLst/>
          </a:prstGeom>
          <a:solidFill>
            <a:schemeClr val="accent1"/>
          </a:solidFill>
          <a:ln w="9525" cap="flat" cmpd="sng" algn="ctr">
            <a:solidFill>
              <a:schemeClr val="tx1"/>
            </a:solidFill>
            <a:prstDash val="solid"/>
            <a:round/>
            <a:headEnd type="arrow" w="sm" len="med"/>
            <a:tailEnd type="triangle"/>
          </a:ln>
        </p:spPr>
      </p:cxnSp>
      <p:sp>
        <p:nvSpPr>
          <p:cNvPr id="83" name="文本框 82"/>
          <p:cNvSpPr txBox="1"/>
          <p:nvPr/>
        </p:nvSpPr>
        <p:spPr>
          <a:xfrm>
            <a:off x="3400091" y="4541354"/>
            <a:ext cx="532703" cy="246221"/>
          </a:xfrm>
          <a:prstGeom prst="rect">
            <a:avLst/>
          </a:prstGeom>
          <a:noFill/>
        </p:spPr>
        <p:txBody>
          <a:bodyPr wrap="square" rtlCol="0">
            <a:spAutoFit/>
          </a:bodyPr>
          <a:lstStyle/>
          <a:p>
            <a:r>
              <a:rPr lang="en-US" altLang="zh-CN" sz="1000" b="1" dirty="0" smtClean="0"/>
              <a:t>SF-IFS</a:t>
            </a:r>
            <a:endParaRPr lang="zh-CN" altLang="en-US" sz="1000" b="1" dirty="0"/>
          </a:p>
        </p:txBody>
      </p:sp>
      <p:cxnSp>
        <p:nvCxnSpPr>
          <p:cNvPr id="84" name="直接连接符 83"/>
          <p:cNvCxnSpPr/>
          <p:nvPr/>
        </p:nvCxnSpPr>
        <p:spPr bwMode="auto">
          <a:xfrm flipH="1">
            <a:off x="3326031" y="5068730"/>
            <a:ext cx="950" cy="934223"/>
          </a:xfrm>
          <a:prstGeom prst="line">
            <a:avLst/>
          </a:prstGeom>
          <a:solidFill>
            <a:schemeClr val="accent1"/>
          </a:solidFill>
          <a:ln w="9525" cap="flat" cmpd="sng" algn="ctr">
            <a:solidFill>
              <a:schemeClr val="tx1"/>
            </a:solidFill>
            <a:prstDash val="dash"/>
            <a:round/>
            <a:headEnd type="none" w="med" len="med"/>
            <a:tailEnd type="none" w="med" len="med"/>
          </a:ln>
        </p:spPr>
      </p:cxnSp>
      <p:sp>
        <p:nvSpPr>
          <p:cNvPr id="85" name="矩形 84"/>
          <p:cNvSpPr/>
          <p:nvPr/>
        </p:nvSpPr>
        <p:spPr bwMode="auto">
          <a:xfrm>
            <a:off x="5039637" y="4759493"/>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6" name="矩形 85"/>
          <p:cNvSpPr/>
          <p:nvPr/>
        </p:nvSpPr>
        <p:spPr bwMode="auto">
          <a:xfrm>
            <a:off x="6532375" y="5065505"/>
            <a:ext cx="290060" cy="294289"/>
          </a:xfrm>
          <a:prstGeom prst="rect">
            <a:avLst/>
          </a:prstGeom>
          <a:solidFill>
            <a:schemeClr val="bg2">
              <a:lumMod val="60000"/>
              <a:lumOff val="40000"/>
            </a:schemeClr>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87" name="矩形 86"/>
          <p:cNvSpPr/>
          <p:nvPr/>
        </p:nvSpPr>
        <p:spPr bwMode="auto">
          <a:xfrm>
            <a:off x="3295416" y="5994471"/>
            <a:ext cx="103793" cy="299065"/>
          </a:xfrm>
          <a:prstGeom prst="rect">
            <a:avLst/>
          </a:prstGeom>
          <a:solidFill>
            <a:srgbClr val="C00000"/>
          </a:solidFill>
          <a:ln w="9525" cap="flat" cmpd="sng" algn="ctr">
            <a:solidFill>
              <a:srgbClr val="FF0000"/>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91" name="矩形 90"/>
          <p:cNvSpPr/>
          <p:nvPr/>
        </p:nvSpPr>
        <p:spPr bwMode="auto">
          <a:xfrm>
            <a:off x="3360149" y="5058558"/>
            <a:ext cx="1579456" cy="361628"/>
          </a:xfrm>
          <a:prstGeom prst="rect">
            <a:avLst/>
          </a:prstGeom>
          <a:pattFill prst="openDmnd">
            <a:fgClr>
              <a:schemeClr val="accent3">
                <a:lumMod val="40000"/>
                <a:lumOff val="60000"/>
              </a:schemeClr>
            </a:fgClr>
            <a:bgClr>
              <a:schemeClr val="bg1"/>
            </a:bgClr>
          </a:patt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572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p:txBody>
      </p:sp>
      <p:sp>
        <p:nvSpPr>
          <p:cNvPr id="133" name="文本框 132"/>
          <p:cNvSpPr txBox="1"/>
          <p:nvPr/>
        </p:nvSpPr>
        <p:spPr>
          <a:xfrm>
            <a:off x="3346339" y="5051912"/>
            <a:ext cx="1782067" cy="400110"/>
          </a:xfrm>
          <a:prstGeom prst="rect">
            <a:avLst/>
          </a:prstGeom>
          <a:noFill/>
        </p:spPr>
        <p:txBody>
          <a:bodyPr wrap="square" rtlCol="0">
            <a:spAutoFit/>
          </a:bodyPr>
          <a:lstStyle/>
          <a:p>
            <a:r>
              <a:rPr lang="en-US" altLang="zh-CN" sz="1000" dirty="0"/>
              <a:t>The transmission from </a:t>
            </a:r>
            <a:r>
              <a:rPr lang="en-US" altLang="zh-CN" sz="1000" dirty="0" smtClean="0"/>
              <a:t>STA1 </a:t>
            </a:r>
            <a:r>
              <a:rPr lang="en-US" altLang="zh-CN" sz="1000" dirty="0"/>
              <a:t>to </a:t>
            </a:r>
            <a:r>
              <a:rPr lang="en-US" altLang="zh-CN" sz="1000" dirty="0" smtClean="0"/>
              <a:t>STA3 </a:t>
            </a:r>
            <a:r>
              <a:rPr lang="en-US" altLang="zh-CN" sz="1000" dirty="0"/>
              <a:t>is not allowed </a:t>
            </a:r>
            <a:endParaRPr lang="zh-CN" altLang="en-US" sz="1000" dirty="0"/>
          </a:p>
        </p:txBody>
      </p:sp>
      <p:cxnSp>
        <p:nvCxnSpPr>
          <p:cNvPr id="134" name="直接箭头连接符 133"/>
          <p:cNvCxnSpPr/>
          <p:nvPr/>
        </p:nvCxnSpPr>
        <p:spPr bwMode="auto">
          <a:xfrm>
            <a:off x="2441628" y="5177249"/>
            <a:ext cx="405404" cy="0"/>
          </a:xfrm>
          <a:prstGeom prst="straightConnector1">
            <a:avLst/>
          </a:prstGeom>
          <a:solidFill>
            <a:schemeClr val="accent1"/>
          </a:solidFill>
          <a:ln w="9525" cap="flat" cmpd="sng" algn="ctr">
            <a:solidFill>
              <a:schemeClr val="tx1"/>
            </a:solidFill>
            <a:prstDash val="solid"/>
            <a:round/>
            <a:headEnd type="none" w="med" len="med"/>
            <a:tailEnd type="triangle"/>
          </a:ln>
        </p:spPr>
      </p:cxnSp>
      <p:cxnSp>
        <p:nvCxnSpPr>
          <p:cNvPr id="135" name="直接箭头连接符 134"/>
          <p:cNvCxnSpPr/>
          <p:nvPr/>
        </p:nvCxnSpPr>
        <p:spPr bwMode="auto">
          <a:xfrm flipH="1">
            <a:off x="2441628" y="4793599"/>
            <a:ext cx="356047" cy="0"/>
          </a:xfrm>
          <a:prstGeom prst="straightConnector1">
            <a:avLst/>
          </a:prstGeom>
          <a:solidFill>
            <a:schemeClr val="accent1"/>
          </a:solidFill>
          <a:ln w="9525" cap="flat" cmpd="sng" algn="ctr">
            <a:solidFill>
              <a:schemeClr val="tx1"/>
            </a:solidFill>
            <a:prstDash val="solid"/>
            <a:round/>
            <a:headEnd type="none" w="med" len="med"/>
            <a:tailEnd type="triangle"/>
          </a:ln>
        </p:spPr>
      </p:cxnSp>
      <p:sp>
        <p:nvSpPr>
          <p:cNvPr id="136" name="文本框 135"/>
          <p:cNvSpPr txBox="1"/>
          <p:nvPr/>
        </p:nvSpPr>
        <p:spPr>
          <a:xfrm>
            <a:off x="5234997" y="5971045"/>
            <a:ext cx="1782067" cy="400110"/>
          </a:xfrm>
          <a:prstGeom prst="rect">
            <a:avLst/>
          </a:prstGeom>
          <a:noFill/>
        </p:spPr>
        <p:txBody>
          <a:bodyPr wrap="square" rtlCol="0">
            <a:spAutoFit/>
          </a:bodyPr>
          <a:lstStyle/>
          <a:p>
            <a:r>
              <a:rPr lang="en-US" altLang="zh-CN" sz="1000" dirty="0"/>
              <a:t>The transmission from </a:t>
            </a:r>
            <a:r>
              <a:rPr lang="en-US" altLang="zh-CN" sz="1000" dirty="0" smtClean="0"/>
              <a:t>STA4 </a:t>
            </a:r>
            <a:r>
              <a:rPr lang="en-US" altLang="zh-CN" sz="1000" dirty="0"/>
              <a:t>to </a:t>
            </a:r>
            <a:r>
              <a:rPr lang="en-US" altLang="zh-CN" sz="1000" dirty="0" smtClean="0"/>
              <a:t>STA2 </a:t>
            </a:r>
            <a:r>
              <a:rPr lang="en-US" altLang="zh-CN" sz="1000" dirty="0"/>
              <a:t>is not allowed </a:t>
            </a:r>
            <a:endParaRPr lang="zh-CN" altLang="en-US" sz="1000" dirty="0"/>
          </a:p>
        </p:txBody>
      </p:sp>
    </p:spTree>
    <p:extLst>
      <p:ext uri="{BB962C8B-B14F-4D97-AF65-F5344CB8AC3E}">
        <p14:creationId xmlns:p14="http://schemas.microsoft.com/office/powerpoint/2010/main" val="262083160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Template>
  <TotalTime>0</TotalTime>
  <Words>1528</Words>
  <Application>Microsoft Office PowerPoint</Application>
  <PresentationFormat>全屏显示(4:3)</PresentationFormat>
  <Paragraphs>178</Paragraphs>
  <Slides>14</Slides>
  <Notes>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Gulim</vt:lpstr>
      <vt:lpstr>宋体</vt:lpstr>
      <vt:lpstr>Arial</vt:lpstr>
      <vt:lpstr>Calibri</vt:lpstr>
      <vt:lpstr>Times New Roman</vt:lpstr>
      <vt:lpstr>Wingdings</vt:lpstr>
      <vt:lpstr>802-11-Submission</vt:lpstr>
      <vt:lpstr>PowerPoint 演示文稿</vt:lpstr>
      <vt:lpstr>Introduction</vt:lpstr>
      <vt:lpstr>Background</vt:lpstr>
      <vt:lpstr>Overhead caused by RTS/CTS</vt:lpstr>
      <vt:lpstr>Notice-to-Send (NTS) Mechanism for  the constrained MLD</vt:lpstr>
      <vt:lpstr>PowerPoint 演示文稿</vt:lpstr>
      <vt:lpstr>PowerPoint 演示文稿</vt:lpstr>
      <vt:lpstr>PowerPoint 演示文稿</vt:lpstr>
      <vt:lpstr>PowerPoint 演示文稿</vt:lpstr>
      <vt:lpstr>Proposal</vt:lpstr>
      <vt:lpstr>Conclusion</vt:lpstr>
      <vt:lpstr>Straw Poll 1</vt:lpstr>
      <vt:lpstr>References </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2019-01-11T20:08:28Z</dcterms:created>
  <dcterms:modified xsi:type="dcterms:W3CDTF">2020-07-13T03:21:42Z</dcterms:modified>
</cp:coreProperties>
</file>