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sdx" ContentType="application/vnd.ms-visio.drawing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69" r:id="rId2"/>
    <p:sldId id="284" r:id="rId3"/>
    <p:sldId id="325" r:id="rId4"/>
    <p:sldId id="329" r:id="rId5"/>
    <p:sldId id="326" r:id="rId6"/>
    <p:sldId id="311" r:id="rId7"/>
    <p:sldId id="328" r:id="rId8"/>
    <p:sldId id="327" r:id="rId9"/>
    <p:sldId id="330" r:id="rId10"/>
    <p:sldId id="331" r:id="rId11"/>
    <p:sldId id="270" r:id="rId12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yx" initials="yx" lastIdx="4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99"/>
    <a:srgbClr val="1E1EFA"/>
    <a:srgbClr val="DFB7D9"/>
    <a:srgbClr val="C2C2FE"/>
    <a:srgbClr val="90FA93"/>
    <a:srgbClr val="F49088"/>
    <a:srgbClr val="FFABFF"/>
    <a:srgbClr val="FFCCFF"/>
    <a:srgbClr val="FFE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73A0DAA-6AF3-43AB-8588-CEC1D06C72B9}" styleName="中度样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16DA210-FB5B-4158-B5E0-FEB733F419BA}" styleName="浅色样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81" autoAdjust="0"/>
    <p:restoredTop sz="94660"/>
  </p:normalViewPr>
  <p:slideViewPr>
    <p:cSldViewPr>
      <p:cViewPr varScale="1">
        <p:scale>
          <a:sx n="110" d="100"/>
          <a:sy n="110" d="100"/>
        </p:scale>
        <p:origin x="169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3810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/>
            </a:lvl1pPr>
          </a:lstStyle>
          <a:p>
            <a:r>
              <a:rPr lang="en-US" smtClean="0"/>
              <a:t>doc.: IEEE 802.11-13/xxxxr0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/>
            </a:lvl1pPr>
          </a:lstStyle>
          <a:p>
            <a:r>
              <a:rPr lang="en-US"/>
              <a:t>Page </a:t>
            </a:r>
            <a:fld id="{7BB2AFA7-5586-BD46-B254-20B26FA49A88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pPr defTabSz="933450"/>
            <a:r>
              <a:rPr lang="en-US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71744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451921" y="79930"/>
            <a:ext cx="191077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200" b="1"/>
            </a:lvl1pPr>
            <a:lvl5pPr>
              <a:defRPr sz="1200" b="1"/>
            </a:lvl5pPr>
          </a:lstStyle>
          <a:p>
            <a:pPr marL="0" lvl="4" algn="r" defTabSz="933450"/>
            <a:r>
              <a:rPr lang="en-US" smtClean="0"/>
              <a:t>doc.: IEEE 802.11-13/1421r1</a:t>
            </a:r>
          </a:p>
          <a:p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/>
            </a:lvl1pPr>
          </a:lstStyle>
          <a:p>
            <a:r>
              <a:rPr lang="en-US" smtClean="0"/>
              <a:t>November 2013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/>
            </a:lvl5pPr>
          </a:lstStyle>
          <a:p>
            <a:pPr lvl="4"/>
            <a:r>
              <a:rPr lang="en-US" smtClean="0"/>
              <a:t>Philip Levis, Stanford University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/>
            </a:lvl1pPr>
          </a:lstStyle>
          <a:p>
            <a:r>
              <a:rPr lang="en-US"/>
              <a:t>Page </a:t>
            </a:r>
            <a:fld id="{3B191D38-BDD1-6541-816B-CB820FB164E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8558079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BDEF6872-0A84-C942-A3A2-ABF96B18CF88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428988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719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25598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24839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802.11-13/xxxxr0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US" dirty="0" smtClean="0"/>
              <a:t>November 2013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US" dirty="0" smtClean="0"/>
              <a:t>Philip Levis, Stanford University</a:t>
            </a:r>
            <a:endParaRPr lang="en-US" dirty="0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8D9F4B26-2F5E-1749-BED2-7971E65FED40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95250" rIns="95250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65378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ECEF215-4BA6-7E4B-B3E6-576F7C1A87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3909A9A-17AB-D64E-ABDB-B2DAB46BA19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5849896-531F-E649-85B6-C4BB428659A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303B08C7-0CD1-8846-8502-BF7BB64F440C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CE281B3-A5CB-F64F-B915-055FA19C701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14693F8C-6A96-8140-9ED0-8C47DF1C828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FF52CB4B-E5D4-424D-A7DD-3DCF430E6D2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A5ED327D-21C3-674C-981C-8A8BC9E6D25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E1A22FF3-B0EE-3C41-8A57-F9CEF858FB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403FA230-405D-B44B-BF48-A2D0EC29C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r>
              <a:rPr lang="en-US"/>
              <a:t>Slide </a:t>
            </a:r>
            <a:fld id="{7276F568-1379-2143-A0B7-604112B6CE9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US"/>
              <a:t>Slide </a:t>
            </a:r>
            <a:fld id="{4C64FA26-C19D-454E-AC49-D681356F58D2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047069" y="332601"/>
            <a:ext cx="3398431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0" algn="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800" b="1" dirty="0"/>
              <a:t>doc.: </a:t>
            </a:r>
            <a:r>
              <a:rPr lang="en-US" sz="1800" b="1" dirty="0" smtClean="0"/>
              <a:t>IEEE </a:t>
            </a:r>
            <a:r>
              <a:rPr lang="en-US" sz="1800" b="1" dirty="0" smtClean="0"/>
              <a:t>802.11-20/0969r1</a:t>
            </a:r>
            <a:endParaRPr lang="en-US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prstTxWarp prst="textNoShape">
              <a:avLst/>
            </a:prstTxWarp>
            <a:spAutoFit/>
          </a:bodyPr>
          <a:lstStyle/>
          <a:p>
            <a:r>
              <a:rPr lang="en-US" dirty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85800" y="308403"/>
            <a:ext cx="1828800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altLang="zh-CN" sz="1800" b="1" dirty="0" smtClean="0"/>
              <a:t>July</a:t>
            </a:r>
            <a:r>
              <a:rPr lang="en-US" sz="1800" b="1" dirty="0" smtClean="0"/>
              <a:t> 2020</a:t>
            </a:r>
            <a:endParaRPr lang="en-US" sz="1800" b="1" dirty="0"/>
          </a:p>
        </p:txBody>
      </p:sp>
      <p:sp>
        <p:nvSpPr>
          <p:cNvPr id="12" name="Rectangle 7"/>
          <p:cNvSpPr>
            <a:spLocks noChangeArrowheads="1"/>
          </p:cNvSpPr>
          <p:nvPr userDrawn="1"/>
        </p:nvSpPr>
        <p:spPr bwMode="auto">
          <a:xfrm>
            <a:off x="5943601" y="6477000"/>
            <a:ext cx="2590800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prstTxWarp prst="textNoShape">
              <a:avLst/>
            </a:prstTxWarp>
            <a:spAutoFit/>
          </a:bodyPr>
          <a:lstStyle/>
          <a:p>
            <a:pPr marL="457200" marR="0" lvl="4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smtClean="0"/>
              <a:t>Ross Jian Yu, </a:t>
            </a:r>
            <a:r>
              <a:rPr lang="en-US" sz="1200" i="1" dirty="0" smtClean="0"/>
              <a:t>et al</a:t>
            </a:r>
            <a:r>
              <a:rPr lang="en-US" sz="1200" dirty="0" smtClean="0"/>
              <a:t> Huawei Technologies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20/11-20-0566-34-00be-compendium-of-straw-polls-and-potential-changes-to-the-specification-framework-document.docx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package" Target="../embeddings/Microsoft_Visio___1.vsdx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A1DF4EA4-62C6-4747-AA37-39380629ED0A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167488" y="763509"/>
            <a:ext cx="9029701" cy="762000"/>
          </a:xfrm>
          <a:noFill/>
          <a:ln/>
        </p:spPr>
        <p:txBody>
          <a:bodyPr/>
          <a:lstStyle/>
          <a:p>
            <a:pPr eaLnBrk="1" hangingPunct="1">
              <a:lnSpc>
                <a:spcPct val="120000"/>
              </a:lnSpc>
            </a:pPr>
            <a:r>
              <a:rPr lang="en-US" sz="2800" dirty="0" smtClean="0">
                <a:solidFill>
                  <a:schemeClr val="tx1"/>
                </a:solidFill>
              </a:rPr>
              <a:t>Bandwidth Indication for EHT PPDU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09599" y="1600200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 smtClean="0"/>
              <a:t> 2020-06-28</a:t>
            </a:r>
            <a:endParaRPr lang="en-US" sz="2000" b="0" dirty="0"/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1062037" y="2057400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>
            <a:prstTxWarp prst="textNoShape">
              <a:avLst/>
            </a:prstTxWarp>
          </a:bodyPr>
          <a:lstStyle/>
          <a:p>
            <a:pPr marL="342900" indent="-34290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57659320"/>
              </p:ext>
            </p:extLst>
          </p:nvPr>
        </p:nvGraphicFramePr>
        <p:xfrm>
          <a:off x="647700" y="2819400"/>
          <a:ext cx="8115299" cy="1285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786143"/>
                <a:gridCol w="1444446"/>
                <a:gridCol w="1615293"/>
                <a:gridCol w="978495"/>
                <a:gridCol w="2290922"/>
              </a:tblGrid>
              <a:tr h="370840">
                <a:tc>
                  <a:txBody>
                    <a:bodyPr/>
                    <a:lstStyle/>
                    <a:p>
                      <a:r>
                        <a:rPr lang="en-US" altLang="zh-CN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Name</a:t>
                      </a:r>
                      <a:endParaRPr lang="zh-CN" altLang="en-US" sz="1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Affiliations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Address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Phone</a:t>
                      </a:r>
                      <a:endParaRPr lang="zh-CN" sz="80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600" b="1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email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smtClean="0"/>
                        <a:t>Ross Jian Yu</a:t>
                      </a:r>
                      <a:endParaRPr lang="en-US" altLang="zh-CN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400" dirty="0" smtClean="0"/>
                        <a:t>ross.yujian@huawei.com</a:t>
                      </a:r>
                      <a:endParaRPr lang="zh-CN" altLang="en-US" sz="1400" dirty="0" smtClean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dirty="0" err="1" smtClean="0"/>
                        <a:t>Mengshi</a:t>
                      </a:r>
                      <a:r>
                        <a:rPr lang="en-US" altLang="zh-CN" sz="1400" dirty="0" smtClean="0"/>
                        <a:t> Hu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</a:rPr>
                        <a:t>Huawei</a:t>
                      </a:r>
                      <a:endParaRPr lang="zh-CN" sz="800" dirty="0"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  <a:tr h="185420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400" smtClean="0"/>
                        <a:t>Ming Gan</a:t>
                      </a:r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kern="12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宋体" panose="02010600030101010101" pitchFamily="2" charset="-122"/>
                          <a:cs typeface="+mn-cs"/>
                        </a:rPr>
                        <a:t>Huawei</a:t>
                      </a:r>
                      <a:endParaRPr lang="zh-CN" altLang="zh-CN" sz="1200" kern="1200" dirty="0" smtClean="0"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ea typeface="宋体" panose="02010600030101010101" pitchFamily="2" charset="-122"/>
                        <a:cs typeface="+mn-cs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CN" altLang="en-US" sz="1400" dirty="0"/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Do you agree that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RU allocation subfields are present in an EHT-SIG content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channel in an EHT PPDU sent to multiple users? </a:t>
            </a:r>
            <a:endParaRPr lang="en-US" altLang="zh-CN" dirty="0">
              <a:latin typeface="Times New Roman" panose="02020603050405020304" pitchFamily="18" charset="0"/>
              <a:ea typeface="宋体" panose="02010600030101010101" pitchFamily="2" charset="-122"/>
            </a:endParaRPr>
          </a:p>
          <a:p>
            <a:pPr lvl="1" algn="just">
              <a:spcAft>
                <a:spcPts val="0"/>
              </a:spcAft>
            </a:pP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Where, </a:t>
            </a: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is the number of RU Allocation subfield in Common field of EHT-SIG content channel. </a:t>
            </a:r>
          </a:p>
          <a:p>
            <a:pPr lvl="1" algn="just">
              <a:spcAft>
                <a:spcPts val="0"/>
              </a:spcAft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= 4 if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the BW field in U-SIG indicates 160MHz/80+80MHz channel bandwidth.</a:t>
            </a:r>
          </a:p>
          <a:p>
            <a:pPr lvl="1" algn="just">
              <a:spcAft>
                <a:spcPts val="0"/>
              </a:spcAft>
            </a:pPr>
            <a:r>
              <a:rPr lang="en-US" altLang="zh-CN" i="1" dirty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 =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6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if the BW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field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in U-SIG indicates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240MHz/160+80MHz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channel bandwidth.</a:t>
            </a:r>
          </a:p>
          <a:p>
            <a:pPr lvl="1" algn="just">
              <a:spcAft>
                <a:spcPts val="0"/>
              </a:spcAft>
            </a:pPr>
            <a:r>
              <a:rPr lang="en-US" altLang="zh-CN" i="1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N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=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8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if the BW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field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in U-SIG indicates </a:t>
            </a: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320MHz/160+160MHz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channel bandwidth.</a:t>
            </a:r>
          </a:p>
          <a:p>
            <a:pPr lvl="1" algn="just">
              <a:spcAft>
                <a:spcPts val="0"/>
              </a:spcAft>
            </a:pPr>
            <a:r>
              <a:rPr lang="en-US" altLang="zh-CN" dirty="0" smtClean="0">
                <a:latin typeface="Times New Roman" panose="02020603050405020304" pitchFamily="18" charset="0"/>
                <a:ea typeface="宋体" panose="02010600030101010101" pitchFamily="2" charset="-122"/>
              </a:rPr>
              <a:t>Compressed </a:t>
            </a:r>
            <a:r>
              <a:rPr lang="en-US" altLang="zh-CN" dirty="0">
                <a:latin typeface="Times New Roman" panose="02020603050405020304" pitchFamily="18" charset="0"/>
                <a:ea typeface="宋体" panose="02010600030101010101" pitchFamily="2" charset="-122"/>
              </a:rPr>
              <a:t>modes are TBD.</a:t>
            </a:r>
            <a:endParaRPr lang="zh-CN" altLang="en-US" dirty="0"/>
          </a:p>
        </p:txBody>
      </p:sp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303B08C7-0CD1-8846-8502-BF7BB64F440C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Straw Poll </a:t>
            </a:r>
            <a:r>
              <a:rPr lang="en-US" altLang="zh-CN" dirty="0" smtClean="0"/>
              <a:t>#5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303416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685800" y="1447800"/>
            <a:ext cx="7772400" cy="4114800"/>
          </a:xfrm>
        </p:spPr>
        <p:txBody>
          <a:bodyPr/>
          <a:lstStyle/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r>
              <a:rPr lang="en-US" altLang="zh-CN" sz="1800" b="0" dirty="0">
                <a:hlinkClick r:id="rId2"/>
              </a:rPr>
              <a:t>https://</a:t>
            </a:r>
            <a:r>
              <a:rPr lang="en-US" altLang="zh-CN" sz="1800" b="0" dirty="0" smtClean="0">
                <a:hlinkClick r:id="rId2"/>
              </a:rPr>
              <a:t>mentor.ieee.org/802.11/dcn/20/11-20-0566-34-00be-compendium-of-straw-polls-and-potential-changes-to-the-specification-framework-document.docx</a:t>
            </a:r>
            <a:r>
              <a:rPr lang="en-US" altLang="zh-CN" sz="1800" b="0" dirty="0" smtClean="0"/>
              <a:t>, Edward Au, Huawei</a:t>
            </a:r>
          </a:p>
          <a:p>
            <a:pPr marL="533400" indent="-355600" defTabSz="622300">
              <a:spcBef>
                <a:spcPts val="0"/>
              </a:spcBef>
              <a:spcAft>
                <a:spcPts val="0"/>
              </a:spcAft>
            </a:pPr>
            <a:endParaRPr lang="zh-CN" altLang="en-US" sz="1800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A5ED327D-21C3-674C-981C-8A8BC9E6D25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9" name="Rectangle 2"/>
          <p:cNvSpPr txBox="1">
            <a:spLocks noChangeArrowheads="1"/>
          </p:cNvSpPr>
          <p:nvPr/>
        </p:nvSpPr>
        <p:spPr bwMode="auto">
          <a:xfrm>
            <a:off x="609600" y="756239"/>
            <a:ext cx="80010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charset="0"/>
              </a:defRPr>
            </a:lvl9pPr>
          </a:lstStyle>
          <a:p>
            <a:r>
              <a:rPr lang="en-IE" kern="0" dirty="0" smtClean="0">
                <a:solidFill>
                  <a:schemeClr val="tx1"/>
                </a:solidFill>
              </a:rPr>
              <a:t>References</a:t>
            </a:r>
            <a:endParaRPr lang="en-US" kern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04503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28673" y="1447800"/>
            <a:ext cx="7562853" cy="3372411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have the following passed SPs/Motions regarding Bandwidth: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U-SIG shall contain Bandwidth Information, carried as a version independent field.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This </a:t>
            </a:r>
            <a:r>
              <a:rPr lang="en-US" altLang="zh-CN" sz="12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field may also convey some puncturing information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Number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of bits for this field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88, [14] and [36]]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that U-SIG in each 80 MHz shall carry puncturing channel info for at least the specific 80 MHz where it is transmitted.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Note</a:t>
            </a: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Within each 80 MHz segment, U-SIG is duplicated in every non-punctured 20 </a:t>
            </a:r>
            <a:r>
              <a:rPr lang="en-US" altLang="zh-CN" sz="1100" dirty="0" err="1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MHz.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 smtClean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dirty="0">
                <a:solidFill>
                  <a:srgbClr val="FF0000"/>
                </a:solidFill>
                <a:ea typeface="Times New Roman"/>
                <a:cs typeface="Times New Roman"/>
                <a:sym typeface="Times New Roman"/>
              </a:rPr>
              <a:t>BW/Puncturing info can be different for different 80 MHz is TBD.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strike="sngStrike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Whether </a:t>
            </a:r>
            <a:r>
              <a:rPr lang="en-US" altLang="zh-CN" sz="1100" strike="sngStrike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and puncturing info in U-SIG are carried as a combined or a separate field is TBD.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111, #SP0611-10, [7] and [37]]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802.11be supports BW field which does not include puncturing information. 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1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[Motion 112, #SP29, [7] and [38</a:t>
            </a:r>
            <a:r>
              <a:rPr lang="en-US" altLang="zh-CN" sz="11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]]</a:t>
            </a:r>
            <a:endParaRPr lang="en-US" altLang="zh-CN" sz="11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Introduction and Recap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0267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723900" y="1219200"/>
            <a:ext cx="7772400" cy="31242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We consider the following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regarding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BW indication in U-SIG. :</a:t>
            </a:r>
            <a:endParaRPr lang="en-US" altLang="zh-CN" sz="16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Opt1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similar concept as 11n/ac/ax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 BW field 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reflects </a:t>
            </a:r>
            <a:r>
              <a:rPr lang="en-US" altLang="zh-CN" sz="12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</a:t>
            </a: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segments contain the same number of RU allocation subfields, may have larger overhead.</a:t>
            </a: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Pro: each segment can have the minimum required number of RU allocation subfields, smaller overhead.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2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Con: different concept as 11n/ac/ax. BW field sometimes doesn’t reflect the PPDU BW.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2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BW Indication in U-SIG</a:t>
            </a:r>
            <a:endParaRPr lang="en-US" dirty="0">
              <a:solidFill>
                <a:schemeClr val="tx1"/>
              </a:solidFill>
            </a:endParaRPr>
          </a:p>
        </p:txBody>
      </p:sp>
      <p:graphicFrame>
        <p:nvGraphicFramePr>
          <p:cNvPr id="11" name="对象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02175713"/>
              </p:ext>
            </p:extLst>
          </p:nvPr>
        </p:nvGraphicFramePr>
        <p:xfrm>
          <a:off x="1524000" y="4267200"/>
          <a:ext cx="6570663" cy="220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7" name="Visio" r:id="rId4" imgW="17726173" imgH="5953254" progId="Visio.Drawing.15">
                  <p:embed/>
                </p:oleObj>
              </mc:Choice>
              <mc:Fallback>
                <p:oleObj name="Visio" r:id="rId4" imgW="17726173" imgH="5953254" progId="Visio.Drawing.15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24000" y="4267200"/>
                        <a:ext cx="6570663" cy="220980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3834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5" name="Shape 94"/>
          <p:cNvSpPr txBox="1">
            <a:spLocks noGrp="1"/>
          </p:cNvSpPr>
          <p:nvPr>
            <p:ph idx="1"/>
          </p:nvPr>
        </p:nvSpPr>
        <p:spPr>
          <a:xfrm>
            <a:off x="895347" y="1447800"/>
            <a:ext cx="7486653" cy="4876800"/>
          </a:xfrm>
          <a:prstGeom prst="rect">
            <a:avLst/>
          </a:prstGeom>
          <a:noFill/>
          <a:ln>
            <a:noFill/>
          </a:ln>
        </p:spPr>
        <p:txBody>
          <a:bodyPr lIns="92075" tIns="46025" rIns="92075" bIns="46025" anchor="t" anchorCtr="0">
            <a:noAutofit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regarding BW indication are discussed: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4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U-SIG.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slightly preferred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OFDMA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transmission.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More flexible regarding number of RU allocation subfields, compression mode/non-compression mode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 is preferred for non-OFDMA transmission.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Same RU/aggregated RUs for all the STAs, which make Opt 2 and Opt1 the same.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only gap is that if no target parking STAs on some of the segment, suggest to still indicate the PPDU BW.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56239"/>
            <a:ext cx="8001000" cy="533400"/>
          </a:xfrm>
          <a:noFill/>
          <a:ln/>
        </p:spPr>
        <p:txBody>
          <a:bodyPr/>
          <a:lstStyle/>
          <a:p>
            <a:r>
              <a:rPr lang="en-IE" dirty="0" smtClean="0">
                <a:solidFill>
                  <a:schemeClr val="tx1"/>
                </a:solidFill>
              </a:rPr>
              <a:t>BW Indication in U-SIG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7009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EC42CFA8-65D8-C540-B090-A854712382F8}" type="slidenum">
              <a:rPr lang="en-US"/>
              <a:pPr/>
              <a:t>5</a:t>
            </a:fld>
            <a:endParaRPr lang="en-US" dirty="0"/>
          </a:p>
        </p:txBody>
      </p:sp>
      <p:sp>
        <p:nvSpPr>
          <p:cNvPr id="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838200"/>
            <a:ext cx="8001000" cy="533400"/>
          </a:xfrm>
          <a:noFill/>
          <a:ln/>
        </p:spPr>
        <p:txBody>
          <a:bodyPr/>
          <a:lstStyle/>
          <a:p>
            <a:r>
              <a:rPr lang="en-US" altLang="zh-CN" dirty="0" smtClean="0">
                <a:solidFill>
                  <a:schemeClr val="tx1"/>
                </a:solidFill>
              </a:rPr>
              <a:t>Summary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Shape 94"/>
          <p:cNvSpPr txBox="1">
            <a:spLocks/>
          </p:cNvSpPr>
          <p:nvPr/>
        </p:nvSpPr>
        <p:spPr bwMode="auto">
          <a:xfrm>
            <a:off x="525465" y="1600200"/>
            <a:ext cx="7772400" cy="3276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25" rIns="92075" bIns="46025" numCol="1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pPr algn="just">
              <a:lnSpc>
                <a:spcPct val="150000"/>
              </a:lnSpc>
              <a:spcBef>
                <a:spcPts val="0"/>
              </a:spcBef>
              <a:buSzPct val="100000"/>
              <a:buFontTx/>
              <a:buChar char="•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Two options of BW indication are proposed. 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1: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shall be the same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PPDU BW.</a:t>
            </a:r>
          </a:p>
          <a:p>
            <a:pPr lvl="1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2: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U-SIG can be different across different segments. The 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BW field indicates </a:t>
            </a:r>
            <a:r>
              <a:rPr lang="en-US" altLang="zh-CN" sz="16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the channel bandwidth which covers the assigned RUs of the STAs parking in the corresponding segments of U-SIG</a:t>
            </a:r>
            <a:r>
              <a:rPr lang="en-US" altLang="zh-CN" sz="16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.</a:t>
            </a:r>
          </a:p>
          <a:p>
            <a:pPr lvl="2"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4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2 is a superset of Opt 1</a:t>
            </a:r>
            <a:endParaRPr lang="en-US" altLang="zh-CN" sz="1400" dirty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Opt2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is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slightly preferred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for OFDMA transmission. </a:t>
            </a:r>
            <a:endParaRPr lang="en-US" altLang="zh-CN" sz="1800" dirty="0" smtClean="0">
              <a:solidFill>
                <a:schemeClr val="dk1"/>
              </a:solidFill>
              <a:ea typeface="Times New Roman"/>
              <a:cs typeface="Times New Roman"/>
              <a:sym typeface="Times New Roman"/>
            </a:endParaRPr>
          </a:p>
          <a:p>
            <a:pPr algn="just">
              <a:lnSpc>
                <a:spcPct val="150000"/>
              </a:lnSpc>
              <a:spcBef>
                <a:spcPts val="0"/>
              </a:spcBef>
              <a:buSzPct val="100000"/>
            </a:pP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Opt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  <a:sym typeface="Times New Roman"/>
              </a:rPr>
              <a:t>1 is preferred for non-OFDMA transmission.</a:t>
            </a:r>
          </a:p>
        </p:txBody>
      </p:sp>
    </p:spTree>
    <p:extLst>
      <p:ext uri="{BB962C8B-B14F-4D97-AF65-F5344CB8AC3E}">
        <p14:creationId xmlns:p14="http://schemas.microsoft.com/office/powerpoint/2010/main" val="2312159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Which option do </a:t>
            </a:r>
            <a:r>
              <a:rPr lang="en-US" altLang="zh-CN" dirty="0"/>
              <a:t>you prefer </a:t>
            </a:r>
            <a:r>
              <a:rPr lang="en-US" altLang="zh-CN" dirty="0" smtClean="0"/>
              <a:t>for bandwidth indication for OFDMA transmission in an EHT non-TB PPDU?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1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U-SIG shall be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same across different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segments. The 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PPDU BW.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Opt 2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U-SIG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can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be different across different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segments.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channel bandwidth which covers the assigned RUs of the STAs parking in the corresponding segments of U-SIG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.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Neither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Abstain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Note: not for SFD</a:t>
            </a:r>
            <a:endParaRPr lang="en-US" altLang="zh-CN" sz="1800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49091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 smtClean="0"/>
              <a:t>Which option do </a:t>
            </a:r>
            <a:r>
              <a:rPr lang="en-US" altLang="zh-CN" dirty="0"/>
              <a:t>you prefer </a:t>
            </a:r>
            <a:r>
              <a:rPr lang="en-US" altLang="zh-CN" dirty="0" smtClean="0"/>
              <a:t>for bandwidth indication for non-OFDMA </a:t>
            </a:r>
            <a:r>
              <a:rPr lang="en-US" altLang="zh-CN" dirty="0"/>
              <a:t>transmission in an EHT </a:t>
            </a:r>
            <a:r>
              <a:rPr lang="en-US" altLang="zh-CN" dirty="0" smtClean="0"/>
              <a:t>non-TB PPDU</a:t>
            </a:r>
            <a:r>
              <a:rPr lang="en-US" altLang="zh-CN" dirty="0"/>
              <a:t>?</a:t>
            </a:r>
            <a:endParaRPr lang="en-US" altLang="zh-CN" dirty="0" smtClean="0"/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1: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U-SIG shall be the same across different segments. 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PPDU BW.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Opt 2: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U-SIG can be different across different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segments.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</a:t>
            </a:r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BW field indicates </a:t>
            </a:r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the channel bandwidth which covers the assigned RUs of the STAs parking in the corresponding segments of U-SIG.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Neither</a:t>
            </a:r>
          </a:p>
          <a:p>
            <a:pPr lvl="1" algn="just"/>
            <a:r>
              <a:rPr lang="en-US" altLang="zh-CN" sz="1800" dirty="0" smtClean="0">
                <a:solidFill>
                  <a:schemeClr val="dk1"/>
                </a:solidFill>
                <a:ea typeface="Times New Roman"/>
                <a:cs typeface="Times New Roman"/>
              </a:rPr>
              <a:t>Abstain</a:t>
            </a:r>
          </a:p>
          <a:p>
            <a:pPr lvl="1" algn="just"/>
            <a:r>
              <a:rPr lang="en-US" altLang="zh-CN" sz="1800" dirty="0">
                <a:solidFill>
                  <a:schemeClr val="dk1"/>
                </a:solidFill>
                <a:ea typeface="Times New Roman"/>
                <a:cs typeface="Times New Roman"/>
              </a:rPr>
              <a:t>Note: not for SFD</a:t>
            </a:r>
          </a:p>
          <a:p>
            <a:pPr lvl="1" algn="just"/>
            <a:endParaRPr lang="en-US" altLang="zh-CN" sz="1800" b="1" dirty="0">
              <a:solidFill>
                <a:schemeClr val="dk1"/>
              </a:solidFill>
              <a:ea typeface="Times New Roman"/>
              <a:cs typeface="Times New Roman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93696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</a:t>
            </a:r>
            <a:r>
              <a:rPr lang="en-US" altLang="zh-CN" dirty="0" smtClean="0"/>
              <a:t>SFD:</a:t>
            </a:r>
            <a:endParaRPr lang="en-US" altLang="zh-CN" dirty="0"/>
          </a:p>
          <a:p>
            <a:pPr lvl="1" algn="just"/>
            <a:r>
              <a:rPr lang="en-US" altLang="zh-CN" dirty="0" smtClean="0"/>
              <a:t>In </a:t>
            </a:r>
            <a:r>
              <a:rPr lang="en-US" altLang="zh-CN" dirty="0"/>
              <a:t>EHT </a:t>
            </a:r>
            <a:r>
              <a:rPr lang="en-US" altLang="zh-CN" dirty="0" smtClean="0"/>
              <a:t>non-TB PPDU</a:t>
            </a:r>
            <a:r>
              <a:rPr lang="en-US" altLang="zh-CN" dirty="0"/>
              <a:t>, for OFDMA transmission, </a:t>
            </a:r>
            <a:r>
              <a:rPr lang="en-US" altLang="zh-CN" dirty="0" smtClean="0"/>
              <a:t>BW field in </a:t>
            </a:r>
            <a:r>
              <a:rPr lang="en-US" altLang="zh-CN" dirty="0"/>
              <a:t>U-SIG </a:t>
            </a:r>
            <a:r>
              <a:rPr lang="en-US" altLang="zh-CN" dirty="0" smtClean="0"/>
              <a:t>might </a:t>
            </a:r>
            <a:r>
              <a:rPr lang="en-US" altLang="zh-CN" dirty="0"/>
              <a:t>be different across different </a:t>
            </a:r>
            <a:r>
              <a:rPr lang="en-US" altLang="zh-CN" dirty="0" smtClean="0"/>
              <a:t>segments. </a:t>
            </a:r>
            <a:r>
              <a:rPr lang="en-US" altLang="zh-CN" dirty="0"/>
              <a:t>The </a:t>
            </a:r>
            <a:r>
              <a:rPr lang="en-US" altLang="zh-CN" dirty="0" smtClean="0"/>
              <a:t>BW field indicates </a:t>
            </a:r>
            <a:r>
              <a:rPr lang="en-US" altLang="zh-CN" dirty="0"/>
              <a:t>the channel bandwidth which covers the assigned RUs of the STAs parking in the corresponding segments of U-SIG</a:t>
            </a:r>
            <a:r>
              <a:rPr lang="en-US" altLang="zh-CN" dirty="0" smtClean="0"/>
              <a:t>.</a:t>
            </a:r>
            <a:endParaRPr lang="en-US" altLang="zh-CN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59210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灯片编号占位符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 smtClean="0"/>
              <a:t>Slide </a:t>
            </a:r>
            <a:fld id="{303B08C7-0CD1-8846-8502-BF7BB64F44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4" name="标题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#4</a:t>
            </a:r>
            <a:endParaRPr lang="en-US" dirty="0"/>
          </a:p>
        </p:txBody>
      </p:sp>
      <p:sp>
        <p:nvSpPr>
          <p:cNvPr id="7" name="内容占位符 1"/>
          <p:cNvSpPr>
            <a:spLocks noGrp="1"/>
          </p:cNvSpPr>
          <p:nvPr>
            <p:ph idx="1"/>
          </p:nvPr>
        </p:nvSpPr>
        <p:spPr>
          <a:xfrm>
            <a:off x="685800" y="1981200"/>
            <a:ext cx="8153400" cy="4114800"/>
          </a:xfrm>
        </p:spPr>
        <p:txBody>
          <a:bodyPr/>
          <a:lstStyle/>
          <a:p>
            <a:pPr algn="just"/>
            <a:r>
              <a:rPr lang="en-US" altLang="zh-CN" dirty="0"/>
              <a:t>Do you agree to add the following text in the </a:t>
            </a:r>
            <a:r>
              <a:rPr lang="en-US" altLang="zh-CN" dirty="0" err="1"/>
              <a:t>TGbe</a:t>
            </a:r>
            <a:r>
              <a:rPr lang="en-US" altLang="zh-CN" dirty="0"/>
              <a:t> SFD:</a:t>
            </a:r>
          </a:p>
          <a:p>
            <a:pPr lvl="1" algn="just"/>
            <a:r>
              <a:rPr lang="en-US" altLang="zh-CN" dirty="0" smtClean="0"/>
              <a:t>In </a:t>
            </a:r>
            <a:r>
              <a:rPr lang="en-US" altLang="zh-CN" dirty="0"/>
              <a:t>EHT </a:t>
            </a:r>
            <a:r>
              <a:rPr lang="en-US" altLang="zh-CN" dirty="0" smtClean="0"/>
              <a:t>non-TB PPDU</a:t>
            </a:r>
            <a:r>
              <a:rPr lang="en-US" altLang="zh-CN" dirty="0"/>
              <a:t>, for </a:t>
            </a:r>
            <a:r>
              <a:rPr lang="en-US" altLang="zh-CN" dirty="0" smtClean="0"/>
              <a:t>non-OFDMA </a:t>
            </a:r>
            <a:r>
              <a:rPr lang="en-US" altLang="zh-CN" dirty="0"/>
              <a:t>transmission, </a:t>
            </a:r>
            <a:r>
              <a:rPr lang="en-US" altLang="zh-CN" dirty="0" smtClean="0"/>
              <a:t>BW field in </a:t>
            </a:r>
            <a:r>
              <a:rPr lang="en-US" altLang="zh-CN" dirty="0"/>
              <a:t>U-SIG shall be the same across different segments. The </a:t>
            </a:r>
            <a:r>
              <a:rPr lang="en-US" altLang="zh-CN" dirty="0" smtClean="0"/>
              <a:t>BW field indicates </a:t>
            </a:r>
            <a:r>
              <a:rPr lang="en-US" altLang="zh-CN" dirty="0"/>
              <a:t>the PPDU BW.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78150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802-11-Submission.pot</Template>
  <TotalTime>76781</TotalTime>
  <Words>1042</Words>
  <Application>Microsoft Office PowerPoint</Application>
  <PresentationFormat>全屏显示(4:3)</PresentationFormat>
  <Paragraphs>113</Paragraphs>
  <Slides>11</Slides>
  <Notes>5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17" baseType="lpstr">
      <vt:lpstr>ＭＳ Ｐゴシック</vt:lpstr>
      <vt:lpstr>宋体</vt:lpstr>
      <vt:lpstr>Arial</vt:lpstr>
      <vt:lpstr>Times New Roman</vt:lpstr>
      <vt:lpstr>802-11-Submission</vt:lpstr>
      <vt:lpstr>Visio</vt:lpstr>
      <vt:lpstr>Bandwidth Indication for EHT PPDU</vt:lpstr>
      <vt:lpstr>Introduction and Recap</vt:lpstr>
      <vt:lpstr>BW Indication in U-SIG</vt:lpstr>
      <vt:lpstr>BW Indication in U-SIG</vt:lpstr>
      <vt:lpstr>Summary</vt:lpstr>
      <vt:lpstr>Straw Poll #1</vt:lpstr>
      <vt:lpstr>Straw Poll #2</vt:lpstr>
      <vt:lpstr>Straw Poll #3</vt:lpstr>
      <vt:lpstr>Straw Poll #4</vt:lpstr>
      <vt:lpstr>Straw Poll #5</vt:lpstr>
      <vt:lpstr>PowerPoint 演示文稿</vt:lpstr>
    </vt:vector>
  </TitlesOfParts>
  <Company>Huawei Technologies</Company>
  <LinksUpToDate>false</LinksUpToDate>
  <SharedDoc>false</SharedDoc>
  <HyperlinkBase/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Full Duplex in EHT</dc:title>
  <dc:creator>Mengshi Hu</dc:creator>
  <cp:lastModifiedBy>Yujian (Ross Yu)</cp:lastModifiedBy>
  <cp:revision>1192</cp:revision>
  <cp:lastPrinted>1998-02-10T13:28:06Z</cp:lastPrinted>
  <dcterms:created xsi:type="dcterms:W3CDTF">2013-11-12T18:41:50Z</dcterms:created>
  <dcterms:modified xsi:type="dcterms:W3CDTF">2020-07-02T01:35:59Z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(1)O48q+nWDiKNAVXoAwq58w6onvO4eaK+wzpVW8jJCkaAk5P9kKngByeTmJxmoV2pCi42L9Tdp_x000d_
SdaonAmUIS8vKo/eqcHwCuE1YjVPXt4H6YHsSuVJYzAQCkNZjIaFaF2CAfHMCVDwVEjuHrGa_x000d_
v9XKxleKuDbPp4L/H3+OgJ2liFm+Un0d5QoNNoAKdv3/4Lf3KJItI74i5cTCkBD8XLCg4g==</vt:lpwstr>
  </property>
  <property fmtid="{D5CDD505-2E9C-101B-9397-08002B2CF9AE}" pid="3" name="_2015_ms_pID_725343">
    <vt:lpwstr>(3)Ot2cJELO09/Lpu7DXJvAn9LZ9LvZMzA/tMvmG3RBuEk3AezfRbUTpt2M0UBpGzV0K8CM8GI6
zjweo+IApgPQIzYMQ/3eV5NJaMM5yrSAhYQ7kQNSMbXDaikelEZzYMkejJwWASAfDdIpoF2c
kp7tQVwi8MU7ct9jfzPboxSL34LPX1/c3FxIdtZZFFtAZiY4miiQ14qY1fd/pjXGWO0vLvmV
p3HcnUkPC7Vcmhb7XG</vt:lpwstr>
  </property>
  <property fmtid="{D5CDD505-2E9C-101B-9397-08002B2CF9AE}" pid="4" name="_2015_ms_pID_7253431">
    <vt:lpwstr>jDKevoQHjMqAwTfa4UctlZfeE2WWaakkXiSlJzE/V0G6PmjaFukzjn
tIH4H7vMOZcSkunOjQ2pJrcsflrddx+wcPSNxwMecmbQF8IVej2pfdc9e07Z6o8Aj/ROkHD+
whQbKHq3Rlmjq8jn4Ij3lLixvmFNc7yndUM62ompWz7T+8u+EoBxKrg4IkEiJhysbdZ6n5Cy
X9zZsE162NgSMlmXvZjtDFBZWt5+wwCP3Zd+</vt:lpwstr>
  </property>
  <property fmtid="{D5CDD505-2E9C-101B-9397-08002B2CF9AE}" pid="5" name="_2015_ms_pID_7253432">
    <vt:lpwstr>TSPGXF2ZDObIkF0UOUC3kYw=</vt:lpwstr>
  </property>
  <property fmtid="{D5CDD505-2E9C-101B-9397-08002B2CF9AE}" pid="6" name="_readonly">
    <vt:lpwstr/>
  </property>
  <property fmtid="{D5CDD505-2E9C-101B-9397-08002B2CF9AE}" pid="7" name="_change">
    <vt:lpwstr/>
  </property>
  <property fmtid="{D5CDD505-2E9C-101B-9397-08002B2CF9AE}" pid="8" name="_full-control">
    <vt:lpwstr/>
  </property>
  <property fmtid="{D5CDD505-2E9C-101B-9397-08002B2CF9AE}" pid="9" name="sflag">
    <vt:lpwstr>1575852556</vt:lpwstr>
  </property>
</Properties>
</file>