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37" r:id="rId3"/>
    <p:sldId id="439" r:id="rId4"/>
    <p:sldId id="438" r:id="rId5"/>
    <p:sldId id="436" r:id="rId6"/>
    <p:sldId id="445" r:id="rId7"/>
    <p:sldId id="44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0965r1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 lvl="0"/>
            <a:r>
              <a:rPr lang="en-US" sz="2400" dirty="0" err="1" smtClean="0"/>
              <a:t>6GHz</a:t>
            </a:r>
            <a:r>
              <a:rPr lang="en-US" sz="2400" dirty="0" smtClean="0"/>
              <a:t> </a:t>
            </a:r>
            <a:r>
              <a:rPr lang="en-US" sz="2400" dirty="0" err="1" smtClean="0"/>
              <a:t>LPI</a:t>
            </a:r>
            <a:r>
              <a:rPr lang="en-US" sz="2400" dirty="0" smtClean="0"/>
              <a:t> Range Extension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2020-07-02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07064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In the US, </a:t>
            </a:r>
            <a:r>
              <a:rPr lang="en-US" sz="1800" b="0" dirty="0" err="1" smtClean="0"/>
              <a:t>1.2GHz</a:t>
            </a:r>
            <a:r>
              <a:rPr lang="en-US" sz="1800" b="0" dirty="0" smtClean="0"/>
              <a:t> is now approved for unlicensed use under low power indoor (</a:t>
            </a:r>
            <a:r>
              <a:rPr lang="en-US" sz="1800" b="0" dirty="0" err="1" smtClean="0"/>
              <a:t>LPI</a:t>
            </a:r>
            <a:r>
              <a:rPr lang="en-US" sz="1800" b="0" dirty="0" smtClean="0"/>
              <a:t>) rules.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This provides a huge boost (</a:t>
            </a:r>
            <a:r>
              <a:rPr lang="en-US" sz="1800" b="0" dirty="0" err="1" smtClean="0"/>
              <a:t>3x</a:t>
            </a:r>
            <a:r>
              <a:rPr lang="en-US" sz="1800" b="0" dirty="0" smtClean="0"/>
              <a:t>) to the spectrum available to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devices although at a reduced power and </a:t>
            </a:r>
            <a:r>
              <a:rPr lang="en-US" sz="1800" b="0" dirty="0" err="1" smtClean="0"/>
              <a:t>PSD</a:t>
            </a:r>
            <a:r>
              <a:rPr lang="en-US" sz="1800" b="0" dirty="0" smtClean="0"/>
              <a:t> </a:t>
            </a:r>
            <a:r>
              <a:rPr lang="en-US" sz="1800" b="0" dirty="0" smtClean="0">
                <a:sym typeface="Wingdings" panose="05000000000000000000" pitchFamily="2" charset="2"/>
              </a:rPr>
              <a:t>  </a:t>
            </a:r>
            <a:r>
              <a:rPr lang="en-US" sz="1800" b="0" dirty="0" err="1" smtClean="0">
                <a:sym typeface="Wingdings" panose="05000000000000000000" pitchFamily="2" charset="2"/>
              </a:rPr>
              <a:t>5dBm</a:t>
            </a:r>
            <a:r>
              <a:rPr lang="en-US" sz="1800" b="0" dirty="0" smtClean="0">
                <a:sym typeface="Wingdings" panose="05000000000000000000" pitchFamily="2" charset="2"/>
              </a:rPr>
              <a:t>/MHz for AP and -</a:t>
            </a:r>
            <a:r>
              <a:rPr lang="en-US" sz="1800" b="0" dirty="0" err="1" smtClean="0">
                <a:sym typeface="Wingdings" panose="05000000000000000000" pitchFamily="2" charset="2"/>
              </a:rPr>
              <a:t>1dBm</a:t>
            </a:r>
            <a:r>
              <a:rPr lang="en-US" sz="1800" b="0" dirty="0" smtClean="0">
                <a:sym typeface="Wingdings" panose="05000000000000000000" pitchFamily="2" charset="2"/>
              </a:rPr>
              <a:t>/MHz for STA. 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Hence, we propose to define one lower rate SU mode to improve DL and UL range over the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design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3447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LPI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Power and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11ax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Rates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b="0" dirty="0" smtClean="0"/>
          </a:p>
          <a:p>
            <a:endParaRPr lang="en-US" sz="1800" b="0" dirty="0" smtClean="0"/>
          </a:p>
          <a:p>
            <a:endParaRPr lang="en-US" sz="18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671639"/>
              </p:ext>
            </p:extLst>
          </p:nvPr>
        </p:nvGraphicFramePr>
        <p:xfrm>
          <a:off x="1494514" y="3124200"/>
          <a:ext cx="6201686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231548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Tx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BW [MHz]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Power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EIRP</a:t>
                      </a:r>
                      <a:r>
                        <a:rPr lang="en-US" sz="1400" dirty="0">
                          <a:effectLst/>
                        </a:rPr>
                        <a:t> [</a:t>
                      </a:r>
                      <a:r>
                        <a:rPr lang="en-US" sz="1400" dirty="0" err="1">
                          <a:effectLst/>
                        </a:rPr>
                        <a:t>dBm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Lowest rate in </a:t>
                      </a:r>
                      <a:r>
                        <a:rPr lang="en-US" sz="1400" dirty="0" err="1">
                          <a:effectLst/>
                        </a:rPr>
                        <a:t>11ax</a:t>
                      </a:r>
                      <a:r>
                        <a:rPr lang="en-US" sz="1400" dirty="0">
                          <a:effectLst/>
                        </a:rPr>
                        <a:t> [Mbps] </a:t>
                      </a:r>
                      <a:r>
                        <a:rPr lang="en-US" sz="1400" dirty="0" err="1" smtClean="0">
                          <a:effectLst/>
                        </a:rPr>
                        <a:t>0.8uS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GI </a:t>
                      </a:r>
                      <a:r>
                        <a:rPr lang="en-US" sz="1400" dirty="0" smtClean="0">
                          <a:effectLst/>
                        </a:rPr>
                        <a:t>with </a:t>
                      </a:r>
                      <a:r>
                        <a:rPr lang="en-US" sz="1400" dirty="0" err="1">
                          <a:effectLst/>
                        </a:rPr>
                        <a:t>DCM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4.3  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47694"/>
              </p:ext>
            </p:extLst>
          </p:nvPr>
        </p:nvGraphicFramePr>
        <p:xfrm>
          <a:off x="1494514" y="4800600"/>
          <a:ext cx="6201686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231548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Tx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BW [MHz]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Power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EIRP</a:t>
                      </a:r>
                      <a:r>
                        <a:rPr lang="en-US" sz="1400" dirty="0">
                          <a:effectLst/>
                        </a:rPr>
                        <a:t> [</a:t>
                      </a:r>
                      <a:r>
                        <a:rPr lang="en-US" sz="1400" dirty="0" err="1">
                          <a:effectLst/>
                        </a:rPr>
                        <a:t>dBm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Lowest rate in </a:t>
                      </a:r>
                      <a:r>
                        <a:rPr lang="en-US" sz="1400" dirty="0" err="1">
                          <a:effectLst/>
                        </a:rPr>
                        <a:t>11ax</a:t>
                      </a:r>
                      <a:r>
                        <a:rPr lang="en-US" sz="1400" dirty="0">
                          <a:effectLst/>
                        </a:rPr>
                        <a:t> [Mbps] </a:t>
                      </a:r>
                      <a:r>
                        <a:rPr lang="en-US" sz="1400" dirty="0" err="1" smtClean="0">
                          <a:effectLst/>
                        </a:rPr>
                        <a:t>0.8uS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GI </a:t>
                      </a:r>
                      <a:r>
                        <a:rPr lang="en-US" sz="1400" dirty="0" smtClean="0">
                          <a:effectLst/>
                        </a:rPr>
                        <a:t>with </a:t>
                      </a:r>
                      <a:r>
                        <a:rPr lang="en-US" sz="1400" dirty="0" err="1">
                          <a:effectLst/>
                        </a:rPr>
                        <a:t>DCM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4.3 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24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16764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It is desirable by AP and </a:t>
            </a:r>
            <a:r>
              <a:rPr lang="en-US" sz="1600" dirty="0" err="1" smtClean="0"/>
              <a:t>STA</a:t>
            </a:r>
            <a:r>
              <a:rPr lang="en-US" sz="1600" dirty="0" smtClean="0"/>
              <a:t> to use the maximum available BW in the BSS in order to maximize the transmission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Dropping BW doesn’t provide better SNR </a:t>
            </a:r>
            <a:r>
              <a:rPr lang="en-US" sz="1600" dirty="0" smtClean="0">
                <a:sym typeface="Wingdings" panose="05000000000000000000" pitchFamily="2" charset="2"/>
              </a:rPr>
              <a:t> prefer to maintain BW while lowering rates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38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For </a:t>
            </a:r>
            <a:r>
              <a:rPr lang="en-US" sz="1800" b="0" dirty="0" err="1" smtClean="0">
                <a:sym typeface="Wingdings" panose="05000000000000000000" pitchFamily="2" charset="2"/>
              </a:rPr>
              <a:t>SU80</a:t>
            </a:r>
            <a:r>
              <a:rPr lang="en-US" sz="1800" b="0" dirty="0" smtClean="0">
                <a:sym typeface="Wingdings" panose="05000000000000000000" pitchFamily="2" charset="2"/>
              </a:rPr>
              <a:t>, </a:t>
            </a:r>
            <a:r>
              <a:rPr lang="en-US" sz="1800" b="0" dirty="0" err="1" smtClean="0">
                <a:sym typeface="Wingdings" panose="05000000000000000000" pitchFamily="2" charset="2"/>
              </a:rPr>
              <a:t>SU160</a:t>
            </a:r>
            <a:r>
              <a:rPr lang="en-US" sz="1800" b="0" dirty="0" smtClean="0">
                <a:sym typeface="Wingdings" panose="05000000000000000000" pitchFamily="2" charset="2"/>
              </a:rPr>
              <a:t> and </a:t>
            </a:r>
            <a:r>
              <a:rPr lang="en-US" sz="1800" b="0" dirty="0" err="1" smtClean="0">
                <a:sym typeface="Wingdings" panose="05000000000000000000" pitchFamily="2" charset="2"/>
              </a:rPr>
              <a:t>SU320</a:t>
            </a:r>
            <a:r>
              <a:rPr lang="en-US" sz="1800" b="0" dirty="0" smtClean="0">
                <a:sym typeface="Wingdings" panose="05000000000000000000" pitchFamily="2" charset="2"/>
              </a:rPr>
              <a:t> transmissions define a DUP mode of </a:t>
            </a:r>
            <a:r>
              <a:rPr lang="en-US" sz="1800" b="0" dirty="0" err="1" smtClean="0">
                <a:sym typeface="Wingdings" panose="05000000000000000000" pitchFamily="2" charset="2"/>
              </a:rPr>
              <a:t>SU40</a:t>
            </a:r>
            <a:r>
              <a:rPr lang="en-US" sz="1800" b="0" dirty="0" smtClean="0">
                <a:sym typeface="Wingdings" panose="05000000000000000000" pitchFamily="2" charset="2"/>
              </a:rPr>
              <a:t>, </a:t>
            </a:r>
            <a:r>
              <a:rPr lang="en-US" sz="1800" b="0" dirty="0" err="1" smtClean="0">
                <a:sym typeface="Wingdings" panose="05000000000000000000" pitchFamily="2" charset="2"/>
              </a:rPr>
              <a:t>SU80</a:t>
            </a:r>
            <a:r>
              <a:rPr lang="en-US" sz="1800" b="0" dirty="0" smtClean="0">
                <a:sym typeface="Wingdings" panose="05000000000000000000" pitchFamily="2" charset="2"/>
              </a:rPr>
              <a:t> and </a:t>
            </a:r>
            <a:r>
              <a:rPr lang="en-US" sz="1800" b="0" dirty="0" err="1" smtClean="0">
                <a:sym typeface="Wingdings" panose="05000000000000000000" pitchFamily="2" charset="2"/>
              </a:rPr>
              <a:t>SU160</a:t>
            </a:r>
            <a:r>
              <a:rPr lang="en-US" sz="1800" b="0" dirty="0" smtClean="0">
                <a:sym typeface="Wingdings" panose="05000000000000000000" pitchFamily="2" charset="2"/>
              </a:rPr>
              <a:t> limited to </a:t>
            </a:r>
            <a:r>
              <a:rPr lang="en-US" sz="1800" b="0" dirty="0" err="1" smtClean="0">
                <a:sym typeface="Wingdings" panose="05000000000000000000" pitchFamily="2" charset="2"/>
              </a:rPr>
              <a:t>MCS0+DCM</a:t>
            </a:r>
            <a:r>
              <a:rPr lang="en-US" sz="1800" b="0" dirty="0" smtClean="0">
                <a:sym typeface="Wingdings" panose="05000000000000000000" pitchFamily="2" charset="2"/>
              </a:rPr>
              <a:t> @</a:t>
            </a:r>
            <a:r>
              <a:rPr lang="en-US" sz="1800" b="0" dirty="0" err="1" smtClean="0">
                <a:sym typeface="Wingdings" panose="05000000000000000000" pitchFamily="2" charset="2"/>
              </a:rPr>
              <a:t>Nss</a:t>
            </a:r>
            <a:r>
              <a:rPr lang="en-US" sz="1800" b="0" dirty="0" smtClean="0">
                <a:sym typeface="Wingdings" panose="05000000000000000000" pitchFamily="2" charset="2"/>
              </a:rPr>
              <a:t>=1 to generate lower rates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For </a:t>
            </a:r>
            <a:r>
              <a:rPr lang="en-US" sz="1600" dirty="0" err="1">
                <a:sym typeface="Wingdings" panose="05000000000000000000" pitchFamily="2" charset="2"/>
              </a:rPr>
              <a:t>SU20</a:t>
            </a:r>
            <a:r>
              <a:rPr lang="en-US" sz="1600" dirty="0">
                <a:sym typeface="Wingdings" panose="05000000000000000000" pitchFamily="2" charset="2"/>
              </a:rPr>
              <a:t> and </a:t>
            </a:r>
            <a:r>
              <a:rPr lang="en-US" sz="1600" dirty="0" err="1">
                <a:sym typeface="Wingdings" panose="05000000000000000000" pitchFamily="2" charset="2"/>
              </a:rPr>
              <a:t>SU40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11ax</a:t>
            </a:r>
            <a:r>
              <a:rPr lang="en-US" sz="1600" dirty="0" smtClean="0">
                <a:sym typeface="Wingdings" panose="05000000000000000000" pitchFamily="2" charset="2"/>
              </a:rPr>
              <a:t> rates </a:t>
            </a:r>
            <a:r>
              <a:rPr lang="en-US" sz="1600" dirty="0">
                <a:sym typeface="Wingdings" panose="05000000000000000000" pitchFamily="2" charset="2"/>
              </a:rPr>
              <a:t>are quite low </a:t>
            </a:r>
            <a:r>
              <a:rPr lang="en-US" sz="1600" dirty="0" smtClean="0">
                <a:sym typeface="Wingdings" panose="05000000000000000000" pitchFamily="2" charset="2"/>
              </a:rPr>
              <a:t>already and we don’t see the need to define lower rates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E.g., </a:t>
            </a:r>
            <a:r>
              <a:rPr lang="en-US" sz="1600" dirty="0" err="1" smtClean="0">
                <a:sym typeface="Wingdings" panose="05000000000000000000" pitchFamily="2" charset="2"/>
              </a:rPr>
              <a:t>160MHz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rates –&gt; 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160 </a:t>
            </a:r>
            <a:r>
              <a:rPr lang="en-US" sz="1600" dirty="0" err="1">
                <a:sym typeface="Wingdings" panose="05000000000000000000" pitchFamily="2" charset="2"/>
              </a:rPr>
              <a:t>MCS0</a:t>
            </a:r>
            <a:r>
              <a:rPr lang="en-US" sz="1600" dirty="0">
                <a:sym typeface="Wingdings" panose="05000000000000000000" pitchFamily="2" charset="2"/>
              </a:rPr>
              <a:t>  (</a:t>
            </a:r>
            <a:r>
              <a:rPr lang="en-US" sz="1600" dirty="0" err="1">
                <a:sym typeface="Wingdings" panose="05000000000000000000" pitchFamily="2" charset="2"/>
              </a:rPr>
              <a:t>72Mbps</a:t>
            </a:r>
            <a:r>
              <a:rPr lang="en-US" sz="1600" dirty="0">
                <a:sym typeface="Wingdings" panose="05000000000000000000" pitchFamily="2" charset="2"/>
              </a:rPr>
              <a:t>) 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160 </a:t>
            </a:r>
            <a:r>
              <a:rPr lang="en-US" sz="1600" dirty="0" err="1" smtClean="0">
                <a:sym typeface="Wingdings" panose="05000000000000000000" pitchFamily="2" charset="2"/>
              </a:rPr>
              <a:t>MCS0+DCM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(</a:t>
            </a:r>
            <a:r>
              <a:rPr lang="en-US" sz="1600" dirty="0" err="1">
                <a:sym typeface="Wingdings" panose="05000000000000000000" pitchFamily="2" charset="2"/>
              </a:rPr>
              <a:t>36Mbps</a:t>
            </a:r>
            <a:r>
              <a:rPr lang="en-US" sz="1600" dirty="0">
                <a:sym typeface="Wingdings" panose="05000000000000000000" pitchFamily="2" charset="2"/>
              </a:rPr>
              <a:t>) </a:t>
            </a:r>
          </a:p>
          <a:p>
            <a:pPr lvl="2"/>
            <a:r>
              <a:rPr lang="en-US" sz="1600" dirty="0" err="1">
                <a:sym typeface="Wingdings" panose="05000000000000000000" pitchFamily="2" charset="2"/>
              </a:rPr>
              <a:t>80MHz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MCS0+DCM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+DUP (</a:t>
            </a:r>
            <a:r>
              <a:rPr lang="en-US" sz="1600" dirty="0" err="1">
                <a:sym typeface="Wingdings" panose="05000000000000000000" pitchFamily="2" charset="2"/>
              </a:rPr>
              <a:t>18Mbps</a:t>
            </a:r>
            <a:r>
              <a:rPr lang="en-US" sz="160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Note – we assume </a:t>
            </a:r>
            <a:r>
              <a:rPr lang="en-US" sz="1600" dirty="0" err="1" smtClean="0">
                <a:sym typeface="Wingdings" panose="05000000000000000000" pitchFamily="2" charset="2"/>
              </a:rPr>
              <a:t>MCS0+DCM</a:t>
            </a:r>
            <a:r>
              <a:rPr lang="en-US" sz="1600" dirty="0" smtClean="0">
                <a:sym typeface="Wingdings" panose="05000000000000000000" pitchFamily="2" charset="2"/>
              </a:rPr>
              <a:t> will be defined in </a:t>
            </a:r>
            <a:r>
              <a:rPr lang="en-US" sz="1600" dirty="0" err="1" smtClean="0">
                <a:sym typeface="Wingdings" panose="05000000000000000000" pitchFamily="2" charset="2"/>
              </a:rPr>
              <a:t>11be</a:t>
            </a:r>
            <a:r>
              <a:rPr lang="en-US" sz="1600" dirty="0" smtClean="0">
                <a:sym typeface="Wingdings" panose="05000000000000000000" pitchFamily="2" charset="2"/>
              </a:rPr>
              <a:t> , see also [1]</a:t>
            </a:r>
            <a:endParaRPr lang="en-US" sz="1600" dirty="0">
              <a:sym typeface="Wingdings" panose="05000000000000000000" pitchFamily="2" charset="2"/>
            </a:endParaRPr>
          </a:p>
          <a:p>
            <a:pPr lvl="1"/>
            <a:endParaRPr lang="en-US" sz="1600" dirty="0">
              <a:sym typeface="Wingdings" panose="05000000000000000000" pitchFamily="2" charset="2"/>
            </a:endParaRPr>
          </a:p>
          <a:p>
            <a:pPr lvl="1"/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Beacons </a:t>
            </a:r>
            <a:r>
              <a:rPr lang="en-US" sz="1800" b="0" dirty="0">
                <a:sym typeface="Wingdings" panose="05000000000000000000" pitchFamily="2" charset="2"/>
              </a:rPr>
              <a:t>can already be sent in Non-</a:t>
            </a:r>
            <a:r>
              <a:rPr lang="en-US" sz="1800" b="0" dirty="0" err="1">
                <a:sym typeface="Wingdings" panose="05000000000000000000" pitchFamily="2" charset="2"/>
              </a:rPr>
              <a:t>HT</a:t>
            </a:r>
            <a:r>
              <a:rPr lang="en-US" sz="1800" b="0" dirty="0">
                <a:sym typeface="Wingdings" panose="05000000000000000000" pitchFamily="2" charset="2"/>
              </a:rPr>
              <a:t> DUP mode in </a:t>
            </a:r>
            <a:r>
              <a:rPr lang="en-US" sz="1800" b="0" dirty="0" err="1">
                <a:sym typeface="Wingdings" panose="05000000000000000000" pitchFamily="2" charset="2"/>
              </a:rPr>
              <a:t>11ax</a:t>
            </a:r>
            <a:r>
              <a:rPr lang="en-US" sz="1800" b="0" dirty="0">
                <a:sym typeface="Wingdings" panose="05000000000000000000" pitchFamily="2" charset="2"/>
              </a:rPr>
              <a:t> </a:t>
            </a:r>
            <a:r>
              <a:rPr lang="en-US" sz="1800" b="0" dirty="0" smtClean="0">
                <a:sym typeface="Wingdings" panose="05000000000000000000" pitchFamily="2" charset="2"/>
              </a:rPr>
              <a:t>@</a:t>
            </a:r>
            <a:r>
              <a:rPr lang="en-US" sz="1800" b="0" dirty="0" err="1" smtClean="0">
                <a:sym typeface="Wingdings" panose="05000000000000000000" pitchFamily="2" charset="2"/>
              </a:rPr>
              <a:t>6GHz</a:t>
            </a:r>
            <a:r>
              <a:rPr lang="en-US" sz="1800" b="0" dirty="0" smtClean="0">
                <a:sym typeface="Wingdings" panose="05000000000000000000" pitchFamily="2" charset="2"/>
              </a:rPr>
              <a:t>   </a:t>
            </a:r>
            <a:r>
              <a:rPr lang="en-US" sz="1800" b="0" dirty="0" err="1" smtClean="0">
                <a:sym typeface="Wingdings" panose="05000000000000000000" pitchFamily="2" charset="2"/>
              </a:rPr>
              <a:t>80MHz</a:t>
            </a:r>
            <a:r>
              <a:rPr lang="en-US" sz="1800" b="0" dirty="0" smtClean="0">
                <a:sym typeface="Wingdings" panose="05000000000000000000" pitchFamily="2" charset="2"/>
              </a:rPr>
              <a:t>-wide </a:t>
            </a:r>
            <a:r>
              <a:rPr lang="en-US" sz="1800" b="0" dirty="0">
                <a:sym typeface="Wingdings" panose="05000000000000000000" pitchFamily="2" charset="2"/>
              </a:rPr>
              <a:t>beacons provide range </a:t>
            </a:r>
            <a:r>
              <a:rPr lang="en-US" sz="1800" b="0" dirty="0" smtClean="0">
                <a:sym typeface="Wingdings" panose="05000000000000000000" pitchFamily="2" charset="2"/>
              </a:rPr>
              <a:t>extension for </a:t>
            </a:r>
            <a:r>
              <a:rPr lang="en-US" sz="1800" b="0" dirty="0" err="1" smtClean="0">
                <a:sym typeface="Wingdings" panose="05000000000000000000" pitchFamily="2" charset="2"/>
              </a:rPr>
              <a:t>STA</a:t>
            </a:r>
            <a:r>
              <a:rPr lang="en-US" sz="1800" b="0" dirty="0" smtClean="0">
                <a:sym typeface="Wingdings" panose="05000000000000000000" pitchFamily="2" charset="2"/>
              </a:rPr>
              <a:t> that combine the four repetitions. </a:t>
            </a:r>
            <a:endParaRPr lang="en-US" sz="1800" b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b="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en-US" sz="1800" b="0" dirty="0" smtClean="0">
              <a:sym typeface="Wingdings" panose="05000000000000000000" pitchFamily="2" charset="2"/>
            </a:endParaRPr>
          </a:p>
          <a:p>
            <a:endParaRPr lang="en-US" sz="1800" b="0" dirty="0" smtClean="0">
              <a:sym typeface="Wingdings" panose="05000000000000000000" pitchFamily="2" charset="2"/>
            </a:endParaRPr>
          </a:p>
          <a:p>
            <a:endParaRPr lang="en-US" sz="1800" b="0" dirty="0">
              <a:sym typeface="Wingdings" panose="05000000000000000000" pitchFamily="2" charset="2"/>
            </a:endParaRP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4487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Lower SU rate using DUP design is proposed for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for improved range of the new </a:t>
            </a:r>
            <a:r>
              <a:rPr lang="en-US" sz="1800" b="0" dirty="0" err="1" smtClean="0"/>
              <a:t>LPI</a:t>
            </a:r>
            <a:r>
              <a:rPr lang="en-US" sz="1800" b="0" dirty="0" smtClean="0"/>
              <a:t> spectrum. </a:t>
            </a:r>
            <a:endParaRPr lang="en-US" sz="1600" b="0" dirty="0" smtClean="0"/>
          </a:p>
          <a:p>
            <a:pPr lvl="2"/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28087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[1] 20/0986 </a:t>
            </a:r>
            <a:r>
              <a:rPr lang="en-US" altLang="zh-TW" sz="1600" b="0" dirty="0" err="1"/>
              <a:t>DCM</a:t>
            </a:r>
            <a:r>
              <a:rPr lang="en-US" altLang="zh-TW" sz="1600" b="0" dirty="0"/>
              <a:t> for range extension in </a:t>
            </a:r>
            <a:r>
              <a:rPr lang="en-US" altLang="zh-TW" sz="1600" b="0" dirty="0" err="1"/>
              <a:t>6GHz</a:t>
            </a:r>
            <a:r>
              <a:rPr lang="en-US" altLang="zh-TW" sz="1600" b="0" dirty="0"/>
              <a:t> </a:t>
            </a:r>
            <a:r>
              <a:rPr lang="en-US" altLang="zh-CN" sz="1600" b="0" dirty="0" err="1"/>
              <a:t>LPI</a:t>
            </a:r>
            <a:endParaRPr lang="en-US" sz="1600" b="0" dirty="0" smtClean="0"/>
          </a:p>
          <a:p>
            <a:pPr lvl="2"/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30192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#1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Do you agree to define a DUP mode for </a:t>
            </a:r>
            <a:r>
              <a:rPr lang="en-US" sz="1800" b="0" dirty="0" smtClean="0"/>
              <a:t>non-punctured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</a:t>
            </a:r>
            <a:r>
              <a:rPr lang="en-US" sz="1800" b="0" dirty="0" smtClean="0"/>
              <a:t>and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PPDUs</a:t>
            </a:r>
            <a:r>
              <a:rPr lang="en-US" sz="1800" b="0" dirty="0" smtClean="0"/>
              <a:t> </a:t>
            </a:r>
            <a:r>
              <a:rPr lang="en-US" sz="1800" b="0" dirty="0" smtClean="0"/>
              <a:t>transmitted to a single user, </a:t>
            </a:r>
            <a:r>
              <a:rPr lang="en-US" sz="1800" b="0" dirty="0" smtClean="0"/>
              <a:t>limited </a:t>
            </a:r>
            <a:r>
              <a:rPr lang="en-US" sz="1800" b="0" dirty="0" smtClean="0"/>
              <a:t>to {</a:t>
            </a:r>
            <a:r>
              <a:rPr lang="en-US" sz="1800" b="0" dirty="0" err="1" smtClean="0"/>
              <a:t>MCS0+DCM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=1</a:t>
            </a:r>
            <a:r>
              <a:rPr lang="en-US" sz="1800" b="0" dirty="0" smtClean="0"/>
              <a:t>}?</a:t>
            </a:r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7854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344872</TotalTime>
  <Words>466</Words>
  <Application>Microsoft Office PowerPoint</Application>
  <PresentationFormat>On-screen Show (4:3)</PresentationFormat>
  <Paragraphs>112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6GHz LPI Range Extension</vt:lpstr>
      <vt:lpstr>Abstract</vt:lpstr>
      <vt:lpstr>Max LPI Power and 11ax Rates </vt:lpstr>
      <vt:lpstr>Proposal </vt:lpstr>
      <vt:lpstr>Summary</vt:lpstr>
      <vt:lpstr>References</vt:lpstr>
      <vt:lpstr>SP #1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1607</cp:revision>
  <cp:lastPrinted>1998-02-10T13:28:06Z</cp:lastPrinted>
  <dcterms:created xsi:type="dcterms:W3CDTF">2007-05-21T21:00:37Z</dcterms:created>
  <dcterms:modified xsi:type="dcterms:W3CDTF">2020-07-02T19:09:18Z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