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4666" r:id="rId1"/>
  </p:sldMasterIdLst>
  <p:notesMasterIdLst>
    <p:notesMasterId r:id="rId33"/>
  </p:notesMasterIdLst>
  <p:handoutMasterIdLst>
    <p:handoutMasterId r:id="rId34"/>
  </p:handoutMasterIdLst>
  <p:sldIdLst>
    <p:sldId id="269" r:id="rId2"/>
    <p:sldId id="1372" r:id="rId3"/>
    <p:sldId id="427" r:id="rId4"/>
    <p:sldId id="424" r:id="rId5"/>
    <p:sldId id="439" r:id="rId6"/>
    <p:sldId id="460" r:id="rId7"/>
    <p:sldId id="459" r:id="rId8"/>
    <p:sldId id="1374" r:id="rId9"/>
    <p:sldId id="450" r:id="rId10"/>
    <p:sldId id="442" r:id="rId11"/>
    <p:sldId id="1375" r:id="rId12"/>
    <p:sldId id="443" r:id="rId13"/>
    <p:sldId id="444" r:id="rId14"/>
    <p:sldId id="445" r:id="rId15"/>
    <p:sldId id="446" r:id="rId16"/>
    <p:sldId id="447" r:id="rId17"/>
    <p:sldId id="364" r:id="rId18"/>
    <p:sldId id="448" r:id="rId19"/>
    <p:sldId id="416" r:id="rId20"/>
    <p:sldId id="418" r:id="rId21"/>
    <p:sldId id="425" r:id="rId22"/>
    <p:sldId id="417" r:id="rId23"/>
    <p:sldId id="419" r:id="rId24"/>
    <p:sldId id="426" r:id="rId25"/>
    <p:sldId id="449" r:id="rId26"/>
    <p:sldId id="440" r:id="rId27"/>
    <p:sldId id="451" r:id="rId28"/>
    <p:sldId id="452" r:id="rId29"/>
    <p:sldId id="453" r:id="rId30"/>
    <p:sldId id="352" r:id="rId31"/>
    <p:sldId id="1373" r:id="rId32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823E8"/>
    <a:srgbClr val="DB3625"/>
    <a:srgbClr val="CC9900"/>
    <a:srgbClr val="000099"/>
    <a:srgbClr val="003300"/>
    <a:srgbClr val="DC4724"/>
    <a:srgbClr val="004070"/>
    <a:srgbClr val="0F1E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500" autoAdjust="0"/>
    <p:restoredTop sz="93817" autoAdjust="0"/>
  </p:normalViewPr>
  <p:slideViewPr>
    <p:cSldViewPr>
      <p:cViewPr varScale="1">
        <p:scale>
          <a:sx n="67" d="100"/>
          <a:sy n="67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357355AB-7D5E-4A3C-818C-9248C5032F35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0F521009-4753-4F51-AC94-AC99DD411BD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8BAE4250-722C-4FDA-8813-D877BA0EF504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Abramovsky, Ghosh, Segev &amp; Li, Intel</a:t>
            </a:r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BD4C3573-B5EB-40FE-A479-36C52986532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93536965-349E-4AC4-AD1B-0578E724046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4342" name="Line 6">
            <a:extLst>
              <a:ext uri="{FF2B5EF4-FFF2-40B4-BE49-F238E27FC236}">
                <a16:creationId xmlns:a16="http://schemas.microsoft.com/office/drawing/2014/main" id="{C466E373-DA83-4A63-96D0-192EBB24F941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7">
            <a:extLst>
              <a:ext uri="{FF2B5EF4-FFF2-40B4-BE49-F238E27FC236}">
                <a16:creationId xmlns:a16="http://schemas.microsoft.com/office/drawing/2014/main" id="{7EDC6D3E-0201-46C7-9449-8FE31F4799ED}"/>
              </a:ext>
            </a:extLst>
          </p:cNvPr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4344" name="Line 8">
            <a:extLst>
              <a:ext uri="{FF2B5EF4-FFF2-40B4-BE49-F238E27FC236}">
                <a16:creationId xmlns:a16="http://schemas.microsoft.com/office/drawing/2014/main" id="{D510A9E7-8385-400F-A5A0-0B62D59A2B38}"/>
              </a:ext>
            </a:extLst>
          </p:cNvPr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4B77A773-81EE-44B9-8192-DA3A99E5314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524846C-E032-40BF-9812-3A39CEFB5AFF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13316" name="Rectangle 4">
            <a:extLst>
              <a:ext uri="{FF2B5EF4-FFF2-40B4-BE49-F238E27FC236}">
                <a16:creationId xmlns:a16="http://schemas.microsoft.com/office/drawing/2014/main" id="{E89C5559-66B9-44BF-98FB-26AE2C24F85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D2C9B6CB-1343-4564-A175-6AE20B16F88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998192A0-6450-4028-8BB2-D93496C3AAA0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GB"/>
              <a:t>Abramovsky, Ghosh, Segev &amp; Li, Intel</a:t>
            </a:r>
          </a:p>
        </p:txBody>
      </p:sp>
      <p:sp>
        <p:nvSpPr>
          <p:cNvPr id="2055" name="Rectangle 7">
            <a:extLst>
              <a:ext uri="{FF2B5EF4-FFF2-40B4-BE49-F238E27FC236}">
                <a16:creationId xmlns:a16="http://schemas.microsoft.com/office/drawing/2014/main" id="{1EFECF9A-05C1-4CD0-8058-90CABB1A094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 altLang="en-US"/>
              <a:t>Page </a:t>
            </a:r>
            <a:fld id="{2D84A3AC-EF1F-4C17-8035-7C1DFF72064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3080" name="Rectangle 8">
            <a:extLst>
              <a:ext uri="{FF2B5EF4-FFF2-40B4-BE49-F238E27FC236}">
                <a16:creationId xmlns:a16="http://schemas.microsoft.com/office/drawing/2014/main" id="{C93368C6-22EB-4AB7-98B9-6301A89C41A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1" name="Line 9">
            <a:extLst>
              <a:ext uri="{FF2B5EF4-FFF2-40B4-BE49-F238E27FC236}">
                <a16:creationId xmlns:a16="http://schemas.microsoft.com/office/drawing/2014/main" id="{53B3E61C-8851-4206-9DFF-CBB8A5457839}"/>
              </a:ext>
            </a:extLst>
          </p:cNvPr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22" name="Line 10">
            <a:extLst>
              <a:ext uri="{FF2B5EF4-FFF2-40B4-BE49-F238E27FC236}">
                <a16:creationId xmlns:a16="http://schemas.microsoft.com/office/drawing/2014/main" id="{96F3638F-D785-486E-B2B3-CE1F7C77672F}"/>
              </a:ext>
            </a:extLst>
          </p:cNvPr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>
            <a:extLst>
              <a:ext uri="{FF2B5EF4-FFF2-40B4-BE49-F238E27FC236}">
                <a16:creationId xmlns:a16="http://schemas.microsoft.com/office/drawing/2014/main" id="{0535AE7E-652C-434A-BCEA-1EBD42CB65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802.11-yy/xxxxr0</a:t>
            </a:r>
          </a:p>
        </p:txBody>
      </p:sp>
      <p:sp>
        <p:nvSpPr>
          <p:cNvPr id="16387" name="Rectangle 3">
            <a:extLst>
              <a:ext uri="{FF2B5EF4-FFF2-40B4-BE49-F238E27FC236}">
                <a16:creationId xmlns:a16="http://schemas.microsoft.com/office/drawing/2014/main" id="{FF5F4179-D5C5-44C6-B8A8-0A9D27D016C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Month Year</a:t>
            </a:r>
          </a:p>
        </p:txBody>
      </p:sp>
      <p:sp>
        <p:nvSpPr>
          <p:cNvPr id="16388" name="Rectangle 6">
            <a:extLst>
              <a:ext uri="{FF2B5EF4-FFF2-40B4-BE49-F238E27FC236}">
                <a16:creationId xmlns:a16="http://schemas.microsoft.com/office/drawing/2014/main" id="{5D9280B3-4FE2-42F1-8ABC-2E63E9CB638D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72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44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1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288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60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Abramovsky, Ghosh, Segev &amp; Li, Intel</a:t>
            </a:r>
          </a:p>
        </p:txBody>
      </p:sp>
      <p:sp>
        <p:nvSpPr>
          <p:cNvPr id="16389" name="Rectangle 7">
            <a:extLst>
              <a:ext uri="{FF2B5EF4-FFF2-40B4-BE49-F238E27FC236}">
                <a16:creationId xmlns:a16="http://schemas.microsoft.com/office/drawing/2014/main" id="{0D4A4117-B987-4E79-B140-F757FA7149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1194EF05-9067-4D59-BC63-B9501A64B98F}" type="slidenum">
              <a:rPr lang="en-GB" altLang="en-US" smtClean="0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16390" name="Rectangle 2">
            <a:extLst>
              <a:ext uri="{FF2B5EF4-FFF2-40B4-BE49-F238E27FC236}">
                <a16:creationId xmlns:a16="http://schemas.microsoft.com/office/drawing/2014/main" id="{28E7BE6E-666E-45BF-A2C0-23B3B61EF8F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6391" name="Rectangle 3">
            <a:extLst>
              <a:ext uri="{FF2B5EF4-FFF2-40B4-BE49-F238E27FC236}">
                <a16:creationId xmlns:a16="http://schemas.microsoft.com/office/drawing/2014/main" id="{7BD08A9A-202A-411F-80A0-BBC51568F9A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Abramovsky, Ghosh, Segev &amp; Li,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2D84A3AC-EF1F-4C17-8035-7C1DFF72064E}" type="slidenum">
              <a:rPr lang="en-GB" altLang="en-US" smtClean="0"/>
              <a:pPr>
                <a:defRPr/>
              </a:pPr>
              <a:t>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03176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Abramovsky, Ghosh, Segev &amp; Li,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2D84A3AC-EF1F-4C17-8035-7C1DFF72064E}" type="slidenum">
              <a:rPr lang="en-GB" altLang="en-US" smtClean="0"/>
              <a:pPr>
                <a:defRPr/>
              </a:pPr>
              <a:t>11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313244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2 samples results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Abramovsky, Ghosh, Segev &amp; Li,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2D84A3AC-EF1F-4C17-8035-7C1DFF72064E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1895172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Abramovsky, Ghosh, Segev &amp; Li,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2D84A3AC-EF1F-4C17-8035-7C1DFF72064E}" type="slidenum">
              <a:rPr lang="en-GB" altLang="en-US" smtClean="0"/>
              <a:pPr>
                <a:defRPr/>
              </a:pPr>
              <a:t>21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78795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"/>
          </p:nvPr>
        </p:nvSpPr>
        <p:spPr/>
        <p:txBody>
          <a:bodyPr/>
          <a:lstStyle/>
          <a:p>
            <a:pPr>
              <a:defRPr/>
            </a:pPr>
            <a:r>
              <a:rPr lang="en-GB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GB"/>
              <a:t>Abramovsky, Ghosh, Segev &amp; Li,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Page </a:t>
            </a:r>
            <a:fld id="{2D84A3AC-EF1F-4C17-8035-7C1DFF72064E}" type="slidenum">
              <a:rPr lang="en-GB" altLang="en-US" smtClean="0"/>
              <a:pPr>
                <a:defRPr/>
              </a:pPr>
              <a:t>24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0937167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342900" indent="0" algn="ctr">
              <a:buNone/>
              <a:defRPr/>
            </a:lvl2pPr>
            <a:lvl3pPr marL="685800" indent="0" algn="ctr">
              <a:buNone/>
              <a:defRPr/>
            </a:lvl3pPr>
            <a:lvl4pPr marL="1028700" indent="0" algn="ctr">
              <a:buNone/>
              <a:defRPr/>
            </a:lvl4pPr>
            <a:lvl5pPr marL="1371600" indent="0" algn="ctr">
              <a:buNone/>
              <a:defRPr/>
            </a:lvl5pPr>
            <a:lvl6pPr marL="1714500" indent="0" algn="ctr">
              <a:buNone/>
              <a:defRPr/>
            </a:lvl6pPr>
            <a:lvl7pPr marL="2057400" indent="0" algn="ctr">
              <a:buNone/>
              <a:defRPr/>
            </a:lvl7pPr>
            <a:lvl8pPr marL="2400300" indent="0" algn="ctr">
              <a:buNone/>
              <a:defRPr/>
            </a:lvl8pPr>
            <a:lvl9pPr marL="27432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52049D9D-C451-4564-B9C6-411313690F2B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B7E80BB-3894-40AB-BCE5-FFE6B6D3C35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Jiang and Li,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95249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4139953" y="6475415"/>
            <a:ext cx="733674" cy="363537"/>
          </a:xfrm>
        </p:spPr>
        <p:txBody>
          <a:bodyPr/>
          <a:lstStyle>
            <a:lvl1pPr>
              <a:defRPr sz="1600"/>
            </a:lvl1pPr>
          </a:lstStyle>
          <a:p>
            <a:pPr>
              <a:defRPr/>
            </a:pPr>
            <a:r>
              <a:rPr lang="en-GB" altLang="en-US" dirty="0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‹#›</a:t>
            </a:fld>
            <a:endParaRPr lang="en-GB" altLang="en-US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600" i="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 dirty="0"/>
              <a:t>Jiang and Li, Intel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44899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FA997864-F137-4CC8-A685-3DF04A881821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CBD9FE65-8479-4A5C-AAD4-5243CC8C0F6F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Jiang and Li,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3013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May 2020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altLang="en-US"/>
              <a:t>Slide </a:t>
            </a:r>
            <a:fld id="{244A9C03-5491-4484-805B-EEB45121B087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C49207D-572D-4F95-BF4E-6619062E877D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Jiang and Li,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21237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1" y="685802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1" y="1981201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3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16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a-DK"/>
              <a:t>Jiang and Li, Intel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9" y="6475415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 sz="9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pPr>
              <a:defRPr/>
            </a:pPr>
            <a:r>
              <a:rPr lang="en-GB" altLang="en-US"/>
              <a:t>Slide </a:t>
            </a:r>
            <a:fld id="{B321D4AB-B326-4570-AC38-9B82D3EF5436}" type="slidenum">
              <a:rPr lang="en-GB" altLang="en-US" smtClean="0"/>
              <a:pPr>
                <a:defRPr/>
              </a:pPr>
              <a:t>‹#›</a:t>
            </a:fld>
            <a:endParaRPr lang="en-GB" altLang="en-US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4" y="6475414"/>
            <a:ext cx="960199" cy="2462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</a:pPr>
            <a:r>
              <a:rPr lang="en-GB" sz="16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1800" dirty="0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9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336947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685800" algn="l"/>
                <a:tab pos="1371600" algn="l"/>
                <a:tab pos="2057400" algn="l"/>
                <a:tab pos="2743200" algn="l"/>
                <a:tab pos="3429000" algn="l"/>
                <a:tab pos="4114800" algn="l"/>
                <a:tab pos="4800600" algn="l"/>
                <a:tab pos="5486400" algn="l"/>
                <a:tab pos="6172200" algn="l"/>
                <a:tab pos="6858000" algn="l"/>
                <a:tab pos="75438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802.11-20/0964r0</a:t>
            </a:r>
          </a:p>
        </p:txBody>
      </p:sp>
    </p:spTree>
    <p:extLst>
      <p:ext uri="{BB962C8B-B14F-4D97-AF65-F5344CB8AC3E}">
        <p14:creationId xmlns:p14="http://schemas.microsoft.com/office/powerpoint/2010/main" val="745269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667" r:id="rId1"/>
    <p:sldLayoutId id="2147484668" r:id="rId2"/>
    <p:sldLayoutId id="2147484672" r:id="rId3"/>
    <p:sldLayoutId id="2147484673" r:id="rId4"/>
  </p:sldLayoutIdLst>
  <p:hf hdr="0"/>
  <p:txStyles>
    <p:titleStyle>
      <a:lvl1pPr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j-lt"/>
          <a:ea typeface="+mj-ea"/>
          <a:cs typeface="+mj-cs"/>
        </a:defRPr>
      </a:lvl1pPr>
      <a:lvl2pPr marL="557213" indent="-214313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8572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2001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15430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18859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2288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25717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2914650" indent="-171450" algn="ctr" defTabSz="336947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257175" indent="-257175" algn="l" defTabSz="336947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800" b="1">
          <a:solidFill>
            <a:srgbClr val="000000"/>
          </a:solidFill>
          <a:latin typeface="+mn-lt"/>
          <a:ea typeface="+mn-ea"/>
          <a:cs typeface="+mn-cs"/>
        </a:defRPr>
      </a:lvl1pPr>
      <a:lvl2pPr marL="557213" indent="-214313" algn="l" defTabSz="336947" rtl="0" eaLnBrk="1" fontAlgn="base" hangingPunct="1">
        <a:spcBef>
          <a:spcPts val="375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500">
          <a:solidFill>
            <a:srgbClr val="000000"/>
          </a:solidFill>
          <a:latin typeface="+mn-lt"/>
          <a:ea typeface="+mn-ea"/>
        </a:defRPr>
      </a:lvl2pPr>
      <a:lvl3pPr marL="857250" indent="-171450" algn="l" defTabSz="336947" rtl="0" eaLnBrk="1" fontAlgn="base" hangingPunct="1">
        <a:spcBef>
          <a:spcPts val="338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2001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4pPr>
      <a:lvl5pPr marL="15430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5pPr>
      <a:lvl6pPr marL="18859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6pPr>
      <a:lvl7pPr marL="22288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7pPr>
      <a:lvl8pPr marL="25717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8pPr>
      <a:lvl9pPr marL="2914650" indent="-171450" algn="l" defTabSz="336947" rtl="0" eaLnBrk="1" fontAlgn="base" hangingPunct="1">
        <a:spcBef>
          <a:spcPts val="3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2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emf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://sv.wikipedia.org/wiki/St%C3%B6ldskydd_(bil)" TargetMode="External"/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>
            <a:extLst>
              <a:ext uri="{FF2B5EF4-FFF2-40B4-BE49-F238E27FC236}">
                <a16:creationId xmlns:a16="http://schemas.microsoft.com/office/drawing/2014/main" id="{A1C5964F-2FDA-4856-9EB3-CECE1DCA545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706438"/>
            <a:ext cx="7918450" cy="1066800"/>
          </a:xfrm>
          <a:noFill/>
        </p:spPr>
        <p:txBody>
          <a:bodyPr/>
          <a:lstStyle/>
          <a:p>
            <a:pPr eaLnBrk="1" hangingPunct="1"/>
            <a:r>
              <a:rPr lang="en-GB" altLang="en-US" sz="2800" dirty="0"/>
              <a:t>Attacks to Fully Random 64QAM Sounding Signal</a:t>
            </a:r>
          </a:p>
        </p:txBody>
      </p:sp>
      <p:sp>
        <p:nvSpPr>
          <p:cNvPr id="15363" name="Rectangle 6">
            <a:extLst>
              <a:ext uri="{FF2B5EF4-FFF2-40B4-BE49-F238E27FC236}">
                <a16:creationId xmlns:a16="http://schemas.microsoft.com/office/drawing/2014/main" id="{BBBA7EDA-07FE-4DE4-B0A2-A84F27A876A3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685800" y="1968500"/>
            <a:ext cx="7772400" cy="381000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GB" altLang="en-US" b="0" dirty="0"/>
              <a:t>Date: 20</a:t>
            </a:r>
            <a:r>
              <a:rPr lang="en-US" altLang="zh-CN" b="0" dirty="0">
                <a:ea typeface="SimSun" panose="02010600030101010101" pitchFamily="2" charset="-122"/>
              </a:rPr>
              <a:t>20</a:t>
            </a:r>
            <a:r>
              <a:rPr lang="en-GB" altLang="en-US" b="0" dirty="0"/>
              <a:t>-0</a:t>
            </a:r>
            <a:r>
              <a:rPr lang="en-US" altLang="en-US" b="0" dirty="0">
                <a:ea typeface="SimSun" panose="02010600030101010101" pitchFamily="2" charset="-122"/>
              </a:rPr>
              <a:t>5</a:t>
            </a:r>
            <a:r>
              <a:rPr lang="en-GB" altLang="en-US" b="0" dirty="0"/>
              <a:t>-</a:t>
            </a:r>
            <a:r>
              <a:rPr lang="en-US" altLang="en-US" b="0">
                <a:ea typeface="SimSun" panose="02010600030101010101" pitchFamily="2" charset="-122"/>
              </a:rPr>
              <a:t>29</a:t>
            </a:r>
            <a:endParaRPr lang="en-GB" altLang="en-US" b="0" dirty="0"/>
          </a:p>
        </p:txBody>
      </p:sp>
      <p:sp>
        <p:nvSpPr>
          <p:cNvPr id="15364" name="Slide Number Placeholder 4">
            <a:extLst>
              <a:ext uri="{FF2B5EF4-FFF2-40B4-BE49-F238E27FC236}">
                <a16:creationId xmlns:a16="http://schemas.microsoft.com/office/drawing/2014/main" id="{6DDA247C-6E91-4F57-A71A-806EFA6B37B2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5EC10FA9-A808-4109-9422-D6B9EE1E3547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/>
          </a:p>
        </p:txBody>
      </p:sp>
      <p:sp>
        <p:nvSpPr>
          <p:cNvPr id="15366" name="Date Placeholder 1">
            <a:extLst>
              <a:ext uri="{FF2B5EF4-FFF2-40B4-BE49-F238E27FC236}">
                <a16:creationId xmlns:a16="http://schemas.microsoft.com/office/drawing/2014/main" id="{E7167B2E-D602-4828-A6B3-A36545D52F76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May 2020</a:t>
            </a:r>
            <a:endParaRPr lang="en-US" altLang="en-US" sz="1800" dirty="0"/>
          </a:p>
        </p:txBody>
      </p:sp>
      <p:graphicFrame>
        <p:nvGraphicFramePr>
          <p:cNvPr id="15365" name="Object 11">
            <a:extLst>
              <a:ext uri="{FF2B5EF4-FFF2-40B4-BE49-F238E27FC236}">
                <a16:creationId xmlns:a16="http://schemas.microsoft.com/office/drawing/2014/main" id="{8071A1C6-B71F-46BD-AAC3-2FAF1368B0C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3144143"/>
              </p:ext>
            </p:extLst>
          </p:nvPr>
        </p:nvGraphicFramePr>
        <p:xfrm>
          <a:off x="1042988" y="2898775"/>
          <a:ext cx="7013575" cy="329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957" name="Document" r:id="rId4" imgW="9565935" imgH="4495063" progId="Word.Document.8">
                  <p:embed/>
                </p:oleObj>
              </mc:Choice>
              <mc:Fallback>
                <p:oleObj name="Document" r:id="rId4" imgW="9565935" imgH="449506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2988" y="2898775"/>
                        <a:ext cx="7013575" cy="329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F965B85-E4AE-48C5-97A9-BAFAB46758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Jiang and Li, Intel</a:t>
            </a:r>
            <a:endParaRPr lang="en-GB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BA1FD-4DBF-4A70-8C9B-9889DDD58E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Sphere Decoding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4BB0F18-D59F-47CB-BAB3-694D9C9BF95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1" y="1981201"/>
                <a:ext cx="7770813" cy="4494214"/>
              </a:xfrm>
            </p:spPr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000" b="0" dirty="0"/>
                  <a:t>Sphere decoding is a well-developed algorithm for vector detection</a:t>
                </a:r>
              </a:p>
              <a:p>
                <a:pPr marL="585788" lvl="1" indent="-285750">
                  <a:buFont typeface="Times New Roman" panose="02020603050405020304" pitchFamily="18" charset="0"/>
                  <a:buChar char="–"/>
                </a:pPr>
                <a:r>
                  <a:rPr lang="en-US" sz="1800" dirty="0"/>
                  <a:t>Popularly implemented in cellular  and </a:t>
                </a:r>
                <a:r>
                  <a:rPr lang="en-US" sz="1800" dirty="0" err="1"/>
                  <a:t>WiFi</a:t>
                </a:r>
                <a:r>
                  <a:rPr lang="en-US" sz="1800" dirty="0"/>
                  <a:t> devices for MIMO receiver 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900" b="0" dirty="0"/>
                  <a:t>Sphere decoding solves the following integer least-square problem with polynomial complexity [2, 3]</a:t>
                </a:r>
              </a:p>
              <a:p>
                <a:pPr marL="0" indent="0"/>
                <a:endParaRPr lang="en-US" sz="1900" b="0" dirty="0"/>
              </a:p>
              <a:p>
                <a:pPr marL="0" indent="0"/>
                <a:r>
                  <a:rPr lang="en-US" sz="2000" b="1" dirty="0"/>
                  <a:t>                                      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000" b="0" i="1">
                            <a:latin typeface="Cambria Math" panose="02040503050406030204" pitchFamily="18" charset="0"/>
                          </a:rPr>
                          <m:t>𝑚𝑖𝑛</m:t>
                        </m:r>
                      </m:e>
                      <m:sub>
                        <m:acc>
                          <m:accPr>
                            <m:chr m:val="̂"/>
                            <m:ctrlPr>
                              <a:rPr lang="en-US" sz="2000" i="1" dirty="0"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2000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e>
                        </m:acc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∈</m:t>
                        </m:r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sub>
                    </m:sSub>
                    <m:sSup>
                      <m:sSupPr>
                        <m:ctrlPr>
                          <a:rPr lang="en-US" sz="2000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2000" b="1" i="1" dirty="0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2000" b="1" i="1" dirty="0" smtClean="0">
                                <a:latin typeface="Cambria Math" panose="02040503050406030204" pitchFamily="18" charset="0"/>
                              </a:rPr>
                              <m:t>𝒚</m:t>
                            </m:r>
                            <m:r>
                              <a:rPr lang="en-US" sz="2000" b="1" i="1" dirty="0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US" sz="2000" b="1" i="1" dirty="0" smtClean="0">
                                <a:latin typeface="Cambria Math" panose="02040503050406030204" pitchFamily="18" charset="0"/>
                              </a:rPr>
                              <m:t>𝑯</m:t>
                            </m:r>
                            <m:acc>
                              <m:accPr>
                                <m:chr m:val="̂"/>
                                <m:ctrlPr>
                                  <a:rPr lang="en-US" sz="2000" b="1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accPr>
                              <m:e>
                                <m:r>
                                  <a:rPr lang="en-US" sz="2000" i="1">
                                    <a:latin typeface="Cambria Math" panose="02040503050406030204" pitchFamily="18" charset="0"/>
                                  </a:rPr>
                                  <m:t>𝒙</m:t>
                                </m:r>
                              </m:e>
                            </m:acc>
                          </m:e>
                        </m:d>
                      </m:e>
                      <m:sup>
                        <m:r>
                          <a:rPr lang="en-US" sz="20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20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1900" b="0" dirty="0"/>
              </a:p>
              <a:p>
                <a:pPr marL="0" indent="0"/>
                <a:r>
                  <a:rPr lang="en-US" sz="1900" b="0" dirty="0"/>
                  <a:t>      where the signal models are defined below:</a:t>
                </a:r>
              </a:p>
              <a:p>
                <a:pPr marL="0" indent="0"/>
                <a:endParaRPr lang="en-US" sz="1900" b="0" i="1" dirty="0">
                  <a:latin typeface="Cambria Math" panose="02040503050406030204" pitchFamily="18" charset="0"/>
                </a:endParaRPr>
              </a:p>
              <a:p>
                <a:pPr marL="0" indent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𝑯𝒙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2000" b="1" i="1" smtClean="0">
                          <a:latin typeface="Cambria Math" panose="02040503050406030204" pitchFamily="18" charset="0"/>
                        </a:rPr>
                        <m:t>𝒏</m:t>
                      </m:r>
                    </m:oMath>
                  </m:oMathPara>
                </a14:m>
                <a:endParaRPr lang="en-US" sz="2000" dirty="0"/>
              </a:p>
              <a:p>
                <a:pPr marL="0" indent="0"/>
                <a:endParaRPr lang="en-US" sz="1900" dirty="0"/>
              </a:p>
              <a:p>
                <a:pPr marL="0" indent="0"/>
                <a:r>
                  <a:rPr lang="en-US" sz="1900" b="0" dirty="0"/>
                  <a:t>      Observed signal </a:t>
                </a:r>
                <a14:m>
                  <m:oMath xmlns:m="http://schemas.openxmlformats.org/officeDocument/2006/math">
                    <m:r>
                      <a:rPr lang="en-US" sz="1900" i="1">
                        <a:latin typeface="Cambria Math" panose="02040503050406030204" pitchFamily="18" charset="0"/>
                      </a:rPr>
                      <m:t>𝒚</m:t>
                    </m:r>
                  </m:oMath>
                </a14:m>
                <a:r>
                  <a:rPr lang="en-US" sz="1900" b="0" dirty="0"/>
                  <a:t>, unknown vector </a:t>
                </a:r>
                <a14:m>
                  <m:oMath xmlns:m="http://schemas.openxmlformats.org/officeDocument/2006/math">
                    <m:r>
                      <a:rPr lang="en-US" sz="1900" i="1">
                        <a:latin typeface="Cambria Math" panose="02040503050406030204" pitchFamily="18" charset="0"/>
                      </a:rPr>
                      <m:t>𝒙</m:t>
                    </m:r>
                  </m:oMath>
                </a14:m>
                <a:r>
                  <a:rPr lang="en-US" sz="1900" b="0" dirty="0"/>
                  <a:t>, observation noise </a:t>
                </a:r>
                <a14:m>
                  <m:oMath xmlns:m="http://schemas.openxmlformats.org/officeDocument/2006/math">
                    <m:r>
                      <a:rPr lang="en-US" sz="1900" i="1">
                        <a:latin typeface="Cambria Math" panose="02040503050406030204" pitchFamily="18" charset="0"/>
                      </a:rPr>
                      <m:t>𝒏</m:t>
                    </m:r>
                  </m:oMath>
                </a14:m>
                <a:endParaRPr lang="en-US" sz="1900" dirty="0"/>
              </a:p>
              <a:p>
                <a:pPr marL="0" indent="0"/>
                <a:r>
                  <a:rPr lang="en-US" sz="1900" b="0" dirty="0"/>
                  <a:t>      generation matrix </a:t>
                </a:r>
                <a14:m>
                  <m:oMath xmlns:m="http://schemas.openxmlformats.org/officeDocument/2006/math">
                    <m:r>
                      <a:rPr lang="en-US" sz="1900" i="1">
                        <a:latin typeface="Cambria Math" panose="02040503050406030204" pitchFamily="18" charset="0"/>
                      </a:rPr>
                      <m:t>𝑯</m:t>
                    </m:r>
                  </m:oMath>
                </a14:m>
                <a:endParaRPr lang="en-US" sz="190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endParaRPr lang="en-US" sz="190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4BB0F18-D59F-47CB-BAB3-694D9C9BF95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1" y="1981201"/>
                <a:ext cx="7770813" cy="4494214"/>
              </a:xfrm>
              <a:blipFill>
                <a:blip r:embed="rId2"/>
                <a:stretch>
                  <a:fillRect l="-706" t="-678" b="-271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DC9B7D-6D36-4929-8260-FF61E04005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10</a:t>
            </a:fld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5845D-D1AD-41EF-98F5-A13724FEBB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Jiang and Li,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A11DFD-6C77-49F0-8ADF-0CF119A65F8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7734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6BA1FD-4DBF-4A70-8C9B-9889DDD58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593" y="603288"/>
            <a:ext cx="7770813" cy="642281"/>
          </a:xfrm>
        </p:spPr>
        <p:txBody>
          <a:bodyPr/>
          <a:lstStyle/>
          <a:p>
            <a:r>
              <a:rPr lang="en-US" dirty="0"/>
              <a:t>Sphere Decoding (Cont’d)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4BB0F18-D59F-47CB-BAB3-694D9C9BF95E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701923" y="1245569"/>
                <a:ext cx="8380854" cy="2866700"/>
              </a:xfrm>
            </p:spPr>
            <p:txBody>
              <a:bodyPr/>
              <a:lstStyle/>
              <a:p>
                <a:pPr marL="0" indent="0"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0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000" b="0" i="0">
                              <a:latin typeface="Cambria Math" panose="02040503050406030204" pitchFamily="18" charset="0"/>
                            </a:rPr>
                            <m:t>min</m:t>
                          </m:r>
                        </m:e>
                        <m:sub>
                          <m:acc>
                            <m:accPr>
                              <m:chr m:val="̂"/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2000" i="1">
                                  <a:latin typeface="Cambria Math" panose="02040503050406030204" pitchFamily="18" charset="0"/>
                                </a:rPr>
                                <m:t>𝒙</m:t>
                              </m:r>
                            </m:e>
                          </m:acc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𝐷</m:t>
                          </m:r>
                        </m:sub>
                      </m:sSub>
                      <m:sSup>
                        <m:sSupPr>
                          <m:ctrlPr>
                            <a:rPr lang="en-US" sz="20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𝒚</m:t>
                              </m:r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2000" i="1" dirty="0">
                                  <a:latin typeface="Cambria Math" panose="02040503050406030204" pitchFamily="18" charset="0"/>
                                </a:rPr>
                                <m:t>𝑯</m:t>
                              </m:r>
                              <m:acc>
                                <m:accPr>
                                  <m:chr m:val="̂"/>
                                  <m:ctrlPr>
                                    <a:rPr lang="en-US" sz="2000" i="1" dirty="0">
                                      <a:latin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en-US" sz="2000" i="1">
                                      <a:latin typeface="Cambria Math" panose="02040503050406030204" pitchFamily="18" charset="0"/>
                                    </a:rPr>
                                    <m:t>𝒙</m:t>
                                  </m:r>
                                </m:e>
                              </m:acc>
                            </m:e>
                          </m:d>
                        </m:e>
                        <m:sup>
                          <m:r>
                            <a:rPr lang="en-US" sz="2000" b="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sz="2000" i="1" dirty="0">
                  <a:latin typeface="Cambria Math" panose="02040503050406030204" pitchFamily="18" charset="0"/>
                </a:endParaRPr>
              </a:p>
              <a:p>
                <a:pPr marL="0" indent="0" algn="ctr"/>
                <a14:m>
                  <m:oMath xmlns:m="http://schemas.openxmlformats.org/officeDocument/2006/math">
                    <m:r>
                      <a:rPr lang="en-US" i="1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⇒</m:t>
                    </m:r>
                  </m:oMath>
                </a14:m>
                <a:r>
                  <a:rPr lang="en-US" sz="1900" b="0" dirty="0"/>
                  <a:t>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9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1900" b="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1900" b="0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9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US" sz="1900" b="0" i="1" dirty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sz="1900" b="0" i="1" dirty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acc>
                                                  <m:accPr>
                                                    <m:chr m:val="̃"/>
                                                    <m:ctrlPr>
                                                      <a:rPr lang="en-US" sz="1900" b="0" i="1" dirty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accPr>
                                                  <m:e>
                                                    <m:r>
                                                      <a:rPr lang="en-US" sz="1900" b="0" i="1" dirty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𝑦</m:t>
                                                    </m:r>
                                                  </m:e>
                                                </m:acc>
                                              </m:e>
                                              <m:sub>
                                                <m:r>
                                                  <a:rPr lang="en-US" sz="1900" b="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  <m:m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sz="1900" b="0" i="1" dirty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acc>
                                                  <m:accPr>
                                                    <m:chr m:val="̃"/>
                                                    <m:ctrlPr>
                                                      <a:rPr lang="en-US" sz="1900" b="0" i="1" dirty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accPr>
                                                  <m:e>
                                                    <m:r>
                                                      <a:rPr lang="en-US" sz="1900" b="0" i="1" dirty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𝑦</m:t>
                                                    </m:r>
                                                  </m:e>
                                                </m:acc>
                                              </m:e>
                                              <m:sub>
                                                <m:r>
                                                  <a:rPr lang="en-US" sz="1900" b="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</m:m>
                                    </m:e>
                                  </m:m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US" sz="1900" b="0" i="1" dirty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sz="1900" b="0" i="1" dirty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acc>
                                                  <m:accPr>
                                                    <m:chr m:val="̃"/>
                                                    <m:ctrlPr>
                                                      <a:rPr lang="en-US" sz="1900" b="0" i="1" dirty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accPr>
                                                  <m:e>
                                                    <m:r>
                                                      <a:rPr lang="en-US" sz="1900" b="0" i="1" dirty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𝑦</m:t>
                                                    </m:r>
                                                  </m:e>
                                                </m:acc>
                                              </m:e>
                                              <m:sub>
                                                <m:r>
                                                  <a:rPr lang="en-US" sz="1900" b="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3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  <m:m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sz="1900" b="0" i="1" dirty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acc>
                                                  <m:accPr>
                                                    <m:chr m:val="̃"/>
                                                    <m:ctrlPr>
                                                      <a:rPr lang="en-US" sz="1900" b="0" i="1" dirty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accPr>
                                                  <m:e>
                                                    <m:r>
                                                      <a:rPr lang="en-US" sz="1900" b="0" i="1" dirty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𝑦</m:t>
                                                    </m:r>
                                                  </m:e>
                                                </m:acc>
                                              </m:e>
                                              <m:sub>
                                                <m:r>
                                                  <a:rPr lang="en-US" sz="1900" b="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4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d>
                            <m:r>
                              <a:rPr lang="en-US" sz="1900" b="0" i="1" dirty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1900" b="0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2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9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2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US" sz="1900" b="0" i="1" dirty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1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lang="en-US" sz="1900" b="0" i="1" dirty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m>
                                                    <m:mPr>
                                                      <m:mcs>
                                                        <m:mc>
                                                          <m:mcPr>
                                                            <m:count m:val="1"/>
                                                            <m:mcJc m:val="center"/>
                                                          </m:mcPr>
                                                        </m:mc>
                                                      </m:mcs>
                                                      <m:ctrlPr>
                                                        <a:rPr lang="en-US" sz="1900" b="0" i="1" dirty="0" smtClean="0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mPr>
                                                    <m:mr>
                                                      <m:e>
                                                        <m:sSub>
                                                          <m:sSubPr>
                                                            <m:ctrlPr>
                                                              <a:rPr lang="en-US" sz="1900" b="0" i="1" dirty="0" smtClean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</m:ctrlPr>
                                                          </m:sSubPr>
                                                          <m:e>
                                                            <m:r>
                                                              <a:rPr lang="en-US" sz="1900" b="0" i="1" dirty="0" smtClean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  <m:t>𝑅</m:t>
                                                            </m:r>
                                                          </m:e>
                                                          <m:sub>
                                                            <m:r>
                                                              <a:rPr lang="en-US" sz="1900" b="0" i="1" dirty="0" smtClean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  <m:t>1,1</m:t>
                                                            </m:r>
                                                          </m:sub>
                                                        </m:sSub>
                                                      </m:e>
                                                    </m:mr>
                                                    <m:mr>
                                                      <m:e/>
                                                    </m:mr>
                                                  </m:m>
                                                </m:e>
                                              </m:mr>
                                              <m:mr>
                                                <m:e>
                                                  <m:m>
                                                    <m:mPr>
                                                      <m:mcs>
                                                        <m:mc>
                                                          <m:mcPr>
                                                            <m:count m:val="1"/>
                                                            <m:mcJc m:val="center"/>
                                                          </m:mcPr>
                                                        </m:mc>
                                                      </m:mcs>
                                                      <m:ctrlPr>
                                                        <a:rPr lang="en-US" sz="1900" b="0" i="1" dirty="0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mPr>
                                                    <m:mr>
                                                      <m:e/>
                                                    </m:mr>
                                                    <m:mr>
                                                      <m:e/>
                                                    </m:mr>
                                                  </m:m>
                                                </m:e>
                                              </m:mr>
                                            </m:m>
                                          </m:e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1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lang="en-US" sz="1900" b="0" i="1" dirty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m>
                                                    <m:mPr>
                                                      <m:mcs>
                                                        <m:mc>
                                                          <m:mcPr>
                                                            <m:count m:val="1"/>
                                                            <m:mcJc m:val="center"/>
                                                          </m:mcPr>
                                                        </m:mc>
                                                      </m:mcs>
                                                      <m:ctrlPr>
                                                        <a:rPr lang="en-US" sz="1900" b="0" i="1" dirty="0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mPr>
                                                    <m:mr>
                                                      <m:e>
                                                        <m:sSub>
                                                          <m:sSubPr>
                                                            <m:ctrlPr>
                                                              <a:rPr lang="en-US" sz="1900" b="0" i="1" dirty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</m:ctrlPr>
                                                          </m:sSubPr>
                                                          <m:e>
                                                            <m:r>
                                                              <a:rPr lang="en-US" sz="1900" b="0" i="1" dirty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  <m:t>𝑅</m:t>
                                                            </m:r>
                                                          </m:e>
                                                          <m:sub>
                                                            <m:r>
                                                              <a:rPr lang="en-US" sz="1900" b="0" i="1" dirty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  <m:t>1,</m:t>
                                                            </m:r>
                                                            <m:r>
                                                              <a:rPr lang="en-US" sz="1900" b="0" i="1" dirty="0" smtClean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  <m:t>2</m:t>
                                                            </m:r>
                                                          </m:sub>
                                                        </m:sSub>
                                                      </m:e>
                                                    </m:mr>
                                                    <m:mr>
                                                      <m:e>
                                                        <m:sSub>
                                                          <m:sSubPr>
                                                            <m:ctrlPr>
                                                              <a:rPr lang="en-US" sz="1900" b="0" i="1" dirty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</m:ctrlPr>
                                                          </m:sSubPr>
                                                          <m:e>
                                                            <m:r>
                                                              <a:rPr lang="en-US" sz="1900" b="0" i="1" dirty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  <m:t>𝑅</m:t>
                                                            </m:r>
                                                          </m:e>
                                                          <m:sub>
                                                            <m:r>
                                                              <a:rPr lang="en-US" sz="1900" b="0" i="1" dirty="0" smtClean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  <m:t>2,2</m:t>
                                                            </m:r>
                                                          </m:sub>
                                                        </m:sSub>
                                                      </m:e>
                                                    </m:mr>
                                                  </m:m>
                                                </m:e>
                                              </m:mr>
                                              <m:mr>
                                                <m:e>
                                                  <m:m>
                                                    <m:mPr>
                                                      <m:mcs>
                                                        <m:mc>
                                                          <m:mcPr>
                                                            <m:count m:val="1"/>
                                                            <m:mcJc m:val="center"/>
                                                          </m:mcPr>
                                                        </m:mc>
                                                      </m:mcs>
                                                      <m:ctrlPr>
                                                        <a:rPr lang="en-US" sz="1900" b="0" i="1" dirty="0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mPr>
                                                    <m:mr>
                                                      <m:e/>
                                                    </m:mr>
                                                    <m:mr>
                                                      <m:e/>
                                                    </m:mr>
                                                  </m:m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</m:m>
                                    </m:e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2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US" sz="1900" b="0" i="1" dirty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1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lang="en-US" sz="1900" b="0" i="1" dirty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m>
                                                    <m:mPr>
                                                      <m:mcs>
                                                        <m:mc>
                                                          <m:mcPr>
                                                            <m:count m:val="1"/>
                                                            <m:mcJc m:val="center"/>
                                                          </m:mcPr>
                                                        </m:mc>
                                                      </m:mcs>
                                                      <m:ctrlPr>
                                                        <a:rPr lang="en-US" sz="1900" b="0" i="1" dirty="0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mPr>
                                                    <m:mr>
                                                      <m:e>
                                                        <m:sSub>
                                                          <m:sSubPr>
                                                            <m:ctrlPr>
                                                              <a:rPr lang="en-US" sz="1900" b="0" i="1" dirty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</m:ctrlPr>
                                                          </m:sSubPr>
                                                          <m:e>
                                                            <m:r>
                                                              <a:rPr lang="en-US" sz="1900" b="0" i="1" dirty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  <m:t>𝑅</m:t>
                                                            </m:r>
                                                          </m:e>
                                                          <m:sub>
                                                            <m:r>
                                                              <a:rPr lang="en-US" sz="1900" b="0" i="1" dirty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  <m:t>1,</m:t>
                                                            </m:r>
                                                            <m:r>
                                                              <a:rPr lang="en-US" sz="1900" b="0" i="1" dirty="0" smtClean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  <m:t>3</m:t>
                                                            </m:r>
                                                          </m:sub>
                                                        </m:sSub>
                                                      </m:e>
                                                    </m:mr>
                                                    <m:mr>
                                                      <m:e>
                                                        <m:sSub>
                                                          <m:sSubPr>
                                                            <m:ctrlPr>
                                                              <a:rPr lang="en-US" sz="1900" b="0" i="1" dirty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</m:ctrlPr>
                                                          </m:sSubPr>
                                                          <m:e>
                                                            <m:r>
                                                              <a:rPr lang="en-US" sz="1900" b="0" i="1" dirty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  <m:t>𝑅</m:t>
                                                            </m:r>
                                                          </m:e>
                                                          <m:sub>
                                                            <m:r>
                                                              <a:rPr lang="en-US" sz="1900" b="0" i="1" dirty="0" smtClean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  <m:t>2</m:t>
                                                            </m:r>
                                                            <m:r>
                                                              <a:rPr lang="en-US" sz="1900" b="0" i="1" dirty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  <m:t>,</m:t>
                                                            </m:r>
                                                            <m:r>
                                                              <a:rPr lang="en-US" sz="1900" b="0" i="1" dirty="0" smtClean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  <m:t>3</m:t>
                                                            </m:r>
                                                          </m:sub>
                                                        </m:sSub>
                                                      </m:e>
                                                    </m:mr>
                                                  </m:m>
                                                </m:e>
                                              </m:mr>
                                              <m:mr>
                                                <m:e>
                                                  <m:m>
                                                    <m:mPr>
                                                      <m:mcs>
                                                        <m:mc>
                                                          <m:mcPr>
                                                            <m:count m:val="1"/>
                                                            <m:mcJc m:val="center"/>
                                                          </m:mcPr>
                                                        </m:mc>
                                                      </m:mcs>
                                                      <m:ctrlPr>
                                                        <a:rPr lang="en-US" sz="1900" b="0" i="1" dirty="0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mPr>
                                                    <m:mr>
                                                      <m:e>
                                                        <m:sSub>
                                                          <m:sSubPr>
                                                            <m:ctrlPr>
                                                              <a:rPr lang="en-US" sz="1900" b="0" i="1" dirty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</m:ctrlPr>
                                                          </m:sSubPr>
                                                          <m:e>
                                                            <m:r>
                                                              <a:rPr lang="en-US" sz="1900" b="0" i="1" dirty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  <m:t>𝑅</m:t>
                                                            </m:r>
                                                          </m:e>
                                                          <m:sub>
                                                            <m:r>
                                                              <a:rPr lang="en-US" sz="1900" b="0" i="1" dirty="0" smtClean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  <m:t>3,3</m:t>
                                                            </m:r>
                                                          </m:sub>
                                                        </m:sSub>
                                                      </m:e>
                                                    </m:mr>
                                                    <m:mr>
                                                      <m:e/>
                                                    </m:mr>
                                                  </m:m>
                                                </m:e>
                                              </m:mr>
                                            </m:m>
                                          </m:e>
                                          <m:e>
                                            <m:m>
                                              <m:mPr>
                                                <m:mcs>
                                                  <m:mc>
                                                    <m:mcPr>
                                                      <m:count m:val="1"/>
                                                      <m:mcJc m:val="center"/>
                                                    </m:mcPr>
                                                  </m:mc>
                                                </m:mcs>
                                                <m:ctrlPr>
                                                  <a:rPr lang="en-US" sz="1900" b="0" i="1" dirty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mPr>
                                              <m:mr>
                                                <m:e>
                                                  <m:m>
                                                    <m:mPr>
                                                      <m:mcs>
                                                        <m:mc>
                                                          <m:mcPr>
                                                            <m:count m:val="1"/>
                                                            <m:mcJc m:val="center"/>
                                                          </m:mcPr>
                                                        </m:mc>
                                                      </m:mcs>
                                                      <m:ctrlPr>
                                                        <a:rPr lang="en-US" sz="1900" b="0" i="1" dirty="0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mPr>
                                                    <m:mr>
                                                      <m:e>
                                                        <m:sSub>
                                                          <m:sSubPr>
                                                            <m:ctrlPr>
                                                              <a:rPr lang="en-US" sz="1900" b="0" i="1" dirty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</m:ctrlPr>
                                                          </m:sSubPr>
                                                          <m:e>
                                                            <m:r>
                                                              <a:rPr lang="en-US" sz="1900" b="0" i="1" dirty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  <m:t>𝑅</m:t>
                                                            </m:r>
                                                          </m:e>
                                                          <m:sub>
                                                            <m:r>
                                                              <a:rPr lang="en-US" sz="1900" b="0" i="1" dirty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  <m:t>1,</m:t>
                                                            </m:r>
                                                            <m:r>
                                                              <a:rPr lang="en-US" sz="1900" b="0" i="1" dirty="0" smtClean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  <m:t>4</m:t>
                                                            </m:r>
                                                          </m:sub>
                                                        </m:sSub>
                                                      </m:e>
                                                    </m:mr>
                                                    <m:mr>
                                                      <m:e>
                                                        <m:sSub>
                                                          <m:sSubPr>
                                                            <m:ctrlPr>
                                                              <a:rPr lang="en-US" sz="1900" b="0" i="1" dirty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</m:ctrlPr>
                                                          </m:sSubPr>
                                                          <m:e>
                                                            <m:r>
                                                              <a:rPr lang="en-US" sz="1900" b="0" i="1" dirty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  <m:t>𝑅</m:t>
                                                            </m:r>
                                                          </m:e>
                                                          <m:sub>
                                                            <m:r>
                                                              <a:rPr lang="en-US" sz="1900" b="0" i="1" dirty="0" smtClean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  <m:t>2</m:t>
                                                            </m:r>
                                                            <m:r>
                                                              <a:rPr lang="en-US" sz="1900" b="0" i="1" dirty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  <m:t>,</m:t>
                                                            </m:r>
                                                            <m:r>
                                                              <a:rPr lang="en-US" sz="1900" b="0" i="1" dirty="0" smtClean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  <m:t>4</m:t>
                                                            </m:r>
                                                          </m:sub>
                                                        </m:sSub>
                                                      </m:e>
                                                    </m:mr>
                                                  </m:m>
                                                </m:e>
                                              </m:mr>
                                              <m:mr>
                                                <m:e>
                                                  <m:m>
                                                    <m:mPr>
                                                      <m:mcs>
                                                        <m:mc>
                                                          <m:mcPr>
                                                            <m:count m:val="1"/>
                                                            <m:mcJc m:val="center"/>
                                                          </m:mcPr>
                                                        </m:mc>
                                                      </m:mcs>
                                                      <m:ctrlPr>
                                                        <a:rPr lang="en-US" sz="1900" b="0" i="1" dirty="0"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mPr>
                                                    <m:mr>
                                                      <m:e>
                                                        <m:sSub>
                                                          <m:sSubPr>
                                                            <m:ctrlPr>
                                                              <a:rPr lang="en-US" sz="1900" b="0" i="1" dirty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</m:ctrlPr>
                                                          </m:sSubPr>
                                                          <m:e>
                                                            <m:r>
                                                              <a:rPr lang="en-US" sz="1900" b="0" i="1" dirty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  <m:t>𝑅</m:t>
                                                            </m:r>
                                                          </m:e>
                                                          <m:sub>
                                                            <m:r>
                                                              <a:rPr lang="en-US" sz="1900" b="0" i="1" dirty="0" smtClean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  <m:t>3</m:t>
                                                            </m:r>
                                                            <m:r>
                                                              <a:rPr lang="en-US" sz="1900" b="0" i="1" dirty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  <m:t>,</m:t>
                                                            </m:r>
                                                            <m:r>
                                                              <a:rPr lang="en-US" sz="1900" b="0" i="1" dirty="0" smtClean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  <m:t>4</m:t>
                                                            </m:r>
                                                          </m:sub>
                                                        </m:sSub>
                                                      </m:e>
                                                    </m:mr>
                                                    <m:mr>
                                                      <m:e>
                                                        <m:sSub>
                                                          <m:sSubPr>
                                                            <m:ctrlPr>
                                                              <a:rPr lang="en-US" sz="1900" b="0" i="1" dirty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</m:ctrlPr>
                                                          </m:sSubPr>
                                                          <m:e>
                                                            <m:r>
                                                              <a:rPr lang="en-US" sz="1900" b="0" i="1" dirty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  <m:t>𝑅</m:t>
                                                            </m:r>
                                                          </m:e>
                                                          <m:sub>
                                                            <m:r>
                                                              <a:rPr lang="en-US" sz="1900" b="0" i="1" dirty="0" smtClean="0">
                                                                <a:latin typeface="Cambria Math" panose="02040503050406030204" pitchFamily="18" charset="0"/>
                                                              </a:rPr>
                                                              <m:t>4,4</m:t>
                                                            </m:r>
                                                          </m:sub>
                                                        </m:sSub>
                                                      </m:e>
                                                    </m:mr>
                                                  </m:m>
                                                </m:e>
                                              </m:mr>
                                            </m:m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d>
                            <m:d>
                              <m:dPr>
                                <m:begChr m:val="["/>
                                <m:endChr m:val="]"/>
                                <m:ctrlPr>
                                  <a:rPr lang="en-US" sz="1900" b="0" i="1" dirty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m>
                                  <m:mPr>
                                    <m:mcs>
                                      <m:mc>
                                        <m:mcPr>
                                          <m:count m:val="1"/>
                                          <m:mcJc m:val="center"/>
                                        </m:mcPr>
                                      </m:mc>
                                    </m:mcs>
                                    <m:ctrlPr>
                                      <a:rPr lang="en-US" sz="1900" b="0" i="1" dirty="0">
                                        <a:latin typeface="Cambria Math" panose="02040503050406030204" pitchFamily="18" charset="0"/>
                                      </a:rPr>
                                    </m:ctrlPr>
                                  </m:mP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US" sz="1900" b="0" i="1" dirty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sz="1900" b="0" i="1" dirty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acc>
                                                  <m:accPr>
                                                    <m:chr m:val="̂"/>
                                                    <m:ctrlPr>
                                                      <a:rPr lang="en-US" sz="1900" b="0" i="1" dirty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accPr>
                                                  <m:e>
                                                    <m:r>
                                                      <a:rPr lang="en-US" sz="1900" b="0" i="1" dirty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𝑥</m:t>
                                                    </m:r>
                                                  </m:e>
                                                </m:acc>
                                              </m:e>
                                              <m:sub>
                                                <m:r>
                                                  <a:rPr lang="en-US" sz="1900" b="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1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  <m:m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sz="1900" b="0" i="1" dirty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acc>
                                                  <m:accPr>
                                                    <m:chr m:val="̂"/>
                                                    <m:ctrlPr>
                                                      <a:rPr lang="en-US" sz="1900" b="0" i="1" dirty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accPr>
                                                  <m:e>
                                                    <m:r>
                                                      <a:rPr lang="en-US" sz="1900" b="0" i="1" dirty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𝑥</m:t>
                                                    </m:r>
                                                  </m:e>
                                                </m:acc>
                                              </m:e>
                                              <m:sub>
                                                <m:r>
                                                  <a:rPr lang="en-US" sz="1900" b="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2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</m:m>
                                    </m:e>
                                  </m:mr>
                                  <m:mr>
                                    <m:e>
                                      <m:m>
                                        <m:mPr>
                                          <m:mcs>
                                            <m:mc>
                                              <m:mcPr>
                                                <m:count m:val="1"/>
                                                <m:mcJc m:val="center"/>
                                              </m:mcPr>
                                            </m:mc>
                                          </m:mcs>
                                          <m:ctrlPr>
                                            <a:rPr lang="en-US" sz="1900" b="0" i="1" dirty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mPr>
                                        <m:m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sz="1900" b="0" i="1" dirty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acc>
                                                  <m:accPr>
                                                    <m:chr m:val="̂"/>
                                                    <m:ctrlPr>
                                                      <a:rPr lang="en-US" sz="1900" b="0" i="1" dirty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accPr>
                                                  <m:e>
                                                    <m:r>
                                                      <a:rPr lang="en-US" sz="1900" b="0" i="1" dirty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𝑥</m:t>
                                                    </m:r>
                                                  </m:e>
                                                </m:acc>
                                              </m:e>
                                              <m:sub>
                                                <m:r>
                                                  <a:rPr lang="en-US" sz="1900" b="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3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  <m:mr>
                                          <m:e>
                                            <m:sSub>
                                              <m:sSubPr>
                                                <m:ctrlPr>
                                                  <a:rPr lang="en-US" sz="1900" b="0" i="1" dirty="0">
                                                    <a:latin typeface="Cambria Math" panose="02040503050406030204" pitchFamily="18" charset="0"/>
                                                  </a:rPr>
                                                </m:ctrlPr>
                                              </m:sSubPr>
                                              <m:e>
                                                <m:acc>
                                                  <m:accPr>
                                                    <m:chr m:val="̂"/>
                                                    <m:ctrlPr>
                                                      <a:rPr lang="en-US" sz="1900" b="0" i="1" dirty="0">
                                                        <a:latin typeface="Cambria Math" panose="02040503050406030204" pitchFamily="18" charset="0"/>
                                                      </a:rPr>
                                                    </m:ctrlPr>
                                                  </m:accPr>
                                                  <m:e>
                                                    <m:r>
                                                      <a:rPr lang="en-US" sz="1900" b="0" i="1" dirty="0">
                                                        <a:latin typeface="Cambria Math" panose="02040503050406030204" pitchFamily="18" charset="0"/>
                                                      </a:rPr>
                                                      <m:t>𝑥</m:t>
                                                    </m:r>
                                                  </m:e>
                                                </m:acc>
                                              </m:e>
                                              <m:sub>
                                                <m:r>
                                                  <a:rPr lang="en-US" sz="1900" b="0" i="1" dirty="0">
                                                    <a:latin typeface="Cambria Math" panose="02040503050406030204" pitchFamily="18" charset="0"/>
                                                  </a:rPr>
                                                  <m:t>4</m:t>
                                                </m:r>
                                              </m:sub>
                                            </m:sSub>
                                          </m:e>
                                        </m:mr>
                                      </m:m>
                                    </m:e>
                                  </m:mr>
                                </m:m>
                              </m:e>
                            </m:d>
                          </m:e>
                        </m:d>
                      </m:e>
                      <m:sup>
                        <m:r>
                          <a:rPr lang="en-US" sz="19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900" b="0" i="1" dirty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sz="1900" b="0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1900" b="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900" b="0" i="1" dirty="0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900" b="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sz="1900" b="0" i="1" dirty="0">
                                    <a:latin typeface="Cambria Math" panose="02040503050406030204" pitchFamily="18" charset="0"/>
                                  </a:rPr>
                                  <m:t>4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1900" b="0" i="1" dirty="0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900" b="0" i="1" dirty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900" b="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1900" b="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900" b="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900" b="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sz="1900" b="0" i="1" dirty="0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1900" b="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900" b="0" i="1" dirty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900" b="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1900" b="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900" b="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900" b="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sz="1900" b="0" i="1" dirty="0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1900" b="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900" b="0" i="1" dirty="0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sz="1900" b="0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‖"/>
                            <m:endChr m:val="‖"/>
                            <m:ctrlPr>
                              <a:rPr lang="en-US" sz="1900" b="0" i="1" dirty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sSub>
                              <m:sSubPr>
                                <m:ctrlPr>
                                  <a:rPr lang="en-US" sz="1900" b="0" i="1" dirty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sz="1900" b="0" i="1" dirty="0">
                                    <a:latin typeface="Cambria Math" panose="02040503050406030204" pitchFamily="18" charset="0"/>
                                  </a:rPr>
                                  <m:t>𝑑</m:t>
                                </m:r>
                              </m:e>
                              <m:sub>
                                <m:r>
                                  <a:rPr lang="en-US" sz="1900" b="0" i="1" dirty="0">
                                    <a:latin typeface="Cambria Math" panose="02040503050406030204" pitchFamily="18" charset="0"/>
                                  </a:rPr>
                                  <m:t>1</m:t>
                                </m:r>
                              </m:sub>
                            </m:sSub>
                          </m:e>
                        </m:d>
                      </m:e>
                      <m:sup>
                        <m:r>
                          <a:rPr lang="en-US" sz="1900" b="0" i="1" dirty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US" sz="1900" b="0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900" b="0" dirty="0"/>
                  <a:t>Calculate the distance from the received signal point to each constellation point within a chosen radius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US" sz="1900" b="0" dirty="0"/>
                  <a:t>Declare the constellation point with the shortest distance as the solution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4BB0F18-D59F-47CB-BAB3-694D9C9BF95E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701923" y="1245569"/>
                <a:ext cx="8380854" cy="2866700"/>
              </a:xfrm>
              <a:blipFill>
                <a:blip r:embed="rId3"/>
                <a:stretch>
                  <a:fillRect l="-509" t="-63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DC9B7D-6D36-4929-8260-FF61E04005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11</a:t>
            </a:fld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15845D-D1AD-41EF-98F5-A13724FEBB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Jiang and Li,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7A11DFD-6C77-49F0-8ADF-0CF119A65F8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pic>
        <p:nvPicPr>
          <p:cNvPr id="16386" name="Picture 2">
            <a:extLst>
              <a:ext uri="{FF2B5EF4-FFF2-40B4-BE49-F238E27FC236}">
                <a16:creationId xmlns:a16="http://schemas.microsoft.com/office/drawing/2014/main" id="{FBE0EDD5-A3C1-4E6F-9456-0CF3006FD77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820" y="4114330"/>
            <a:ext cx="4672149" cy="2037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16391" name="Group 16390">
            <a:extLst>
              <a:ext uri="{FF2B5EF4-FFF2-40B4-BE49-F238E27FC236}">
                <a16:creationId xmlns:a16="http://schemas.microsoft.com/office/drawing/2014/main" id="{A52A86D4-C159-4B02-897C-FAFED18B88D8}"/>
              </a:ext>
            </a:extLst>
          </p:cNvPr>
          <p:cNvGrpSpPr/>
          <p:nvPr/>
        </p:nvGrpSpPr>
        <p:grpSpPr>
          <a:xfrm>
            <a:off x="5796136" y="4114032"/>
            <a:ext cx="2913549" cy="2160240"/>
            <a:chOff x="6216587" y="4179897"/>
            <a:chExt cx="2637114" cy="1913399"/>
          </a:xfrm>
        </p:grpSpPr>
        <p:sp>
          <p:nvSpPr>
            <p:cNvPr id="22" name="Oval 21">
              <a:extLst>
                <a:ext uri="{FF2B5EF4-FFF2-40B4-BE49-F238E27FC236}">
                  <a16:creationId xmlns:a16="http://schemas.microsoft.com/office/drawing/2014/main" id="{3D44D13C-5989-442D-B270-90775BEB906C}"/>
                </a:ext>
              </a:extLst>
            </p:cNvPr>
            <p:cNvSpPr/>
            <p:nvPr/>
          </p:nvSpPr>
          <p:spPr bwMode="auto">
            <a:xfrm flipH="1">
              <a:off x="6216587" y="4707445"/>
              <a:ext cx="77140" cy="8120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0E540A55-4FD8-458F-B0A0-BE90452C1002}"/>
                </a:ext>
              </a:extLst>
            </p:cNvPr>
            <p:cNvSpPr/>
            <p:nvPr/>
          </p:nvSpPr>
          <p:spPr bwMode="auto">
            <a:xfrm flipH="1">
              <a:off x="6451850" y="4611348"/>
              <a:ext cx="77140" cy="8120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B2D2B6E9-CD3D-4FC4-A169-42B3F0AD44C8}"/>
                </a:ext>
              </a:extLst>
            </p:cNvPr>
            <p:cNvSpPr/>
            <p:nvPr/>
          </p:nvSpPr>
          <p:spPr bwMode="auto">
            <a:xfrm flipH="1">
              <a:off x="6488177" y="4981840"/>
              <a:ext cx="77140" cy="8120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706C477F-6096-4302-A715-6927FF0FB216}"/>
                </a:ext>
              </a:extLst>
            </p:cNvPr>
            <p:cNvSpPr/>
            <p:nvPr/>
          </p:nvSpPr>
          <p:spPr bwMode="auto">
            <a:xfrm flipH="1">
              <a:off x="7244817" y="5030354"/>
              <a:ext cx="77140" cy="81206"/>
            </a:xfrm>
            <a:prstGeom prst="ellipse">
              <a:avLst/>
            </a:prstGeom>
            <a:solidFill>
              <a:srgbClr val="0823E8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539FEC4F-B9DD-471B-90DD-57BF36A351C6}"/>
                </a:ext>
              </a:extLst>
            </p:cNvPr>
            <p:cNvSpPr/>
            <p:nvPr/>
          </p:nvSpPr>
          <p:spPr bwMode="auto">
            <a:xfrm flipH="1">
              <a:off x="6712501" y="4875657"/>
              <a:ext cx="77140" cy="8120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8049EB5B-CFD0-4B08-8637-4BFBFD1ABF31}"/>
                </a:ext>
              </a:extLst>
            </p:cNvPr>
            <p:cNvSpPr/>
            <p:nvPr/>
          </p:nvSpPr>
          <p:spPr bwMode="auto">
            <a:xfrm flipH="1">
              <a:off x="6982255" y="5135588"/>
              <a:ext cx="77140" cy="81206"/>
            </a:xfrm>
            <a:prstGeom prst="ellipse">
              <a:avLst/>
            </a:prstGeom>
            <a:solidFill>
              <a:srgbClr val="0823E8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0A6B5CFC-B8D9-4396-B315-5303EB310842}"/>
                </a:ext>
              </a:extLst>
            </p:cNvPr>
            <p:cNvSpPr/>
            <p:nvPr/>
          </p:nvSpPr>
          <p:spPr bwMode="auto">
            <a:xfrm flipH="1">
              <a:off x="7020825" y="5499912"/>
              <a:ext cx="77140" cy="8120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4" name="Oval 33">
              <a:extLst>
                <a:ext uri="{FF2B5EF4-FFF2-40B4-BE49-F238E27FC236}">
                  <a16:creationId xmlns:a16="http://schemas.microsoft.com/office/drawing/2014/main" id="{FDC09353-253F-4491-AB23-6E361DF7766C}"/>
                </a:ext>
              </a:extLst>
            </p:cNvPr>
            <p:cNvSpPr/>
            <p:nvPr/>
          </p:nvSpPr>
          <p:spPr bwMode="auto">
            <a:xfrm flipH="1">
              <a:off x="7258979" y="5747254"/>
              <a:ext cx="77140" cy="8120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5" name="Oval 34">
              <a:extLst>
                <a:ext uri="{FF2B5EF4-FFF2-40B4-BE49-F238E27FC236}">
                  <a16:creationId xmlns:a16="http://schemas.microsoft.com/office/drawing/2014/main" id="{94F421D5-00B3-47AF-91FE-AA908E4F33F5}"/>
                </a:ext>
              </a:extLst>
            </p:cNvPr>
            <p:cNvSpPr/>
            <p:nvPr/>
          </p:nvSpPr>
          <p:spPr bwMode="auto">
            <a:xfrm flipH="1">
              <a:off x="7532894" y="6012090"/>
              <a:ext cx="77140" cy="8120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4EF6FB78-CA4C-4808-8A1B-49DDFB3A29E3}"/>
                </a:ext>
              </a:extLst>
            </p:cNvPr>
            <p:cNvSpPr/>
            <p:nvPr/>
          </p:nvSpPr>
          <p:spPr bwMode="auto">
            <a:xfrm flipH="1">
              <a:off x="6712756" y="4494758"/>
              <a:ext cx="77140" cy="8120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F37CF5C7-2308-4ABB-B182-1188EF76AC9D}"/>
                </a:ext>
              </a:extLst>
            </p:cNvPr>
            <p:cNvSpPr/>
            <p:nvPr/>
          </p:nvSpPr>
          <p:spPr bwMode="auto">
            <a:xfrm flipH="1">
              <a:off x="6989802" y="4767817"/>
              <a:ext cx="77140" cy="81206"/>
            </a:xfrm>
            <a:prstGeom prst="ellipse">
              <a:avLst/>
            </a:prstGeom>
            <a:solidFill>
              <a:srgbClr val="0823E8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320BCBD0-4035-4E38-85A6-0E18582822CD}"/>
                </a:ext>
              </a:extLst>
            </p:cNvPr>
            <p:cNvSpPr/>
            <p:nvPr/>
          </p:nvSpPr>
          <p:spPr bwMode="auto">
            <a:xfrm flipH="1">
              <a:off x="7471286" y="4179897"/>
              <a:ext cx="77140" cy="8120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A31F4F87-E0EA-4BC5-9783-587BA6010A24}"/>
                </a:ext>
              </a:extLst>
            </p:cNvPr>
            <p:cNvSpPr/>
            <p:nvPr/>
          </p:nvSpPr>
          <p:spPr bwMode="auto">
            <a:xfrm flipH="1">
              <a:off x="6763178" y="5238661"/>
              <a:ext cx="77140" cy="8120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476883C8-C874-4AA0-8BA9-7D0AE88CB58D}"/>
                </a:ext>
              </a:extLst>
            </p:cNvPr>
            <p:cNvSpPr/>
            <p:nvPr/>
          </p:nvSpPr>
          <p:spPr bwMode="auto">
            <a:xfrm flipH="1">
              <a:off x="7516527" y="5293559"/>
              <a:ext cx="77140" cy="81206"/>
            </a:xfrm>
            <a:prstGeom prst="ellipse">
              <a:avLst/>
            </a:prstGeom>
            <a:solidFill>
              <a:srgbClr val="0823E8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1" name="Oval 40">
              <a:extLst>
                <a:ext uri="{FF2B5EF4-FFF2-40B4-BE49-F238E27FC236}">
                  <a16:creationId xmlns:a16="http://schemas.microsoft.com/office/drawing/2014/main" id="{05DF9CAD-E7DC-4054-B3EB-D80B7DDEE9FF}"/>
                </a:ext>
              </a:extLst>
            </p:cNvPr>
            <p:cNvSpPr/>
            <p:nvPr/>
          </p:nvSpPr>
          <p:spPr bwMode="auto">
            <a:xfrm flipH="1">
              <a:off x="7244817" y="5407425"/>
              <a:ext cx="77140" cy="81206"/>
            </a:xfrm>
            <a:prstGeom prst="ellipse">
              <a:avLst/>
            </a:prstGeom>
            <a:solidFill>
              <a:srgbClr val="0823E8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2" name="Oval 41">
              <a:extLst>
                <a:ext uri="{FF2B5EF4-FFF2-40B4-BE49-F238E27FC236}">
                  <a16:creationId xmlns:a16="http://schemas.microsoft.com/office/drawing/2014/main" id="{F0C7EECC-F8CE-4F95-B175-DED4EEA6AB13}"/>
                </a:ext>
              </a:extLst>
            </p:cNvPr>
            <p:cNvSpPr/>
            <p:nvPr/>
          </p:nvSpPr>
          <p:spPr bwMode="auto">
            <a:xfrm flipH="1">
              <a:off x="7509856" y="5657552"/>
              <a:ext cx="77140" cy="8120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3" name="Oval 42">
              <a:extLst>
                <a:ext uri="{FF2B5EF4-FFF2-40B4-BE49-F238E27FC236}">
                  <a16:creationId xmlns:a16="http://schemas.microsoft.com/office/drawing/2014/main" id="{0B7FF281-2B80-41F3-8FC5-5F2FBD563EF4}"/>
                </a:ext>
              </a:extLst>
            </p:cNvPr>
            <p:cNvSpPr/>
            <p:nvPr/>
          </p:nvSpPr>
          <p:spPr bwMode="auto">
            <a:xfrm flipH="1">
              <a:off x="6966911" y="4385119"/>
              <a:ext cx="77140" cy="8120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4" name="Oval 43">
              <a:extLst>
                <a:ext uri="{FF2B5EF4-FFF2-40B4-BE49-F238E27FC236}">
                  <a16:creationId xmlns:a16="http://schemas.microsoft.com/office/drawing/2014/main" id="{D33A6DDD-8642-4AC7-9D9A-1E002723E406}"/>
                </a:ext>
              </a:extLst>
            </p:cNvPr>
            <p:cNvSpPr/>
            <p:nvPr/>
          </p:nvSpPr>
          <p:spPr bwMode="auto">
            <a:xfrm flipH="1">
              <a:off x="7202174" y="4289022"/>
              <a:ext cx="77140" cy="8120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5" name="Oval 44">
              <a:extLst>
                <a:ext uri="{FF2B5EF4-FFF2-40B4-BE49-F238E27FC236}">
                  <a16:creationId xmlns:a16="http://schemas.microsoft.com/office/drawing/2014/main" id="{AA4D6C88-ED3D-4097-A7D5-7C5FDE86D2D0}"/>
                </a:ext>
              </a:extLst>
            </p:cNvPr>
            <p:cNvSpPr/>
            <p:nvPr/>
          </p:nvSpPr>
          <p:spPr bwMode="auto">
            <a:xfrm flipH="1">
              <a:off x="7238501" y="4659514"/>
              <a:ext cx="77140" cy="81206"/>
            </a:xfrm>
            <a:prstGeom prst="ellipse">
              <a:avLst/>
            </a:prstGeom>
            <a:solidFill>
              <a:srgbClr val="0823E8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6" name="Oval 45">
              <a:extLst>
                <a:ext uri="{FF2B5EF4-FFF2-40B4-BE49-F238E27FC236}">
                  <a16:creationId xmlns:a16="http://schemas.microsoft.com/office/drawing/2014/main" id="{E9EE1A4F-52F6-4D47-BF86-DF7532EEBB1B}"/>
                </a:ext>
              </a:extLst>
            </p:cNvPr>
            <p:cNvSpPr/>
            <p:nvPr/>
          </p:nvSpPr>
          <p:spPr bwMode="auto">
            <a:xfrm flipH="1">
              <a:off x="7995141" y="4708028"/>
              <a:ext cx="77140" cy="8120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4860F802-CED4-46DE-BBF1-093869C8DE84}"/>
                </a:ext>
              </a:extLst>
            </p:cNvPr>
            <p:cNvSpPr/>
            <p:nvPr/>
          </p:nvSpPr>
          <p:spPr bwMode="auto">
            <a:xfrm flipH="1">
              <a:off x="7462825" y="4553331"/>
              <a:ext cx="77140" cy="81206"/>
            </a:xfrm>
            <a:prstGeom prst="ellipse">
              <a:avLst/>
            </a:prstGeom>
            <a:solidFill>
              <a:srgbClr val="0823E8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AF4BEC53-AB82-43D9-97B0-0A336032BEED}"/>
                </a:ext>
              </a:extLst>
            </p:cNvPr>
            <p:cNvSpPr/>
            <p:nvPr/>
          </p:nvSpPr>
          <p:spPr bwMode="auto">
            <a:xfrm flipH="1">
              <a:off x="7732579" y="4813262"/>
              <a:ext cx="77140" cy="81206"/>
            </a:xfrm>
            <a:prstGeom prst="ellipse">
              <a:avLst/>
            </a:prstGeom>
            <a:solidFill>
              <a:srgbClr val="0823E8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ADAF2E2F-8072-4AC5-959C-686F981260D4}"/>
                </a:ext>
              </a:extLst>
            </p:cNvPr>
            <p:cNvSpPr/>
            <p:nvPr/>
          </p:nvSpPr>
          <p:spPr bwMode="auto">
            <a:xfrm flipH="1">
              <a:off x="7740126" y="4445491"/>
              <a:ext cx="77140" cy="8120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9CB85E42-7595-4DF2-AF73-1BABDC9482C7}"/>
                </a:ext>
              </a:extLst>
            </p:cNvPr>
            <p:cNvSpPr/>
            <p:nvPr/>
          </p:nvSpPr>
          <p:spPr bwMode="auto">
            <a:xfrm flipH="1">
              <a:off x="7509856" y="4913886"/>
              <a:ext cx="77140" cy="81206"/>
            </a:xfrm>
            <a:prstGeom prst="ellipse">
              <a:avLst/>
            </a:prstGeom>
            <a:solidFill>
              <a:srgbClr val="0823E8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A9103B72-DBB0-4012-9159-4B73FFCBE64D}"/>
                </a:ext>
              </a:extLst>
            </p:cNvPr>
            <p:cNvSpPr/>
            <p:nvPr/>
          </p:nvSpPr>
          <p:spPr bwMode="auto">
            <a:xfrm flipH="1">
              <a:off x="7790584" y="5175314"/>
              <a:ext cx="77140" cy="81206"/>
            </a:xfrm>
            <a:prstGeom prst="ellipse">
              <a:avLst/>
            </a:prstGeom>
            <a:solidFill>
              <a:srgbClr val="0823E8"/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188B976D-39F8-41B7-8C3A-855AAEA5EA1D}"/>
                </a:ext>
              </a:extLst>
            </p:cNvPr>
            <p:cNvSpPr/>
            <p:nvPr/>
          </p:nvSpPr>
          <p:spPr bwMode="auto">
            <a:xfrm flipH="1">
              <a:off x="8025847" y="5079217"/>
              <a:ext cx="77140" cy="8120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0C60EB79-AD4D-4BEB-BE94-42100696B68A}"/>
                </a:ext>
              </a:extLst>
            </p:cNvPr>
            <p:cNvSpPr/>
            <p:nvPr/>
          </p:nvSpPr>
          <p:spPr bwMode="auto">
            <a:xfrm flipH="1">
              <a:off x="7778696" y="5543121"/>
              <a:ext cx="77140" cy="8120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E5AB6FF1-B48D-4969-80F9-4B1ACC99D49C}"/>
                </a:ext>
              </a:extLst>
            </p:cNvPr>
            <p:cNvSpPr/>
            <p:nvPr/>
          </p:nvSpPr>
          <p:spPr bwMode="auto">
            <a:xfrm flipH="1">
              <a:off x="8259622" y="5321423"/>
              <a:ext cx="77140" cy="8120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4CE42A0C-ED93-4FFD-97D7-EFF93953A71F}"/>
                </a:ext>
              </a:extLst>
            </p:cNvPr>
            <p:cNvSpPr/>
            <p:nvPr/>
          </p:nvSpPr>
          <p:spPr bwMode="auto">
            <a:xfrm flipH="1">
              <a:off x="8002428" y="5425875"/>
              <a:ext cx="77140" cy="8120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EFD75D15-2B7A-49EF-9110-A3D52563E3E2}"/>
                </a:ext>
              </a:extLst>
            </p:cNvPr>
            <p:cNvSpPr/>
            <p:nvPr/>
          </p:nvSpPr>
          <p:spPr bwMode="auto">
            <a:xfrm flipH="1">
              <a:off x="8263008" y="5676051"/>
              <a:ext cx="77140" cy="8120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3AAB0811-5595-4E3B-A686-F7C16CB5B87A}"/>
                </a:ext>
              </a:extLst>
            </p:cNvPr>
            <p:cNvSpPr/>
            <p:nvPr/>
          </p:nvSpPr>
          <p:spPr bwMode="auto">
            <a:xfrm flipH="1">
              <a:off x="7767094" y="5902426"/>
              <a:ext cx="77140" cy="8120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8" name="Oval 57">
              <a:extLst>
                <a:ext uri="{FF2B5EF4-FFF2-40B4-BE49-F238E27FC236}">
                  <a16:creationId xmlns:a16="http://schemas.microsoft.com/office/drawing/2014/main" id="{BC7F0766-84AE-44F4-8322-0249D13BA4BA}"/>
                </a:ext>
              </a:extLst>
            </p:cNvPr>
            <p:cNvSpPr/>
            <p:nvPr/>
          </p:nvSpPr>
          <p:spPr bwMode="auto">
            <a:xfrm flipH="1">
              <a:off x="8026632" y="5790051"/>
              <a:ext cx="77140" cy="8120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5" name="Oval 74">
              <a:extLst>
                <a:ext uri="{FF2B5EF4-FFF2-40B4-BE49-F238E27FC236}">
                  <a16:creationId xmlns:a16="http://schemas.microsoft.com/office/drawing/2014/main" id="{498BE6BA-5BA0-4AED-A6C3-178ADC94533E}"/>
                </a:ext>
              </a:extLst>
            </p:cNvPr>
            <p:cNvSpPr/>
            <p:nvPr/>
          </p:nvSpPr>
          <p:spPr bwMode="auto">
            <a:xfrm flipH="1">
              <a:off x="8262167" y="4962400"/>
              <a:ext cx="77140" cy="8120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7" name="Oval 76">
              <a:extLst>
                <a:ext uri="{FF2B5EF4-FFF2-40B4-BE49-F238E27FC236}">
                  <a16:creationId xmlns:a16="http://schemas.microsoft.com/office/drawing/2014/main" id="{48330E11-F213-4A8E-9D58-4E10A86EC798}"/>
                </a:ext>
              </a:extLst>
            </p:cNvPr>
            <p:cNvSpPr/>
            <p:nvPr/>
          </p:nvSpPr>
          <p:spPr bwMode="auto">
            <a:xfrm flipH="1">
              <a:off x="8523088" y="5215917"/>
              <a:ext cx="77140" cy="8120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9" name="Oval 78">
              <a:extLst>
                <a:ext uri="{FF2B5EF4-FFF2-40B4-BE49-F238E27FC236}">
                  <a16:creationId xmlns:a16="http://schemas.microsoft.com/office/drawing/2014/main" id="{6FC204B4-2394-4C8A-A08E-42FE29EE23DA}"/>
                </a:ext>
              </a:extLst>
            </p:cNvPr>
            <p:cNvSpPr/>
            <p:nvPr/>
          </p:nvSpPr>
          <p:spPr bwMode="auto">
            <a:xfrm flipH="1">
              <a:off x="8776561" y="5466478"/>
              <a:ext cx="77140" cy="8120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82" name="Oval 81">
              <a:extLst>
                <a:ext uri="{FF2B5EF4-FFF2-40B4-BE49-F238E27FC236}">
                  <a16:creationId xmlns:a16="http://schemas.microsoft.com/office/drawing/2014/main" id="{DC93312D-5D50-479A-9D84-7CD76B85984D}"/>
                </a:ext>
              </a:extLst>
            </p:cNvPr>
            <p:cNvSpPr/>
            <p:nvPr/>
          </p:nvSpPr>
          <p:spPr bwMode="auto">
            <a:xfrm flipH="1">
              <a:off x="8520204" y="5581118"/>
              <a:ext cx="77140" cy="81206"/>
            </a:xfrm>
            <a:prstGeom prst="ellipse">
              <a:avLst/>
            </a:prstGeom>
            <a:solidFill>
              <a:schemeClr val="tx1">
                <a:lumMod val="50000"/>
                <a:lumOff val="50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0428A3D7-FFFE-4C81-9EA2-65207FF4940D}"/>
                </a:ext>
              </a:extLst>
            </p:cNvPr>
            <p:cNvSpPr/>
            <p:nvPr/>
          </p:nvSpPr>
          <p:spPr bwMode="auto">
            <a:xfrm>
              <a:off x="6874448" y="4462331"/>
              <a:ext cx="1102049" cy="1080789"/>
            </a:xfrm>
            <a:prstGeom prst="ellipse">
              <a:avLst/>
            </a:prstGeom>
            <a:solidFill>
              <a:srgbClr val="00B8FF">
                <a:alpha val="17000"/>
              </a:srgbClr>
            </a:solidFill>
            <a:ln w="31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6384" name="TextBox 16383">
              <a:extLst>
                <a:ext uri="{FF2B5EF4-FFF2-40B4-BE49-F238E27FC236}">
                  <a16:creationId xmlns:a16="http://schemas.microsoft.com/office/drawing/2014/main" id="{627B204B-77D1-41B5-985A-75199FE8031D}"/>
                </a:ext>
              </a:extLst>
            </p:cNvPr>
            <p:cNvSpPr txBox="1"/>
            <p:nvPr/>
          </p:nvSpPr>
          <p:spPr>
            <a:xfrm>
              <a:off x="7290597" y="4924546"/>
              <a:ext cx="18993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200" b="1" dirty="0">
                  <a:solidFill>
                    <a:schemeClr val="tx2"/>
                  </a:solidFill>
                </a:rPr>
                <a:t>y</a:t>
              </a:r>
            </a:p>
          </p:txBody>
        </p:sp>
        <p:sp>
          <p:nvSpPr>
            <p:cNvPr id="16385" name="Oval 16384">
              <a:extLst>
                <a:ext uri="{FF2B5EF4-FFF2-40B4-BE49-F238E27FC236}">
                  <a16:creationId xmlns:a16="http://schemas.microsoft.com/office/drawing/2014/main" id="{4350F241-7329-4942-9DA2-C79B92777AF0}"/>
                </a:ext>
              </a:extLst>
            </p:cNvPr>
            <p:cNvSpPr/>
            <p:nvPr/>
          </p:nvSpPr>
          <p:spPr bwMode="auto">
            <a:xfrm>
              <a:off x="7384887" y="4927200"/>
              <a:ext cx="86399" cy="81206"/>
            </a:xfrm>
            <a:prstGeom prst="ellipse">
              <a:avLst/>
            </a:prstGeom>
            <a:solidFill>
              <a:srgbClr val="FF0000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16388" name="Straight Arrow Connector 16387">
              <a:extLst>
                <a:ext uri="{FF2B5EF4-FFF2-40B4-BE49-F238E27FC236}">
                  <a16:creationId xmlns:a16="http://schemas.microsoft.com/office/drawing/2014/main" id="{B5A797FF-2A56-4C41-9DE2-8633CFAAC4F0}"/>
                </a:ext>
              </a:extLst>
            </p:cNvPr>
            <p:cNvCxnSpPr>
              <a:cxnSpLocks/>
              <a:stCxn id="16385" idx="7"/>
            </p:cNvCxnSpPr>
            <p:nvPr/>
          </p:nvCxnSpPr>
          <p:spPr bwMode="auto">
            <a:xfrm flipV="1">
              <a:off x="7458633" y="4507368"/>
              <a:ext cx="209711" cy="431724"/>
            </a:xfrm>
            <a:prstGeom prst="straightConnector1">
              <a:avLst/>
            </a:prstGeom>
            <a:solidFill>
              <a:srgbClr val="00B8FF"/>
            </a:solidFill>
            <a:ln w="3175" cap="flat" cmpd="sng" algn="ctr">
              <a:solidFill>
                <a:srgbClr val="FF0000"/>
              </a:solidFill>
              <a:prstDash val="solid"/>
              <a:round/>
              <a:headEnd type="none" w="sm" len="sm"/>
              <a:tailEnd type="arrow"/>
            </a:ln>
            <a:effectLst/>
          </p:spPr>
        </p:cxnSp>
      </p:grpSp>
      <p:sp>
        <p:nvSpPr>
          <p:cNvPr id="16392" name="TextBox 16391">
            <a:extLst>
              <a:ext uri="{FF2B5EF4-FFF2-40B4-BE49-F238E27FC236}">
                <a16:creationId xmlns:a16="http://schemas.microsoft.com/office/drawing/2014/main" id="{4021ABEF-2659-4AEA-A6EA-78D12F27B5BD}"/>
              </a:ext>
            </a:extLst>
          </p:cNvPr>
          <p:cNvSpPr txBox="1"/>
          <p:nvPr/>
        </p:nvSpPr>
        <p:spPr>
          <a:xfrm>
            <a:off x="1979713" y="4114032"/>
            <a:ext cx="288032" cy="461665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r</a:t>
            </a:r>
          </a:p>
        </p:txBody>
      </p:sp>
      <p:sp>
        <p:nvSpPr>
          <p:cNvPr id="16393" name="TextBox 16392">
            <a:extLst>
              <a:ext uri="{FF2B5EF4-FFF2-40B4-BE49-F238E27FC236}">
                <a16:creationId xmlns:a16="http://schemas.microsoft.com/office/drawing/2014/main" id="{81353DB6-8E57-4737-AD78-7DB31FA81901}"/>
              </a:ext>
            </a:extLst>
          </p:cNvPr>
          <p:cNvSpPr txBox="1"/>
          <p:nvPr/>
        </p:nvSpPr>
        <p:spPr>
          <a:xfrm>
            <a:off x="2084516" y="4550884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00</a:t>
            </a:r>
          </a:p>
        </p:txBody>
      </p:sp>
      <p:sp>
        <p:nvSpPr>
          <p:cNvPr id="93" name="TextBox 92">
            <a:extLst>
              <a:ext uri="{FF2B5EF4-FFF2-40B4-BE49-F238E27FC236}">
                <a16:creationId xmlns:a16="http://schemas.microsoft.com/office/drawing/2014/main" id="{62F9F22E-26F4-4E09-9B7D-BEAC16A3A6D6}"/>
              </a:ext>
            </a:extLst>
          </p:cNvPr>
          <p:cNvSpPr txBox="1"/>
          <p:nvPr/>
        </p:nvSpPr>
        <p:spPr>
          <a:xfrm>
            <a:off x="2803970" y="4528208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01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3A85125C-4785-4BA4-8082-CC10FD013EA2}"/>
                  </a:ext>
                </a:extLst>
              </p:cNvPr>
              <p:cNvSpPr txBox="1"/>
              <p:nvPr/>
            </p:nvSpPr>
            <p:spPr>
              <a:xfrm>
                <a:off x="4244233" y="4340143"/>
                <a:ext cx="75937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1400" i="1" dirty="0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acc>
                          <m:accPr>
                            <m:chr m:val="̂"/>
                            <m:ctrlPr>
                              <a:rPr lang="en-US" sz="1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accPr>
                          <m:e>
                            <m:r>
                              <a:rPr lang="en-US" sz="1400" i="1" dirty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</m:acc>
                      </m:e>
                      <m:sub>
                        <m:r>
                          <a:rPr lang="en-US" sz="1400" i="1" dirty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sub>
                    </m:sSub>
                    <m:r>
                      <a:rPr lang="en-US" sz="1400" b="0" i="1" dirty="0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400" i="1" dirty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1400" dirty="0">
                    <a:solidFill>
                      <a:schemeClr val="tx1"/>
                    </a:solidFill>
                  </a:rPr>
                  <a:t>11</a:t>
                </a:r>
              </a:p>
            </p:txBody>
          </p:sp>
        </mc:Choice>
        <mc:Fallback xmlns="">
          <p:sp>
            <p:nvSpPr>
              <p:cNvPr id="94" name="TextBox 93">
                <a:extLst>
                  <a:ext uri="{FF2B5EF4-FFF2-40B4-BE49-F238E27FC236}">
                    <a16:creationId xmlns:a16="http://schemas.microsoft.com/office/drawing/2014/main" id="{3A85125C-4785-4BA4-8082-CC10FD013EA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44233" y="4340143"/>
                <a:ext cx="759375" cy="307777"/>
              </a:xfrm>
              <a:prstGeom prst="rect">
                <a:avLst/>
              </a:prstGeom>
              <a:blipFill>
                <a:blip r:embed="rId5"/>
                <a:stretch>
                  <a:fillRect t="-4000" b="-2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5" name="TextBox 94">
            <a:extLst>
              <a:ext uri="{FF2B5EF4-FFF2-40B4-BE49-F238E27FC236}">
                <a16:creationId xmlns:a16="http://schemas.microsoft.com/office/drawing/2014/main" id="{B6530889-31BB-41E0-9069-D8EDAFA8675C}"/>
              </a:ext>
            </a:extLst>
          </p:cNvPr>
          <p:cNvSpPr txBox="1"/>
          <p:nvPr/>
        </p:nvSpPr>
        <p:spPr>
          <a:xfrm>
            <a:off x="3403526" y="4414106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</a:rPr>
              <a:t>10</a:t>
            </a:r>
          </a:p>
        </p:txBody>
      </p:sp>
      <p:sp>
        <p:nvSpPr>
          <p:cNvPr id="7" name="Right Brace 6">
            <a:extLst>
              <a:ext uri="{FF2B5EF4-FFF2-40B4-BE49-F238E27FC236}">
                <a16:creationId xmlns:a16="http://schemas.microsoft.com/office/drawing/2014/main" id="{D36E7F6A-BDAE-4AB8-9AF9-FF5AA0648128}"/>
              </a:ext>
            </a:extLst>
          </p:cNvPr>
          <p:cNvSpPr/>
          <p:nvPr/>
        </p:nvSpPr>
        <p:spPr bwMode="auto">
          <a:xfrm rot="5400000">
            <a:off x="7182168" y="940000"/>
            <a:ext cx="131744" cy="3288879"/>
          </a:xfrm>
          <a:prstGeom prst="rightBrac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E1A2118-39B3-48CE-90CF-09B39AE8B590}"/>
                  </a:ext>
                </a:extLst>
              </p:cNvPr>
              <p:cNvSpPr txBox="1"/>
              <p:nvPr/>
            </p:nvSpPr>
            <p:spPr>
              <a:xfrm>
                <a:off x="6924320" y="2604726"/>
                <a:ext cx="855747" cy="4605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sSup>
                        <m:sSupPr>
                          <m:ctrlPr>
                            <a:rPr lang="en-US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  <m:sup>
                          <m:r>
                            <a:rPr lang="en-US" b="0" i="1" smtClean="0">
                              <a:solidFill>
                                <a:schemeClr val="tx1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baseline="300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BE1A2118-39B3-48CE-90CF-09B39AE8B5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24320" y="2604726"/>
                <a:ext cx="855747" cy="460575"/>
              </a:xfrm>
              <a:prstGeom prst="rect">
                <a:avLst/>
              </a:prstGeom>
              <a:blipFill>
                <a:blip r:embed="rId6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322442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79B9C-D5B8-4038-A13D-B5D9261597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Recursive Detection and Cancellation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F0D378-0716-4533-9297-8E72FE68E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/>
              <a:t>Attacker observes part of the time domain random LTF symbols and transform to frequency domain.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/>
              <a:t>The frequency domain signal is the circular convolution of the frequency domain window function and the constellation symbol on each tone.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/>
              <a:t>Assume attacker decodes the constellation symbol from edge tone,  an equivalent MIMO channel can be built.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/>
              <a:t>Attacker can sequentially apply sphere decoding and successive interference cancellation (SIC) in frequency domain to decode the symbols on each tone.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/>
          </a:p>
          <a:p>
            <a:pPr marL="0" indent="0"/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BF2335-A2B1-4E9A-B163-A5428FFA70A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12</a:t>
            </a:fld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CE0A1-F4AC-4DD8-AD44-5E3A527730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Jiang and Li,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8938CE4-2B3C-44C3-B575-3BD7CF07F69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93850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33D36-5A4E-4DE1-9332-6093AEF09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Attacker Example 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23FE146-DA2E-4255-B70E-65F5690A2324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85800" y="1628801"/>
                <a:ext cx="7770813" cy="1512168"/>
              </a:xfrm>
            </p:spPr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b="0" dirty="0"/>
                  <a:t>20MHz bandwidth, 64 QAM random LTF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b="0" dirty="0"/>
                  <a:t>30 dB SNR and 2x oversampling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b="0" dirty="0"/>
                  <a:t>Observe ¾ symbol and weight time domain samples by Hamming window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b="0" dirty="0"/>
                  <a:t>Transforms the windowed signal into frequency domain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 panose="02040503050406030204" pitchFamily="18" charset="0"/>
                          </a:rPr>
                          <m:t>𝒚</m:t>
                        </m:r>
                      </m:e>
                      <m:sub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𝐹</m:t>
                        </m:r>
                      </m:sub>
                    </m:sSub>
                  </m:oMath>
                </a14:m>
                <a:endParaRPr lang="en-US" b="0" dirty="0"/>
              </a:p>
            </p:txBody>
          </p:sp>
        </mc:Choice>
        <mc:Fallback xmlns="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123FE146-DA2E-4255-B70E-65F5690A2324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85800" y="1628801"/>
                <a:ext cx="7770813" cy="1512168"/>
              </a:xfrm>
              <a:blipFill>
                <a:blip r:embed="rId2"/>
                <a:stretch>
                  <a:fillRect l="-549" t="-20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E0A388-E0B9-41FE-9196-54B71C43F37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13</a:t>
            </a:fld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87B130-8BCF-4693-B8EC-894573076C3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Jiang and Li,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9989D5-0B5E-42EE-93D5-44BBF12228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C892B10A-0C5F-43EE-A9CD-7C6DA822C0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68749" y="3018788"/>
            <a:ext cx="6909534" cy="173135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7C87804-E333-45C0-BE8D-5DC0A53E8A0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68749" y="4750145"/>
            <a:ext cx="6909534" cy="15744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480904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2D734A-D610-4AF0-94CB-B448C8423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Sphere Decoding with Sliding Window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B5007-E962-4A7E-A88A-427A9852D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981201"/>
            <a:ext cx="7770813" cy="411321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Assume the attacker utilizes 4x4 sphere decoder, the equivalent MIMO channel can be built on the spectrum of the Hamming window as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/>
          </a:p>
          <a:p>
            <a:pPr marL="0" indent="0"/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The corresponding observation signal is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/>
          </a:p>
          <a:p>
            <a:pPr marL="0" indent="0"/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The unknown vector is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9442F6-A516-410F-A254-13B6F01884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14</a:t>
            </a:fld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75B785-837E-4BDB-9818-E853378D75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Jiang and Li,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DF1A42C-EF47-43CB-939C-3C0B61D1758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37CAEF9-B165-4CB9-9456-7CA1017B9EB8}"/>
              </a:ext>
            </a:extLst>
          </p:cNvPr>
          <p:cNvSpPr/>
          <p:nvPr/>
        </p:nvSpPr>
        <p:spPr>
          <a:xfrm>
            <a:off x="1818373" y="2811759"/>
            <a:ext cx="4997758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H=[Hm(255)  0        0       0</a:t>
            </a:r>
          </a:p>
          <a:p>
            <a:r>
              <a:rPr lang="de-DE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Hm(256)  Hm(255)  0       0</a:t>
            </a:r>
          </a:p>
          <a:p>
            <a:r>
              <a:rPr lang="de-DE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Hm(1)    Hm(256)  Hm(255) 0 </a:t>
            </a:r>
          </a:p>
          <a:p>
            <a:r>
              <a:rPr lang="de-DE" sz="1600" dirty="0">
                <a:solidFill>
                  <a:srgbClr val="000000"/>
                </a:solidFill>
                <a:latin typeface="Courier New" panose="02070309020205020404" pitchFamily="49" charset="0"/>
              </a:rPr>
              <a:t>   Hm(2)    Hm(1)    Hm(256) Hm(255)]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F9EC506D-5EE5-41F9-AEDC-F0D0BAA15319}"/>
              </a:ext>
            </a:extLst>
          </p:cNvPr>
          <p:cNvSpPr/>
          <p:nvPr/>
        </p:nvSpPr>
        <p:spPr>
          <a:xfrm>
            <a:off x="1867420" y="4483864"/>
            <a:ext cx="499775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y=[y</a:t>
            </a:r>
            <a:r>
              <a:rPr lang="pt-BR" sz="1600" baseline="-25000" dirty="0">
                <a:solidFill>
                  <a:srgbClr val="000000"/>
                </a:solidFill>
                <a:latin typeface="Courier New" panose="02070309020205020404" pitchFamily="49" charset="0"/>
              </a:rPr>
              <a:t>F</a:t>
            </a:r>
            <a:r>
              <a:rPr lang="pt-B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(194) y</a:t>
            </a:r>
            <a:r>
              <a:rPr lang="pt-BR" sz="1600" baseline="-25000" dirty="0">
                <a:solidFill>
                  <a:srgbClr val="000000"/>
                </a:solidFill>
                <a:latin typeface="Courier New" panose="02070309020205020404" pitchFamily="49" charset="0"/>
              </a:rPr>
              <a:t>F</a:t>
            </a:r>
            <a:r>
              <a:rPr lang="pt-B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(195) y</a:t>
            </a:r>
            <a:r>
              <a:rPr lang="pt-BR" sz="1600" baseline="-25000" dirty="0">
                <a:solidFill>
                  <a:srgbClr val="000000"/>
                </a:solidFill>
                <a:latin typeface="Courier New" panose="02070309020205020404" pitchFamily="49" charset="0"/>
              </a:rPr>
              <a:t>F</a:t>
            </a:r>
            <a:r>
              <a:rPr lang="pt-B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(196) y</a:t>
            </a:r>
            <a:r>
              <a:rPr lang="pt-BR" sz="1600" baseline="-25000" dirty="0">
                <a:solidFill>
                  <a:srgbClr val="000000"/>
                </a:solidFill>
                <a:latin typeface="Courier New" panose="02070309020205020404" pitchFamily="49" charset="0"/>
              </a:rPr>
              <a:t>F</a:t>
            </a:r>
            <a:r>
              <a:rPr lang="pt-B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(197)</a:t>
            </a:r>
            <a:r>
              <a:rPr lang="de-DE" sz="1600" dirty="0">
                <a:solidFill>
                  <a:srgbClr val="000000"/>
                </a:solidFill>
                <a:latin typeface="Courier New" panose="02070309020205020404" pitchFamily="49" charset="0"/>
              </a:rPr>
              <a:t>]</a:t>
            </a:r>
            <a:r>
              <a:rPr lang="de-DE" sz="1600" baseline="30000" dirty="0">
                <a:solidFill>
                  <a:srgbClr val="000000"/>
                </a:solidFill>
                <a:latin typeface="Courier New" panose="02070309020205020404" pitchFamily="49" charset="0"/>
              </a:rPr>
              <a:t>T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DE72532-DED8-428F-ABF3-E73955E599F4}"/>
              </a:ext>
            </a:extLst>
          </p:cNvPr>
          <p:cNvSpPr/>
          <p:nvPr/>
        </p:nvSpPr>
        <p:spPr>
          <a:xfrm>
            <a:off x="1867420" y="5661248"/>
            <a:ext cx="4997758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sz="1600" dirty="0">
                <a:solidFill>
                  <a:srgbClr val="000000"/>
                </a:solidFill>
                <a:latin typeface="Courier New" panose="02070309020205020404" pitchFamily="49" charset="0"/>
              </a:rPr>
              <a:t>x=[LTF(68) LTF(69) LTF(70) LTF(71)</a:t>
            </a:r>
            <a:r>
              <a:rPr lang="de-DE" sz="1600" dirty="0">
                <a:solidFill>
                  <a:srgbClr val="000000"/>
                </a:solidFill>
                <a:latin typeface="Courier New" panose="02070309020205020404" pitchFamily="49" charset="0"/>
              </a:rPr>
              <a:t>]</a:t>
            </a:r>
            <a:r>
              <a:rPr lang="de-DE" sz="1600" baseline="30000" dirty="0">
                <a:solidFill>
                  <a:srgbClr val="000000"/>
                </a:solidFill>
                <a:latin typeface="Courier New" panose="02070309020205020404" pitchFamily="49" charset="0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4009410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F15E2D-3CA1-4F2C-A257-2DDE03239E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Successive Interference Cancellation and Decoding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93996F-352C-4BB6-8FD2-5CBE0B2277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751015"/>
            <a:ext cx="7770813" cy="472440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After attacker decoding the symbol </a:t>
            </a:r>
            <a:r>
              <a:rPr lang="pt-BR" b="0" dirty="0">
                <a:latin typeface="Courier New" panose="02070309020205020404" pitchFamily="49" charset="0"/>
              </a:rPr>
              <a:t>LTF(68</a:t>
            </a:r>
            <a:r>
              <a:rPr lang="en-US" b="0" dirty="0">
                <a:latin typeface="Courier New" panose="02070309020205020404" pitchFamily="49" charset="0"/>
              </a:rPr>
              <a:t>),</a:t>
            </a: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corresponding interference to the adjacent tones are cancelled and a second 4x4 sphere decoder is built</a:t>
            </a:r>
            <a:endParaRPr lang="pt-B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The observation signal is </a:t>
            </a:r>
          </a:p>
          <a:p>
            <a:pPr marL="0" indent="0"/>
            <a:r>
              <a:rPr lang="pt-BR" b="0" dirty="0">
                <a:latin typeface="Courier New" panose="02070309020205020404" pitchFamily="49" charset="0"/>
              </a:rPr>
              <a:t>        y=[y</a:t>
            </a:r>
            <a:r>
              <a:rPr lang="pt-BR" b="0" baseline="-25000" dirty="0">
                <a:latin typeface="Courier New" panose="02070309020205020404" pitchFamily="49" charset="0"/>
              </a:rPr>
              <a:t>F,IC</a:t>
            </a:r>
            <a:r>
              <a:rPr lang="pt-BR" b="0" dirty="0">
                <a:latin typeface="Courier New" panose="02070309020205020404" pitchFamily="49" charset="0"/>
              </a:rPr>
              <a:t>(195) y</a:t>
            </a:r>
            <a:r>
              <a:rPr lang="pt-BR" b="0" baseline="-25000" dirty="0">
                <a:latin typeface="Courier New" panose="02070309020205020404" pitchFamily="49" charset="0"/>
              </a:rPr>
              <a:t>F,IC</a:t>
            </a:r>
            <a:r>
              <a:rPr lang="pt-BR" b="0" dirty="0">
                <a:latin typeface="Courier New" panose="02070309020205020404" pitchFamily="49" charset="0"/>
              </a:rPr>
              <a:t>(196) y</a:t>
            </a:r>
            <a:r>
              <a:rPr lang="pt-BR" b="0" baseline="-25000" dirty="0">
                <a:latin typeface="Courier New" panose="02070309020205020404" pitchFamily="49" charset="0"/>
              </a:rPr>
              <a:t>F,IC</a:t>
            </a:r>
            <a:r>
              <a:rPr lang="pt-BR" b="0" dirty="0">
                <a:latin typeface="Courier New" panose="02070309020205020404" pitchFamily="49" charset="0"/>
              </a:rPr>
              <a:t>(197) y</a:t>
            </a:r>
            <a:r>
              <a:rPr lang="pt-BR" b="0" baseline="-25000" dirty="0">
                <a:latin typeface="Courier New" panose="02070309020205020404" pitchFamily="49" charset="0"/>
              </a:rPr>
              <a:t>F,IC</a:t>
            </a:r>
            <a:r>
              <a:rPr lang="pt-BR" b="0" dirty="0">
                <a:latin typeface="Courier New" panose="02070309020205020404" pitchFamily="49" charset="0"/>
              </a:rPr>
              <a:t>(198)</a:t>
            </a:r>
            <a:r>
              <a:rPr lang="de-DE" b="0" dirty="0">
                <a:latin typeface="Courier New" panose="02070309020205020404" pitchFamily="49" charset="0"/>
              </a:rPr>
              <a:t>]</a:t>
            </a:r>
            <a:r>
              <a:rPr lang="de-DE" b="0" baseline="30000" dirty="0">
                <a:latin typeface="Courier New" panose="02070309020205020404" pitchFamily="49" charset="0"/>
              </a:rPr>
              <a:t>T</a:t>
            </a:r>
          </a:p>
          <a:p>
            <a:pPr marL="0" indent="0"/>
            <a:endParaRPr lang="pt-BR" sz="200" b="0" dirty="0">
              <a:latin typeface="Courier New" panose="02070309020205020404" pitchFamily="49" charset="0"/>
            </a:endParaRPr>
          </a:p>
          <a:p>
            <a:pPr marL="0" indent="0"/>
            <a:r>
              <a:rPr lang="pt-BR" b="0" dirty="0">
                <a:latin typeface="Courier New" panose="02070309020205020404" pitchFamily="49" charset="0"/>
              </a:rPr>
              <a:t>   </a:t>
            </a:r>
            <a:r>
              <a:rPr lang="pt-BR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with   </a:t>
            </a:r>
            <a:r>
              <a:rPr lang="pt-BR" b="0" dirty="0">
                <a:latin typeface="Courier New" panose="02070309020205020404" pitchFamily="49" charset="0"/>
              </a:rPr>
              <a:t> </a:t>
            </a:r>
            <a:r>
              <a:rPr lang="pt-BR" sz="1600" b="0" dirty="0">
                <a:latin typeface="Courier New" panose="02070309020205020404" pitchFamily="49" charset="0"/>
              </a:rPr>
              <a:t>y</a:t>
            </a:r>
            <a:r>
              <a:rPr lang="pt-BR" sz="1600" b="0" baseline="-25000" dirty="0">
                <a:latin typeface="Courier New" panose="02070309020205020404" pitchFamily="49" charset="0"/>
              </a:rPr>
              <a:t>F</a:t>
            </a:r>
            <a:r>
              <a:rPr lang="en-US" sz="1600" b="0" baseline="-25000" dirty="0">
                <a:latin typeface="Courier New" panose="02070309020205020404" pitchFamily="49" charset="0"/>
              </a:rPr>
              <a:t>,IC</a:t>
            </a:r>
            <a:r>
              <a:rPr lang="pt-BR" sz="1600" b="0" dirty="0">
                <a:latin typeface="Courier New" panose="02070309020205020404" pitchFamily="49" charset="0"/>
              </a:rPr>
              <a:t>(195)=y</a:t>
            </a:r>
            <a:r>
              <a:rPr lang="pt-BR" sz="1600" b="0" baseline="-25000" dirty="0">
                <a:latin typeface="Courier New" panose="02070309020205020404" pitchFamily="49" charset="0"/>
              </a:rPr>
              <a:t>F</a:t>
            </a:r>
            <a:r>
              <a:rPr lang="pt-BR" sz="1600" b="0" dirty="0">
                <a:latin typeface="Courier New" panose="02070309020205020404" pitchFamily="49" charset="0"/>
              </a:rPr>
              <a:t>(195)-</a:t>
            </a:r>
            <a:r>
              <a:rPr lang="de-DE" sz="1600" b="0" dirty="0">
                <a:latin typeface="Courier New" panose="02070309020205020404" pitchFamily="49" charset="0"/>
              </a:rPr>
              <a:t>Hm(256)</a:t>
            </a:r>
            <a:r>
              <a:rPr lang="zh-CN" altLang="en-US" sz="1600" b="0" dirty="0">
                <a:latin typeface="Courier New" panose="02070309020205020404" pitchFamily="49" charset="0"/>
              </a:rPr>
              <a:t>*</a:t>
            </a:r>
            <a:r>
              <a:rPr lang="pt-BR" sz="1600" b="0" dirty="0">
                <a:latin typeface="Courier New" panose="02070309020205020404" pitchFamily="49" charset="0"/>
              </a:rPr>
              <a:t>LTF(68</a:t>
            </a:r>
            <a:r>
              <a:rPr lang="en-US" sz="1600" b="0" dirty="0">
                <a:latin typeface="Courier New" panose="02070309020205020404" pitchFamily="49" charset="0"/>
              </a:rPr>
              <a:t>)</a:t>
            </a:r>
          </a:p>
          <a:p>
            <a:pPr marL="0" indent="0"/>
            <a:r>
              <a:rPr lang="pt-BR" sz="1600" b="0" dirty="0">
                <a:latin typeface="Courier New" panose="02070309020205020404" pitchFamily="49" charset="0"/>
              </a:rPr>
              <a:t>         y</a:t>
            </a:r>
            <a:r>
              <a:rPr lang="pt-BR" sz="1600" b="0" baseline="-25000" dirty="0">
                <a:latin typeface="Courier New" panose="02070309020205020404" pitchFamily="49" charset="0"/>
              </a:rPr>
              <a:t>F</a:t>
            </a:r>
            <a:r>
              <a:rPr lang="en-US" sz="1600" b="0" baseline="-25000" dirty="0">
                <a:latin typeface="Courier New" panose="02070309020205020404" pitchFamily="49" charset="0"/>
              </a:rPr>
              <a:t>,IC</a:t>
            </a:r>
            <a:r>
              <a:rPr lang="pt-BR" sz="1600" b="0" dirty="0">
                <a:latin typeface="Courier New" panose="02070309020205020404" pitchFamily="49" charset="0"/>
              </a:rPr>
              <a:t>(196)=y</a:t>
            </a:r>
            <a:r>
              <a:rPr lang="pt-BR" sz="1600" b="0" baseline="-25000" dirty="0">
                <a:latin typeface="Courier New" panose="02070309020205020404" pitchFamily="49" charset="0"/>
              </a:rPr>
              <a:t>F</a:t>
            </a:r>
            <a:r>
              <a:rPr lang="pt-BR" sz="1600" b="0" dirty="0">
                <a:latin typeface="Courier New" panose="02070309020205020404" pitchFamily="49" charset="0"/>
              </a:rPr>
              <a:t>(196)-</a:t>
            </a:r>
            <a:r>
              <a:rPr lang="de-DE" sz="1600" b="0" dirty="0">
                <a:latin typeface="Courier New" panose="02070309020205020404" pitchFamily="49" charset="0"/>
              </a:rPr>
              <a:t>Hm(1)</a:t>
            </a:r>
            <a:r>
              <a:rPr lang="zh-CN" altLang="en-US" sz="1600" b="0" dirty="0">
                <a:latin typeface="Courier New" panose="02070309020205020404" pitchFamily="49" charset="0"/>
              </a:rPr>
              <a:t>*</a:t>
            </a:r>
            <a:r>
              <a:rPr lang="pt-BR" sz="1600" b="0" dirty="0">
                <a:latin typeface="Courier New" panose="02070309020205020404" pitchFamily="49" charset="0"/>
              </a:rPr>
              <a:t>LTF(68</a:t>
            </a:r>
            <a:r>
              <a:rPr lang="en-US" sz="1600" b="0" dirty="0">
                <a:latin typeface="Courier New" panose="02070309020205020404" pitchFamily="49" charset="0"/>
              </a:rPr>
              <a:t>)</a:t>
            </a:r>
            <a:r>
              <a:rPr lang="de-DE" sz="1600" b="0" dirty="0">
                <a:latin typeface="Courier New" panose="02070309020205020404" pitchFamily="49" charset="0"/>
              </a:rPr>
              <a:t> </a:t>
            </a:r>
            <a:endParaRPr lang="en-US" sz="1600" b="0" dirty="0"/>
          </a:p>
          <a:p>
            <a:pPr marL="0" indent="0"/>
            <a:r>
              <a:rPr lang="pt-BR" sz="1600" b="0" dirty="0">
                <a:latin typeface="Courier New" panose="02070309020205020404" pitchFamily="49" charset="0"/>
              </a:rPr>
              <a:t>         y</a:t>
            </a:r>
            <a:r>
              <a:rPr lang="pt-BR" sz="1600" b="0" baseline="-25000" dirty="0">
                <a:latin typeface="Courier New" panose="02070309020205020404" pitchFamily="49" charset="0"/>
              </a:rPr>
              <a:t>F</a:t>
            </a:r>
            <a:r>
              <a:rPr lang="en-US" sz="1600" b="0" baseline="-25000" dirty="0">
                <a:latin typeface="Courier New" panose="02070309020205020404" pitchFamily="49" charset="0"/>
              </a:rPr>
              <a:t>,IC</a:t>
            </a:r>
            <a:r>
              <a:rPr lang="pt-BR" sz="1600" b="0" dirty="0">
                <a:latin typeface="Courier New" panose="02070309020205020404" pitchFamily="49" charset="0"/>
              </a:rPr>
              <a:t>(197)=y</a:t>
            </a:r>
            <a:r>
              <a:rPr lang="pt-BR" sz="1600" b="0" baseline="-25000" dirty="0">
                <a:latin typeface="Courier New" panose="02070309020205020404" pitchFamily="49" charset="0"/>
              </a:rPr>
              <a:t>F</a:t>
            </a:r>
            <a:r>
              <a:rPr lang="pt-BR" sz="1600" b="0" dirty="0">
                <a:latin typeface="Courier New" panose="02070309020205020404" pitchFamily="49" charset="0"/>
              </a:rPr>
              <a:t>(197)-</a:t>
            </a:r>
            <a:r>
              <a:rPr lang="de-DE" sz="1600" b="0" dirty="0">
                <a:latin typeface="Courier New" panose="02070309020205020404" pitchFamily="49" charset="0"/>
              </a:rPr>
              <a:t>Hm(2)</a:t>
            </a:r>
            <a:r>
              <a:rPr lang="zh-CN" altLang="en-US" sz="1600" b="0" dirty="0">
                <a:latin typeface="Courier New" panose="02070309020205020404" pitchFamily="49" charset="0"/>
              </a:rPr>
              <a:t>*</a:t>
            </a:r>
            <a:r>
              <a:rPr lang="pt-BR" sz="1600" b="0" dirty="0">
                <a:latin typeface="Courier New" panose="02070309020205020404" pitchFamily="49" charset="0"/>
              </a:rPr>
              <a:t>LTF(68</a:t>
            </a:r>
            <a:r>
              <a:rPr lang="en-US" sz="1600" b="0" dirty="0">
                <a:latin typeface="Courier New" panose="02070309020205020404" pitchFamily="49" charset="0"/>
              </a:rPr>
              <a:t>)</a:t>
            </a:r>
          </a:p>
          <a:p>
            <a:pPr marL="0" indent="0"/>
            <a:r>
              <a:rPr lang="pt-BR" sz="1600" b="0" dirty="0">
                <a:latin typeface="Courier New" panose="02070309020205020404" pitchFamily="49" charset="0"/>
              </a:rPr>
              <a:t>         y</a:t>
            </a:r>
            <a:r>
              <a:rPr lang="pt-BR" sz="1600" b="0" baseline="-25000" dirty="0">
                <a:latin typeface="Courier New" panose="02070309020205020404" pitchFamily="49" charset="0"/>
              </a:rPr>
              <a:t>F</a:t>
            </a:r>
            <a:r>
              <a:rPr lang="en-US" sz="1600" b="0" baseline="-25000" dirty="0">
                <a:latin typeface="Courier New" panose="02070309020205020404" pitchFamily="49" charset="0"/>
              </a:rPr>
              <a:t>,IC</a:t>
            </a:r>
            <a:r>
              <a:rPr lang="pt-BR" sz="1600" b="0" dirty="0">
                <a:latin typeface="Courier New" panose="02070309020205020404" pitchFamily="49" charset="0"/>
              </a:rPr>
              <a:t>(198)=y</a:t>
            </a:r>
            <a:r>
              <a:rPr lang="pt-BR" sz="1600" b="0" baseline="-25000" dirty="0">
                <a:latin typeface="Courier New" panose="02070309020205020404" pitchFamily="49" charset="0"/>
              </a:rPr>
              <a:t>F</a:t>
            </a:r>
            <a:r>
              <a:rPr lang="pt-BR" sz="1600" b="0" dirty="0">
                <a:latin typeface="Courier New" panose="02070309020205020404" pitchFamily="49" charset="0"/>
              </a:rPr>
              <a:t>(198)-</a:t>
            </a:r>
            <a:r>
              <a:rPr lang="de-DE" sz="1600" b="0" dirty="0">
                <a:latin typeface="Courier New" panose="02070309020205020404" pitchFamily="49" charset="0"/>
              </a:rPr>
              <a:t>Hm(3)</a:t>
            </a:r>
            <a:r>
              <a:rPr lang="zh-CN" altLang="en-US" sz="1600" b="0" dirty="0">
                <a:latin typeface="Courier New" panose="02070309020205020404" pitchFamily="49" charset="0"/>
              </a:rPr>
              <a:t>*</a:t>
            </a:r>
            <a:r>
              <a:rPr lang="pt-BR" sz="1600" b="0" dirty="0">
                <a:latin typeface="Courier New" panose="02070309020205020404" pitchFamily="49" charset="0"/>
              </a:rPr>
              <a:t>LTF(68</a:t>
            </a:r>
            <a:r>
              <a:rPr lang="en-US" sz="1600" b="0" dirty="0">
                <a:latin typeface="Courier New" panose="02070309020205020404" pitchFamily="49" charset="0"/>
              </a:rPr>
              <a:t>)</a:t>
            </a:r>
            <a:r>
              <a:rPr lang="de-DE" sz="1600" b="0" dirty="0">
                <a:latin typeface="Courier New" panose="02070309020205020404" pitchFamily="49" charset="0"/>
              </a:rPr>
              <a:t> </a:t>
            </a:r>
            <a:endParaRPr lang="en-US" sz="16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/>
              <a:t>The unknown vector is </a:t>
            </a:r>
          </a:p>
          <a:p>
            <a:pPr marL="0" indent="0"/>
            <a:r>
              <a:rPr lang="pt-BR" baseline="30000" dirty="0">
                <a:latin typeface="Courier New" panose="02070309020205020404" pitchFamily="49" charset="0"/>
              </a:rPr>
              <a:t>             </a:t>
            </a:r>
            <a:r>
              <a:rPr lang="pt-BR" b="0" dirty="0">
                <a:latin typeface="Courier New" panose="02070309020205020404" pitchFamily="49" charset="0"/>
              </a:rPr>
              <a:t>x=[LTF(69) LTF(70) LTF(71) LTF(72)</a:t>
            </a:r>
            <a:r>
              <a:rPr lang="de-DE" b="0" dirty="0">
                <a:latin typeface="Courier New" panose="02070309020205020404" pitchFamily="49" charset="0"/>
              </a:rPr>
              <a:t>]</a:t>
            </a:r>
            <a:r>
              <a:rPr lang="de-DE" b="0" baseline="30000" dirty="0">
                <a:latin typeface="Courier New" panose="02070309020205020404" pitchFamily="49" charset="0"/>
              </a:rPr>
              <a:t>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de-DE" b="0" dirty="0">
                <a:latin typeface="+mj-lt"/>
              </a:rPr>
              <a:t>After solving the second sphere decoding, the </a:t>
            </a:r>
            <a:r>
              <a:rPr lang="en-US" b="0" dirty="0">
                <a:latin typeface="+mj-lt"/>
              </a:rPr>
              <a:t>symbol </a:t>
            </a:r>
            <a:r>
              <a:rPr lang="pt-BR" b="0" dirty="0">
                <a:latin typeface="+mj-lt"/>
              </a:rPr>
              <a:t>LTF(69</a:t>
            </a:r>
            <a:r>
              <a:rPr lang="en-US" b="0" dirty="0">
                <a:latin typeface="+mj-lt"/>
              </a:rPr>
              <a:t>) will be decoded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sequential interference cancellation and decoding procedure can be iteratively applied until all the symbols are decoded. </a:t>
            </a:r>
            <a:endParaRPr lang="de-DE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/>
          </a:p>
          <a:p>
            <a:pPr marL="0" indent="0"/>
            <a:endParaRPr lang="en-US" b="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CB293A6-8AB2-4017-B0A2-B1D428A7C8A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15</a:t>
            </a:fld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4B9338-51AB-45D2-A4EF-EDE02859E1B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Jiang and Li,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31FEAE9-7154-4FFE-8646-144D286DBB3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754716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7F85D0-52C1-4939-92EA-6C1DDF0111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Complexity Analysis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12CB64-6C3D-44B9-B21E-BF9978511C5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654200" y="1741493"/>
                <a:ext cx="7770813" cy="4645023"/>
              </a:xfrm>
            </p:spPr>
            <p:txBody>
              <a:bodyPr/>
              <a:lstStyle/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200" b="0" dirty="0"/>
                  <a:t>It is a tree search algorithm, which can be parallelized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200" b="0" dirty="0"/>
                  <a:t>As shown </a:t>
                </a:r>
                <a:r>
                  <a:rPr lang="en-US" altLang="zh-CN" sz="2200" b="0" dirty="0"/>
                  <a:t>in </a:t>
                </a:r>
                <a:r>
                  <a:rPr lang="en-US" sz="2200" b="0" dirty="0"/>
                  <a:t>the paper [4], the number of FLOPS </a:t>
                </a:r>
                <a:r>
                  <a:rPr lang="en-US" altLang="zh-CN" sz="2200" b="0" dirty="0"/>
                  <a:t>required for solving a single 4x4 sphere decoder with 64QAM modulation could be as low as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200" i="1">
                        <a:latin typeface="Cambria Math" panose="02040503050406030204" pitchFamily="18" charset="0"/>
                      </a:rPr>
                      <m:t>Ο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200" b="0" i="1">
                        <a:latin typeface="Cambria Math" panose="02040503050406030204" pitchFamily="18" charset="0"/>
                      </a:rPr>
                      <m:t>1</m:t>
                    </m:r>
                    <m:sSup>
                      <m:sSupPr>
                        <m:ctrlPr>
                          <a:rPr lang="en-US" sz="2200" b="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200" b="0" i="1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p>
                    <m:r>
                      <a:rPr lang="en-US" sz="2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sz="2200" b="0" dirty="0"/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200" b="0" dirty="0"/>
                  <a:t>For the 20MHz bandwidth, the LTF sequence includes 122 data symbols, and the complexity of sequentially solving the 4x4 sphere decoder by 122 times is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200" i="1">
                        <a:latin typeface="Cambria Math" panose="02040503050406030204" pitchFamily="18" charset="0"/>
                      </a:rPr>
                      <m:t>Ο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200" b="0" i="1">
                        <a:latin typeface="Cambria Math" panose="02040503050406030204" pitchFamily="18" charset="0"/>
                      </a:rPr>
                      <m:t>1</m:t>
                    </m:r>
                    <m:sSup>
                      <m:sSupPr>
                        <m:ctrlPr>
                          <a:rPr lang="en-US" sz="2200" b="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5</m:t>
                        </m:r>
                      </m:sup>
                    </m:sSup>
                    <m:r>
                      <a:rPr lang="en-US" sz="2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200" b="0" dirty="0"/>
                  <a:t>, which is 100 times less than the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sz="2200" i="1">
                        <a:latin typeface="Cambria Math" panose="02040503050406030204" pitchFamily="18" charset="0"/>
                      </a:rPr>
                      <m:t>Ο</m:t>
                    </m:r>
                    <m:r>
                      <a:rPr lang="en-US" sz="22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US" sz="2200" b="0" i="1">
                        <a:latin typeface="Cambria Math" panose="02040503050406030204" pitchFamily="18" charset="0"/>
                      </a:rPr>
                      <m:t>1</m:t>
                    </m:r>
                    <m:sSup>
                      <m:sSupPr>
                        <m:ctrlPr>
                          <a:rPr lang="en-US" sz="2200" b="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200" b="0" i="1">
                            <a:latin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2200" b="0" i="1" smtClean="0">
                            <a:latin typeface="Cambria Math" panose="02040503050406030204" pitchFamily="18" charset="0"/>
                          </a:rPr>
                          <m:t>7</m:t>
                        </m:r>
                      </m:sup>
                    </m:sSup>
                    <m:r>
                      <a:rPr lang="en-US" sz="22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2200" b="0" dirty="0"/>
                  <a:t> in [7]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en-US" sz="2200" b="0" dirty="0"/>
                  <a:t>In a recent paper [5], with the assistance of a 3-layer deep learning network the complexity of sphere decoder can be significantly reduced compared with the legacy</a:t>
                </a:r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C912CB64-6C3D-44B9-B21E-BF9978511C5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54200" y="1741493"/>
                <a:ext cx="7770813" cy="4645023"/>
              </a:xfrm>
              <a:blipFill>
                <a:blip r:embed="rId2"/>
                <a:stretch>
                  <a:fillRect l="-863" t="-91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32A1FF-2B91-4329-972C-039F141EAE2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16</a:t>
            </a:fld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39169-21E3-4E10-BDDE-03064DBC211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Jiang and Li,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677E1E-16C9-45B6-907B-370AE539D97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4554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>
            <a:extLst>
              <a:ext uri="{FF2B5EF4-FFF2-40B4-BE49-F238E27FC236}">
                <a16:creationId xmlns:a16="http://schemas.microsoft.com/office/drawing/2014/main" id="{B69A2A26-BBED-48DF-8AAB-0883B480DBA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4213" y="692150"/>
            <a:ext cx="7772400" cy="1066800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Simulation Settings</a:t>
            </a:r>
          </a:p>
        </p:txBody>
      </p:sp>
      <p:sp>
        <p:nvSpPr>
          <p:cNvPr id="28675" name="Content Placeholder 2">
            <a:extLst>
              <a:ext uri="{FF2B5EF4-FFF2-40B4-BE49-F238E27FC236}">
                <a16:creationId xmlns:a16="http://schemas.microsoft.com/office/drawing/2014/main" id="{822E1332-914B-4B6C-81E2-BF91F61FB149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822325" y="1736725"/>
            <a:ext cx="7967663" cy="4740275"/>
          </a:xfrm>
        </p:spPr>
        <p:txBody>
          <a:bodyPr/>
          <a:lstStyle/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000" b="0" dirty="0"/>
              <a:t>20 MHz bandwidth, 2x LTF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000" b="0" dirty="0"/>
              <a:t>Single antenna Tx and Rx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000" b="0" dirty="0"/>
              <a:t>AWGN channel between attacker and sounding transmitter with 30 or 45 dB SNR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000" b="0" dirty="0"/>
              <a:t>3/4 or 11/16  LTF symbol is observed by attacker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000" b="0" dirty="0"/>
              <a:t>Attacker oversamples time domain LTF by 2 and applies the window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000" b="0" dirty="0"/>
              <a:t>Hamming, Han and Blackman windows are evaluated </a:t>
            </a:r>
          </a:p>
          <a:p>
            <a:pPr marL="285750" indent="-285750" eaLnBrk="1" hangingPunct="1">
              <a:buFont typeface="Arial" panose="020B0604020202020204" pitchFamily="34" charset="0"/>
              <a:buChar char="•"/>
            </a:pPr>
            <a:r>
              <a:rPr lang="en-US" altLang="en-US" sz="2000" b="0" dirty="0"/>
              <a:t>The CDF of the cross correlation between the full length LTF and decoded LTF is plotted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en-US" sz="2000" b="0" dirty="0"/>
              <a:t>For comparison purpose, the CDF of the cross correlation between the LTF in the attack window and the decoded signal in the attack window is also plotted </a:t>
            </a:r>
          </a:p>
          <a:p>
            <a:pPr eaLnBrk="1" hangingPunct="1"/>
            <a:endParaRPr lang="en-US" altLang="en-US" b="0" dirty="0"/>
          </a:p>
        </p:txBody>
      </p:sp>
      <p:sp>
        <p:nvSpPr>
          <p:cNvPr id="28676" name="Slide Number Placeholder 4">
            <a:extLst>
              <a:ext uri="{FF2B5EF4-FFF2-40B4-BE49-F238E27FC236}">
                <a16:creationId xmlns:a16="http://schemas.microsoft.com/office/drawing/2014/main" id="{D61DF71B-5C89-4A92-A95E-F3049726BEA3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xfrm>
            <a:off x="4067944" y="6503988"/>
            <a:ext cx="1015355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600" b="0" dirty="0"/>
              <a:t>Slide </a:t>
            </a:r>
            <a:fld id="{6385C9AD-3DE9-4941-BD64-3DF153F992C3}" type="slidenum">
              <a:rPr lang="en-GB" altLang="en-US" sz="1600" b="0" smtClean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GB" altLang="en-US" sz="1600" b="0" dirty="0"/>
          </a:p>
        </p:txBody>
      </p:sp>
      <p:sp>
        <p:nvSpPr>
          <p:cNvPr id="28678" name="Date Placeholder 1">
            <a:extLst>
              <a:ext uri="{FF2B5EF4-FFF2-40B4-BE49-F238E27FC236}">
                <a16:creationId xmlns:a16="http://schemas.microsoft.com/office/drawing/2014/main" id="{DF2E577C-2841-4E85-9224-F6E2D5ABA255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May 2020</a:t>
            </a:r>
            <a:endParaRPr lang="en-US" altLang="en-US" sz="1800" dirty="0"/>
          </a:p>
        </p:txBody>
      </p:sp>
      <p:sp>
        <p:nvSpPr>
          <p:cNvPr id="28677" name="Right Brace 58">
            <a:extLst>
              <a:ext uri="{FF2B5EF4-FFF2-40B4-BE49-F238E27FC236}">
                <a16:creationId xmlns:a16="http://schemas.microsoft.com/office/drawing/2014/main" id="{CC9B391C-85D3-4435-AD74-F60541DB9356}"/>
              </a:ext>
            </a:extLst>
          </p:cNvPr>
          <p:cNvSpPr>
            <a:spLocks/>
          </p:cNvSpPr>
          <p:nvPr/>
        </p:nvSpPr>
        <p:spPr bwMode="auto">
          <a:xfrm rot="5400000">
            <a:off x="4145757" y="8079581"/>
            <a:ext cx="215900" cy="576263"/>
          </a:xfrm>
          <a:prstGeom prst="rightBrace">
            <a:avLst>
              <a:gd name="adj1" fmla="val 8341"/>
              <a:gd name="adj2" fmla="val 50000"/>
            </a:avLst>
          </a:prstGeom>
          <a:noFill/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200" b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A6A35F09-C413-41EA-9ABE-2740578DE4C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Jiang and Li, Intel</a:t>
            </a:r>
            <a:endParaRPr lang="en-GB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DDC320-57E8-4937-B092-49F6F977E6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Simulation Results (1)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45544BC-89B1-4804-9B6C-0505BFFD0FC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18</a:t>
            </a:fld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ACFC1D-D5C6-4DF3-A293-B5A2F5EC449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Jiang and Li,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F12CB7-8FCC-4ED5-A37A-48FB9A70B58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2372976-ABB4-4F8E-89AE-8BCB92575F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04912" y="2348880"/>
            <a:ext cx="5952016" cy="3948464"/>
          </a:xfrm>
          <a:prstGeom prst="rect">
            <a:avLst/>
          </a:prstGeom>
        </p:spPr>
      </p:pic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618F51AB-91E6-4887-A78B-1A8D976755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5513" y="1589204"/>
            <a:ext cx="7770813" cy="43968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3/4 LTF observation and Hamming window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E0C74EE8-CEB4-4F1D-8395-DE2667E9EF51}"/>
              </a:ext>
            </a:extLst>
          </p:cNvPr>
          <p:cNvCxnSpPr/>
          <p:nvPr/>
        </p:nvCxnSpPr>
        <p:spPr bwMode="auto">
          <a:xfrm>
            <a:off x="5220072" y="4005064"/>
            <a:ext cx="432048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9" name="TextBox 18">
            <a:extLst>
              <a:ext uri="{FF2B5EF4-FFF2-40B4-BE49-F238E27FC236}">
                <a16:creationId xmlns:a16="http://schemas.microsoft.com/office/drawing/2014/main" id="{27C23CA5-D92A-46C0-AEDD-FF4E31480799}"/>
              </a:ext>
            </a:extLst>
          </p:cNvPr>
          <p:cNvSpPr txBox="1"/>
          <p:nvPr/>
        </p:nvSpPr>
        <p:spPr>
          <a:xfrm>
            <a:off x="3737123" y="3682416"/>
            <a:ext cx="19149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50% success rate </a:t>
            </a:r>
          </a:p>
        </p:txBody>
      </p:sp>
    </p:spTree>
    <p:extLst>
      <p:ext uri="{BB962C8B-B14F-4D97-AF65-F5344CB8AC3E}">
        <p14:creationId xmlns:p14="http://schemas.microsoft.com/office/powerpoint/2010/main" val="168964128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1CA7D-26BD-4765-B4E3-6FB5DDECBA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/>
              <a:t>Simulation Results (2)</a:t>
            </a:r>
            <a:endParaRPr lang="en-US" sz="2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2B0A4B5-2529-425D-8633-40A14D0686A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19</a:t>
            </a:fld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967A9C-2A74-4529-9731-AA0DD42CD62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58A254-B169-4EDC-BDFB-010FA601683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Jiang and Li, Intel</a:t>
            </a:r>
            <a:endParaRPr lang="en-GB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F182680-3A15-4484-B4C0-A95EF476C4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3403" y="2285967"/>
            <a:ext cx="5826773" cy="3886231"/>
          </a:xfrm>
          <a:prstGeom prst="rect">
            <a:avLst/>
          </a:prstGeom>
        </p:spPr>
      </p:pic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0BCCD33B-1780-4CA2-B04F-CBE4897E6C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4332" y="1646698"/>
            <a:ext cx="7770813" cy="43968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3/4 LTF observation and Hamming window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6B1DA867-42F9-4969-9173-E1E6B26A29D0}"/>
              </a:ext>
            </a:extLst>
          </p:cNvPr>
          <p:cNvCxnSpPr/>
          <p:nvPr/>
        </p:nvCxnSpPr>
        <p:spPr bwMode="auto">
          <a:xfrm>
            <a:off x="5940152" y="3090745"/>
            <a:ext cx="432048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2" name="TextBox 11">
            <a:extLst>
              <a:ext uri="{FF2B5EF4-FFF2-40B4-BE49-F238E27FC236}">
                <a16:creationId xmlns:a16="http://schemas.microsoft.com/office/drawing/2014/main" id="{0DCBE290-ABFC-4DBD-A907-9CF9103BF6A7}"/>
              </a:ext>
            </a:extLst>
          </p:cNvPr>
          <p:cNvSpPr txBox="1"/>
          <p:nvPr/>
        </p:nvSpPr>
        <p:spPr>
          <a:xfrm>
            <a:off x="4474792" y="2747615"/>
            <a:ext cx="19149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25% success rate </a:t>
            </a:r>
          </a:p>
        </p:txBody>
      </p:sp>
    </p:spTree>
    <p:extLst>
      <p:ext uri="{BB962C8B-B14F-4D97-AF65-F5344CB8AC3E}">
        <p14:creationId xmlns:p14="http://schemas.microsoft.com/office/powerpoint/2010/main" val="15332571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EEB8DC5-C2E5-47E2-BC3D-D78B3069E0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6D24465E-2B0A-4D96-BA39-EC98956D452B}" type="slidenum">
              <a:rPr lang="en-GB" altLang="en-US" smtClean="0"/>
              <a:pPr>
                <a:defRPr/>
              </a:pPr>
              <a:t>2</a:t>
            </a:fld>
            <a:endParaRPr lang="en-GB" altLang="en-US" dirty="0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4E42FB7C-1CEA-42F7-BC76-186698B4DBB1}"/>
              </a:ext>
            </a:extLst>
          </p:cNvPr>
          <p:cNvGraphicFramePr>
            <a:graphicFrameLocks noGrp="1"/>
          </p:cNvGraphicFramePr>
          <p:nvPr/>
        </p:nvGraphicFramePr>
        <p:xfrm>
          <a:off x="723899" y="2420888"/>
          <a:ext cx="7772401" cy="2520280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7700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603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860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6650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38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54798">
                <a:tc>
                  <a:txBody>
                    <a:bodyPr/>
                    <a:lstStyle/>
                    <a:p>
                      <a:r>
                        <a:rPr lang="en-US" dirty="0"/>
                        <a:t>CID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Page/Line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Clause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Comment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Proposed</a:t>
                      </a:r>
                      <a:r>
                        <a:rPr lang="en-US" baseline="0" dirty="0"/>
                        <a:t> resolution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5482">
                <a:tc>
                  <a:txBody>
                    <a:bodyPr/>
                    <a:lstStyle/>
                    <a:p>
                      <a:r>
                        <a:rPr lang="en-US" dirty="0"/>
                        <a:t>3911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153.00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11.22.6.4.6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Secure LTF mechanism for TB and NTB ranging needs to be improved. A submission will be provided.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800" b="0" i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 in comment.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6" name="Title 1">
            <a:extLst>
              <a:ext uri="{FF2B5EF4-FFF2-40B4-BE49-F238E27FC236}">
                <a16:creationId xmlns:a16="http://schemas.microsoft.com/office/drawing/2014/main" id="{8FFF881D-E3B1-4709-AC36-D13E1411A9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/>
          <a:lstStyle/>
          <a:p>
            <a:pPr>
              <a:defRPr/>
            </a:pPr>
            <a:r>
              <a:rPr lang="en-US" dirty="0">
                <a:ea typeface="+mj-ea"/>
                <a:cs typeface="+mj-cs"/>
              </a:rPr>
              <a:t>11az LB249 CID 3911</a:t>
            </a: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286B8163-B4A7-499C-B20A-302973108281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357818" y="6475415"/>
            <a:ext cx="3184520" cy="180975"/>
          </a:xfrm>
        </p:spPr>
        <p:txBody>
          <a:bodyPr/>
          <a:lstStyle/>
          <a:p>
            <a:r>
              <a:rPr lang="da-DK" dirty="0"/>
              <a:t>Jiang and Li, Intel</a:t>
            </a:r>
            <a:endParaRPr lang="en-GB" dirty="0"/>
          </a:p>
        </p:txBody>
      </p:sp>
      <p:sp>
        <p:nvSpPr>
          <p:cNvPr id="9" name="Date Placeholder 3">
            <a:extLst>
              <a:ext uri="{FF2B5EF4-FFF2-40B4-BE49-F238E27FC236}">
                <a16:creationId xmlns:a16="http://schemas.microsoft.com/office/drawing/2014/main" id="{10C2F8ED-FCFC-4794-ACA8-6DD0E68248FC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3" y="333375"/>
            <a:ext cx="1874823" cy="273050"/>
          </a:xfrm>
        </p:spPr>
        <p:txBody>
          <a:bodyPr/>
          <a:lstStyle/>
          <a:p>
            <a:pPr>
              <a:defRPr/>
            </a:pPr>
            <a:r>
              <a:rPr lang="en-US" dirty="0"/>
              <a:t>May 2020</a:t>
            </a:r>
          </a:p>
        </p:txBody>
      </p:sp>
    </p:spTree>
    <p:extLst>
      <p:ext uri="{BB962C8B-B14F-4D97-AF65-F5344CB8AC3E}">
        <p14:creationId xmlns:p14="http://schemas.microsoft.com/office/powerpoint/2010/main" val="187078334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08A02-77C3-4A3C-868E-EA2C3C538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/>
              <a:t>Simulation Results (3)</a:t>
            </a:r>
            <a:endParaRPr lang="en-US" sz="2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AB5EC06-499F-4A15-943E-32DFC12AD1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20</a:t>
            </a:fld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14488-615E-479E-838E-776713C77AC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6E62BB-5438-4B7E-8E23-598FCD30EF5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Jiang and Li, Intel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524A18F-C3F4-4B9D-B849-581A896CDD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48980" y="2132856"/>
            <a:ext cx="6115619" cy="4102255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363967C7-74E0-4FBA-A1CF-3FD75FDEE5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635236"/>
            <a:ext cx="7770813" cy="43968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11/16 LTF observation and Han window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5AF498-3AC5-4437-9034-69F2A26E1A64}"/>
              </a:ext>
            </a:extLst>
          </p:cNvPr>
          <p:cNvSpPr txBox="1"/>
          <p:nvPr/>
        </p:nvSpPr>
        <p:spPr>
          <a:xfrm>
            <a:off x="4400319" y="2842863"/>
            <a:ext cx="19149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25% success rate 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82CCABA0-B5D6-459A-A54C-3012DB69C06C}"/>
              </a:ext>
            </a:extLst>
          </p:cNvPr>
          <p:cNvCxnSpPr/>
          <p:nvPr/>
        </p:nvCxnSpPr>
        <p:spPr bwMode="auto">
          <a:xfrm>
            <a:off x="5580112" y="3163070"/>
            <a:ext cx="432048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413806827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48B0EE-2FB3-4061-A0BE-817D7A610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/>
              <a:t>Simulation Results (4)</a:t>
            </a:r>
            <a:endParaRPr lang="en-US" sz="2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12BCBD6-72CD-4D97-9491-64B93967A16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21</a:t>
            </a:fld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FEAA15-9144-4676-986C-F2A601A0EDC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2CEC34-8014-4DED-AE37-C929E25B346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Jiang and Li, Intel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4DEF77F-2262-45D8-B414-7B0CD31243C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25026" y="2293860"/>
            <a:ext cx="5492361" cy="3883409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BC284078-AE5E-4F2C-B58E-E3B934480F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688185"/>
            <a:ext cx="7770813" cy="43968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11/16 LTF observation and Han window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244DD0F-882D-419C-AEF0-399F9141C2BF}"/>
              </a:ext>
            </a:extLst>
          </p:cNvPr>
          <p:cNvSpPr txBox="1"/>
          <p:nvPr/>
        </p:nvSpPr>
        <p:spPr>
          <a:xfrm>
            <a:off x="4355976" y="2581003"/>
            <a:ext cx="19149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20% success rate 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F41B252-4801-48CA-8094-9AFB5CD60C6C}"/>
              </a:ext>
            </a:extLst>
          </p:cNvPr>
          <p:cNvCxnSpPr/>
          <p:nvPr/>
        </p:nvCxnSpPr>
        <p:spPr bwMode="auto">
          <a:xfrm>
            <a:off x="5940152" y="2930131"/>
            <a:ext cx="432048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43692599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69B4B8-4C8E-465E-A354-18C78FBBC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/>
              <a:t>Simulation Results (5)</a:t>
            </a:r>
            <a:endParaRPr lang="en-US" sz="28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1BD1F0-7366-48D7-A803-BDFE2F2C799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189405-25C2-4593-8ABD-2F30FCE244F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22</a:t>
            </a:fld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C96CAA-F85A-4BB8-A868-720732522B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Jiang and Li, Intel</a:t>
            </a:r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C1C8697-4C40-4F7D-B0BD-770C2C6B2C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7704" y="2348880"/>
            <a:ext cx="5256964" cy="3960440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5053F574-DF7D-47F2-8181-8EE4EC8739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697266"/>
            <a:ext cx="7770813" cy="43968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3/4 LTF observation and Hamming window</a:t>
            </a:r>
          </a:p>
        </p:txBody>
      </p:sp>
    </p:spTree>
    <p:extLst>
      <p:ext uri="{BB962C8B-B14F-4D97-AF65-F5344CB8AC3E}">
        <p14:creationId xmlns:p14="http://schemas.microsoft.com/office/powerpoint/2010/main" val="21800449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BAC096-3B43-4579-A591-B987ABDA27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/>
              <a:t>Simulation Results (6)</a:t>
            </a:r>
            <a:endParaRPr lang="en-US" sz="2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AC19BB9-B453-4FF6-A061-B0AFE332FE9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23</a:t>
            </a:fld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7AF741-108F-4751-9911-2F45F0F0D3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167DAF7E-A859-4520-9B07-CE5AA53ADFD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Jiang and Li, Intel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A7B4D9B-947A-4AAD-8FF0-25EAF197C7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2338274"/>
            <a:ext cx="5472608" cy="4115062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4640E76F-70F3-4598-BAEA-A1686A669E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1" y="1739905"/>
            <a:ext cx="7770813" cy="43968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3/4 LTF observation and Hamming window</a:t>
            </a:r>
          </a:p>
        </p:txBody>
      </p:sp>
    </p:spTree>
    <p:extLst>
      <p:ext uri="{BB962C8B-B14F-4D97-AF65-F5344CB8AC3E}">
        <p14:creationId xmlns:p14="http://schemas.microsoft.com/office/powerpoint/2010/main" val="33716674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41812C-3BC6-4013-9C59-CBE0CB056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800" dirty="0"/>
              <a:t>Simulation Results (7)</a:t>
            </a:r>
            <a:endParaRPr lang="en-US" sz="280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C1FE03-5314-4C3C-A4BE-6C5A964226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24</a:t>
            </a:fld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467602-1797-4B53-909A-B3685D3B938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D4E184-DB93-47A8-83BD-32C7F9A28FA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Jiang and Li, Intel</a:t>
            </a:r>
            <a:endParaRPr lang="en-GB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B1489C7-2280-4B27-9FEE-95D2D0A8A72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58690" y="2212503"/>
            <a:ext cx="5808846" cy="4107182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EBBEDC9-20E8-4BE8-86FB-1BB1BC1A0E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521960"/>
            <a:ext cx="7770813" cy="43968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3/4 LTF observation and Blackman window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8BBF3A41-BF38-4B52-BD42-A7EF05315383}"/>
              </a:ext>
            </a:extLst>
          </p:cNvPr>
          <p:cNvSpPr txBox="1"/>
          <p:nvPr/>
        </p:nvSpPr>
        <p:spPr>
          <a:xfrm>
            <a:off x="4644008" y="3028890"/>
            <a:ext cx="19149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34% success rate 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7FA33413-DC91-4B1E-9B07-B5365AB95B92}"/>
              </a:ext>
            </a:extLst>
          </p:cNvPr>
          <p:cNvCxnSpPr/>
          <p:nvPr/>
        </p:nvCxnSpPr>
        <p:spPr bwMode="auto">
          <a:xfrm>
            <a:off x="5796136" y="3361664"/>
            <a:ext cx="432048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38798591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1F3DE4-107E-44B7-AB04-9D27ED4408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Simulation Results (8)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8A9CB2-ABF4-4E6D-A66D-B7616929369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25</a:t>
            </a:fld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9826B5-088C-42EE-9563-3749D10BA020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Jiang and Li,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A578201-C30D-4456-990A-A3688750F4B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3EC3151-9BCD-4B6E-BFB2-BD6B58722D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34324" y="2176172"/>
            <a:ext cx="5845570" cy="4133148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265E298-D82D-408A-AFE7-7A24D82803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610548"/>
            <a:ext cx="7770813" cy="439687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3/4 LTF observation and Blackman window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28EF559-2AD2-47A4-8C24-86C950733862}"/>
              </a:ext>
            </a:extLst>
          </p:cNvPr>
          <p:cNvSpPr txBox="1"/>
          <p:nvPr/>
        </p:nvSpPr>
        <p:spPr>
          <a:xfrm>
            <a:off x="4612896" y="2940117"/>
            <a:ext cx="191499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31% success rate 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E9A0A7DC-C512-4222-9450-857DE7215AD6}"/>
              </a:ext>
            </a:extLst>
          </p:cNvPr>
          <p:cNvCxnSpPr/>
          <p:nvPr/>
        </p:nvCxnSpPr>
        <p:spPr bwMode="auto">
          <a:xfrm>
            <a:off x="6099292" y="3242973"/>
            <a:ext cx="432048" cy="288032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67671730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53BA8-930B-4828-839D-A1C9E5892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/>
              <a:t>Conclusions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84838-55D9-4D89-9D4D-F32EDEA05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340" y="1830392"/>
            <a:ext cx="7770813" cy="447892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/>
              <a:t>Our results showed that fully random 64 QAM signal is not secure enough against attacks.</a:t>
            </a:r>
            <a:r>
              <a:rPr lang="zh-CN" altLang="en-US" sz="2400" b="0" dirty="0"/>
              <a:t> </a:t>
            </a:r>
            <a:endParaRPr lang="en-US" sz="24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/>
              <a:t>Using a larger size sphere decoder </a:t>
            </a:r>
            <a:r>
              <a:rPr lang="en-US" sz="2400" b="0" i="1" dirty="0"/>
              <a:t>e.g.</a:t>
            </a:r>
            <a:r>
              <a:rPr lang="en-US" sz="2400" b="0" dirty="0"/>
              <a:t> 6x6 or 8x8, the attacker can improve the attack performance e.g. smaller observation windows and lower SNR.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/>
              <a:t>Window functions other than the evaluated ones may also improve attack performance.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890649-7FC6-4350-82DA-D35456ADCB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26</a:t>
            </a:fld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97ED6-F87B-477E-A829-01DDDCDA24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Jiang and Li,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CF169C-DAD8-409F-8761-922062B97D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125364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13" descr="A screenshot of a video game&#10;&#10;Description automatically generated">
            <a:extLst>
              <a:ext uri="{FF2B5EF4-FFF2-40B4-BE49-F238E27FC236}">
                <a16:creationId xmlns:a16="http://schemas.microsoft.com/office/drawing/2014/main" id="{56B27CEE-CCE1-4087-8BE4-CFBA1DF214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2267744" y="3666130"/>
            <a:ext cx="4752528" cy="2808312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A353BA8-930B-4828-839D-A1C9E5892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/>
              <a:t>On Attack Window Size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84838-55D9-4D89-9D4D-F32EDEA05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628800"/>
            <a:ext cx="7770813" cy="2937650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0" dirty="0"/>
              <a:t>Discussions in [6] assume a constraint that the fake path is within a certain dB e.g. 10 dB down from the main true path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200" b="0" dirty="0"/>
              <a:t>This is impractical </a:t>
            </a:r>
          </a:p>
          <a:p>
            <a:pPr marL="585788" lvl="1" indent="-285750">
              <a:buFont typeface="Times New Roman" panose="02020603050405020304" pitchFamily="18" charset="0"/>
              <a:buChar char="―"/>
            </a:pPr>
            <a:r>
              <a:rPr lang="en-US" sz="1800" b="0" dirty="0"/>
              <a:t>The true paths may not even be received by the intended receiver </a:t>
            </a:r>
          </a:p>
          <a:p>
            <a:pPr marL="585788" lvl="1" indent="-285750">
              <a:buFont typeface="Times New Roman" panose="02020603050405020304" pitchFamily="18" charset="0"/>
              <a:buChar char="―"/>
            </a:pPr>
            <a:r>
              <a:rPr lang="en-US" sz="1800" dirty="0"/>
              <a:t>T</a:t>
            </a:r>
            <a:r>
              <a:rPr lang="en-US" sz="1800" b="0" dirty="0"/>
              <a:t>he attacker can pick up the weak sounding signal with directional antennas and then send the attack signal to the intended receiver</a:t>
            </a:r>
          </a:p>
          <a:p>
            <a:pPr marL="0" indent="0"/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890649-7FC6-4350-82DA-D35456ADCB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27</a:t>
            </a:fld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97ED6-F87B-477E-A829-01DDDCDA24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Jiang and Li,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CF169C-DAD8-409F-8761-922062B97D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grpSp>
        <p:nvGrpSpPr>
          <p:cNvPr id="25" name="Group 24">
            <a:extLst>
              <a:ext uri="{FF2B5EF4-FFF2-40B4-BE49-F238E27FC236}">
                <a16:creationId xmlns:a16="http://schemas.microsoft.com/office/drawing/2014/main" id="{B80AEE2D-404E-4FB0-B746-BA9771DBCA3A}"/>
              </a:ext>
            </a:extLst>
          </p:cNvPr>
          <p:cNvGrpSpPr/>
          <p:nvPr/>
        </p:nvGrpSpPr>
        <p:grpSpPr>
          <a:xfrm>
            <a:off x="2282099" y="3861048"/>
            <a:ext cx="4982907" cy="2394087"/>
            <a:chOff x="2282099" y="3861048"/>
            <a:chExt cx="4982907" cy="2394087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D2BFF3C7-2CEB-4679-9721-31C35AAEF490}"/>
                </a:ext>
              </a:extLst>
            </p:cNvPr>
            <p:cNvSpPr/>
            <p:nvPr/>
          </p:nvSpPr>
          <p:spPr bwMode="auto">
            <a:xfrm>
              <a:off x="2282099" y="4003140"/>
              <a:ext cx="3240360" cy="432048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7" name="Rectangle 16">
              <a:extLst>
                <a:ext uri="{FF2B5EF4-FFF2-40B4-BE49-F238E27FC236}">
                  <a16:creationId xmlns:a16="http://schemas.microsoft.com/office/drawing/2014/main" id="{0797C1EB-EEE1-4A73-BABC-4885241F561F}"/>
                </a:ext>
              </a:extLst>
            </p:cNvPr>
            <p:cNvSpPr/>
            <p:nvPr/>
          </p:nvSpPr>
          <p:spPr bwMode="auto">
            <a:xfrm rot="18064062">
              <a:off x="4601610" y="5293919"/>
              <a:ext cx="1236312" cy="43280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75CA1879-3E77-4088-97C0-450244005D55}"/>
                </a:ext>
              </a:extLst>
            </p:cNvPr>
            <p:cNvSpPr/>
            <p:nvPr/>
          </p:nvSpPr>
          <p:spPr bwMode="auto">
            <a:xfrm>
              <a:off x="5868144" y="3861048"/>
              <a:ext cx="1252846" cy="360040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18DDFBEB-7EEA-4B1D-8A74-0E26EACE133D}"/>
                </a:ext>
              </a:extLst>
            </p:cNvPr>
            <p:cNvSpPr/>
            <p:nvPr/>
          </p:nvSpPr>
          <p:spPr bwMode="auto">
            <a:xfrm>
              <a:off x="5076056" y="5373215"/>
              <a:ext cx="2188950" cy="756837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0" name="Rectangle 19">
              <a:extLst>
                <a:ext uri="{FF2B5EF4-FFF2-40B4-BE49-F238E27FC236}">
                  <a16:creationId xmlns:a16="http://schemas.microsoft.com/office/drawing/2014/main" id="{6B39DF4E-6F34-47D0-9AC0-BE07528A7BEF}"/>
                </a:ext>
              </a:extLst>
            </p:cNvPr>
            <p:cNvSpPr/>
            <p:nvPr/>
          </p:nvSpPr>
          <p:spPr bwMode="auto">
            <a:xfrm rot="18064062">
              <a:off x="4200567" y="4575476"/>
              <a:ext cx="1236312" cy="68680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Rectangle 20">
              <a:extLst>
                <a:ext uri="{FF2B5EF4-FFF2-40B4-BE49-F238E27FC236}">
                  <a16:creationId xmlns:a16="http://schemas.microsoft.com/office/drawing/2014/main" id="{CB3F3460-81A1-4F29-9681-5F5E4F7D7266}"/>
                </a:ext>
              </a:extLst>
            </p:cNvPr>
            <p:cNvSpPr/>
            <p:nvPr/>
          </p:nvSpPr>
          <p:spPr bwMode="auto">
            <a:xfrm rot="470252">
              <a:off x="5865763" y="3875762"/>
              <a:ext cx="727891" cy="68680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62456253-8D86-4552-9D62-93C732712B20}"/>
                </a:ext>
              </a:extLst>
            </p:cNvPr>
            <p:cNvSpPr/>
            <p:nvPr/>
          </p:nvSpPr>
          <p:spPr bwMode="auto">
            <a:xfrm rot="470252">
              <a:off x="5929897" y="4701275"/>
              <a:ext cx="520272" cy="68680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698B47A2-85E6-426E-AC50-CDDE4751751C}"/>
                </a:ext>
              </a:extLst>
            </p:cNvPr>
            <p:cNvSpPr/>
            <p:nvPr/>
          </p:nvSpPr>
          <p:spPr bwMode="auto">
            <a:xfrm rot="1073699">
              <a:off x="4064530" y="5206981"/>
              <a:ext cx="310111" cy="686805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4" name="Rectangle 23">
              <a:extLst>
                <a:ext uri="{FF2B5EF4-FFF2-40B4-BE49-F238E27FC236}">
                  <a16:creationId xmlns:a16="http://schemas.microsoft.com/office/drawing/2014/main" id="{CBA3928F-16EC-4CC2-B6AE-C3B3A91A6581}"/>
                </a:ext>
              </a:extLst>
            </p:cNvPr>
            <p:cNvSpPr/>
            <p:nvPr/>
          </p:nvSpPr>
          <p:spPr bwMode="auto">
            <a:xfrm rot="1073699">
              <a:off x="3792839" y="5997269"/>
              <a:ext cx="512166" cy="257866"/>
            </a:xfrm>
            <a:prstGeom prst="rect">
              <a:avLst/>
            </a:prstGeom>
            <a:solidFill>
              <a:schemeClr val="bg1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1579025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>
            <a:extLst>
              <a:ext uri="{FF2B5EF4-FFF2-40B4-BE49-F238E27FC236}">
                <a16:creationId xmlns:a16="http://schemas.microsoft.com/office/drawing/2014/main" id="{A7318A28-A09B-4C0C-89BD-327B45EC1A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420888"/>
            <a:ext cx="9144000" cy="405544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A353BA8-930B-4828-839D-A1C9E5892E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6912" y="588881"/>
            <a:ext cx="7770813" cy="1065213"/>
          </a:xfrm>
        </p:spPr>
        <p:txBody>
          <a:bodyPr/>
          <a:lstStyle/>
          <a:p>
            <a:r>
              <a:rPr lang="en-US" altLang="zh-CN" sz="2800" dirty="0"/>
              <a:t>Example of Self-Interference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84838-55D9-4D89-9D4D-F32EDEA05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531754"/>
            <a:ext cx="7770813" cy="1010149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SNR -6 dB, BW 160 MHz, attack window 1/5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AWGN-like sounding signal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Matched filter is used as channel estimator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890649-7FC6-4350-82DA-D35456ADCB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28</a:t>
            </a:fld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97ED6-F87B-477E-A829-01DDDCDA24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Jiang and Li,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CF169C-DAD8-409F-8761-922062B97D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8BE3E52-A18D-4869-8EDB-F7798E39C9DC}"/>
              </a:ext>
            </a:extLst>
          </p:cNvPr>
          <p:cNvSpPr txBox="1"/>
          <p:nvPr/>
        </p:nvSpPr>
        <p:spPr>
          <a:xfrm>
            <a:off x="7308304" y="4869160"/>
            <a:ext cx="18349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FFC000"/>
                </a:solidFill>
              </a:rPr>
              <a:t>Similar SINR level</a:t>
            </a:r>
          </a:p>
        </p:txBody>
      </p:sp>
      <p:cxnSp>
        <p:nvCxnSpPr>
          <p:cNvPr id="10" name="Connector: Curved 9">
            <a:extLst>
              <a:ext uri="{FF2B5EF4-FFF2-40B4-BE49-F238E27FC236}">
                <a16:creationId xmlns:a16="http://schemas.microsoft.com/office/drawing/2014/main" id="{3F617F7F-4556-4963-B3A0-75946C38CC09}"/>
              </a:ext>
            </a:extLst>
          </p:cNvPr>
          <p:cNvCxnSpPr>
            <a:cxnSpLocks/>
            <a:stCxn id="8" idx="0"/>
          </p:cNvCxnSpPr>
          <p:nvPr/>
        </p:nvCxnSpPr>
        <p:spPr bwMode="auto">
          <a:xfrm rot="16200000" flipV="1">
            <a:off x="7731982" y="4375386"/>
            <a:ext cx="320826" cy="666722"/>
          </a:xfrm>
          <a:prstGeom prst="curvedConnector2">
            <a:avLst/>
          </a:prstGeom>
          <a:solidFill>
            <a:srgbClr val="00B8FF"/>
          </a:solidFill>
          <a:ln w="1587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26" name="Connector: Curved 25">
            <a:extLst>
              <a:ext uri="{FF2B5EF4-FFF2-40B4-BE49-F238E27FC236}">
                <a16:creationId xmlns:a16="http://schemas.microsoft.com/office/drawing/2014/main" id="{707C784F-8CD3-44BB-93BE-2EF5DDDC537D}"/>
              </a:ext>
            </a:extLst>
          </p:cNvPr>
          <p:cNvCxnSpPr>
            <a:cxnSpLocks/>
            <a:stCxn id="8" idx="2"/>
          </p:cNvCxnSpPr>
          <p:nvPr/>
        </p:nvCxnSpPr>
        <p:spPr bwMode="auto">
          <a:xfrm rot="5400000">
            <a:off x="7684125" y="5305180"/>
            <a:ext cx="669875" cy="413389"/>
          </a:xfrm>
          <a:prstGeom prst="curvedConnector3">
            <a:avLst>
              <a:gd name="adj1" fmla="val 50000"/>
            </a:avLst>
          </a:prstGeom>
          <a:solidFill>
            <a:srgbClr val="00B8FF"/>
          </a:solidFill>
          <a:ln w="15875" cap="flat" cmpd="sng" algn="ctr">
            <a:solidFill>
              <a:srgbClr val="0070C0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8460033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353BA8-930B-4828-839D-A1C9E5892E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z="2800" dirty="0"/>
              <a:t>Remarks</a:t>
            </a:r>
            <a:endParaRPr lang="en-US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84838-55D9-4D89-9D4D-F32EDEA05F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0340" y="1830392"/>
            <a:ext cx="7770813" cy="447892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/>
              <a:t>The detection of the SINR degradation due to small attack window may not be reliable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/>
              <a:t>It is hard to standardize the attack detection, which usually depends on the receiver implementation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/>
              <a:t>The overall ranging security relies on both of the ranging parties instead one, where one party doesn’t have the full control of the other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b="0" dirty="0"/>
              <a:t>It is desirable to have a secure ranging scheme that minimizes the requirement of attack detection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b="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890649-7FC6-4350-82DA-D35456ADCB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29</a:t>
            </a:fld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597ED6-F87B-477E-A829-01DDDCDA244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Jiang and Li,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6CF169C-DAD8-409F-8761-922062B97D4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934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EA93FA-9622-4493-8926-A6224EDAB5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Background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55CB83-BA1F-4A90-9ECC-417B03CDB6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a previous presentation we demonstrated that the fully random QPSK LTF is vulnerable to Viterbi equalizer attacker [1]. </a:t>
            </a:r>
            <a:r>
              <a:rPr lang="en-US" altLang="en-US" sz="2400" b="0" dirty="0">
                <a:solidFill>
                  <a:srgbClr val="000000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lang="en-US" altLang="en-US" sz="2400" b="0" dirty="0">
              <a:latin typeface="Arial" panose="020B0604020202020204" pitchFamily="34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alt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contribution [6] proposed fully random 64QAM LTF for secured ranging. The main reason is the prohibitive attack complexity.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b="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submission, we present an attack method with a implementable complexity, which employs sphere decoding (SD) and successive interference cancellation (SIC) to efficiently decode the fully random 64QAM LTF.</a:t>
            </a:r>
            <a:endParaRPr lang="en-US" sz="2400" b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4229D54-76BC-469C-96D9-71692076168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GB" altLang="en-US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3</a:t>
            </a:fld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B09EF0-E040-42B3-B360-D8E2784BEF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5FB11B3A-9663-4455-B8F5-F60B3A8A9A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786772"/>
            <a:ext cx="1919816" cy="20307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112" tIns="914112" rIns="914112" bIns="914112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kumimoji="0" lang="en-US" altLang="en-US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Segoe UI" panose="020B0502040204020203" pitchFamily="34" charset="0"/>
                <a:cs typeface="Segoe UI" panose="020B0502040204020203" pitchFamily="34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CE913C0D-587C-445F-9EC8-11C6743A9B8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 dirty="0"/>
              <a:t>Jiang and Li,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14915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E5954822-15F1-4A4B-AEC3-74E44FF975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2800" dirty="0"/>
              <a:t>Reference</a:t>
            </a:r>
            <a:endParaRPr lang="en-US" altLang="en-US" dirty="0"/>
          </a:p>
        </p:txBody>
      </p:sp>
      <p:sp>
        <p:nvSpPr>
          <p:cNvPr id="58371" name="Content Placeholder 2">
            <a:extLst>
              <a:ext uri="{FF2B5EF4-FFF2-40B4-BE49-F238E27FC236}">
                <a16:creationId xmlns:a16="http://schemas.microsoft.com/office/drawing/2014/main" id="{E1FCB040-EA63-4F33-AD31-20E4A5FB00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12777"/>
            <a:ext cx="7772400" cy="5046762"/>
          </a:xfrm>
        </p:spPr>
        <p:txBody>
          <a:bodyPr/>
          <a:lstStyle/>
          <a:p>
            <a:pPr marL="365760" lvl="4" indent="-457200" algn="just">
              <a:defRPr/>
            </a:pPr>
            <a:r>
              <a:rPr lang="en-GB" altLang="en-US" sz="1800" dirty="0">
                <a:ea typeface="SimSun" panose="02010600030101010101" pitchFamily="2" charset="-122"/>
              </a:rPr>
              <a:t>[1] Q. Li, F. Jiang, X. Chen, and R. Stacey, “</a:t>
            </a:r>
            <a:r>
              <a:rPr lang="en-US" altLang="en-US" sz="1800" dirty="0">
                <a:ea typeface="SimSun" panose="02010600030101010101" pitchFamily="2" charset="-122"/>
              </a:rPr>
              <a:t>Attacks to Fully Random QPSK Sounding Signal,” doc: IEEE 802.11-20-0710r1.</a:t>
            </a:r>
          </a:p>
          <a:p>
            <a:pPr marL="365760" lvl="4" indent="-457200" algn="just">
              <a:defRPr/>
            </a:pPr>
            <a:r>
              <a:rPr lang="en-US" sz="1800" dirty="0"/>
              <a:t>[2] U. </a:t>
            </a:r>
            <a:r>
              <a:rPr lang="en-US" sz="1800" dirty="0" err="1"/>
              <a:t>Fincke</a:t>
            </a:r>
            <a:r>
              <a:rPr lang="en-US" sz="1800" dirty="0"/>
              <a:t> and M. </a:t>
            </a:r>
            <a:r>
              <a:rPr lang="en-US" sz="1800" dirty="0" err="1"/>
              <a:t>Pohst</a:t>
            </a:r>
            <a:r>
              <a:rPr lang="en-US" sz="1800" dirty="0"/>
              <a:t>. Improved methods for calculating vectors of short length in a lattice, including a complexity analysis. Mathematics of Computation, 44 (170):463–471, April 1985.</a:t>
            </a:r>
            <a:endParaRPr lang="en-US" altLang="en-US" sz="1800" dirty="0">
              <a:ea typeface="SimSun" panose="02010600030101010101" pitchFamily="2" charset="-122"/>
            </a:endParaRPr>
          </a:p>
          <a:p>
            <a:pPr marL="365760" lvl="4" indent="-457200" algn="just">
              <a:defRPr/>
            </a:pPr>
            <a:r>
              <a:rPr lang="en-US" altLang="en-US" sz="1800" dirty="0">
                <a:ea typeface="SimSun" panose="02010600030101010101" pitchFamily="2" charset="-122"/>
              </a:rPr>
              <a:t>[3</a:t>
            </a:r>
            <a:r>
              <a:rPr lang="en-US" altLang="en-US" sz="1800" dirty="0"/>
              <a:t>] T. </a:t>
            </a:r>
            <a:r>
              <a:rPr lang="en-US" sz="1800" dirty="0" err="1"/>
              <a:t>Kailath</a:t>
            </a:r>
            <a:r>
              <a:rPr lang="en-US" sz="1800" dirty="0"/>
              <a:t>, H. </a:t>
            </a:r>
            <a:r>
              <a:rPr lang="en-US" sz="1800" dirty="0" err="1"/>
              <a:t>Vikalo</a:t>
            </a:r>
            <a:r>
              <a:rPr lang="en-US" sz="1800" dirty="0"/>
              <a:t>, and B. </a:t>
            </a:r>
            <a:r>
              <a:rPr lang="en-US" sz="1800" dirty="0" err="1"/>
              <a:t>Hassibi</a:t>
            </a:r>
            <a:r>
              <a:rPr lang="en-US" sz="1800" dirty="0"/>
              <a:t>, “MIMO receive algorithms”, Space-Time Wireless Systems: From Array Processing to MIMO Communications, pp. 302-321. Cambridge: Cambridge University Press, 2006.</a:t>
            </a:r>
            <a:endParaRPr lang="en-US" altLang="en-US" sz="1800" dirty="0"/>
          </a:p>
          <a:p>
            <a:pPr marL="365760" lvl="4" indent="-457200" algn="just">
              <a:defRPr/>
            </a:pPr>
            <a:r>
              <a:rPr lang="en-US" sz="1800" dirty="0"/>
              <a:t>[4] A. M. Chan and I. Lee, “A New Reduced-Complexity Sphere Decoder For Multiple Antenna Systems”, pp. 460-464, </a:t>
            </a:r>
            <a:r>
              <a:rPr lang="en-US" sz="1800" i="1" dirty="0">
                <a:ea typeface="SimSun" panose="02010600030101010101" pitchFamily="2" charset="-122"/>
              </a:rPr>
              <a:t>IEEE International Conference on Communications, </a:t>
            </a:r>
            <a:r>
              <a:rPr lang="en-US" sz="1800" dirty="0">
                <a:ea typeface="SimSun" panose="02010600030101010101" pitchFamily="2" charset="-122"/>
              </a:rPr>
              <a:t>May 2002.</a:t>
            </a:r>
            <a:endParaRPr lang="en-GB" altLang="en-US" sz="1800" dirty="0">
              <a:ea typeface="SimSun" panose="02010600030101010101" pitchFamily="2" charset="-122"/>
            </a:endParaRPr>
          </a:p>
          <a:p>
            <a:pPr marL="365760" lvl="4" indent="-457200" algn="just">
              <a:defRPr/>
            </a:pPr>
            <a:r>
              <a:rPr lang="en-GB" altLang="en-US" sz="1800" dirty="0">
                <a:ea typeface="SimSun" panose="02010600030101010101" pitchFamily="2" charset="-122"/>
              </a:rPr>
              <a:t>[5] </a:t>
            </a:r>
            <a:r>
              <a:rPr lang="en-US" sz="1800" dirty="0"/>
              <a:t>M. </a:t>
            </a:r>
            <a:r>
              <a:rPr lang="en-US" sz="1800" dirty="0" err="1"/>
              <a:t>Mohammadkarimi</a:t>
            </a:r>
            <a:r>
              <a:rPr lang="en-US" sz="1800" dirty="0"/>
              <a:t>, M. </a:t>
            </a:r>
            <a:r>
              <a:rPr lang="en-US" sz="1800" dirty="0" err="1"/>
              <a:t>Mehrabi</a:t>
            </a:r>
            <a:r>
              <a:rPr lang="en-US" sz="1800" dirty="0"/>
              <a:t>, M. </a:t>
            </a:r>
            <a:r>
              <a:rPr lang="en-US" sz="1800" dirty="0" err="1"/>
              <a:t>Ardakani</a:t>
            </a:r>
            <a:r>
              <a:rPr lang="en-US" sz="1800" dirty="0"/>
              <a:t>, and Y. Jing, “Deep Learning-Based Sphere Decoding”, pp. 4368-4378, </a:t>
            </a:r>
            <a:r>
              <a:rPr lang="en-US" sz="1800" i="1" dirty="0"/>
              <a:t>IEEE Transactions on Wireless Communications</a:t>
            </a:r>
            <a:r>
              <a:rPr lang="en-US" sz="1800" dirty="0"/>
              <a:t>, vol. 18, no. 9, Sept. 2019.</a:t>
            </a:r>
            <a:endParaRPr lang="en-US" altLang="en-US" sz="1800" dirty="0">
              <a:ea typeface="SimSun" panose="02010600030101010101" pitchFamily="2" charset="-122"/>
            </a:endParaRPr>
          </a:p>
          <a:p>
            <a:pPr marL="320040" lvl="4" indent="-457200">
              <a:defRPr/>
            </a:pPr>
            <a:r>
              <a:rPr lang="en-GB" altLang="en-US" sz="1800" dirty="0">
                <a:ea typeface="SimSun" panose="02010600030101010101" pitchFamily="2" charset="-122"/>
              </a:rPr>
              <a:t>[6] </a:t>
            </a:r>
            <a:r>
              <a:rPr lang="en-US" sz="1800" dirty="0"/>
              <a:t>B. Tian, </a:t>
            </a:r>
            <a:r>
              <a:rPr lang="en-US" sz="1800" i="1" dirty="0"/>
              <a:t>et al</a:t>
            </a:r>
            <a:r>
              <a:rPr lang="en-US" sz="1800" dirty="0"/>
              <a:t>., “11az Secure LTE Design,” </a:t>
            </a:r>
            <a:r>
              <a:rPr lang="en-US" altLang="en-US" sz="1800" dirty="0">
                <a:ea typeface="SimSun" panose="02010600030101010101" pitchFamily="2" charset="-122"/>
              </a:rPr>
              <a:t>doc: IEEE 802.11-20-0836r0</a:t>
            </a:r>
            <a:r>
              <a:rPr lang="en-US" sz="1800" dirty="0"/>
              <a:t>.</a:t>
            </a:r>
          </a:p>
          <a:p>
            <a:pPr marL="320040" lvl="4" indent="-457200">
              <a:defRPr/>
            </a:pPr>
            <a:r>
              <a:rPr lang="en-GB" altLang="en-US" sz="1800" dirty="0">
                <a:ea typeface="SimSun" panose="02010600030101010101" pitchFamily="2" charset="-122"/>
              </a:rPr>
              <a:t>[7] </a:t>
            </a:r>
            <a:r>
              <a:rPr lang="en-US" sz="1800" dirty="0"/>
              <a:t>J. Dogan, </a:t>
            </a:r>
            <a:r>
              <a:rPr lang="en-US" sz="1800" i="1" dirty="0"/>
              <a:t>et al</a:t>
            </a:r>
            <a:r>
              <a:rPr lang="en-US" sz="1800" dirty="0"/>
              <a:t>., “</a:t>
            </a:r>
            <a:r>
              <a:rPr lang="en-GB" altLang="en-US" sz="1800" dirty="0"/>
              <a:t>Computational Attacks on 11az PHY Secure Ranging</a:t>
            </a:r>
            <a:r>
              <a:rPr lang="en-US" sz="1800" dirty="0"/>
              <a:t>,” </a:t>
            </a:r>
            <a:r>
              <a:rPr lang="en-US" altLang="en-US" sz="1800" dirty="0">
                <a:ea typeface="SimSun" panose="02010600030101010101" pitchFamily="2" charset="-122"/>
              </a:rPr>
              <a:t>doc: IEEE 802.11-19-0374r0</a:t>
            </a:r>
            <a:r>
              <a:rPr lang="en-US" sz="1800" dirty="0"/>
              <a:t>.</a:t>
            </a:r>
            <a:endParaRPr lang="en-US" altLang="en-US" sz="1800" dirty="0">
              <a:ea typeface="SimSun" panose="02010600030101010101" pitchFamily="2" charset="-122"/>
            </a:endParaRPr>
          </a:p>
          <a:p>
            <a:pPr marL="320040" lvl="4" indent="-457200" eaLnBrk="1" hangingPunct="1">
              <a:buFontTx/>
              <a:buNone/>
              <a:defRPr/>
            </a:pPr>
            <a:endParaRPr lang="en-US" altLang="en-US" sz="1800" dirty="0">
              <a:ea typeface="SimSun" panose="02010600030101010101" pitchFamily="2" charset="-122"/>
            </a:endParaRPr>
          </a:p>
          <a:p>
            <a:pPr marL="0" lvl="4" indent="0" eaLnBrk="1" hangingPunct="1">
              <a:buFontTx/>
              <a:buNone/>
              <a:defRPr/>
            </a:pPr>
            <a:endParaRPr lang="en-GB" altLang="en-US" sz="2000" dirty="0">
              <a:ea typeface="SimSun" panose="02010600030101010101" pitchFamily="2" charset="-122"/>
            </a:endParaRPr>
          </a:p>
        </p:txBody>
      </p:sp>
      <p:sp>
        <p:nvSpPr>
          <p:cNvPr id="33796" name="Slide Number Placeholder 4">
            <a:extLst>
              <a:ext uri="{FF2B5EF4-FFF2-40B4-BE49-F238E27FC236}">
                <a16:creationId xmlns:a16="http://schemas.microsoft.com/office/drawing/2014/main" id="{BACD636F-74A6-4D30-BFDB-946D42301D5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2D0C2383-E2D9-416E-9CBB-806AF67D7B1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30</a:t>
            </a:fld>
            <a:endParaRPr lang="en-GB" altLang="en-US" sz="1200" b="0"/>
          </a:p>
        </p:txBody>
      </p:sp>
      <p:sp>
        <p:nvSpPr>
          <p:cNvPr id="33797" name="Date Placeholder 1">
            <a:extLst>
              <a:ext uri="{FF2B5EF4-FFF2-40B4-BE49-F238E27FC236}">
                <a16:creationId xmlns:a16="http://schemas.microsoft.com/office/drawing/2014/main" id="{FB12DD48-B2E6-4D06-BCC8-06ABFA901573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May 2020</a:t>
            </a:r>
            <a:endParaRPr lang="en-US" altLang="en-US" sz="1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55B2642-4DC0-413E-9BE8-8452253DF4F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Jiang and Li, Intel</a:t>
            </a:r>
            <a:endParaRPr lang="en-GB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>
            <a:extLst>
              <a:ext uri="{FF2B5EF4-FFF2-40B4-BE49-F238E27FC236}">
                <a16:creationId xmlns:a16="http://schemas.microsoft.com/office/drawing/2014/main" id="{E5954822-15F1-4A4B-AEC3-74E44FF975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6593" y="2708920"/>
            <a:ext cx="7770813" cy="1065213"/>
          </a:xfrm>
        </p:spPr>
        <p:txBody>
          <a:bodyPr/>
          <a:lstStyle/>
          <a:p>
            <a:pPr eaLnBrk="1" hangingPunct="1"/>
            <a:r>
              <a:rPr lang="en-US" altLang="en-US" sz="2800" dirty="0"/>
              <a:t>Backup</a:t>
            </a:r>
            <a:endParaRPr lang="en-US" altLang="en-US" dirty="0"/>
          </a:p>
        </p:txBody>
      </p:sp>
      <p:sp>
        <p:nvSpPr>
          <p:cNvPr id="33796" name="Slide Number Placeholder 4">
            <a:extLst>
              <a:ext uri="{FF2B5EF4-FFF2-40B4-BE49-F238E27FC236}">
                <a16:creationId xmlns:a16="http://schemas.microsoft.com/office/drawing/2014/main" id="{BACD636F-74A6-4D30-BFDB-946D42301D5E}"/>
              </a:ext>
            </a:extLst>
          </p:cNvPr>
          <p:cNvSpPr>
            <a:spLocks noGrp="1" noChangeArrowheads="1"/>
          </p:cNvSpPr>
          <p:nvPr>
            <p:ph type="sldNum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Slide </a:t>
            </a:r>
            <a:fld id="{2D0C2383-E2D9-416E-9CBB-806AF67D7B13}" type="slidenum">
              <a:rPr lang="en-GB" altLang="en-US" sz="1200" b="0" smtClean="0"/>
              <a:pPr>
                <a:spcBef>
                  <a:spcPct val="0"/>
                </a:spcBef>
                <a:buFontTx/>
                <a:buNone/>
              </a:pPr>
              <a:t>31</a:t>
            </a:fld>
            <a:endParaRPr lang="en-GB" altLang="en-US" sz="1200" b="0"/>
          </a:p>
        </p:txBody>
      </p:sp>
      <p:sp>
        <p:nvSpPr>
          <p:cNvPr id="33797" name="Date Placeholder 1">
            <a:extLst>
              <a:ext uri="{FF2B5EF4-FFF2-40B4-BE49-F238E27FC236}">
                <a16:creationId xmlns:a16="http://schemas.microsoft.com/office/drawing/2014/main" id="{FB12DD48-B2E6-4D06-BCC8-06ABFA901573}"/>
              </a:ext>
            </a:extLst>
          </p:cNvPr>
          <p:cNvSpPr>
            <a:spLocks noGrp="1" noChangeArrowheads="1"/>
          </p:cNvSpPr>
          <p:nvPr>
            <p:ph type="dt" idx="1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0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/>
              <a:t>May 2020</a:t>
            </a:r>
            <a:endParaRPr lang="en-US" altLang="en-US" sz="1800" dirty="0"/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E55B2642-4DC0-413E-9BE8-8452253DF4F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a-DK"/>
              <a:t>Jiang and Li, Intel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59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8EBF3-C062-4A8F-A35C-E9DDEC9C7F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Observation Window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467AF6-66D3-4BF3-98B1-2E017FD0DC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9938" y="1634080"/>
            <a:ext cx="7772400" cy="1172913"/>
          </a:xfrm>
        </p:spPr>
        <p:txBody>
          <a:bodyPr>
            <a:norm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200" b="0" dirty="0"/>
              <a:t>Attacker observes the beginning portion and detects the phases of the sinusoids for generating shifted attack signals</a:t>
            </a:r>
          </a:p>
        </p:txBody>
      </p:sp>
      <p:sp>
        <p:nvSpPr>
          <p:cNvPr id="4" name="Date Placeholder 1">
            <a:extLst>
              <a:ext uri="{FF2B5EF4-FFF2-40B4-BE49-F238E27FC236}">
                <a16:creationId xmlns:a16="http://schemas.microsoft.com/office/drawing/2014/main" id="{97A6DE8E-3DFE-43D8-9112-7C92B29CDE4B}"/>
              </a:ext>
            </a:extLst>
          </p:cNvPr>
          <p:cNvSpPr>
            <a:spLocks noGrp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/>
              <a:t>March 2020</a:t>
            </a:r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A310922-0D61-40DD-B1F5-19F7E18A5A5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77888" y="2852937"/>
            <a:ext cx="6750496" cy="50405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69EB5C9C-7CB2-44D9-BA63-FA93DE81EF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66826" y="3455421"/>
            <a:ext cx="6750496" cy="749406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BC8FF78-4F25-45E9-B72F-5E0D48B3AC3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66826" y="4895531"/>
            <a:ext cx="6750496" cy="621701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AF14ABE4-08CA-4934-8E88-57EF1BB6C6F7}"/>
              </a:ext>
            </a:extLst>
          </p:cNvPr>
          <p:cNvSpPr txBox="1"/>
          <p:nvPr/>
        </p:nvSpPr>
        <p:spPr>
          <a:xfrm>
            <a:off x="4223186" y="4041792"/>
            <a:ext cx="697627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/>
              <a:t>…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25B12C9F-9FC4-4279-A8D7-46A937047A4E}"/>
              </a:ext>
            </a:extLst>
          </p:cNvPr>
          <p:cNvSpPr/>
          <p:nvPr/>
        </p:nvSpPr>
        <p:spPr bwMode="auto">
          <a:xfrm>
            <a:off x="1076796" y="2708920"/>
            <a:ext cx="2736305" cy="2915987"/>
          </a:xfrm>
          <a:prstGeom prst="rect">
            <a:avLst/>
          </a:prstGeom>
          <a:solidFill>
            <a:schemeClr val="accent1">
              <a:alpha val="5000"/>
            </a:schemeClr>
          </a:solidFill>
          <a:ln w="15875" cap="flat" cmpd="sng" algn="ctr">
            <a:solidFill>
              <a:schemeClr val="tx1"/>
            </a:solidFill>
            <a:prstDash val="dash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Left Brace 6">
            <a:extLst>
              <a:ext uri="{FF2B5EF4-FFF2-40B4-BE49-F238E27FC236}">
                <a16:creationId xmlns:a16="http://schemas.microsoft.com/office/drawing/2014/main" id="{2D49C13C-DD0B-49E0-B5B6-F8AC6A4984C4}"/>
              </a:ext>
            </a:extLst>
          </p:cNvPr>
          <p:cNvSpPr/>
          <p:nvPr/>
        </p:nvSpPr>
        <p:spPr bwMode="auto">
          <a:xfrm rot="16200000">
            <a:off x="2336937" y="4545124"/>
            <a:ext cx="216024" cy="2736304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D41A59C-4113-4188-84BF-E7BBEC9CB2DB}"/>
              </a:ext>
            </a:extLst>
          </p:cNvPr>
          <p:cNvSpPr txBox="1"/>
          <p:nvPr/>
        </p:nvSpPr>
        <p:spPr>
          <a:xfrm>
            <a:off x="1403648" y="6021288"/>
            <a:ext cx="232788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Observation window</a:t>
            </a:r>
          </a:p>
        </p:txBody>
      </p:sp>
      <p:sp>
        <p:nvSpPr>
          <p:cNvPr id="12" name="Left Brace 11">
            <a:extLst>
              <a:ext uri="{FF2B5EF4-FFF2-40B4-BE49-F238E27FC236}">
                <a16:creationId xmlns:a16="http://schemas.microsoft.com/office/drawing/2014/main" id="{99FCAAD3-C301-4A5F-BEF7-A02E90FCC271}"/>
              </a:ext>
            </a:extLst>
          </p:cNvPr>
          <p:cNvSpPr/>
          <p:nvPr/>
        </p:nvSpPr>
        <p:spPr bwMode="auto">
          <a:xfrm rot="16200000">
            <a:off x="5882023" y="3902952"/>
            <a:ext cx="216024" cy="4054573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BA63213-CB0F-480C-A8C0-CA328CD3D8D8}"/>
              </a:ext>
            </a:extLst>
          </p:cNvPr>
          <p:cNvSpPr txBox="1"/>
          <p:nvPr/>
        </p:nvSpPr>
        <p:spPr>
          <a:xfrm>
            <a:off x="5110627" y="6007881"/>
            <a:ext cx="175881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Attack window</a:t>
            </a:r>
          </a:p>
        </p:txBody>
      </p:sp>
      <p:sp>
        <p:nvSpPr>
          <p:cNvPr id="14" name="Slide Number Placeholder 4">
            <a:extLst>
              <a:ext uri="{FF2B5EF4-FFF2-40B4-BE49-F238E27FC236}">
                <a16:creationId xmlns:a16="http://schemas.microsoft.com/office/drawing/2014/main" id="{116F9682-34C2-4418-A4F6-F0838C501316}"/>
              </a:ext>
            </a:extLst>
          </p:cNvPr>
          <p:cNvSpPr txBox="1">
            <a:spLocks/>
          </p:cNvSpPr>
          <p:nvPr/>
        </p:nvSpPr>
        <p:spPr bwMode="auto">
          <a:xfrm>
            <a:off x="4270264" y="6475413"/>
            <a:ext cx="67967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itchFamily="34" charset="0"/>
              </a:defRPr>
            </a:lvl1pPr>
            <a:lvl2pPr marL="45720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sz="1600"/>
              <a:t>Slide </a:t>
            </a:r>
            <a:fld id="{21E72349-0AA7-4B28-99FF-D7FFD29083F4}" type="slidenum">
              <a:rPr lang="en-GB" altLang="en-US" sz="1600" smtClean="0"/>
              <a:pPr>
                <a:defRPr/>
              </a:pPr>
              <a:t>4</a:t>
            </a:fld>
            <a:endParaRPr lang="en-GB" altLang="en-US" sz="1600" dirty="0"/>
          </a:p>
        </p:txBody>
      </p:sp>
      <p:sp>
        <p:nvSpPr>
          <p:cNvPr id="15" name="Footer Placeholder 1">
            <a:extLst>
              <a:ext uri="{FF2B5EF4-FFF2-40B4-BE49-F238E27FC236}">
                <a16:creationId xmlns:a16="http://schemas.microsoft.com/office/drawing/2014/main" id="{619989DB-2F3B-489A-82B7-426514349D3B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300192" y="6475415"/>
            <a:ext cx="2242146" cy="363537"/>
          </a:xfrm>
        </p:spPr>
        <p:txBody>
          <a:bodyPr/>
          <a:lstStyle/>
          <a:p>
            <a:r>
              <a:rPr lang="en-GB" dirty="0"/>
              <a:t>Jiang and Li, Intel</a:t>
            </a:r>
          </a:p>
        </p:txBody>
      </p:sp>
    </p:spTree>
    <p:extLst>
      <p:ext uri="{BB962C8B-B14F-4D97-AF65-F5344CB8AC3E}">
        <p14:creationId xmlns:p14="http://schemas.microsoft.com/office/powerpoint/2010/main" val="1215748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6B0C1-BA22-4867-B9E4-B2225116C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609600"/>
            <a:ext cx="7770813" cy="1065213"/>
          </a:xfrm>
        </p:spPr>
        <p:txBody>
          <a:bodyPr/>
          <a:lstStyle/>
          <a:p>
            <a:r>
              <a:rPr lang="en-US" sz="2800" dirty="0"/>
              <a:t>Windowed FFT (1/2)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0968-0119-4880-A67B-A8B44A9A3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33234"/>
            <a:ext cx="7772400" cy="1065213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b="0" dirty="0"/>
              <a:t>Time-domain window is applied to weight the input signal and then FFT is performed on the weighted signal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46D89-62C3-4192-9C5E-B7A42CA6846C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736249-4A39-407E-B42A-92A003B0AD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270264" y="6475413"/>
            <a:ext cx="67967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sz="1600" dirty="0"/>
              <a:t>Slide </a:t>
            </a:r>
            <a:fld id="{21E72349-0AA7-4B28-99FF-D7FFD29083F4}" type="slidenum">
              <a:rPr lang="en-GB" altLang="en-US" sz="1600" smtClean="0"/>
              <a:pPr>
                <a:defRPr/>
              </a:pPr>
              <a:t>5</a:t>
            </a:fld>
            <a:endParaRPr lang="en-GB" altLang="en-US" sz="1600" dirty="0"/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FB1492B5-3D02-4AB0-867B-3AD79D52FDD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300192" y="6475415"/>
            <a:ext cx="2242146" cy="363537"/>
          </a:xfrm>
        </p:spPr>
        <p:txBody>
          <a:bodyPr/>
          <a:lstStyle/>
          <a:p>
            <a:r>
              <a:rPr lang="en-GB" dirty="0"/>
              <a:t>Jiang and Li, Intel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D2F44194-CD1B-4561-B4DB-FA5B8FBFDE9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7909" y="2204864"/>
            <a:ext cx="7555120" cy="43205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73491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6B0C1-BA22-4867-B9E4-B2225116C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609600"/>
            <a:ext cx="7770813" cy="1065213"/>
          </a:xfrm>
        </p:spPr>
        <p:txBody>
          <a:bodyPr/>
          <a:lstStyle/>
          <a:p>
            <a:r>
              <a:rPr lang="en-US" sz="2800" dirty="0"/>
              <a:t>Windowed FFT (2/2)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0968-0119-4880-A67B-A8B44A9A3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33234"/>
            <a:ext cx="7772400" cy="1065213"/>
          </a:xfrm>
        </p:spPr>
        <p:txBody>
          <a:bodyPr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200" b="0" dirty="0"/>
              <a:t>The longer the window in time, the fewer the significant taps in frequency 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46D89-62C3-4192-9C5E-B7A42CA6846C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736249-4A39-407E-B42A-92A003B0AD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270264" y="6475413"/>
            <a:ext cx="67967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sz="1600" dirty="0"/>
              <a:t>Slide </a:t>
            </a:r>
            <a:fld id="{21E72349-0AA7-4B28-99FF-D7FFD29083F4}" type="slidenum">
              <a:rPr lang="en-GB" altLang="en-US" sz="1600" smtClean="0"/>
              <a:pPr>
                <a:defRPr/>
              </a:pPr>
              <a:t>6</a:t>
            </a:fld>
            <a:endParaRPr lang="en-GB" altLang="en-US" sz="1600" dirty="0"/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FB1492B5-3D02-4AB0-867B-3AD79D52FDD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300192" y="6475415"/>
            <a:ext cx="2242146" cy="363537"/>
          </a:xfrm>
        </p:spPr>
        <p:txBody>
          <a:bodyPr/>
          <a:lstStyle/>
          <a:p>
            <a:r>
              <a:rPr lang="en-GB" dirty="0"/>
              <a:t>Jiang and Li, Intel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9ACF070-8A3E-4F6D-AB01-947C71EF548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9552" y="2475679"/>
            <a:ext cx="8363794" cy="3767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72962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6B0C1-BA22-4867-B9E4-B2225116C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609600"/>
            <a:ext cx="7770813" cy="1065213"/>
          </a:xfrm>
        </p:spPr>
        <p:txBody>
          <a:bodyPr/>
          <a:lstStyle/>
          <a:p>
            <a:r>
              <a:rPr lang="en-US" sz="2800" dirty="0"/>
              <a:t>Windowing in Time, ICI in Frequency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0968-0119-4880-A67B-A8B44A9A3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560459"/>
            <a:ext cx="7772400" cy="1065213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b="0" dirty="0"/>
              <a:t>The time-domain windowing introduces inter-carrier interferences in frequency domain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46D89-62C3-4192-9C5E-B7A42CA6846C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736249-4A39-407E-B42A-92A003B0AD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270264" y="6475413"/>
            <a:ext cx="67967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sz="1600" dirty="0"/>
              <a:t>Slide </a:t>
            </a:r>
            <a:fld id="{21E72349-0AA7-4B28-99FF-D7FFD29083F4}" type="slidenum">
              <a:rPr lang="en-GB" altLang="en-US" sz="1600" smtClean="0"/>
              <a:pPr>
                <a:defRPr/>
              </a:pPr>
              <a:t>7</a:t>
            </a:fld>
            <a:endParaRPr lang="en-GB" altLang="en-US" sz="1600" dirty="0"/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FB1492B5-3D02-4AB0-867B-3AD79D52FDD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300192" y="6475415"/>
            <a:ext cx="2242146" cy="363537"/>
          </a:xfrm>
        </p:spPr>
        <p:txBody>
          <a:bodyPr/>
          <a:lstStyle/>
          <a:p>
            <a:r>
              <a:rPr lang="en-GB" dirty="0"/>
              <a:t>Jiang and Li, Intel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0B974AFB-C0E2-4406-90C4-33D85B7BF9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9777" y="2348880"/>
            <a:ext cx="7653382" cy="42206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06205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6B0C1-BA22-4867-B9E4-B2225116C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799" y="609600"/>
            <a:ext cx="7770813" cy="1065213"/>
          </a:xfrm>
        </p:spPr>
        <p:txBody>
          <a:bodyPr/>
          <a:lstStyle/>
          <a:p>
            <a:r>
              <a:rPr lang="en-US" sz="2800" dirty="0"/>
              <a:t>Signal Model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A50968-0119-4880-A67B-A8B44A9A3EA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4212" y="1560459"/>
            <a:ext cx="7772400" cy="2165824"/>
          </a:xfrm>
        </p:spPr>
        <p:txBody>
          <a:bodyPr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/>
              <a:t>ISI channel in frequency domain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/>
              <a:t>Conventional equalization methods such as Viterbi equalizer can be applied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b="0" dirty="0"/>
              <a:t>Decision-feedback equalizer will be evaluated in this work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B46D89-62C3-4192-9C5E-B7A42CA6846C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1800" b="1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US" dirty="0"/>
              <a:t>May 2020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736249-4A39-407E-B42A-92A003B0AD71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 bwMode="auto">
          <a:xfrm>
            <a:off x="4270264" y="6475413"/>
            <a:ext cx="679674" cy="2462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defPPr>
              <a:defRPr lang="en-GB"/>
            </a:defPPr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Arial" pitchFamily="34" charset="0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anose="02020603050405020304" pitchFamily="18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en-GB" altLang="en-US" sz="1600" dirty="0"/>
              <a:t>Slide </a:t>
            </a:r>
            <a:fld id="{21E72349-0AA7-4B28-99FF-D7FFD29083F4}" type="slidenum">
              <a:rPr lang="en-GB" altLang="en-US" sz="1600" smtClean="0"/>
              <a:pPr>
                <a:defRPr/>
              </a:pPr>
              <a:t>8</a:t>
            </a:fld>
            <a:endParaRPr lang="en-GB" altLang="en-US" sz="1600" dirty="0"/>
          </a:p>
        </p:txBody>
      </p:sp>
      <p:sp>
        <p:nvSpPr>
          <p:cNvPr id="8" name="Footer Placeholder 1">
            <a:extLst>
              <a:ext uri="{FF2B5EF4-FFF2-40B4-BE49-F238E27FC236}">
                <a16:creationId xmlns:a16="http://schemas.microsoft.com/office/drawing/2014/main" id="{FB1492B5-3D02-4AB0-867B-3AD79D52FDDA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6300192" y="6475415"/>
            <a:ext cx="2242146" cy="363537"/>
          </a:xfrm>
        </p:spPr>
        <p:txBody>
          <a:bodyPr/>
          <a:lstStyle/>
          <a:p>
            <a:r>
              <a:rPr lang="en-GB" dirty="0"/>
              <a:t>Jiang and Li, Intel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6D7D75F3-124C-4336-BA25-509248FF1813}"/>
              </a:ext>
            </a:extLst>
          </p:cNvPr>
          <p:cNvCxnSpPr/>
          <p:nvPr/>
        </p:nvCxnSpPr>
        <p:spPr bwMode="auto">
          <a:xfrm>
            <a:off x="971585" y="4850178"/>
            <a:ext cx="656256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TextBox 10">
            <a:extLst>
              <a:ext uri="{FF2B5EF4-FFF2-40B4-BE49-F238E27FC236}">
                <a16:creationId xmlns:a16="http://schemas.microsoft.com/office/drawing/2014/main" id="{E0109751-31E7-4566-A575-B98005448311}"/>
              </a:ext>
            </a:extLst>
          </p:cNvPr>
          <p:cNvSpPr txBox="1"/>
          <p:nvPr/>
        </p:nvSpPr>
        <p:spPr>
          <a:xfrm>
            <a:off x="7531216" y="4687166"/>
            <a:ext cx="641235" cy="3260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Freq</a:t>
            </a:r>
          </a:p>
        </p:txBody>
      </p:sp>
      <p:sp>
        <p:nvSpPr>
          <p:cNvPr id="12" name="Isosceles Triangle 11">
            <a:extLst>
              <a:ext uri="{FF2B5EF4-FFF2-40B4-BE49-F238E27FC236}">
                <a16:creationId xmlns:a16="http://schemas.microsoft.com/office/drawing/2014/main" id="{5147FD35-1EE7-446F-AB5D-3E0774AD3E83}"/>
              </a:ext>
            </a:extLst>
          </p:cNvPr>
          <p:cNvSpPr/>
          <p:nvPr/>
        </p:nvSpPr>
        <p:spPr bwMode="auto">
          <a:xfrm>
            <a:off x="1338756" y="4087439"/>
            <a:ext cx="1467511" cy="762738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3" name="Isosceles Triangle 12">
            <a:extLst>
              <a:ext uri="{FF2B5EF4-FFF2-40B4-BE49-F238E27FC236}">
                <a16:creationId xmlns:a16="http://schemas.microsoft.com/office/drawing/2014/main" id="{23B5F96A-03F1-44B9-93BA-752EAEB7131C}"/>
              </a:ext>
            </a:extLst>
          </p:cNvPr>
          <p:cNvSpPr/>
          <p:nvPr/>
        </p:nvSpPr>
        <p:spPr bwMode="auto">
          <a:xfrm>
            <a:off x="1562392" y="4087434"/>
            <a:ext cx="1467511" cy="762738"/>
          </a:xfrm>
          <a:prstGeom prst="triangle">
            <a:avLst/>
          </a:prstGeom>
          <a:solidFill>
            <a:srgbClr val="FFFF00">
              <a:alpha val="3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E008EA1-E402-43F5-96F8-1448C528C6C1}"/>
              </a:ext>
            </a:extLst>
          </p:cNvPr>
          <p:cNvSpPr/>
          <p:nvPr/>
        </p:nvSpPr>
        <p:spPr bwMode="auto">
          <a:xfrm>
            <a:off x="1818368" y="4087437"/>
            <a:ext cx="1467511" cy="762738"/>
          </a:xfrm>
          <a:prstGeom prst="triangle">
            <a:avLst/>
          </a:prstGeom>
          <a:solidFill>
            <a:srgbClr val="FF0000">
              <a:alpha val="35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5" name="Isosceles Triangle 14">
            <a:extLst>
              <a:ext uri="{FF2B5EF4-FFF2-40B4-BE49-F238E27FC236}">
                <a16:creationId xmlns:a16="http://schemas.microsoft.com/office/drawing/2014/main" id="{72A1C51E-2B0F-4B64-8CBC-626FCD6089E4}"/>
              </a:ext>
            </a:extLst>
          </p:cNvPr>
          <p:cNvSpPr/>
          <p:nvPr/>
        </p:nvSpPr>
        <p:spPr bwMode="auto">
          <a:xfrm>
            <a:off x="2100629" y="4087434"/>
            <a:ext cx="1467511" cy="762738"/>
          </a:xfrm>
          <a:prstGeom prst="triangle">
            <a:avLst/>
          </a:prstGeom>
          <a:solidFill>
            <a:srgbClr val="7030A0">
              <a:alpha val="40000"/>
            </a:srgb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6" name="Isosceles Triangle 15">
            <a:extLst>
              <a:ext uri="{FF2B5EF4-FFF2-40B4-BE49-F238E27FC236}">
                <a16:creationId xmlns:a16="http://schemas.microsoft.com/office/drawing/2014/main" id="{984DA348-F381-43AD-863D-9999332C2133}"/>
              </a:ext>
            </a:extLst>
          </p:cNvPr>
          <p:cNvSpPr/>
          <p:nvPr/>
        </p:nvSpPr>
        <p:spPr bwMode="auto">
          <a:xfrm>
            <a:off x="5403449" y="4087434"/>
            <a:ext cx="1467511" cy="762738"/>
          </a:xfrm>
          <a:prstGeom prst="triangle">
            <a:avLst/>
          </a:prstGeom>
          <a:solidFill>
            <a:schemeClr val="bg2">
              <a:alpha val="33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7" name="Isosceles Triangle 16">
            <a:extLst>
              <a:ext uri="{FF2B5EF4-FFF2-40B4-BE49-F238E27FC236}">
                <a16:creationId xmlns:a16="http://schemas.microsoft.com/office/drawing/2014/main" id="{A643A977-ABB3-4D3F-AB02-2BDFDC5559DE}"/>
              </a:ext>
            </a:extLst>
          </p:cNvPr>
          <p:cNvSpPr/>
          <p:nvPr/>
        </p:nvSpPr>
        <p:spPr bwMode="auto">
          <a:xfrm>
            <a:off x="5149294" y="4087434"/>
            <a:ext cx="1467511" cy="762738"/>
          </a:xfrm>
          <a:prstGeom prst="triangle">
            <a:avLst/>
          </a:prstGeom>
          <a:solidFill>
            <a:schemeClr val="bg2">
              <a:alpha val="41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2B52456-33DF-4B09-97A2-E5094ABA8F68}"/>
              </a:ext>
            </a:extLst>
          </p:cNvPr>
          <p:cNvSpPr txBox="1"/>
          <p:nvPr/>
        </p:nvSpPr>
        <p:spPr>
          <a:xfrm>
            <a:off x="4002054" y="4154387"/>
            <a:ext cx="633381" cy="5266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>
                <a:solidFill>
                  <a:schemeClr val="tx1"/>
                </a:solidFill>
              </a:rPr>
              <a:t>…</a:t>
            </a:r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46AC5972-0F37-492B-A69F-510CA7D92A4C}"/>
              </a:ext>
            </a:extLst>
          </p:cNvPr>
          <p:cNvSpPr/>
          <p:nvPr/>
        </p:nvSpPr>
        <p:spPr bwMode="auto">
          <a:xfrm>
            <a:off x="1253846" y="4791506"/>
            <a:ext cx="126786" cy="11734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3ABCD455-BFAE-41D7-874E-BA7522FF8771}"/>
              </a:ext>
            </a:extLst>
          </p:cNvPr>
          <p:cNvSpPr/>
          <p:nvPr/>
        </p:nvSpPr>
        <p:spPr bwMode="auto">
          <a:xfrm>
            <a:off x="2030064" y="4791506"/>
            <a:ext cx="126786" cy="11734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6180A2BF-81DF-4BE7-B0DE-0BCE5E85E987}"/>
              </a:ext>
            </a:extLst>
          </p:cNvPr>
          <p:cNvSpPr/>
          <p:nvPr/>
        </p:nvSpPr>
        <p:spPr bwMode="auto">
          <a:xfrm>
            <a:off x="1775290" y="4791498"/>
            <a:ext cx="126786" cy="11734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E658EA75-A657-40F3-90DB-6D79C7AF1016}"/>
              </a:ext>
            </a:extLst>
          </p:cNvPr>
          <p:cNvSpPr/>
          <p:nvPr/>
        </p:nvSpPr>
        <p:spPr bwMode="auto">
          <a:xfrm>
            <a:off x="1524584" y="4791498"/>
            <a:ext cx="126786" cy="11734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643408B1-81B3-418B-9741-53E52D0B6677}"/>
              </a:ext>
            </a:extLst>
          </p:cNvPr>
          <p:cNvSpPr/>
          <p:nvPr/>
        </p:nvSpPr>
        <p:spPr bwMode="auto">
          <a:xfrm>
            <a:off x="2271744" y="4791498"/>
            <a:ext cx="126786" cy="11734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40BE1564-6D66-4399-B3A3-59933F0F86AA}"/>
              </a:ext>
            </a:extLst>
          </p:cNvPr>
          <p:cNvSpPr/>
          <p:nvPr/>
        </p:nvSpPr>
        <p:spPr bwMode="auto">
          <a:xfrm>
            <a:off x="2509474" y="4791498"/>
            <a:ext cx="126786" cy="11734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5" name="Oval 24">
            <a:extLst>
              <a:ext uri="{FF2B5EF4-FFF2-40B4-BE49-F238E27FC236}">
                <a16:creationId xmlns:a16="http://schemas.microsoft.com/office/drawing/2014/main" id="{061DB23D-647F-4078-8E49-FE84EDD766E7}"/>
              </a:ext>
            </a:extLst>
          </p:cNvPr>
          <p:cNvSpPr/>
          <p:nvPr/>
        </p:nvSpPr>
        <p:spPr bwMode="auto">
          <a:xfrm>
            <a:off x="2743475" y="4791498"/>
            <a:ext cx="126786" cy="11734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13F670D2-2251-4CBF-997D-DEFB8341218F}"/>
              </a:ext>
            </a:extLst>
          </p:cNvPr>
          <p:cNvSpPr/>
          <p:nvPr/>
        </p:nvSpPr>
        <p:spPr bwMode="auto">
          <a:xfrm>
            <a:off x="2968515" y="4791498"/>
            <a:ext cx="126786" cy="11734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7" name="Oval 26">
            <a:extLst>
              <a:ext uri="{FF2B5EF4-FFF2-40B4-BE49-F238E27FC236}">
                <a16:creationId xmlns:a16="http://schemas.microsoft.com/office/drawing/2014/main" id="{F91969BA-F51E-4348-9908-AA459B126899}"/>
              </a:ext>
            </a:extLst>
          </p:cNvPr>
          <p:cNvSpPr/>
          <p:nvPr/>
        </p:nvSpPr>
        <p:spPr bwMode="auto">
          <a:xfrm>
            <a:off x="3226497" y="4791498"/>
            <a:ext cx="126786" cy="11734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8" name="Oval 27">
            <a:extLst>
              <a:ext uri="{FF2B5EF4-FFF2-40B4-BE49-F238E27FC236}">
                <a16:creationId xmlns:a16="http://schemas.microsoft.com/office/drawing/2014/main" id="{8BFBEF56-8C2F-4281-B199-41698C19E93D}"/>
              </a:ext>
            </a:extLst>
          </p:cNvPr>
          <p:cNvSpPr/>
          <p:nvPr/>
        </p:nvSpPr>
        <p:spPr bwMode="auto">
          <a:xfrm>
            <a:off x="3488189" y="4791498"/>
            <a:ext cx="126786" cy="11734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29" name="Oval 28">
            <a:extLst>
              <a:ext uri="{FF2B5EF4-FFF2-40B4-BE49-F238E27FC236}">
                <a16:creationId xmlns:a16="http://schemas.microsoft.com/office/drawing/2014/main" id="{C50C272D-2895-4FB3-A922-C975B76498AF}"/>
              </a:ext>
            </a:extLst>
          </p:cNvPr>
          <p:cNvSpPr/>
          <p:nvPr/>
        </p:nvSpPr>
        <p:spPr bwMode="auto">
          <a:xfrm>
            <a:off x="3760603" y="4791498"/>
            <a:ext cx="126786" cy="117346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32" name="Isosceles Triangle 31">
            <a:extLst>
              <a:ext uri="{FF2B5EF4-FFF2-40B4-BE49-F238E27FC236}">
                <a16:creationId xmlns:a16="http://schemas.microsoft.com/office/drawing/2014/main" id="{2638194A-4634-495C-BF59-27D7A6AD9AFE}"/>
              </a:ext>
            </a:extLst>
          </p:cNvPr>
          <p:cNvSpPr/>
          <p:nvPr/>
        </p:nvSpPr>
        <p:spPr bwMode="auto">
          <a:xfrm>
            <a:off x="2341507" y="4087434"/>
            <a:ext cx="1467511" cy="762738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84635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233D36-5A4E-4DE1-9332-6093AEF09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Principle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― Sequential Vector Detection and SIC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3FE146-DA2E-4255-B70E-65F5690A23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42900" y="1773947"/>
            <a:ext cx="8621588" cy="883638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Starting from band edge, detect QAM symbols jointly within a sliding window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0" dirty="0"/>
              <a:t>Remove the detected signal and move the sliding window toward the band center recursively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EE0A388-E0B9-41FE-9196-54B71C43F378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4240115" y="6491797"/>
            <a:ext cx="733674" cy="363537"/>
          </a:xfrm>
        </p:spPr>
        <p:txBody>
          <a:bodyPr/>
          <a:lstStyle/>
          <a:p>
            <a:pPr>
              <a:defRPr/>
            </a:pPr>
            <a:r>
              <a:rPr lang="en-GB" altLang="en-US" dirty="0"/>
              <a:t>Slide </a:t>
            </a:r>
            <a:fld id="{21E72349-0AA7-4B28-99FF-D7FFD29083F4}" type="slidenum">
              <a:rPr lang="en-GB" altLang="en-US" smtClean="0"/>
              <a:pPr>
                <a:defRPr/>
              </a:pPr>
              <a:t>9</a:t>
            </a:fld>
            <a:endParaRPr lang="en-GB" alt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87B130-8BCF-4693-B8EC-894573076C3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5940151" y="6491797"/>
            <a:ext cx="2657277" cy="249560"/>
          </a:xfrm>
        </p:spPr>
        <p:txBody>
          <a:bodyPr/>
          <a:lstStyle/>
          <a:p>
            <a:r>
              <a:rPr lang="da-DK" dirty="0"/>
              <a:t>Jiang and Li,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49989D5-0B5E-42EE-93D5-44BBF122282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May 2020</a:t>
            </a:r>
            <a:endParaRPr lang="en-US" dirty="0"/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54415760-4793-4834-8825-5BCDA1D817B8}"/>
              </a:ext>
            </a:extLst>
          </p:cNvPr>
          <p:cNvGrpSpPr/>
          <p:nvPr/>
        </p:nvGrpSpPr>
        <p:grpSpPr>
          <a:xfrm>
            <a:off x="1004912" y="3284984"/>
            <a:ext cx="7204079" cy="3163225"/>
            <a:chOff x="1112337" y="2564904"/>
            <a:chExt cx="7351374" cy="3882202"/>
          </a:xfrm>
        </p:grpSpPr>
        <p:cxnSp>
          <p:nvCxnSpPr>
            <p:cNvPr id="8" name="Straight Arrow Connector 7">
              <a:extLst>
                <a:ext uri="{FF2B5EF4-FFF2-40B4-BE49-F238E27FC236}">
                  <a16:creationId xmlns:a16="http://schemas.microsoft.com/office/drawing/2014/main" id="{B3994AB7-9AFC-473A-A62E-3FA18B3A38F2}"/>
                </a:ext>
              </a:extLst>
            </p:cNvPr>
            <p:cNvCxnSpPr/>
            <p:nvPr/>
          </p:nvCxnSpPr>
          <p:spPr bwMode="auto">
            <a:xfrm>
              <a:off x="1115616" y="3501014"/>
              <a:ext cx="669674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F0DC70E6-4977-4352-B125-044C77718EB5}"/>
                </a:ext>
              </a:extLst>
            </p:cNvPr>
            <p:cNvSpPr txBox="1"/>
            <p:nvPr/>
          </p:nvSpPr>
          <p:spPr>
            <a:xfrm>
              <a:off x="7809365" y="3300951"/>
              <a:ext cx="6543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</a:rPr>
                <a:t>Freq</a:t>
              </a:r>
            </a:p>
          </p:txBody>
        </p:sp>
        <p:sp>
          <p:nvSpPr>
            <p:cNvPr id="11" name="Isosceles Triangle 10">
              <a:extLst>
                <a:ext uri="{FF2B5EF4-FFF2-40B4-BE49-F238E27FC236}">
                  <a16:creationId xmlns:a16="http://schemas.microsoft.com/office/drawing/2014/main" id="{AF563240-C305-45B7-9F97-1AFB17A9B9E7}"/>
                </a:ext>
              </a:extLst>
            </p:cNvPr>
            <p:cNvSpPr/>
            <p:nvPr/>
          </p:nvSpPr>
          <p:spPr bwMode="auto">
            <a:xfrm>
              <a:off x="1490294" y="2564910"/>
              <a:ext cx="1497516" cy="936102"/>
            </a:xfrm>
            <a:prstGeom prst="triangle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45378FEE-F3BE-471B-A508-888A392A35EB}"/>
                </a:ext>
              </a:extLst>
            </p:cNvPr>
            <p:cNvSpPr/>
            <p:nvPr/>
          </p:nvSpPr>
          <p:spPr bwMode="auto">
            <a:xfrm>
              <a:off x="1718502" y="2564904"/>
              <a:ext cx="1497516" cy="936102"/>
            </a:xfrm>
            <a:prstGeom prst="triangle">
              <a:avLst/>
            </a:prstGeom>
            <a:solidFill>
              <a:srgbClr val="FFFF00">
                <a:alpha val="35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9" name="Isosceles Triangle 18">
              <a:extLst>
                <a:ext uri="{FF2B5EF4-FFF2-40B4-BE49-F238E27FC236}">
                  <a16:creationId xmlns:a16="http://schemas.microsoft.com/office/drawing/2014/main" id="{99004414-5669-4312-9B19-B3540E665C53}"/>
                </a:ext>
              </a:extLst>
            </p:cNvPr>
            <p:cNvSpPr/>
            <p:nvPr/>
          </p:nvSpPr>
          <p:spPr bwMode="auto">
            <a:xfrm>
              <a:off x="1979712" y="2564908"/>
              <a:ext cx="1497516" cy="936102"/>
            </a:xfrm>
            <a:prstGeom prst="triangle">
              <a:avLst/>
            </a:prstGeom>
            <a:solidFill>
              <a:srgbClr val="FF0000">
                <a:alpha val="35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0" name="Isosceles Triangle 19">
              <a:extLst>
                <a:ext uri="{FF2B5EF4-FFF2-40B4-BE49-F238E27FC236}">
                  <a16:creationId xmlns:a16="http://schemas.microsoft.com/office/drawing/2014/main" id="{70B4E14B-4C42-4843-B322-504F7D15B1B6}"/>
                </a:ext>
              </a:extLst>
            </p:cNvPr>
            <p:cNvSpPr/>
            <p:nvPr/>
          </p:nvSpPr>
          <p:spPr bwMode="auto">
            <a:xfrm>
              <a:off x="2267744" y="2564904"/>
              <a:ext cx="1497516" cy="936102"/>
            </a:xfrm>
            <a:prstGeom prst="triangle">
              <a:avLst/>
            </a:prstGeom>
            <a:solidFill>
              <a:srgbClr val="7030A0">
                <a:alpha val="40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1AF1B26F-AD9A-4596-9D8C-1A4E070B9CB2}"/>
                </a:ext>
              </a:extLst>
            </p:cNvPr>
            <p:cNvSpPr/>
            <p:nvPr/>
          </p:nvSpPr>
          <p:spPr bwMode="auto">
            <a:xfrm>
              <a:off x="5638094" y="2564904"/>
              <a:ext cx="1497516" cy="936102"/>
            </a:xfrm>
            <a:prstGeom prst="triangle">
              <a:avLst/>
            </a:prstGeom>
            <a:solidFill>
              <a:schemeClr val="bg2">
                <a:alpha val="33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EE3B9FE6-933F-40EE-AF73-6DC4682E7264}"/>
                </a:ext>
              </a:extLst>
            </p:cNvPr>
            <p:cNvSpPr/>
            <p:nvPr/>
          </p:nvSpPr>
          <p:spPr bwMode="auto">
            <a:xfrm>
              <a:off x="5378742" y="2564904"/>
              <a:ext cx="1497516" cy="936102"/>
            </a:xfrm>
            <a:prstGeom prst="triangle">
              <a:avLst/>
            </a:prstGeom>
            <a:solidFill>
              <a:schemeClr val="bg2">
                <a:alpha val="41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FEC9E329-44DD-47B1-B6E3-E4E15E252724}"/>
                </a:ext>
              </a:extLst>
            </p:cNvPr>
            <p:cNvSpPr txBox="1"/>
            <p:nvPr/>
          </p:nvSpPr>
          <p:spPr>
            <a:xfrm>
              <a:off x="4208046" y="2647075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23" name="Oval 22">
              <a:extLst>
                <a:ext uri="{FF2B5EF4-FFF2-40B4-BE49-F238E27FC236}">
                  <a16:creationId xmlns:a16="http://schemas.microsoft.com/office/drawing/2014/main" id="{B22FBFC3-D0F5-4F3C-88B6-229935C2D9F6}"/>
                </a:ext>
              </a:extLst>
            </p:cNvPr>
            <p:cNvSpPr/>
            <p:nvPr/>
          </p:nvSpPr>
          <p:spPr bwMode="auto">
            <a:xfrm>
              <a:off x="1403648" y="3429006"/>
              <a:ext cx="129378" cy="14401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4" name="Oval 23">
              <a:extLst>
                <a:ext uri="{FF2B5EF4-FFF2-40B4-BE49-F238E27FC236}">
                  <a16:creationId xmlns:a16="http://schemas.microsoft.com/office/drawing/2014/main" id="{A0EC85DB-3E0D-4E13-8D42-7448CF91998A}"/>
                </a:ext>
              </a:extLst>
            </p:cNvPr>
            <p:cNvSpPr/>
            <p:nvPr/>
          </p:nvSpPr>
          <p:spPr bwMode="auto">
            <a:xfrm>
              <a:off x="2195736" y="3429006"/>
              <a:ext cx="129378" cy="14401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5" name="Oval 24">
              <a:extLst>
                <a:ext uri="{FF2B5EF4-FFF2-40B4-BE49-F238E27FC236}">
                  <a16:creationId xmlns:a16="http://schemas.microsoft.com/office/drawing/2014/main" id="{13CDB02D-3B84-4E4A-A115-97747CCE30F9}"/>
                </a:ext>
              </a:extLst>
            </p:cNvPr>
            <p:cNvSpPr/>
            <p:nvPr/>
          </p:nvSpPr>
          <p:spPr bwMode="auto">
            <a:xfrm>
              <a:off x="1935753" y="3428997"/>
              <a:ext cx="129378" cy="14401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6" name="Oval 25">
              <a:extLst>
                <a:ext uri="{FF2B5EF4-FFF2-40B4-BE49-F238E27FC236}">
                  <a16:creationId xmlns:a16="http://schemas.microsoft.com/office/drawing/2014/main" id="{90BA20D0-194E-472D-9C06-966F11F8AFF6}"/>
                </a:ext>
              </a:extLst>
            </p:cNvPr>
            <p:cNvSpPr/>
            <p:nvPr/>
          </p:nvSpPr>
          <p:spPr bwMode="auto">
            <a:xfrm>
              <a:off x="1679921" y="3428997"/>
              <a:ext cx="129378" cy="14401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7" name="Oval 26">
              <a:extLst>
                <a:ext uri="{FF2B5EF4-FFF2-40B4-BE49-F238E27FC236}">
                  <a16:creationId xmlns:a16="http://schemas.microsoft.com/office/drawing/2014/main" id="{479F1B98-44F9-47AD-8214-8E851C5713AF}"/>
                </a:ext>
              </a:extLst>
            </p:cNvPr>
            <p:cNvSpPr/>
            <p:nvPr/>
          </p:nvSpPr>
          <p:spPr bwMode="auto">
            <a:xfrm>
              <a:off x="2442358" y="3428997"/>
              <a:ext cx="129378" cy="144018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8" name="Oval 27">
              <a:extLst>
                <a:ext uri="{FF2B5EF4-FFF2-40B4-BE49-F238E27FC236}">
                  <a16:creationId xmlns:a16="http://schemas.microsoft.com/office/drawing/2014/main" id="{9FDAB88F-3D8D-42C5-8B44-BE719C4C38D2}"/>
                </a:ext>
              </a:extLst>
            </p:cNvPr>
            <p:cNvSpPr/>
            <p:nvPr/>
          </p:nvSpPr>
          <p:spPr bwMode="auto">
            <a:xfrm>
              <a:off x="2684948" y="3428997"/>
              <a:ext cx="129378" cy="144018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29" name="Oval 28">
              <a:extLst>
                <a:ext uri="{FF2B5EF4-FFF2-40B4-BE49-F238E27FC236}">
                  <a16:creationId xmlns:a16="http://schemas.microsoft.com/office/drawing/2014/main" id="{7CDE3560-BA40-446D-BFE8-3EEA877BC0EE}"/>
                </a:ext>
              </a:extLst>
            </p:cNvPr>
            <p:cNvSpPr/>
            <p:nvPr/>
          </p:nvSpPr>
          <p:spPr bwMode="auto">
            <a:xfrm>
              <a:off x="2923734" y="3428997"/>
              <a:ext cx="129378" cy="144018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0" name="Oval 29">
              <a:extLst>
                <a:ext uri="{FF2B5EF4-FFF2-40B4-BE49-F238E27FC236}">
                  <a16:creationId xmlns:a16="http://schemas.microsoft.com/office/drawing/2014/main" id="{1079E655-1D69-4BA3-9880-F2F0A5AD677C}"/>
                </a:ext>
              </a:extLst>
            </p:cNvPr>
            <p:cNvSpPr/>
            <p:nvPr/>
          </p:nvSpPr>
          <p:spPr bwMode="auto">
            <a:xfrm>
              <a:off x="3153375" y="3428997"/>
              <a:ext cx="129378" cy="144018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1" name="Oval 30">
              <a:extLst>
                <a:ext uri="{FF2B5EF4-FFF2-40B4-BE49-F238E27FC236}">
                  <a16:creationId xmlns:a16="http://schemas.microsoft.com/office/drawing/2014/main" id="{47B9DC81-28AC-48BD-886C-E50F2EEB64B0}"/>
                </a:ext>
              </a:extLst>
            </p:cNvPr>
            <p:cNvSpPr/>
            <p:nvPr/>
          </p:nvSpPr>
          <p:spPr bwMode="auto">
            <a:xfrm>
              <a:off x="3416632" y="3428997"/>
              <a:ext cx="129378" cy="144018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2" name="Oval 31">
              <a:extLst>
                <a:ext uri="{FF2B5EF4-FFF2-40B4-BE49-F238E27FC236}">
                  <a16:creationId xmlns:a16="http://schemas.microsoft.com/office/drawing/2014/main" id="{603DA98B-A670-4079-8DB5-2F0802D3EE1B}"/>
                </a:ext>
              </a:extLst>
            </p:cNvPr>
            <p:cNvSpPr/>
            <p:nvPr/>
          </p:nvSpPr>
          <p:spPr bwMode="auto">
            <a:xfrm>
              <a:off x="3683674" y="3428997"/>
              <a:ext cx="129378" cy="144018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3" name="Oval 32">
              <a:extLst>
                <a:ext uri="{FF2B5EF4-FFF2-40B4-BE49-F238E27FC236}">
                  <a16:creationId xmlns:a16="http://schemas.microsoft.com/office/drawing/2014/main" id="{09CF89E7-67AC-40E0-99DF-D206D6A5BF77}"/>
                </a:ext>
              </a:extLst>
            </p:cNvPr>
            <p:cNvSpPr/>
            <p:nvPr/>
          </p:nvSpPr>
          <p:spPr bwMode="auto">
            <a:xfrm>
              <a:off x="3961658" y="3428997"/>
              <a:ext cx="129378" cy="144018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4" name="Right Brace 33">
              <a:extLst>
                <a:ext uri="{FF2B5EF4-FFF2-40B4-BE49-F238E27FC236}">
                  <a16:creationId xmlns:a16="http://schemas.microsoft.com/office/drawing/2014/main" id="{2D977FDA-3338-447E-BE0E-E921135C8309}"/>
                </a:ext>
              </a:extLst>
            </p:cNvPr>
            <p:cNvSpPr/>
            <p:nvPr/>
          </p:nvSpPr>
          <p:spPr bwMode="auto">
            <a:xfrm rot="5400000">
              <a:off x="1783465" y="3157327"/>
              <a:ext cx="144017" cy="966414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7AE48DDD-B3DA-4707-B27F-A24BCC0FE50E}"/>
                </a:ext>
              </a:extLst>
            </p:cNvPr>
            <p:cNvSpPr txBox="1"/>
            <p:nvPr/>
          </p:nvSpPr>
          <p:spPr>
            <a:xfrm>
              <a:off x="1204487" y="3627763"/>
              <a:ext cx="1792172" cy="58477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MIMO channel with 4 streams</a:t>
              </a:r>
            </a:p>
          </p:txBody>
        </p:sp>
        <p:sp>
          <p:nvSpPr>
            <p:cNvPr id="36" name="Isosceles Triangle 35">
              <a:extLst>
                <a:ext uri="{FF2B5EF4-FFF2-40B4-BE49-F238E27FC236}">
                  <a16:creationId xmlns:a16="http://schemas.microsoft.com/office/drawing/2014/main" id="{41CF20DE-308C-4D43-8688-8BD70E7681FB}"/>
                </a:ext>
              </a:extLst>
            </p:cNvPr>
            <p:cNvSpPr/>
            <p:nvPr/>
          </p:nvSpPr>
          <p:spPr bwMode="auto">
            <a:xfrm>
              <a:off x="2513547" y="2564904"/>
              <a:ext cx="1497516" cy="936102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37" name="Arrow: Down 36">
              <a:extLst>
                <a:ext uri="{FF2B5EF4-FFF2-40B4-BE49-F238E27FC236}">
                  <a16:creationId xmlns:a16="http://schemas.microsoft.com/office/drawing/2014/main" id="{400BD297-0578-442B-912A-988CFE4F7F5E}"/>
                </a:ext>
              </a:extLst>
            </p:cNvPr>
            <p:cNvSpPr/>
            <p:nvPr/>
          </p:nvSpPr>
          <p:spPr bwMode="auto">
            <a:xfrm>
              <a:off x="3975304" y="4022253"/>
              <a:ext cx="1152128" cy="730378"/>
            </a:xfrm>
            <a:prstGeom prst="downArrow">
              <a:avLst/>
            </a:prstGeom>
            <a:noFill/>
            <a:ln w="15875" cap="flat" cmpd="sng" algn="ctr">
              <a:solidFill>
                <a:srgbClr val="0070C0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cxnSp>
          <p:nvCxnSpPr>
            <p:cNvPr id="38" name="Straight Arrow Connector 37">
              <a:extLst>
                <a:ext uri="{FF2B5EF4-FFF2-40B4-BE49-F238E27FC236}">
                  <a16:creationId xmlns:a16="http://schemas.microsoft.com/office/drawing/2014/main" id="{D5126E75-B7EA-490C-92BB-E53AC084B959}"/>
                </a:ext>
              </a:extLst>
            </p:cNvPr>
            <p:cNvCxnSpPr/>
            <p:nvPr/>
          </p:nvCxnSpPr>
          <p:spPr bwMode="auto">
            <a:xfrm>
              <a:off x="1112337" y="5887583"/>
              <a:ext cx="6696744" cy="0"/>
            </a:xfrm>
            <a:prstGeom prst="straightConnector1">
              <a:avLst/>
            </a:prstGeom>
            <a:solidFill>
              <a:srgbClr val="00B8FF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sp>
          <p:nvSpPr>
            <p:cNvPr id="39" name="TextBox 38">
              <a:extLst>
                <a:ext uri="{FF2B5EF4-FFF2-40B4-BE49-F238E27FC236}">
                  <a16:creationId xmlns:a16="http://schemas.microsoft.com/office/drawing/2014/main" id="{DB83E5FC-3BAB-4018-BB12-E7743A0C411B}"/>
                </a:ext>
              </a:extLst>
            </p:cNvPr>
            <p:cNvSpPr txBox="1"/>
            <p:nvPr/>
          </p:nvSpPr>
          <p:spPr>
            <a:xfrm>
              <a:off x="7806086" y="5687520"/>
              <a:ext cx="65434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chemeClr val="tx1"/>
                  </a:solidFill>
                </a:rPr>
                <a:t>Freq</a:t>
              </a:r>
            </a:p>
          </p:txBody>
        </p:sp>
        <p:sp>
          <p:nvSpPr>
            <p:cNvPr id="41" name="Isosceles Triangle 40">
              <a:extLst>
                <a:ext uri="{FF2B5EF4-FFF2-40B4-BE49-F238E27FC236}">
                  <a16:creationId xmlns:a16="http://schemas.microsoft.com/office/drawing/2014/main" id="{BF4E7CA8-DD5C-4F0A-AA22-EF62DA6A92B5}"/>
                </a:ext>
              </a:extLst>
            </p:cNvPr>
            <p:cNvSpPr/>
            <p:nvPr/>
          </p:nvSpPr>
          <p:spPr bwMode="auto">
            <a:xfrm>
              <a:off x="1715223" y="4951473"/>
              <a:ext cx="1497516" cy="936102"/>
            </a:xfrm>
            <a:prstGeom prst="triangle">
              <a:avLst/>
            </a:prstGeom>
            <a:solidFill>
              <a:srgbClr val="FFFF00">
                <a:alpha val="35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2" name="Isosceles Triangle 41">
              <a:extLst>
                <a:ext uri="{FF2B5EF4-FFF2-40B4-BE49-F238E27FC236}">
                  <a16:creationId xmlns:a16="http://schemas.microsoft.com/office/drawing/2014/main" id="{26D8AD0C-C7E0-46CB-9052-325A44F813C1}"/>
                </a:ext>
              </a:extLst>
            </p:cNvPr>
            <p:cNvSpPr/>
            <p:nvPr/>
          </p:nvSpPr>
          <p:spPr bwMode="auto">
            <a:xfrm>
              <a:off x="1976433" y="4951477"/>
              <a:ext cx="1497516" cy="936102"/>
            </a:xfrm>
            <a:prstGeom prst="triangle">
              <a:avLst/>
            </a:prstGeom>
            <a:solidFill>
              <a:srgbClr val="FF0000">
                <a:alpha val="35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3" name="Isosceles Triangle 42">
              <a:extLst>
                <a:ext uri="{FF2B5EF4-FFF2-40B4-BE49-F238E27FC236}">
                  <a16:creationId xmlns:a16="http://schemas.microsoft.com/office/drawing/2014/main" id="{DC165963-AFC2-41F6-A328-9677A30DAAB0}"/>
                </a:ext>
              </a:extLst>
            </p:cNvPr>
            <p:cNvSpPr/>
            <p:nvPr/>
          </p:nvSpPr>
          <p:spPr bwMode="auto">
            <a:xfrm>
              <a:off x="2264465" y="4951473"/>
              <a:ext cx="1497516" cy="936102"/>
            </a:xfrm>
            <a:prstGeom prst="triangle">
              <a:avLst/>
            </a:prstGeom>
            <a:solidFill>
              <a:srgbClr val="7030A0">
                <a:alpha val="40000"/>
              </a:srgb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4" name="Isosceles Triangle 43">
              <a:extLst>
                <a:ext uri="{FF2B5EF4-FFF2-40B4-BE49-F238E27FC236}">
                  <a16:creationId xmlns:a16="http://schemas.microsoft.com/office/drawing/2014/main" id="{B69A2A99-527E-427D-99D7-64388EFEAD5E}"/>
                </a:ext>
              </a:extLst>
            </p:cNvPr>
            <p:cNvSpPr/>
            <p:nvPr/>
          </p:nvSpPr>
          <p:spPr bwMode="auto">
            <a:xfrm>
              <a:off x="5634815" y="4951473"/>
              <a:ext cx="1497516" cy="936102"/>
            </a:xfrm>
            <a:prstGeom prst="triangle">
              <a:avLst/>
            </a:prstGeom>
            <a:solidFill>
              <a:schemeClr val="bg2">
                <a:alpha val="41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5" name="Isosceles Triangle 44">
              <a:extLst>
                <a:ext uri="{FF2B5EF4-FFF2-40B4-BE49-F238E27FC236}">
                  <a16:creationId xmlns:a16="http://schemas.microsoft.com/office/drawing/2014/main" id="{5F57EA26-91F4-49EB-B216-D2D040A7A29A}"/>
                </a:ext>
              </a:extLst>
            </p:cNvPr>
            <p:cNvSpPr/>
            <p:nvPr/>
          </p:nvSpPr>
          <p:spPr bwMode="auto">
            <a:xfrm>
              <a:off x="5375463" y="4951473"/>
              <a:ext cx="1497516" cy="936102"/>
            </a:xfrm>
            <a:prstGeom prst="triangle">
              <a:avLst/>
            </a:prstGeom>
            <a:solidFill>
              <a:schemeClr val="bg2">
                <a:alpha val="41000"/>
              </a:schemeClr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en-US"/>
            </a:p>
          </p:txBody>
        </p:sp>
        <p:sp>
          <p:nvSpPr>
            <p:cNvPr id="46" name="TextBox 45">
              <a:extLst>
                <a:ext uri="{FF2B5EF4-FFF2-40B4-BE49-F238E27FC236}">
                  <a16:creationId xmlns:a16="http://schemas.microsoft.com/office/drawing/2014/main" id="{A7FF653D-7B03-4549-98D0-A2D354638737}"/>
                </a:ext>
              </a:extLst>
            </p:cNvPr>
            <p:cNvSpPr txBox="1"/>
            <p:nvPr/>
          </p:nvSpPr>
          <p:spPr>
            <a:xfrm>
              <a:off x="4204767" y="5033644"/>
              <a:ext cx="646331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600" dirty="0">
                  <a:solidFill>
                    <a:schemeClr val="tx1"/>
                  </a:solidFill>
                </a:rPr>
                <a:t>…</a:t>
              </a: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7C8B6EFD-504D-42D9-B517-0F6E5568BE23}"/>
                </a:ext>
              </a:extLst>
            </p:cNvPr>
            <p:cNvSpPr/>
            <p:nvPr/>
          </p:nvSpPr>
          <p:spPr bwMode="auto">
            <a:xfrm>
              <a:off x="2474470" y="5815575"/>
              <a:ext cx="129378" cy="14401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8" name="Oval 47">
              <a:extLst>
                <a:ext uri="{FF2B5EF4-FFF2-40B4-BE49-F238E27FC236}">
                  <a16:creationId xmlns:a16="http://schemas.microsoft.com/office/drawing/2014/main" id="{D5738E88-E38D-408C-A3C2-E66C8F944963}"/>
                </a:ext>
              </a:extLst>
            </p:cNvPr>
            <p:cNvSpPr/>
            <p:nvPr/>
          </p:nvSpPr>
          <p:spPr bwMode="auto">
            <a:xfrm>
              <a:off x="2192457" y="5815575"/>
              <a:ext cx="129378" cy="14401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49" name="Oval 48">
              <a:extLst>
                <a:ext uri="{FF2B5EF4-FFF2-40B4-BE49-F238E27FC236}">
                  <a16:creationId xmlns:a16="http://schemas.microsoft.com/office/drawing/2014/main" id="{80BC2605-AC61-4B9B-B898-D944C903E5F2}"/>
                </a:ext>
              </a:extLst>
            </p:cNvPr>
            <p:cNvSpPr/>
            <p:nvPr/>
          </p:nvSpPr>
          <p:spPr bwMode="auto">
            <a:xfrm>
              <a:off x="1932474" y="5815566"/>
              <a:ext cx="129378" cy="14401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0" name="Oval 49">
              <a:extLst>
                <a:ext uri="{FF2B5EF4-FFF2-40B4-BE49-F238E27FC236}">
                  <a16:creationId xmlns:a16="http://schemas.microsoft.com/office/drawing/2014/main" id="{71C043E7-6118-4D9E-B7AD-BAC22E73809E}"/>
                </a:ext>
              </a:extLst>
            </p:cNvPr>
            <p:cNvSpPr/>
            <p:nvPr/>
          </p:nvSpPr>
          <p:spPr bwMode="auto">
            <a:xfrm>
              <a:off x="1676642" y="5815566"/>
              <a:ext cx="129378" cy="144018"/>
            </a:xfrm>
            <a:prstGeom prst="ellipse">
              <a:avLst/>
            </a:prstGeom>
            <a:solidFill>
              <a:schemeClr val="tx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1" name="Oval 50">
              <a:extLst>
                <a:ext uri="{FF2B5EF4-FFF2-40B4-BE49-F238E27FC236}">
                  <a16:creationId xmlns:a16="http://schemas.microsoft.com/office/drawing/2014/main" id="{D6254746-EC75-49CB-80FA-3A652FD2121D}"/>
                </a:ext>
              </a:extLst>
            </p:cNvPr>
            <p:cNvSpPr/>
            <p:nvPr/>
          </p:nvSpPr>
          <p:spPr bwMode="auto">
            <a:xfrm>
              <a:off x="2474470" y="5815566"/>
              <a:ext cx="129378" cy="144018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2" name="Oval 51">
              <a:extLst>
                <a:ext uri="{FF2B5EF4-FFF2-40B4-BE49-F238E27FC236}">
                  <a16:creationId xmlns:a16="http://schemas.microsoft.com/office/drawing/2014/main" id="{E4FACDA7-B1F2-413C-94E0-70CF0D95B205}"/>
                </a:ext>
              </a:extLst>
            </p:cNvPr>
            <p:cNvSpPr/>
            <p:nvPr/>
          </p:nvSpPr>
          <p:spPr bwMode="auto">
            <a:xfrm>
              <a:off x="2681669" y="5815566"/>
              <a:ext cx="129378" cy="144018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3" name="Oval 52">
              <a:extLst>
                <a:ext uri="{FF2B5EF4-FFF2-40B4-BE49-F238E27FC236}">
                  <a16:creationId xmlns:a16="http://schemas.microsoft.com/office/drawing/2014/main" id="{8BC20412-06BA-4317-81B0-16339A803D6E}"/>
                </a:ext>
              </a:extLst>
            </p:cNvPr>
            <p:cNvSpPr/>
            <p:nvPr/>
          </p:nvSpPr>
          <p:spPr bwMode="auto">
            <a:xfrm>
              <a:off x="2920455" y="5815566"/>
              <a:ext cx="129378" cy="144018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4" name="Oval 53">
              <a:extLst>
                <a:ext uri="{FF2B5EF4-FFF2-40B4-BE49-F238E27FC236}">
                  <a16:creationId xmlns:a16="http://schemas.microsoft.com/office/drawing/2014/main" id="{13B63B9D-148C-4543-B380-A1C02C590541}"/>
                </a:ext>
              </a:extLst>
            </p:cNvPr>
            <p:cNvSpPr/>
            <p:nvPr/>
          </p:nvSpPr>
          <p:spPr bwMode="auto">
            <a:xfrm>
              <a:off x="3122105" y="5815566"/>
              <a:ext cx="129378" cy="144018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8945B048-BDF2-4DC1-93CF-2CC2C9B4F362}"/>
                </a:ext>
              </a:extLst>
            </p:cNvPr>
            <p:cNvSpPr/>
            <p:nvPr/>
          </p:nvSpPr>
          <p:spPr bwMode="auto">
            <a:xfrm>
              <a:off x="3413353" y="5815566"/>
              <a:ext cx="129378" cy="144018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6" name="Oval 55">
              <a:extLst>
                <a:ext uri="{FF2B5EF4-FFF2-40B4-BE49-F238E27FC236}">
                  <a16:creationId xmlns:a16="http://schemas.microsoft.com/office/drawing/2014/main" id="{7C4985D2-25BE-430D-9DDF-A8CDF69564AD}"/>
                </a:ext>
              </a:extLst>
            </p:cNvPr>
            <p:cNvSpPr/>
            <p:nvPr/>
          </p:nvSpPr>
          <p:spPr bwMode="auto">
            <a:xfrm>
              <a:off x="3680395" y="5815566"/>
              <a:ext cx="129378" cy="144018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7" name="Oval 56">
              <a:extLst>
                <a:ext uri="{FF2B5EF4-FFF2-40B4-BE49-F238E27FC236}">
                  <a16:creationId xmlns:a16="http://schemas.microsoft.com/office/drawing/2014/main" id="{49D32D70-4C18-4969-910B-B26F7290AC66}"/>
                </a:ext>
              </a:extLst>
            </p:cNvPr>
            <p:cNvSpPr/>
            <p:nvPr/>
          </p:nvSpPr>
          <p:spPr bwMode="auto">
            <a:xfrm>
              <a:off x="3961658" y="5815566"/>
              <a:ext cx="129378" cy="144018"/>
            </a:xfrm>
            <a:prstGeom prst="ellips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8" name="Right Brace 57">
              <a:extLst>
                <a:ext uri="{FF2B5EF4-FFF2-40B4-BE49-F238E27FC236}">
                  <a16:creationId xmlns:a16="http://schemas.microsoft.com/office/drawing/2014/main" id="{E1578DFB-720D-402A-805A-DCF7E047465D}"/>
                </a:ext>
              </a:extLst>
            </p:cNvPr>
            <p:cNvSpPr/>
            <p:nvPr/>
          </p:nvSpPr>
          <p:spPr bwMode="auto">
            <a:xfrm rot="5400000">
              <a:off x="2063383" y="5568789"/>
              <a:ext cx="149682" cy="966414"/>
            </a:xfrm>
            <a:prstGeom prst="rightBrac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59" name="Isosceles Triangle 58">
              <a:extLst>
                <a:ext uri="{FF2B5EF4-FFF2-40B4-BE49-F238E27FC236}">
                  <a16:creationId xmlns:a16="http://schemas.microsoft.com/office/drawing/2014/main" id="{597C9FDD-A46F-4D35-BF4B-108FF47A736A}"/>
                </a:ext>
              </a:extLst>
            </p:cNvPr>
            <p:cNvSpPr/>
            <p:nvPr/>
          </p:nvSpPr>
          <p:spPr bwMode="auto">
            <a:xfrm>
              <a:off x="2510268" y="4951473"/>
              <a:ext cx="1497516" cy="936102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60" name="TextBox 59">
              <a:extLst>
                <a:ext uri="{FF2B5EF4-FFF2-40B4-BE49-F238E27FC236}">
                  <a16:creationId xmlns:a16="http://schemas.microsoft.com/office/drawing/2014/main" id="{E0C2E67B-4867-4EB7-B890-B1642D571E90}"/>
                </a:ext>
              </a:extLst>
            </p:cNvPr>
            <p:cNvSpPr txBox="1"/>
            <p:nvPr/>
          </p:nvSpPr>
          <p:spPr>
            <a:xfrm>
              <a:off x="1533026" y="6031601"/>
              <a:ext cx="1589079" cy="41550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>
                  <a:solidFill>
                    <a:schemeClr val="tx1"/>
                  </a:solidFill>
                </a:rPr>
                <a:t>Sliding window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71385325"/>
      </p:ext>
    </p:extLst>
  </p:cSld>
  <p:clrMapOvr>
    <a:masterClrMapping/>
  </p:clrMapOvr>
</p:sld>
</file>

<file path=ppt/theme/theme1.xml><?xml version="1.0" encoding="utf-8"?>
<a:theme xmlns:a="http://schemas.openxmlformats.org/drawingml/2006/main" name="Theme_169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Theme_169" id="{A421516C-4C05-4482-9A51-2835E851F9C6}" vid="{9E935513-B027-44B3-A59B-F388B5CD40A9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Theme_169</Template>
  <TotalTime>49822</TotalTime>
  <Words>2074</Words>
  <Application>Microsoft Office PowerPoint</Application>
  <PresentationFormat>On-screen Show (4:3)</PresentationFormat>
  <Paragraphs>303</Paragraphs>
  <Slides>31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8" baseType="lpstr">
      <vt:lpstr>Arial</vt:lpstr>
      <vt:lpstr>Cambria Math</vt:lpstr>
      <vt:lpstr>Courier New</vt:lpstr>
      <vt:lpstr>Segoe UI</vt:lpstr>
      <vt:lpstr>Times New Roman</vt:lpstr>
      <vt:lpstr>Theme_169</vt:lpstr>
      <vt:lpstr>Document</vt:lpstr>
      <vt:lpstr>Attacks to Fully Random 64QAM Sounding Signal</vt:lpstr>
      <vt:lpstr>11az LB249 CID 3911</vt:lpstr>
      <vt:lpstr>Background </vt:lpstr>
      <vt:lpstr>Observation Window</vt:lpstr>
      <vt:lpstr>Windowed FFT (1/2)</vt:lpstr>
      <vt:lpstr>Windowed FFT (2/2)</vt:lpstr>
      <vt:lpstr>Windowing in Time, ICI in Frequency</vt:lpstr>
      <vt:lpstr>Signal Model</vt:lpstr>
      <vt:lpstr>Principle  ― Sequential Vector Detection and SIC</vt:lpstr>
      <vt:lpstr>Sphere Decoding</vt:lpstr>
      <vt:lpstr>Sphere Decoding (Cont’d)</vt:lpstr>
      <vt:lpstr>Recursive Detection and Cancellation</vt:lpstr>
      <vt:lpstr>An Attacker Example </vt:lpstr>
      <vt:lpstr>Sphere Decoding with Sliding Window</vt:lpstr>
      <vt:lpstr>Successive Interference Cancellation and Decoding </vt:lpstr>
      <vt:lpstr>Complexity Analysis</vt:lpstr>
      <vt:lpstr>Simulation Settings</vt:lpstr>
      <vt:lpstr>Simulation Results (1)</vt:lpstr>
      <vt:lpstr>Simulation Results (2)</vt:lpstr>
      <vt:lpstr>Simulation Results (3)</vt:lpstr>
      <vt:lpstr>Simulation Results (4)</vt:lpstr>
      <vt:lpstr>Simulation Results (5)</vt:lpstr>
      <vt:lpstr>Simulation Results (6)</vt:lpstr>
      <vt:lpstr>Simulation Results (7)</vt:lpstr>
      <vt:lpstr>Simulation Results (8)</vt:lpstr>
      <vt:lpstr>Conclusions</vt:lpstr>
      <vt:lpstr>On Attack Window Size</vt:lpstr>
      <vt:lpstr>Example of Self-Interference</vt:lpstr>
      <vt:lpstr>Remarks</vt:lpstr>
      <vt:lpstr>Reference</vt:lpstr>
      <vt:lpstr>Backup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apstephe, 100</dc:creator>
  <cp:keywords>CTPClassification=CTP_IC:VisualMarkings=, CTPClassification=CTP_IC</cp:keywords>
  <cp:lastModifiedBy>Li, Qinghua</cp:lastModifiedBy>
  <cp:revision>1917</cp:revision>
  <cp:lastPrinted>1998-02-10T13:28:06Z</cp:lastPrinted>
  <dcterms:created xsi:type="dcterms:W3CDTF">2009-11-13T19:11:16Z</dcterms:created>
  <dcterms:modified xsi:type="dcterms:W3CDTF">2020-07-08T06:24:10Z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b3e20077-4376-47ce-95c9-6bd5ea2fe9b5</vt:lpwstr>
  </property>
  <property fmtid="{D5CDD505-2E9C-101B-9397-08002B2CF9AE}" pid="3" name="CTP_BU">
    <vt:lpwstr>TSCG CENTRAL GROUP</vt:lpwstr>
  </property>
  <property fmtid="{D5CDD505-2E9C-101B-9397-08002B2CF9AE}" pid="4" name="CTP_TimeStamp">
    <vt:lpwstr>2020-07-08 06:24:10Z</vt:lpwstr>
  </property>
  <property fmtid="{D5CDD505-2E9C-101B-9397-08002B2CF9AE}" pid="5" name="CTPClassification">
    <vt:lpwstr>CTP_IC</vt:lpwstr>
  </property>
</Properties>
</file>