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492" r:id="rId4"/>
    <p:sldId id="493" r:id="rId5"/>
    <p:sldId id="494" r:id="rId6"/>
    <p:sldId id="495" r:id="rId7"/>
    <p:sldId id="496" r:id="rId8"/>
    <p:sldId id="497" r:id="rId9"/>
    <p:sldId id="505" r:id="rId10"/>
    <p:sldId id="499" r:id="rId11"/>
    <p:sldId id="500" r:id="rId12"/>
    <p:sldId id="491" r:id="rId13"/>
    <p:sldId id="501" r:id="rId14"/>
    <p:sldId id="438" r:id="rId15"/>
    <p:sldId id="477" r:id="rId16"/>
    <p:sldId id="507" r:id="rId17"/>
    <p:sldId id="508" r:id="rId18"/>
    <p:sldId id="490" r:id="rId19"/>
    <p:sldId id="485" r:id="rId20"/>
    <p:sldId id="486" r:id="rId21"/>
    <p:sldId id="415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0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000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78" d="100"/>
          <a:sy n="78" d="100"/>
        </p:scale>
        <p:origin x="108" y="564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843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/>
          </p:nvPr>
        </p:nvGraphicFramePr>
        <p:xfrm>
          <a:off x="519113" y="2752725"/>
          <a:ext cx="7666037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4" name="Document" r:id="rId4" imgW="9055949" imgH="4544316" progId="Word.Document.8">
                  <p:embed/>
                </p:oleObj>
              </mc:Choice>
              <mc:Fallback>
                <p:oleObj name="Document" r:id="rId4" imgW="9055949" imgH="454431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666037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2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89853"/>
              </p:ext>
            </p:extLst>
          </p:nvPr>
        </p:nvGraphicFramePr>
        <p:xfrm>
          <a:off x="630895" y="5617196"/>
          <a:ext cx="7821186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xmlns="" val="1554690092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303366674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B18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B19 B26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   B40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 B42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B47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1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(2)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2: Two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Each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Index] </a:t>
            </a:r>
            <a:r>
              <a:rPr lang="en-US" altLang="ko-KR" sz="1800" dirty="0" smtClean="0"/>
              <a:t>corresponding to each non-contiguous </a:t>
            </a:r>
            <a:r>
              <a:rPr lang="en-US" altLang="ko-KR" sz="1800" dirty="0" err="1" smtClean="0"/>
              <a:t>subband</a:t>
            </a:r>
            <a:r>
              <a:rPr lang="en-US" altLang="ko-KR" sz="1800" dirty="0" smtClean="0"/>
              <a:t> respectively.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/>
              <a:t>Partial BW Info: </a:t>
            </a:r>
            <a:r>
              <a:rPr lang="en-US" altLang="ko-KR" sz="1600" dirty="0" smtClean="0"/>
              <a:t>16 bits</a:t>
            </a:r>
            <a:endParaRPr lang="en-US" altLang="ko-KR" sz="1600" dirty="0"/>
          </a:p>
          <a:p>
            <a:r>
              <a:rPr lang="en-US" altLang="ko-KR" sz="1800" dirty="0" smtClean="0"/>
              <a:t>NDPA Version: Option A </a:t>
            </a:r>
            <a:r>
              <a:rPr lang="en-US" altLang="ko-KR" sz="1800" dirty="0"/>
              <a:t>(Included in each STA </a:t>
            </a:r>
            <a:r>
              <a:rPr lang="en-US" altLang="ko-KR" sz="1800" dirty="0" smtClean="0"/>
              <a:t>Info)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6 </a:t>
            </a:r>
            <a:r>
              <a:rPr lang="en-US" altLang="ko-KR" sz="1800" dirty="0" smtClean="0"/>
              <a:t>bytes</a:t>
            </a:r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 smtClean="0"/>
              <a:t>Can </a:t>
            </a:r>
            <a:r>
              <a:rPr lang="en-US" altLang="ko-KR" sz="1600" dirty="0"/>
              <a:t>indicate the </a:t>
            </a:r>
            <a:r>
              <a:rPr lang="en-US" altLang="ko-KR" sz="1600" dirty="0" smtClean="0"/>
              <a:t>non-contiguous </a:t>
            </a:r>
            <a:r>
              <a:rPr lang="en-US" altLang="ko-KR" sz="1600" dirty="0" err="1" smtClean="0"/>
              <a:t>subbands</a:t>
            </a:r>
            <a:endParaRPr lang="en-US" altLang="ko-KR" sz="1600" dirty="0"/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Partial BW Info 2 (8 bits) is overhead when non-contiguous </a:t>
            </a:r>
            <a:r>
              <a:rPr lang="en-US" altLang="ko-KR" sz="1600" dirty="0" err="1" smtClean="0"/>
              <a:t>subbands</a:t>
            </a:r>
            <a:r>
              <a:rPr lang="en-US" altLang="ko-KR" sz="1600" dirty="0" smtClean="0"/>
              <a:t> don’t exist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52529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25291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1466"/>
              </p:ext>
            </p:extLst>
          </p:nvPr>
        </p:nvGraphicFramePr>
        <p:xfrm>
          <a:off x="905709" y="4940505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902946" y="5458878"/>
            <a:ext cx="4569054" cy="18433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58878"/>
            <a:ext cx="1971687" cy="24314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799"/>
            <a:ext cx="7811219" cy="5027613"/>
          </a:xfrm>
        </p:spPr>
        <p:txBody>
          <a:bodyPr>
            <a:noAutofit/>
          </a:bodyPr>
          <a:lstStyle/>
          <a:p>
            <a:r>
              <a:rPr lang="en-US" altLang="ko-KR" sz="1800" dirty="0" smtClean="0"/>
              <a:t>In [3], proposed 9-bit RU Allocation subfield for Trigger frame to indicate the multi-RU combinations in EHT.</a:t>
            </a:r>
          </a:p>
          <a:p>
            <a:pPr lvl="1"/>
            <a:r>
              <a:rPr lang="en-US" altLang="ko-KR" sz="1600" dirty="0" smtClean="0"/>
              <a:t>Reduced 7-bit RU Allocation subfield when minimum allocated RU is 242-tone RU</a:t>
            </a:r>
          </a:p>
          <a:p>
            <a:r>
              <a:rPr lang="en-US" altLang="ko-KR" sz="1800" dirty="0" smtClean="0"/>
              <a:t>NDPA Version: </a:t>
            </a:r>
            <a:r>
              <a:rPr lang="en-US" altLang="ko-KR" sz="1800" dirty="0"/>
              <a:t>Option </a:t>
            </a:r>
            <a:r>
              <a:rPr lang="en-US" altLang="ko-KR" sz="1800" dirty="0" smtClean="0"/>
              <a:t>B </a:t>
            </a:r>
            <a:r>
              <a:rPr lang="en-US" altLang="ko-KR" sz="1800" dirty="0"/>
              <a:t>(Included in </a:t>
            </a:r>
            <a:r>
              <a:rPr lang="en-US" altLang="ko-KR" sz="1800" dirty="0" smtClean="0"/>
              <a:t>a Common Info field)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(Included in </a:t>
            </a:r>
            <a:r>
              <a:rPr lang="en-US" altLang="ko-KR" sz="1600" dirty="0" smtClean="0"/>
              <a:t>each STA </a:t>
            </a:r>
            <a:r>
              <a:rPr lang="en-US" altLang="ko-KR" sz="1600" dirty="0"/>
              <a:t>Info field) is also possible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4 </a:t>
            </a:r>
            <a:r>
              <a:rPr lang="en-US" altLang="ko-KR" sz="1800" dirty="0" smtClean="0"/>
              <a:t>bytes</a:t>
            </a:r>
          </a:p>
          <a:p>
            <a:r>
              <a:rPr lang="en-US" altLang="ko-KR" sz="1800" dirty="0" smtClean="0"/>
              <a:t>Pros</a:t>
            </a:r>
            <a:r>
              <a:rPr lang="en-US" altLang="ko-KR" sz="1800" dirty="0"/>
              <a:t>: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The size of STA Info field is 4 bytes as 11ax</a:t>
            </a:r>
          </a:p>
          <a:p>
            <a:pPr lvl="1"/>
            <a:r>
              <a:rPr lang="en-US" altLang="ko-KR" sz="1600" dirty="0"/>
              <a:t>Can indicate the non-contiguous </a:t>
            </a:r>
            <a:r>
              <a:rPr lang="en-US" altLang="ko-KR" sz="1600" dirty="0" err="1"/>
              <a:t>subbands</a:t>
            </a:r>
            <a:endParaRPr lang="en-US" altLang="ko-KR" sz="1600" dirty="0"/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Less flexibility in representation</a:t>
            </a:r>
            <a:endParaRPr lang="en-US" altLang="ko-KR" sz="1600" dirty="0"/>
          </a:p>
          <a:p>
            <a:pPr lvl="1"/>
            <a:endParaRPr lang="en-US" altLang="ko-KR" sz="1100" dirty="0"/>
          </a:p>
          <a:p>
            <a:pPr lvl="1"/>
            <a:endParaRPr lang="en-US" altLang="ko-KR" sz="1100" dirty="0"/>
          </a:p>
          <a:p>
            <a:pPr lvl="2"/>
            <a:endParaRPr lang="en-US" altLang="ko-KR" sz="1050" dirty="0" smtClean="0"/>
          </a:p>
          <a:p>
            <a:pPr lvl="1"/>
            <a:endParaRPr lang="ko-KR" altLang="en-US" sz="1100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001271"/>
              </p:ext>
            </p:extLst>
          </p:nvPr>
        </p:nvGraphicFramePr>
        <p:xfrm>
          <a:off x="597157" y="4913116"/>
          <a:ext cx="818036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929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625427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742791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xmlns="" val="788072916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xmlns="" val="1055588553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xmlns="" val="1249708500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xmlns="" val="4030532035"/>
                    </a:ext>
                  </a:extLst>
                </a:gridCol>
                <a:gridCol w="594234">
                  <a:extLst>
                    <a:ext uri="{9D8B030D-6E8A-4147-A177-3AD203B41FA5}">
                      <a16:colId xmlns:a16="http://schemas.microsoft.com/office/drawing/2014/main" xmlns="" val="3763385837"/>
                    </a:ext>
                  </a:extLst>
                </a:gridCol>
                <a:gridCol w="516178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3: Reuse </a:t>
            </a:r>
            <a:r>
              <a:rPr lang="en-US" altLang="ko-KR" dirty="0"/>
              <a:t>the RU A</a:t>
            </a:r>
            <a:r>
              <a:rPr lang="en-US" altLang="ko-KR" dirty="0" smtClean="0"/>
              <a:t>llocation </a:t>
            </a:r>
            <a:r>
              <a:rPr lang="en-US" altLang="ko-KR" dirty="0"/>
              <a:t>S</a:t>
            </a:r>
            <a:r>
              <a:rPr lang="en-US" altLang="ko-KR" dirty="0" smtClean="0"/>
              <a:t>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04430"/>
              </p:ext>
            </p:extLst>
          </p:nvPr>
        </p:nvGraphicFramePr>
        <p:xfrm>
          <a:off x="1418734" y="5573468"/>
          <a:ext cx="6886782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527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784316248"/>
                    </a:ext>
                  </a:extLst>
                </a:gridCol>
                <a:gridCol w="1290256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1256172">
                  <a:extLst>
                    <a:ext uri="{9D8B030D-6E8A-4147-A177-3AD203B41FA5}">
                      <a16:colId xmlns:a16="http://schemas.microsoft.com/office/drawing/2014/main" xmlns="" val="2664933962"/>
                    </a:ext>
                  </a:extLst>
                </a:gridCol>
                <a:gridCol w="723827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    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 (9)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 bwMode="auto">
          <a:xfrm flipV="1">
            <a:off x="1473230" y="5540216"/>
            <a:ext cx="3263989" cy="28656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 bwMode="auto">
          <a:xfrm flipH="1" flipV="1">
            <a:off x="5338892" y="5514853"/>
            <a:ext cx="2892411" cy="31192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9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41156"/>
              </p:ext>
            </p:extLst>
          </p:nvPr>
        </p:nvGraphicFramePr>
        <p:xfrm>
          <a:off x="5687602" y="3883661"/>
          <a:ext cx="2304398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</a:tblGrid>
              <a:tr h="23964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B15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NDPA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Version (3)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(2)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cxnSp>
        <p:nvCxnSpPr>
          <p:cNvPr id="20" name="직선 연결선 10"/>
          <p:cNvCxnSpPr/>
          <p:nvPr/>
        </p:nvCxnSpPr>
        <p:spPr bwMode="auto">
          <a:xfrm flipH="1" flipV="1">
            <a:off x="5687602" y="4654652"/>
            <a:ext cx="191250" cy="19656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직선 연결선 11"/>
          <p:cNvCxnSpPr/>
          <p:nvPr/>
        </p:nvCxnSpPr>
        <p:spPr bwMode="auto">
          <a:xfrm flipV="1">
            <a:off x="6587353" y="4654652"/>
            <a:ext cx="1404647" cy="19656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23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50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proposed </a:t>
            </a:r>
            <a:r>
              <a:rPr lang="en-US" altLang="ko-KR" dirty="0" smtClean="0"/>
              <a:t>three Partial BW Info  design methods for EHT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One Partial BW Info s</a:t>
            </a:r>
            <a:r>
              <a:rPr lang="en-US" altLang="ko-KR" dirty="0" smtClean="0"/>
              <a:t>ubfield in </a:t>
            </a:r>
            <a:r>
              <a:rPr lang="en-US" altLang="ko-KR" dirty="0"/>
              <a:t>a</a:t>
            </a:r>
            <a:r>
              <a:rPr lang="en-US" altLang="ko-KR" dirty="0" smtClean="0"/>
              <a:t> STA 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2: Two </a:t>
            </a:r>
            <a:r>
              <a:rPr lang="en-US" altLang="ko-KR" dirty="0"/>
              <a:t>Partial BW Info </a:t>
            </a:r>
            <a:r>
              <a:rPr lang="en-US" altLang="ko-KR" dirty="0" smtClean="0"/>
              <a:t>subfields </a:t>
            </a:r>
            <a:r>
              <a:rPr lang="en-US" altLang="ko-KR" dirty="0"/>
              <a:t>in a</a:t>
            </a:r>
            <a:r>
              <a:rPr lang="en-US" altLang="ko-KR" dirty="0" smtClean="0"/>
              <a:t> </a:t>
            </a:r>
            <a:r>
              <a:rPr lang="en-US" altLang="ko-KR" dirty="0"/>
              <a:t>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3: Reuse the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also proposed two NDPA identification methods for EHT </a:t>
            </a:r>
          </a:p>
          <a:p>
            <a:pPr lvl="1"/>
            <a:r>
              <a:rPr lang="en-US" altLang="ko-KR" dirty="0" smtClean="0"/>
              <a:t>Option A: </a:t>
            </a:r>
            <a:r>
              <a:rPr lang="en-US" altLang="ko-KR" dirty="0"/>
              <a:t>Including version information in each 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B: Including </a:t>
            </a:r>
            <a:r>
              <a:rPr lang="en-US" altLang="ko-KR" dirty="0"/>
              <a:t>version information in a </a:t>
            </a:r>
            <a:r>
              <a:rPr lang="en-US" altLang="ko-KR" dirty="0" smtClean="0"/>
              <a:t>Common Info field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design the EHT NDPA frame based on the </a:t>
            </a:r>
            <a:r>
              <a:rPr lang="en-US" altLang="ko-KR" dirty="0" smtClean="0"/>
              <a:t>VHT/HE </a:t>
            </a:r>
            <a:r>
              <a:rPr lang="en-US" altLang="ko-KR" dirty="0"/>
              <a:t>NDPA frame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dirty="0"/>
              <a:t>The EHT NDPA frame will have the same type/subtype field in the FC field of the VHT/HE NDPA frame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</a:t>
            </a:r>
            <a:r>
              <a:rPr lang="en-US" altLang="ko-KR" dirty="0" smtClean="0"/>
              <a:t>design EHT NDPA frame with considering EHT+ for forward compatibility?</a:t>
            </a:r>
          </a:p>
          <a:p>
            <a:pPr lvl="1"/>
            <a:r>
              <a:rPr lang="en-US" altLang="ko-KR" dirty="0" smtClean="0"/>
              <a:t>Note: </a:t>
            </a:r>
            <a:r>
              <a:rPr lang="en-US" altLang="ko-KR" dirty="0"/>
              <a:t>EHT+ is the amendments after EHT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 / N / Abstain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9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indication of </a:t>
            </a:r>
            <a:r>
              <a:rPr lang="en-US" altLang="ko-KR" dirty="0" smtClean="0"/>
              <a:t>EHT+, </a:t>
            </a:r>
            <a:r>
              <a:rPr lang="en-US" altLang="ko-KR" dirty="0"/>
              <a:t>which option do you support in a </a:t>
            </a:r>
            <a:r>
              <a:rPr lang="en-US" altLang="ko-KR" dirty="0">
                <a:solidFill>
                  <a:srgbClr val="000000"/>
                </a:solidFill>
              </a:rPr>
              <a:t>Ranging and HE subfields of Sounding Dialog Token field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Candidate I / </a:t>
            </a:r>
            <a:r>
              <a:rPr lang="en-US" altLang="ko-KR" dirty="0"/>
              <a:t>Candidate </a:t>
            </a:r>
            <a:r>
              <a:rPr lang="en-US" altLang="ko-KR" dirty="0" smtClean="0"/>
              <a:t>II / </a:t>
            </a:r>
            <a:r>
              <a:rPr lang="en-US" altLang="ko-KR" dirty="0"/>
              <a:t>Candidate </a:t>
            </a:r>
            <a:r>
              <a:rPr lang="en-US" altLang="ko-KR" dirty="0" smtClean="0"/>
              <a:t>III / Abstain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extLst/>
          </p:nvPr>
        </p:nvGraphicFramePr>
        <p:xfrm>
          <a:off x="4754080" y="3377747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1276569" y="5051202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HE,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 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表格 7"/>
          <p:cNvGraphicFramePr>
            <a:graphicFrameLocks noGrp="1"/>
          </p:cNvGraphicFramePr>
          <p:nvPr>
            <p:extLst/>
          </p:nvPr>
        </p:nvGraphicFramePr>
        <p:xfrm>
          <a:off x="4754080" y="5051202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</a:t>
                      </a:r>
                      <a:r>
                        <a:rPr lang="en-US" altLang="zh-CN" sz="1100" baseline="0" dirty="0" smtClean="0"/>
                        <a:t>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85587" y="4803756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III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61851" y="4774203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02960" y="308381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Candidate I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05301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</a:t>
            </a:r>
            <a:r>
              <a:rPr lang="en-US" altLang="ko-KR" dirty="0" smtClean="0"/>
              <a:t>indication </a:t>
            </a:r>
            <a:r>
              <a:rPr lang="en-US" altLang="ko-KR" dirty="0"/>
              <a:t>of the partial </a:t>
            </a:r>
            <a:r>
              <a:rPr lang="en-US" altLang="ko-KR" dirty="0" smtClean="0"/>
              <a:t>BW information, </a:t>
            </a:r>
            <a:r>
              <a:rPr lang="en-US" altLang="ko-KR" dirty="0"/>
              <a:t>which option do you support in </a:t>
            </a:r>
            <a:r>
              <a:rPr lang="en-US" altLang="ko-KR" dirty="0" smtClean="0"/>
              <a:t>NDPA frame?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endParaRPr lang="en-US" altLang="ko-KR" dirty="0"/>
          </a:p>
          <a:p>
            <a:pPr lvl="2"/>
            <a:r>
              <a:rPr lang="en-US" altLang="ko-KR" dirty="0" smtClean="0"/>
              <a:t>One </a:t>
            </a:r>
            <a:r>
              <a:rPr lang="en-US" altLang="ko-KR" dirty="0"/>
              <a:t>Partial BW Info s</a:t>
            </a:r>
            <a:r>
              <a:rPr lang="en-US" altLang="ko-KR" dirty="0" smtClean="0"/>
              <a:t>ubfield </a:t>
            </a:r>
            <a:r>
              <a:rPr lang="en-US" altLang="ko-KR" dirty="0"/>
              <a:t>in a STA Info </a:t>
            </a:r>
            <a:r>
              <a:rPr lang="en-US" altLang="ko-KR" dirty="0" smtClean="0"/>
              <a:t>field</a:t>
            </a:r>
          </a:p>
          <a:p>
            <a:pPr lvl="2"/>
            <a:r>
              <a:rPr lang="en-US" altLang="ko-KR" dirty="0" smtClean="0"/>
              <a:t>Bit size of Partial BW Info subfield is TBD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</a:t>
            </a:r>
            <a:endParaRPr lang="en-US" altLang="ko-KR" dirty="0"/>
          </a:p>
          <a:p>
            <a:pPr lvl="2"/>
            <a:r>
              <a:rPr lang="en-US" altLang="ko-KR" dirty="0" smtClean="0"/>
              <a:t>Two Partial </a:t>
            </a:r>
            <a:r>
              <a:rPr lang="en-US" altLang="ko-KR" dirty="0"/>
              <a:t>BW </a:t>
            </a:r>
            <a:r>
              <a:rPr lang="en-US" altLang="ko-KR" dirty="0" smtClean="0"/>
              <a:t>Info subfields in a STA Info field</a:t>
            </a:r>
          </a:p>
          <a:p>
            <a:pPr lvl="2"/>
            <a:r>
              <a:rPr lang="en-US" altLang="ko-KR" dirty="0"/>
              <a:t>Bit size of Partial BW Info subfield is TBD</a:t>
            </a: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Option 3</a:t>
            </a:r>
            <a:endParaRPr lang="en-US" altLang="ko-KR" dirty="0"/>
          </a:p>
          <a:p>
            <a:pPr lvl="2"/>
            <a:r>
              <a:rPr lang="en-US" altLang="ko-KR" dirty="0" smtClean="0"/>
              <a:t>Reuse </a:t>
            </a:r>
            <a:r>
              <a:rPr lang="en-US" altLang="ko-KR" dirty="0"/>
              <a:t>the RU allocation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/>
              <a:t>Bit size of RU 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Abstain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64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in EHT </a:t>
            </a:r>
            <a:r>
              <a:rPr lang="en-US" altLang="ko-KR" dirty="0" smtClean="0"/>
              <a:t>NDPA </a:t>
            </a:r>
            <a:r>
              <a:rPr lang="en-US" altLang="ko-KR" dirty="0"/>
              <a:t>frame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Note: </a:t>
            </a:r>
            <a:r>
              <a:rPr lang="en-US" altLang="ko-KR" dirty="0" smtClean="0"/>
              <a:t>Description </a:t>
            </a:r>
            <a:r>
              <a:rPr lang="en-US" altLang="ko-KR" dirty="0"/>
              <a:t>of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is same as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in U-SIG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4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</a:t>
            </a:r>
            <a:r>
              <a:rPr lang="en-US" altLang="ko-KR" dirty="0" smtClean="0"/>
              <a:t>the inclusion of 3-bit </a:t>
            </a:r>
            <a:r>
              <a:rPr lang="en-US" altLang="ko-KR" dirty="0"/>
              <a:t>version </a:t>
            </a:r>
            <a:r>
              <a:rPr lang="en-US" altLang="ko-KR" dirty="0" smtClean="0"/>
              <a:t>information in NDPA, which </a:t>
            </a:r>
            <a:r>
              <a:rPr lang="en-US" altLang="ko-KR" dirty="0"/>
              <a:t>option do you support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A: Including </a:t>
            </a:r>
            <a:r>
              <a:rPr lang="en-US" altLang="ko-KR" dirty="0"/>
              <a:t>version information in each 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B: Including </a:t>
            </a:r>
            <a:r>
              <a:rPr lang="en-US" altLang="ko-KR" dirty="0"/>
              <a:t>version information </a:t>
            </a:r>
            <a:r>
              <a:rPr lang="en-US" altLang="ko-KR" dirty="0" smtClean="0"/>
              <a:t>in a </a:t>
            </a:r>
            <a:r>
              <a:rPr lang="en-US" altLang="ko-KR" dirty="0"/>
              <a:t>C</a:t>
            </a:r>
            <a:r>
              <a:rPr lang="en-US" altLang="ko-KR" dirty="0" smtClean="0"/>
              <a:t>ommon Info</a:t>
            </a:r>
            <a:r>
              <a:rPr lang="en-US" altLang="ko-KR" dirty="0"/>
              <a:t> </a:t>
            </a:r>
            <a:r>
              <a:rPr lang="en-US" altLang="ko-KR" dirty="0" smtClean="0"/>
              <a:t>field</a:t>
            </a:r>
          </a:p>
          <a:p>
            <a:pPr marL="857250" lvl="2" indent="0">
              <a:buNone/>
            </a:pP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57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[4] 802.11-20/1161r0</a:t>
            </a:r>
            <a:r>
              <a:rPr lang="en-US" altLang="ko-KR" b="0" dirty="0"/>
              <a:t>, EHT Punctured NDP and Partial </a:t>
            </a:r>
            <a:r>
              <a:rPr lang="en-US" altLang="ko-KR" b="0" dirty="0" smtClean="0"/>
              <a:t>Bandwidth feedback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5] </a:t>
            </a:r>
            <a:r>
              <a:rPr lang="en-US" altLang="ko-KR" b="0" dirty="0" smtClean="0"/>
              <a:t>802.11-20/1015r1, </a:t>
            </a:r>
            <a:r>
              <a:rPr lang="it-IT" altLang="ko-KR" b="0" dirty="0"/>
              <a:t>EHT NDPA Frame Design </a:t>
            </a:r>
            <a:r>
              <a:rPr lang="it-IT" altLang="ko-KR" b="0" dirty="0" smtClean="0"/>
              <a:t>Discussion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6] </a:t>
            </a:r>
            <a:r>
              <a:rPr lang="en-US" altLang="ko-KR" b="0" dirty="0" smtClean="0"/>
              <a:t>802.11-20/1435r1</a:t>
            </a:r>
            <a:r>
              <a:rPr lang="en-US" altLang="ko-KR" b="0" dirty="0"/>
              <a:t>, </a:t>
            </a:r>
            <a:r>
              <a:rPr lang="it-IT" altLang="ko-KR" b="0" dirty="0"/>
              <a:t>EHT NDPA </a:t>
            </a:r>
            <a:r>
              <a:rPr lang="it-IT" altLang="ko-KR" b="0" dirty="0" smtClean="0"/>
              <a:t>frame design</a:t>
            </a:r>
          </a:p>
          <a:p>
            <a:pPr marL="0" indent="0">
              <a:buNone/>
            </a:pPr>
            <a:r>
              <a:rPr lang="en-US" altLang="ko-KR" b="0" dirty="0" smtClean="0"/>
              <a:t>[7] 802.11-20/1436r0, </a:t>
            </a:r>
            <a:r>
              <a:rPr lang="it-IT" altLang="ko-KR" b="0" dirty="0" smtClean="0"/>
              <a:t>NDPA and MIMO Control Field Design for EHT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[RU Start Index, RU End Index] to cover the allocated RU only, feedback overhead can be reduced compared with full BW feedback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4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NDPA Structure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Partial BW </a:t>
            </a:r>
            <a:r>
              <a:rPr lang="en-US" altLang="ko-KR" dirty="0"/>
              <a:t>I</a:t>
            </a:r>
            <a:r>
              <a:rPr lang="en-US" altLang="ko-KR" dirty="0" smtClean="0"/>
              <a:t>nfo</a:t>
            </a:r>
          </a:p>
          <a:p>
            <a:pPr lvl="1"/>
            <a:r>
              <a:rPr lang="en-US" altLang="ko-KR" dirty="0"/>
              <a:t>AP signals RU Start Index (the first 26-tone RU) and RU End Index (the last 26-tone RU) for feedback</a:t>
            </a:r>
          </a:p>
          <a:p>
            <a:pPr lvl="1"/>
            <a:r>
              <a:rPr lang="en-US" altLang="ko-KR" dirty="0"/>
              <a:t>STA feedbacks channel </a:t>
            </a:r>
            <a:r>
              <a:rPr lang="en-US" altLang="ko-KR" dirty="0" smtClean="0"/>
              <a:t>state information </a:t>
            </a:r>
            <a:r>
              <a:rPr lang="en-US" altLang="ko-KR" dirty="0"/>
              <a:t>(CSI) in the tones between RU Start Index and RU End Index</a:t>
            </a:r>
          </a:p>
          <a:p>
            <a:pPr lvl="1"/>
            <a:r>
              <a:rPr lang="en-US" altLang="ko-KR" dirty="0"/>
              <a:t>STA Info </a:t>
            </a:r>
            <a:r>
              <a:rPr lang="en-US" altLang="ko-KR" dirty="0" smtClean="0"/>
              <a:t>field</a:t>
            </a:r>
            <a:r>
              <a:rPr lang="en-US" altLang="ko-KR" dirty="0"/>
              <a:t>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214" y="3479140"/>
            <a:ext cx="6770786" cy="108458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00" y="4612957"/>
            <a:ext cx="6830706" cy="930562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 bwMode="auto">
          <a:xfrm flipH="1">
            <a:off x="2007466" y="4359918"/>
            <a:ext cx="3134301" cy="40435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 bwMode="auto">
          <a:xfrm>
            <a:off x="6058319" y="4353292"/>
            <a:ext cx="1550412" cy="42745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 bwMode="auto">
          <a:xfrm>
            <a:off x="2669346" y="4783337"/>
            <a:ext cx="1206968" cy="68023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209" y="5852900"/>
            <a:ext cx="2841846" cy="622513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 bwMode="auto">
          <a:xfrm>
            <a:off x="2764730" y="5337478"/>
            <a:ext cx="476952" cy="61891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 bwMode="auto">
          <a:xfrm>
            <a:off x="3850019" y="5308430"/>
            <a:ext cx="1403724" cy="51746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3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NDPA </a:t>
            </a:r>
            <a:r>
              <a:rPr lang="en-US" altLang="ko-KR" dirty="0" smtClean="0"/>
              <a:t>Structure (</a:t>
            </a:r>
            <a:r>
              <a:rPr lang="en-US" altLang="ko-KR" dirty="0"/>
              <a:t>2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/>
              <a:t>Ranging and HE </a:t>
            </a:r>
            <a:r>
              <a:rPr lang="en-US" altLang="ko-KR" dirty="0" smtClean="0"/>
              <a:t>subfields </a:t>
            </a:r>
            <a:r>
              <a:rPr lang="en-US" altLang="ko-KR" dirty="0"/>
              <a:t>in Sounding Dialog </a:t>
            </a:r>
            <a:r>
              <a:rPr lang="en-US" altLang="ko-KR" dirty="0" smtClean="0"/>
              <a:t>Token</a:t>
            </a:r>
          </a:p>
          <a:p>
            <a:pPr lvl="2"/>
            <a:r>
              <a:rPr lang="en-US" altLang="ko-KR" dirty="0" smtClean="0"/>
              <a:t>VHT NDPA: These two bits are reserved</a:t>
            </a:r>
          </a:p>
          <a:p>
            <a:pPr lvl="2"/>
            <a:r>
              <a:rPr lang="en-US" altLang="ko-KR" dirty="0" smtClean="0"/>
              <a:t>HE NDPA: The second bit is used to distinguish HE and VHT NDPA</a:t>
            </a:r>
          </a:p>
          <a:p>
            <a:pPr lvl="1"/>
            <a:r>
              <a:rPr lang="en-US" altLang="zh-CN" dirty="0"/>
              <a:t>VHT STA </a:t>
            </a:r>
            <a:r>
              <a:rPr lang="en-US" altLang="zh-CN" dirty="0" smtClean="0"/>
              <a:t>regards </a:t>
            </a:r>
            <a:r>
              <a:rPr lang="en-US" altLang="zh-CN" dirty="0"/>
              <a:t>all </a:t>
            </a:r>
            <a:r>
              <a:rPr lang="en-US" altLang="zh-CN" dirty="0" smtClean="0"/>
              <a:t>NDPA </a:t>
            </a:r>
            <a:r>
              <a:rPr lang="en-US" altLang="zh-CN" dirty="0"/>
              <a:t>as VHT </a:t>
            </a:r>
            <a:r>
              <a:rPr lang="en-US" altLang="zh-CN" dirty="0" smtClean="0"/>
              <a:t>NDPA, while HE </a:t>
            </a:r>
            <a:r>
              <a:rPr lang="en-US" altLang="zh-CN" dirty="0"/>
              <a:t>STA </a:t>
            </a:r>
            <a:r>
              <a:rPr lang="en-US" altLang="zh-CN" dirty="0" smtClean="0"/>
              <a:t>regards </a:t>
            </a:r>
            <a:r>
              <a:rPr lang="en-US" altLang="zh-CN" dirty="0"/>
              <a:t>it as HE NDPA </a:t>
            </a:r>
            <a:r>
              <a:rPr lang="en-US" altLang="zh-CN" dirty="0" smtClean="0"/>
              <a:t>if </a:t>
            </a:r>
            <a:r>
              <a:rPr lang="en-US" altLang="zh-CN" dirty="0"/>
              <a:t>the HE subfield is set to </a:t>
            </a:r>
            <a:r>
              <a:rPr lang="en-US" altLang="zh-CN" dirty="0" smtClean="0"/>
              <a:t>1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Disambiguation</a:t>
            </a:r>
            <a:endParaRPr lang="en-US" altLang="ko-KR" dirty="0"/>
          </a:p>
          <a:p>
            <a:pPr lvl="1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</a:t>
            </a:r>
            <a:r>
              <a:rPr lang="en-US" altLang="ko-KR" dirty="0" smtClean="0"/>
              <a:t>HE, which is </a:t>
            </a:r>
            <a:r>
              <a:rPr lang="en-US" altLang="ko-KR" dirty="0"/>
              <a:t>positioned </a:t>
            </a:r>
            <a:r>
              <a:rPr lang="en-US" altLang="ko-KR" dirty="0" smtClean="0"/>
              <a:t>in B(27) in STA Info field.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7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77242"/>
              </p:ext>
            </p:extLst>
          </p:nvPr>
        </p:nvGraphicFramePr>
        <p:xfrm>
          <a:off x="2668154" y="3495504"/>
          <a:ext cx="3807691" cy="15166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48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8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09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2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6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RU484+2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</a:t>
                </a:r>
                <a:r>
                  <a:rPr lang="en-US" altLang="ko-KR" dirty="0" smtClean="0"/>
                  <a:t>for STA 1 and RU484 for STA 2 with 320MHz OFDMA in 11be. </a:t>
                </a:r>
              </a:p>
              <a:p>
                <a:pPr lvl="1"/>
                <a:r>
                  <a:rPr lang="en-US" altLang="ko-KR" dirty="0" smtClean="0"/>
                  <a:t>Wasteful to feedback entire 320MHz by STA 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non-contiguous subband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RU484 by STA 1</a:t>
                </a:r>
              </a:p>
              <a:p>
                <a:pPr lvl="2"/>
                <a:r>
                  <a:rPr lang="en-US" altLang="ko-KR" dirty="0" smtClean="0"/>
                  <a:t>Can reduce ~2,000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642724"/>
              </p:ext>
            </p:extLst>
          </p:nvPr>
        </p:nvGraphicFramePr>
        <p:xfrm>
          <a:off x="4309821" y="4363507"/>
          <a:ext cx="4440039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72039">
                  <a:extLst>
                    <a:ext uri="{9D8B030D-6E8A-4147-A177-3AD203B41FA5}">
                      <a16:colId xmlns:a16="http://schemas.microsoft.com/office/drawing/2014/main" xmlns="" val="57351129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xmlns="" val="97706647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xmlns="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 Start Index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</a:t>
              </a:r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107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</a:t>
              </a:r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9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EHT NDPA Update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NDPA, EHT NDPA can be designed by updating following fields: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HE/EHT </a:t>
            </a:r>
            <a:r>
              <a:rPr lang="en-US" altLang="ko-KR" dirty="0" smtClean="0"/>
              <a:t>NDPA, </a:t>
            </a:r>
            <a:r>
              <a:rPr lang="en-US" altLang="ko-KR" dirty="0"/>
              <a:t>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16 spatial streams support</a:t>
            </a:r>
            <a:r>
              <a:rPr lang="en-US" altLang="ko-KR" dirty="0"/>
              <a:t>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Partial BW Info subfield</a:t>
            </a:r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8</a:t>
            </a:r>
            <a:r>
              <a:rPr lang="en-US" altLang="ko-KR" dirty="0" smtClean="0">
                <a:sym typeface="Wingdings" panose="05000000000000000000" pitchFamily="2" charset="2"/>
              </a:rPr>
              <a:t>bit  (Granularity is reduced from 26-tone RU to 242-tone RU </a:t>
            </a:r>
            <a:r>
              <a:rPr lang="en-US" altLang="ko-KR" dirty="0"/>
              <a:t>[4][5])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for Option 1 and Option 2 in slide 9 and slide 10, respectively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8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Update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4966200" cy="4648200"/>
          </a:xfrm>
        </p:spPr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 smtClean="0"/>
              <a:t>Under discussion for three candidates [5],[6],[7]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We propose to multiplex EHT and EHT+</a:t>
            </a:r>
          </a:p>
          <a:p>
            <a:pPr lvl="1"/>
            <a:r>
              <a:rPr lang="en-US" altLang="ko-KR" dirty="0" smtClean="0"/>
              <a:t>Candidate I</a:t>
            </a:r>
          </a:p>
          <a:p>
            <a:pPr lvl="2"/>
            <a:r>
              <a:rPr lang="en-US" altLang="ko-KR" dirty="0" smtClean="0"/>
              <a:t>STA Info field can have 2*n bytes</a:t>
            </a:r>
          </a:p>
          <a:p>
            <a:pPr lvl="2"/>
            <a:r>
              <a:rPr lang="en-US" altLang="ko-KR" dirty="0" smtClean="0"/>
              <a:t>No aggregated sounding</a:t>
            </a:r>
          </a:p>
          <a:p>
            <a:pPr lvl="1"/>
            <a:r>
              <a:rPr lang="en-US" altLang="ko-KR" dirty="0" smtClean="0"/>
              <a:t>Candidate II</a:t>
            </a:r>
            <a:endParaRPr lang="en-US" altLang="ko-KR" dirty="0"/>
          </a:p>
          <a:p>
            <a:pPr lvl="2"/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field </a:t>
            </a:r>
            <a:r>
              <a:rPr lang="en-US" altLang="ko-KR" dirty="0"/>
              <a:t>can have </a:t>
            </a:r>
            <a:r>
              <a:rPr lang="en-US" altLang="ko-KR" dirty="0" smtClean="0"/>
              <a:t>4*n bytes</a:t>
            </a:r>
          </a:p>
          <a:p>
            <a:pPr lvl="2"/>
            <a:r>
              <a:rPr lang="en-US" altLang="ko-KR" dirty="0" smtClean="0"/>
              <a:t>Need HE/EHT differentiation bits [5]</a:t>
            </a:r>
          </a:p>
          <a:p>
            <a:pPr lvl="2"/>
            <a:r>
              <a:rPr lang="en-US" altLang="ko-KR" dirty="0" smtClean="0"/>
              <a:t>Possible for HE/EHT/EHT</a:t>
            </a:r>
            <a:r>
              <a:rPr lang="en-US" altLang="ko-KR" dirty="0"/>
              <a:t>+ aggregated sounding</a:t>
            </a:r>
          </a:p>
          <a:p>
            <a:pPr lvl="1"/>
            <a:r>
              <a:rPr lang="en-US" altLang="ko-KR" dirty="0" smtClean="0"/>
              <a:t>Candidate III</a:t>
            </a:r>
          </a:p>
          <a:p>
            <a:pPr lvl="2"/>
            <a:r>
              <a:rPr lang="en-US" altLang="ko-KR" dirty="0" smtClean="0"/>
              <a:t>STA Info field can have 4*n bytes</a:t>
            </a:r>
          </a:p>
          <a:p>
            <a:pPr lvl="2"/>
            <a:r>
              <a:rPr lang="en-US" altLang="ko-KR" dirty="0"/>
              <a:t>Possible for </a:t>
            </a:r>
            <a:r>
              <a:rPr lang="en-US" altLang="ko-KR" dirty="0" smtClean="0"/>
              <a:t>EHT/EHT</a:t>
            </a:r>
            <a:r>
              <a:rPr lang="en-US" altLang="ko-KR" dirty="0"/>
              <a:t>+ aggregated </a:t>
            </a:r>
            <a:r>
              <a:rPr lang="en-US" altLang="ko-KR" dirty="0" smtClean="0"/>
              <a:t>sounding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9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4852"/>
              </p:ext>
            </p:extLst>
          </p:nvPr>
        </p:nvGraphicFramePr>
        <p:xfrm>
          <a:off x="5776060" y="1580538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54728"/>
              </p:ext>
            </p:extLst>
          </p:nvPr>
        </p:nvGraphicFramePr>
        <p:xfrm>
          <a:off x="5807716" y="3246287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HE,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 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2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48719"/>
              </p:ext>
            </p:extLst>
          </p:nvPr>
        </p:nvGraphicFramePr>
        <p:xfrm>
          <a:off x="5832000" y="4916359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</a:t>
                      </a:r>
                      <a:r>
                        <a:rPr lang="en-US" altLang="zh-CN" sz="1100" baseline="0" dirty="0" smtClean="0"/>
                        <a:t>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14627" y="6205726"/>
            <a:ext cx="2702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Note: EHT</a:t>
            </a:r>
            <a:r>
              <a:rPr lang="en-US" altLang="ko-KR" dirty="0"/>
              <a:t>+: the amendments after EHT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63507" y="4668913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III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92998" y="2969288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24940" y="1286604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Candidate I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521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Update (</a:t>
            </a:r>
            <a:r>
              <a:rPr lang="en-US" altLang="ko-KR" dirty="0"/>
              <a:t>3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NDPA </a:t>
            </a:r>
            <a:r>
              <a:rPr lang="en-US" altLang="ko-KR" dirty="0"/>
              <a:t>Version field (3bit</a:t>
            </a:r>
            <a:r>
              <a:rPr lang="en-US" altLang="ko-KR" dirty="0" smtClean="0"/>
              <a:t>) </a:t>
            </a:r>
            <a:r>
              <a:rPr lang="en-US" altLang="ko-KR" i="1" dirty="0" smtClean="0">
                <a:solidFill>
                  <a:srgbClr val="FF0000"/>
                </a:solidFill>
              </a:rPr>
              <a:t>- Proposal</a:t>
            </a:r>
            <a:endParaRPr lang="en-US" altLang="ko-KR" i="1" dirty="0">
              <a:solidFill>
                <a:srgbClr val="FF0000"/>
              </a:solidFill>
            </a:endParaRPr>
          </a:p>
          <a:p>
            <a:pPr lvl="1"/>
            <a:r>
              <a:rPr lang="en-US" altLang="ko-KR" dirty="0"/>
              <a:t>Better identification than just using Sounding Dialog Token and Disambiguation for future 802.11 coexistence</a:t>
            </a:r>
          </a:p>
          <a:p>
            <a:pPr lvl="1"/>
            <a:r>
              <a:rPr lang="en-US" altLang="ko-KR" dirty="0" smtClean="0"/>
              <a:t>Identify </a:t>
            </a:r>
            <a:r>
              <a:rPr lang="en-US" altLang="ko-KR" dirty="0"/>
              <a:t>the exact NDPA version starting with 802.11be</a:t>
            </a:r>
          </a:p>
          <a:p>
            <a:pPr lvl="1"/>
            <a:r>
              <a:rPr lang="en-US" altLang="ko-KR" dirty="0"/>
              <a:t>Description of 3 bit version information is same as 3 bit version information in U-SIG. </a:t>
            </a:r>
            <a:endParaRPr lang="en-US" altLang="ko-KR" dirty="0" smtClean="0"/>
          </a:p>
          <a:p>
            <a:r>
              <a:rPr lang="en-US" altLang="ko-KR" dirty="0" smtClean="0"/>
              <a:t>How to indicate NDPA Version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Option A</a:t>
            </a:r>
            <a:r>
              <a:rPr lang="en-US" altLang="ko-KR" dirty="0">
                <a:solidFill>
                  <a:srgbClr val="FF0000"/>
                </a:solidFill>
              </a:rPr>
              <a:t>: Including version information in each STA </a:t>
            </a:r>
            <a:r>
              <a:rPr lang="en-US" altLang="ko-KR" dirty="0" smtClean="0">
                <a:solidFill>
                  <a:srgbClr val="FF0000"/>
                </a:solidFill>
              </a:rPr>
              <a:t>Info field</a:t>
            </a:r>
            <a:endParaRPr lang="en-US" altLang="ko-KR" dirty="0">
              <a:solidFill>
                <a:srgbClr val="FF0000"/>
              </a:solidFill>
            </a:endParaRP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Option </a:t>
            </a:r>
            <a:r>
              <a:rPr lang="en-US" altLang="ko-KR" dirty="0" smtClean="0">
                <a:solidFill>
                  <a:srgbClr val="FF0000"/>
                </a:solidFill>
              </a:rPr>
              <a:t>B</a:t>
            </a:r>
            <a:r>
              <a:rPr lang="en-US" altLang="ko-KR" dirty="0">
                <a:solidFill>
                  <a:srgbClr val="FF0000"/>
                </a:solidFill>
              </a:rPr>
              <a:t>: Including version information in </a:t>
            </a:r>
            <a:r>
              <a:rPr lang="en-US" altLang="ko-KR" dirty="0" smtClean="0">
                <a:solidFill>
                  <a:srgbClr val="FF0000"/>
                </a:solidFill>
              </a:rPr>
              <a:t>a Common </a:t>
            </a:r>
            <a:r>
              <a:rPr lang="en-US" altLang="ko-KR" dirty="0">
                <a:solidFill>
                  <a:srgbClr val="FF0000"/>
                </a:solidFill>
              </a:rPr>
              <a:t>Info field</a:t>
            </a:r>
          </a:p>
          <a:p>
            <a:pPr lvl="2"/>
            <a:r>
              <a:rPr lang="en-US" altLang="ko-KR" dirty="0" smtClean="0"/>
              <a:t>Special AID11</a:t>
            </a:r>
            <a:r>
              <a:rPr lang="en-US" altLang="ko-KR" dirty="0"/>
              <a:t>: Indicate to </a:t>
            </a:r>
            <a:r>
              <a:rPr lang="en-US" altLang="ko-KR" dirty="0" smtClean="0"/>
              <a:t>a Common </a:t>
            </a:r>
            <a:r>
              <a:rPr lang="en-US" altLang="ko-KR" dirty="0"/>
              <a:t>Info field by using the reserved AID values. </a:t>
            </a:r>
            <a:r>
              <a:rPr lang="en-US" altLang="ko-KR" dirty="0" smtClean="0"/>
              <a:t> ex</a:t>
            </a:r>
            <a:r>
              <a:rPr lang="en-US" altLang="ko-KR" dirty="0"/>
              <a:t>) [2008 ~ 2046</a:t>
            </a:r>
            <a:r>
              <a:rPr lang="en-US" altLang="ko-KR" dirty="0" smtClean="0"/>
              <a:t>]</a:t>
            </a:r>
          </a:p>
          <a:p>
            <a:pPr lvl="2"/>
            <a:r>
              <a:rPr lang="en-US" altLang="ko-KR" dirty="0" smtClean="0"/>
              <a:t>After </a:t>
            </a:r>
            <a:r>
              <a:rPr lang="en-US" altLang="ko-KR" dirty="0"/>
              <a:t>a Common Info </a:t>
            </a:r>
            <a:r>
              <a:rPr lang="en-US" altLang="ko-KR" dirty="0" smtClean="0"/>
              <a:t>field, one or more </a:t>
            </a:r>
            <a:r>
              <a:rPr lang="en-US" altLang="ko-KR" dirty="0"/>
              <a:t>STA Info fields corresponding to the version </a:t>
            </a:r>
            <a:r>
              <a:rPr lang="en-US" altLang="ko-KR" dirty="0" smtClean="0"/>
              <a:t>follow</a:t>
            </a:r>
          </a:p>
          <a:p>
            <a:pPr lvl="2"/>
            <a:r>
              <a:rPr lang="en-US" altLang="ko-KR" i="1" dirty="0" smtClean="0"/>
              <a:t>Note: </a:t>
            </a:r>
            <a:r>
              <a:rPr lang="en-US" altLang="ko-KR" i="1" dirty="0"/>
              <a:t>Special AID11 value itself may indicate the NDPA version, without using the version information </a:t>
            </a:r>
            <a:r>
              <a:rPr lang="en-US" altLang="ko-KR" i="1" dirty="0" smtClean="0"/>
              <a:t>field</a:t>
            </a:r>
            <a:endParaRPr lang="en-US" altLang="ko-KR" dirty="0" smtClean="0"/>
          </a:p>
          <a:p>
            <a:r>
              <a:rPr lang="en-US" altLang="ko-KR" dirty="0" smtClean="0"/>
              <a:t>EHT and EHT+ can be multiplexed in a single NDPA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9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24898"/>
              </p:ext>
            </p:extLst>
          </p:nvPr>
        </p:nvGraphicFramePr>
        <p:xfrm>
          <a:off x="660865" y="5620667"/>
          <a:ext cx="8159431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28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253469548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223308">
                  <a:extLst>
                    <a:ext uri="{9D8B030D-6E8A-4147-A177-3AD203B41FA5}">
                      <a16:colId xmlns:a16="http://schemas.microsoft.com/office/drawing/2014/main" xmlns="" val="1784316248"/>
                    </a:ext>
                  </a:extLst>
                </a:gridCol>
                <a:gridCol w="1461464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1422857">
                  <a:extLst>
                    <a:ext uri="{9D8B030D-6E8A-4147-A177-3AD203B41FA5}">
                      <a16:colId xmlns:a16="http://schemas.microsoft.com/office/drawing/2014/main" xmlns="" val="2664933962"/>
                    </a:ext>
                  </a:extLst>
                </a:gridCol>
                <a:gridCol w="819874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 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B14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B15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(8)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</a:t>
            </a:r>
            <a:r>
              <a:rPr lang="en-US" altLang="ko-KR" dirty="0" smtClean="0"/>
              <a:t>One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4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Similar to 11ax,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 smtClean="0"/>
              <a:t>Partial BW Info: 8 bits</a:t>
            </a:r>
          </a:p>
          <a:p>
            <a:r>
              <a:rPr lang="en-US" altLang="ko-KR" sz="1800" dirty="0" smtClean="0"/>
              <a:t>NDPA Version: Option A (Included in </a:t>
            </a:r>
            <a:r>
              <a:rPr lang="en-US" altLang="ko-KR" sz="1800" dirty="0"/>
              <a:t>each STA </a:t>
            </a:r>
            <a:r>
              <a:rPr lang="en-US" altLang="ko-KR" sz="1800" dirty="0" smtClean="0"/>
              <a:t>Info field)</a:t>
            </a:r>
          </a:p>
          <a:p>
            <a:pPr lvl="1"/>
            <a:r>
              <a:rPr lang="en-US" altLang="ko-KR" sz="1600" dirty="0" smtClean="0"/>
              <a:t>Option B (Included in a Common Info field) is also possible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4 bytes</a:t>
            </a:r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/>
              <a:t>The size of STA Info field is 4 </a:t>
            </a:r>
            <a:r>
              <a:rPr lang="en-US" altLang="ko-KR" sz="1600" dirty="0" smtClean="0"/>
              <a:t>bytes </a:t>
            </a:r>
            <a:r>
              <a:rPr lang="en-US" altLang="ko-KR" sz="1600" dirty="0"/>
              <a:t>as 11ax</a:t>
            </a:r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Cannot indicate the non-contiguous </a:t>
            </a:r>
            <a:r>
              <a:rPr lang="en-US" altLang="ko-KR" sz="1600" dirty="0" err="1" smtClean="0"/>
              <a:t>subbands</a:t>
            </a:r>
            <a:endParaRPr lang="en-US" altLang="ko-KR" sz="1600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83340"/>
              </p:ext>
            </p:extLst>
          </p:nvPr>
        </p:nvGraphicFramePr>
        <p:xfrm>
          <a:off x="872458" y="4890642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1038502" y="5433939"/>
            <a:ext cx="4433498" cy="21166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25626"/>
            <a:ext cx="2054816" cy="29479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2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165487</TotalTime>
  <Words>2066</Words>
  <Application>Microsoft Office PowerPoint</Application>
  <PresentationFormat>On-screen Show (4:3)</PresentationFormat>
  <Paragraphs>526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Partial Bandwidth Feedback for Multi-RU</vt:lpstr>
      <vt:lpstr>Introduction</vt:lpstr>
      <vt:lpstr>Recap: HE NDPA Structure (1)</vt:lpstr>
      <vt:lpstr>Recap: HE NDPA Structure (2)</vt:lpstr>
      <vt:lpstr>Motivation</vt:lpstr>
      <vt:lpstr>EHT NDPA Update (1)</vt:lpstr>
      <vt:lpstr>EHT NDPA Update (2)</vt:lpstr>
      <vt:lpstr>EHT NDPA Update (3)</vt:lpstr>
      <vt:lpstr>Option 1: One Partial BW Info Subfields</vt:lpstr>
      <vt:lpstr>Option 2: Two Partial BW Info Subfields</vt:lpstr>
      <vt:lpstr>Option 3: Reuse the RU Allocation Subfield</vt:lpstr>
      <vt:lpstr>Summary</vt:lpstr>
      <vt:lpstr>SP 1</vt:lpstr>
      <vt:lpstr>SP 2</vt:lpstr>
      <vt:lpstr>SP 3</vt:lpstr>
      <vt:lpstr>SP 4</vt:lpstr>
      <vt:lpstr>SP 5</vt:lpstr>
      <vt:lpstr>SP 6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3841</cp:revision>
  <cp:lastPrinted>2020-06-10T06:40:30Z</cp:lastPrinted>
  <dcterms:created xsi:type="dcterms:W3CDTF">2007-05-21T21:00:37Z</dcterms:created>
  <dcterms:modified xsi:type="dcterms:W3CDTF">2020-10-29T16:05:09Z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