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74" r:id="rId2"/>
    <p:sldMasterId id="2147483660" r:id="rId3"/>
  </p:sldMasterIdLst>
  <p:notesMasterIdLst>
    <p:notesMasterId r:id="rId27"/>
  </p:notesMasterIdLst>
  <p:handoutMasterIdLst>
    <p:handoutMasterId r:id="rId28"/>
  </p:handoutMasterIdLst>
  <p:sldIdLst>
    <p:sldId id="269" r:id="rId4"/>
    <p:sldId id="377" r:id="rId5"/>
    <p:sldId id="436" r:id="rId6"/>
    <p:sldId id="429" r:id="rId7"/>
    <p:sldId id="417" r:id="rId8"/>
    <p:sldId id="444" r:id="rId9"/>
    <p:sldId id="418" r:id="rId10"/>
    <p:sldId id="443" r:id="rId11"/>
    <p:sldId id="427" r:id="rId12"/>
    <p:sldId id="433" r:id="rId13"/>
    <p:sldId id="428" r:id="rId14"/>
    <p:sldId id="439" r:id="rId15"/>
    <p:sldId id="435" r:id="rId16"/>
    <p:sldId id="420" r:id="rId17"/>
    <p:sldId id="446" r:id="rId18"/>
    <p:sldId id="438" r:id="rId19"/>
    <p:sldId id="415" r:id="rId20"/>
    <p:sldId id="440" r:id="rId21"/>
    <p:sldId id="441" r:id="rId22"/>
    <p:sldId id="409" r:id="rId23"/>
    <p:sldId id="422" r:id="rId24"/>
    <p:sldId id="411" r:id="rId25"/>
    <p:sldId id="437" r:id="rId26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593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FFCCCC"/>
    <a:srgbClr val="33CCCC"/>
    <a:srgbClr val="9966FF"/>
    <a:srgbClr val="FFCC99"/>
    <a:srgbClr val="EAEAEA"/>
    <a:srgbClr val="C00000"/>
    <a:srgbClr val="F2DC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D083AE6-46FA-4A59-8FB0-9F97EB10719F}" styleName="밝은 스타일 3 - 강조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밝은 스타일 1 - 강조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밝은 스타일 1 - 강조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D27102A9-8310-4765-A935-A1911B00CA55}" styleName="밝은 스타일 1 - 강조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6391" autoAdjust="0"/>
  </p:normalViewPr>
  <p:slideViewPr>
    <p:cSldViewPr>
      <p:cViewPr varScale="1">
        <p:scale>
          <a:sx n="115" d="100"/>
          <a:sy n="115" d="100"/>
        </p:scale>
        <p:origin x="1476" y="102"/>
      </p:cViewPr>
      <p:guideLst>
        <p:guide orient="horz" pos="1593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3996" y="120"/>
      </p:cViewPr>
      <p:guideLst>
        <p:guide orient="horz" pos="3127"/>
        <p:guide pos="2141"/>
      </p:guideLst>
    </p:cSldViewPr>
  </p:notesViewPr>
  <p:gridSpacing cx="180000" cy="180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20182" y="202270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1635" y="202270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542760" y="9607410"/>
            <a:ext cx="16510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4476" y="9607410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80079" y="414317"/>
            <a:ext cx="543751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80079" y="9607410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0079" y="9595524"/>
            <a:ext cx="558847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62200" y="117368"/>
            <a:ext cx="219585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doc.: IEEE 802.11-yy/0371r0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173" y="117369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5513" y="750888"/>
            <a:ext cx="4946650" cy="37099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734" y="4715408"/>
            <a:ext cx="4986207" cy="4467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045301" y="9610806"/>
            <a:ext cx="21127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4074" y="9610806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9648" y="9610806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09648" y="9609108"/>
            <a:ext cx="537838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4948" y="317531"/>
            <a:ext cx="552778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46667" y="9610806"/>
            <a:ext cx="415177" cy="184666"/>
          </a:xfrm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5513" y="750888"/>
            <a:ext cx="4946650" cy="3709987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982232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68BF6-DDE8-4B55-B48A-C97146C13EB1}" type="datetimeFigureOut">
              <a:rPr lang="ko-KR" altLang="en-US" smtClean="0"/>
              <a:t>2020-07-01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234781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68BF6-DDE8-4B55-B48A-C97146C13EB1}" type="datetimeFigureOut">
              <a:rPr lang="ko-KR" altLang="en-US" smtClean="0"/>
              <a:t>2020-07-01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80640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68BF6-DDE8-4B55-B48A-C97146C13EB1}" type="datetimeFigureOut">
              <a:rPr lang="ko-KR" altLang="en-US" smtClean="0"/>
              <a:t>2020-07-01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174368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68BF6-DDE8-4B55-B48A-C97146C13EB1}" type="datetimeFigureOut">
              <a:rPr lang="ko-KR" altLang="en-US" smtClean="0"/>
              <a:t>2020-07-01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769243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68BF6-DDE8-4B55-B48A-C97146C13EB1}" type="datetimeFigureOut">
              <a:rPr lang="ko-KR" altLang="en-US" smtClean="0"/>
              <a:t>2020-07-01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8135852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68BF6-DDE8-4B55-B48A-C97146C13EB1}" type="datetimeFigureOut">
              <a:rPr lang="ko-KR" altLang="en-US" smtClean="0"/>
              <a:t>2020-07-01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5142268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68BF6-DDE8-4B55-B48A-C97146C13EB1}" type="datetimeFigureOut">
              <a:rPr lang="ko-KR" altLang="en-US" smtClean="0"/>
              <a:t>2020-07-01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541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8" name="날짜 개체 틀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9" name="바닥글 개체 틀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  <p:sp>
        <p:nvSpPr>
          <p:cNvPr id="10" name="슬라이드 번호 개체 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68BF6-DDE8-4B55-B48A-C97146C13EB1}" type="datetimeFigureOut">
              <a:rPr lang="ko-KR" altLang="en-US" smtClean="0"/>
              <a:t>2020-07-01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7253083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68BF6-DDE8-4B55-B48A-C97146C13EB1}" type="datetimeFigureOut">
              <a:rPr lang="ko-KR" altLang="en-US" smtClean="0"/>
              <a:t>2020-07-01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760656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68BF6-DDE8-4B55-B48A-C97146C13EB1}" type="datetimeFigureOut">
              <a:rPr lang="ko-KR" altLang="en-US" smtClean="0"/>
              <a:t>2020-07-01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2288351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68BF6-DDE8-4B55-B48A-C97146C13EB1}" type="datetimeFigureOut">
              <a:rPr lang="ko-KR" altLang="en-US" smtClean="0"/>
              <a:t>2020-07-01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9980259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July 2020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8354242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July 2020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3581046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July 2020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953838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July 2020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0515704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July 2020</a:t>
            </a:r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4420693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July 2020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944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July 2020</a:t>
            </a:r>
            <a:endParaRPr 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8592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July 2020</a:t>
            </a:r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0316716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July 2020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5287350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July 2020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1718747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July 2020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1035883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July 2020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0151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July 2020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477812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478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13671" y="6475413"/>
            <a:ext cx="163025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802.11-20/0950r0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368BF6-DDE8-4B55-B48A-C97146C13EB1}" type="datetimeFigureOut">
              <a:rPr lang="ko-KR" altLang="en-US" smtClean="0"/>
              <a:t>2020-07-01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4A495C-9DFE-49FB-89F9-6843B5B569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1382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ko-KR" smtClean="0"/>
              <a:t>July 2020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E7C72B-71E8-4129-B102-1459BDCCFC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34679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43514" y="6475413"/>
            <a:ext cx="150041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sz="2600" dirty="0" smtClean="0"/>
              <a:t>Partial Bandwidth Feedback for Multi-RU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2020-07-01</a:t>
            </a: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2098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113921"/>
              </p:ext>
            </p:extLst>
          </p:nvPr>
        </p:nvGraphicFramePr>
        <p:xfrm>
          <a:off x="519113" y="2752725"/>
          <a:ext cx="7762875" cy="3762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57" name="Document" r:id="rId4" imgW="9226891" imgH="4496720" progId="Word.Document.8">
                  <p:embed/>
                </p:oleObj>
              </mc:Choice>
              <mc:Fallback>
                <p:oleObj name="Document" r:id="rId4" imgW="9226891" imgH="449672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113" y="2752725"/>
                        <a:ext cx="7762875" cy="37623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altLang="ko-KR" dirty="0" smtClean="0"/>
              <a:t>Example of Option #</a:t>
            </a:r>
            <a:r>
              <a:rPr lang="en-US" altLang="ko-KR" dirty="0"/>
              <a:t>2</a:t>
            </a:r>
            <a:endParaRPr lang="ko-KR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내용 개체 틀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ko-KR" dirty="0"/>
                  <a:t>If scheduling algorithm determines to allocates 484+2</a:t>
                </a:r>
                <a14:m>
                  <m:oMath xmlns:m="http://schemas.openxmlformats.org/officeDocument/2006/math">
                    <m:r>
                      <a:rPr lang="en-US" altLang="ko-K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US" altLang="ko-KR" dirty="0"/>
                  <a:t>996 RU for STA #1 and 484 RU for STA #2  with 240MHz OFDMA in </a:t>
                </a:r>
                <a:r>
                  <a:rPr lang="en-US" altLang="ko-KR" dirty="0" smtClean="0"/>
                  <a:t>11be</a:t>
                </a:r>
                <a:endParaRPr lang="en-US" altLang="ko-KR" dirty="0"/>
              </a:p>
              <a:p>
                <a:endParaRPr lang="en-US" altLang="ko-KR" dirty="0" smtClean="0"/>
              </a:p>
              <a:p>
                <a:endParaRPr lang="en-US" altLang="ko-KR" dirty="0" smtClean="0"/>
              </a:p>
            </p:txBody>
          </p:sp>
        </mc:Choice>
        <mc:Fallback xmlns="">
          <p:sp>
            <p:nvSpPr>
              <p:cNvPr id="3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706" t="-787" r="-471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344988" y="6489000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7043514" y="6475413"/>
            <a:ext cx="150041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  <p:graphicFrame>
        <p:nvGraphicFramePr>
          <p:cNvPr id="16" name="표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3357962"/>
              </p:ext>
            </p:extLst>
          </p:nvPr>
        </p:nvGraphicFramePr>
        <p:xfrm>
          <a:off x="1548900" y="3004362"/>
          <a:ext cx="6046200" cy="128210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209240">
                  <a:extLst>
                    <a:ext uri="{9D8B030D-6E8A-4147-A177-3AD203B41FA5}">
                      <a16:colId xmlns:a16="http://schemas.microsoft.com/office/drawing/2014/main" val="573511293"/>
                    </a:ext>
                  </a:extLst>
                </a:gridCol>
                <a:gridCol w="1209240">
                  <a:extLst>
                    <a:ext uri="{9D8B030D-6E8A-4147-A177-3AD203B41FA5}">
                      <a16:colId xmlns:a16="http://schemas.microsoft.com/office/drawing/2014/main" val="977066478"/>
                    </a:ext>
                  </a:extLst>
                </a:gridCol>
                <a:gridCol w="1209240">
                  <a:extLst>
                    <a:ext uri="{9D8B030D-6E8A-4147-A177-3AD203B41FA5}">
                      <a16:colId xmlns:a16="http://schemas.microsoft.com/office/drawing/2014/main" val="973823074"/>
                    </a:ext>
                  </a:extLst>
                </a:gridCol>
                <a:gridCol w="1209240">
                  <a:extLst>
                    <a:ext uri="{9D8B030D-6E8A-4147-A177-3AD203B41FA5}">
                      <a16:colId xmlns:a16="http://schemas.microsoft.com/office/drawing/2014/main" val="1096316371"/>
                    </a:ext>
                  </a:extLst>
                </a:gridCol>
                <a:gridCol w="1209240">
                  <a:extLst>
                    <a:ext uri="{9D8B030D-6E8A-4147-A177-3AD203B41FA5}">
                      <a16:colId xmlns:a16="http://schemas.microsoft.com/office/drawing/2014/main" val="869020881"/>
                    </a:ext>
                  </a:extLst>
                </a:gridCol>
              </a:tblGrid>
              <a:tr h="321010">
                <a:tc>
                  <a:txBody>
                    <a:bodyPr/>
                    <a:lstStyle/>
                    <a:p>
                      <a:pPr algn="ctr" latinLnBrk="1"/>
                      <a:endParaRPr lang="ko-KR" alt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500" dirty="0" smtClean="0"/>
                        <a:t>Partial</a:t>
                      </a:r>
                      <a:r>
                        <a:rPr lang="en-US" altLang="ko-KR" sz="1500" baseline="0" dirty="0" smtClean="0"/>
                        <a:t> BW Info #1</a:t>
                      </a:r>
                      <a:endParaRPr lang="ko-KR" alt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500" dirty="0" smtClean="0"/>
                        <a:t>Partial</a:t>
                      </a:r>
                      <a:r>
                        <a:rPr lang="en-US" altLang="ko-KR" sz="1500" baseline="0" dirty="0" smtClean="0"/>
                        <a:t> BW Info #2</a:t>
                      </a:r>
                      <a:endParaRPr lang="ko-KR" alt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4230748"/>
                  </a:ext>
                </a:extLst>
              </a:tr>
              <a:tr h="321010">
                <a:tc>
                  <a:txBody>
                    <a:bodyPr/>
                    <a:lstStyle/>
                    <a:p>
                      <a:pPr algn="ctr" latinLnBrk="1"/>
                      <a:endParaRPr lang="ko-KR" alt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500" baseline="0" dirty="0" smtClean="0"/>
                        <a:t>S</a:t>
                      </a:r>
                      <a:endParaRPr lang="ko-KR" alt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500" dirty="0" smtClean="0"/>
                        <a:t>E</a:t>
                      </a:r>
                      <a:endParaRPr lang="ko-KR" alt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500" dirty="0" smtClean="0"/>
                        <a:t>S</a:t>
                      </a:r>
                      <a:endParaRPr lang="ko-KR" alt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500" dirty="0" smtClean="0"/>
                        <a:t>E</a:t>
                      </a:r>
                      <a:endParaRPr lang="ko-KR" alt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6526937"/>
                  </a:ext>
                </a:extLst>
              </a:tr>
              <a:tr h="30096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500" dirty="0" smtClean="0"/>
                        <a:t>STA Info 1</a:t>
                      </a:r>
                      <a:endParaRPr lang="ko-KR" altLang="en-US" sz="15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500" b="1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ko-KR" altLang="en-US" sz="15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500" b="1" dirty="0" smtClean="0">
                          <a:solidFill>
                            <a:srgbClr val="FF0000"/>
                          </a:solidFill>
                        </a:rPr>
                        <a:t>17</a:t>
                      </a:r>
                      <a:endParaRPr lang="ko-KR" altLang="en-US" sz="15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500" b="1" dirty="0" smtClean="0">
                          <a:solidFill>
                            <a:srgbClr val="FF0000"/>
                          </a:solidFill>
                        </a:rPr>
                        <a:t>36</a:t>
                      </a:r>
                      <a:endParaRPr lang="ko-KR" altLang="en-US" sz="15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500" b="1" dirty="0" smtClean="0">
                          <a:solidFill>
                            <a:srgbClr val="FF0000"/>
                          </a:solidFill>
                        </a:rPr>
                        <a:t>111</a:t>
                      </a:r>
                      <a:endParaRPr lang="ko-KR" altLang="en-US" sz="15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1830060"/>
                  </a:ext>
                </a:extLst>
              </a:tr>
              <a:tr h="30096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500" dirty="0" smtClean="0"/>
                        <a:t>STA</a:t>
                      </a:r>
                      <a:r>
                        <a:rPr lang="en-US" altLang="ko-KR" sz="1500" baseline="0" dirty="0" smtClean="0"/>
                        <a:t> Info 2</a:t>
                      </a:r>
                      <a:endParaRPr lang="ko-KR" altLang="en-US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500" dirty="0" smtClean="0"/>
                        <a:t>18</a:t>
                      </a:r>
                      <a:endParaRPr lang="ko-KR" altLang="en-US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500" dirty="0" smtClean="0"/>
                        <a:t>35</a:t>
                      </a:r>
                      <a:endParaRPr lang="ko-KR" altLang="en-US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500" dirty="0" smtClean="0"/>
                        <a:t>-</a:t>
                      </a:r>
                      <a:endParaRPr lang="ko-KR" altLang="en-US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500" dirty="0" smtClean="0"/>
                        <a:t>-</a:t>
                      </a:r>
                      <a:endParaRPr lang="ko-KR" altLang="en-US" sz="15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1091455"/>
                  </a:ext>
                </a:extLst>
              </a:tr>
            </a:tbl>
          </a:graphicData>
        </a:graphic>
      </p:graphicFrame>
      <p:grpSp>
        <p:nvGrpSpPr>
          <p:cNvPr id="28" name="그룹 27"/>
          <p:cNvGrpSpPr/>
          <p:nvPr/>
        </p:nvGrpSpPr>
        <p:grpSpPr>
          <a:xfrm>
            <a:off x="1153121" y="4729962"/>
            <a:ext cx="7315383" cy="381793"/>
            <a:chOff x="2038977" y="3248207"/>
            <a:chExt cx="5113937" cy="381793"/>
          </a:xfrm>
        </p:grpSpPr>
        <p:sp>
          <p:nvSpPr>
            <p:cNvPr id="29" name="사다리꼴 28"/>
            <p:cNvSpPr/>
            <p:nvPr/>
          </p:nvSpPr>
          <p:spPr bwMode="auto">
            <a:xfrm>
              <a:off x="3726798" y="3249000"/>
              <a:ext cx="1706033" cy="381000"/>
            </a:xfrm>
            <a:prstGeom prst="trapezoid">
              <a:avLst/>
            </a:prstGeom>
            <a:solidFill>
              <a:srgbClr val="FFC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altLang="ko-KR" sz="1600" b="1" dirty="0" smtClean="0"/>
                <a:t>996</a:t>
              </a:r>
              <a:endParaRPr lang="ko-KR" altLang="en-US" sz="1600" b="1" dirty="0"/>
            </a:p>
          </p:txBody>
        </p:sp>
        <p:sp>
          <p:nvSpPr>
            <p:cNvPr id="30" name="사다리꼴 29"/>
            <p:cNvSpPr/>
            <p:nvPr/>
          </p:nvSpPr>
          <p:spPr bwMode="auto">
            <a:xfrm>
              <a:off x="2890185" y="3248207"/>
              <a:ext cx="836613" cy="381000"/>
            </a:xfrm>
            <a:prstGeom prst="trapezoid">
              <a:avLst/>
            </a:prstGeom>
            <a:noFill/>
            <a:ln w="12700" cap="flat" cmpd="sng" algn="ctr">
              <a:solidFill>
                <a:schemeClr val="tx1"/>
              </a:solidFill>
              <a:prstDash val="sysDash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484</a:t>
              </a:r>
              <a:endParaRPr kumimoji="0" lang="ko-KR" alt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1" name="사다리꼴 30"/>
            <p:cNvSpPr/>
            <p:nvPr/>
          </p:nvSpPr>
          <p:spPr bwMode="auto">
            <a:xfrm>
              <a:off x="2038977" y="3248207"/>
              <a:ext cx="836613" cy="381000"/>
            </a:xfrm>
            <a:prstGeom prst="trapezoid">
              <a:avLst/>
            </a:prstGeom>
            <a:solidFill>
              <a:srgbClr val="FFC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altLang="ko-KR" sz="1600" b="1" dirty="0"/>
                <a:t>484</a:t>
              </a:r>
              <a:endParaRPr lang="ko-KR" altLang="en-US" sz="1600" b="1" dirty="0"/>
            </a:p>
          </p:txBody>
        </p:sp>
        <p:sp>
          <p:nvSpPr>
            <p:cNvPr id="32" name="사다리꼴 31"/>
            <p:cNvSpPr/>
            <p:nvPr/>
          </p:nvSpPr>
          <p:spPr bwMode="auto">
            <a:xfrm>
              <a:off x="5446881" y="3249000"/>
              <a:ext cx="1706033" cy="381000"/>
            </a:xfrm>
            <a:prstGeom prst="trapezoid">
              <a:avLst/>
            </a:prstGeom>
            <a:solidFill>
              <a:srgbClr val="FFC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altLang="ko-KR" sz="1600" b="1" dirty="0" smtClean="0"/>
                <a:t>996</a:t>
              </a:r>
              <a:endParaRPr lang="ko-KR" altLang="en-US" sz="1600" b="1" dirty="0"/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1101259" y="5105782"/>
            <a:ext cx="12486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solidFill>
                  <a:srgbClr val="FF0000"/>
                </a:solidFill>
              </a:rPr>
              <a:t>0           </a:t>
            </a:r>
            <a:r>
              <a:rPr lang="en-US" altLang="ko-KR" b="1" dirty="0" smtClean="0"/>
              <a:t>…      </a:t>
            </a:r>
            <a:r>
              <a:rPr lang="en-US" altLang="ko-KR" b="1" dirty="0" smtClean="0">
                <a:solidFill>
                  <a:srgbClr val="FF0000"/>
                </a:solidFill>
              </a:rPr>
              <a:t>17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552614" y="5105444"/>
            <a:ext cx="25831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solidFill>
                  <a:srgbClr val="FF0000"/>
                </a:solidFill>
              </a:rPr>
              <a:t>36</a:t>
            </a:r>
            <a:r>
              <a:rPr lang="en-US" altLang="ko-KR" b="1" dirty="0" smtClean="0"/>
              <a:t>                         …</a:t>
            </a:r>
            <a:endParaRPr lang="ko-KR" altLang="en-US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264726" y="5103953"/>
            <a:ext cx="8034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RU index</a:t>
            </a:r>
            <a:endParaRPr lang="ko-KR" altLang="en-US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2317034" y="5105782"/>
            <a:ext cx="12486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 smtClean="0"/>
              <a:t>18</a:t>
            </a:r>
            <a:r>
              <a:rPr lang="en-US" altLang="ko-KR" b="1" dirty="0" smtClean="0">
                <a:solidFill>
                  <a:srgbClr val="FF0000"/>
                </a:solidFill>
              </a:rPr>
              <a:t>       </a:t>
            </a:r>
            <a:r>
              <a:rPr lang="en-US" altLang="ko-KR" b="1" dirty="0" smtClean="0"/>
              <a:t>…       35</a:t>
            </a:r>
            <a:endParaRPr lang="ko-KR" altLang="en-US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6007961" y="5105444"/>
            <a:ext cx="25831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b="1" dirty="0" smtClean="0"/>
              <a:t> …                       </a:t>
            </a:r>
            <a:r>
              <a:rPr lang="en-US" altLang="ko-KR" b="1" dirty="0" smtClean="0">
                <a:solidFill>
                  <a:srgbClr val="FF0000"/>
                </a:solidFill>
              </a:rPr>
              <a:t>111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  <p:cxnSp>
        <p:nvCxnSpPr>
          <p:cNvPr id="39" name="직선 화살표 연결선 38"/>
          <p:cNvCxnSpPr/>
          <p:nvPr/>
        </p:nvCxnSpPr>
        <p:spPr bwMode="auto">
          <a:xfrm>
            <a:off x="2401635" y="5708831"/>
            <a:ext cx="1215775" cy="0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headEnd type="triangle"/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40" name="직선 화살표 연결선 39"/>
          <p:cNvCxnSpPr/>
          <p:nvPr/>
        </p:nvCxnSpPr>
        <p:spPr bwMode="auto">
          <a:xfrm>
            <a:off x="1066507" y="5708831"/>
            <a:ext cx="1215775" cy="0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headEnd type="triangle"/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41" name="직선 화살표 연결선 40"/>
          <p:cNvCxnSpPr/>
          <p:nvPr/>
        </p:nvCxnSpPr>
        <p:spPr bwMode="auto">
          <a:xfrm>
            <a:off x="3710604" y="5708831"/>
            <a:ext cx="4757900" cy="0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headEnd type="triangle"/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892929" y="5426252"/>
            <a:ext cx="15273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b="1"/>
            </a:lvl1pPr>
          </a:lstStyle>
          <a:p>
            <a:r>
              <a:rPr lang="en-US" altLang="ko-KR" dirty="0"/>
              <a:t>Feedback by STA #1</a:t>
            </a:r>
            <a:endParaRPr lang="ko-KR" alt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5299543" y="5432449"/>
            <a:ext cx="15273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b="1"/>
            </a:lvl1pPr>
          </a:lstStyle>
          <a:p>
            <a:r>
              <a:rPr lang="en-US" altLang="ko-KR" dirty="0"/>
              <a:t>Feedback by STA #1</a:t>
            </a:r>
            <a:endParaRPr lang="ko-KR" alt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2349879" y="5426252"/>
            <a:ext cx="15273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b="1"/>
            </a:lvl1pPr>
          </a:lstStyle>
          <a:p>
            <a:r>
              <a:rPr lang="en-US" altLang="ko-KR" dirty="0"/>
              <a:t>Feedback by STA </a:t>
            </a:r>
            <a:r>
              <a:rPr lang="en-US" altLang="ko-KR" dirty="0" smtClean="0"/>
              <a:t>#2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811843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altLang="ko-KR" dirty="0" smtClean="0"/>
              <a:t>Option #3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799" y="1447800"/>
            <a:ext cx="7811219" cy="4648200"/>
          </a:xfrm>
        </p:spPr>
        <p:txBody>
          <a:bodyPr/>
          <a:lstStyle/>
          <a:p>
            <a:r>
              <a:rPr lang="en-US" altLang="ko-KR" dirty="0" smtClean="0"/>
              <a:t>Reuse the RU </a:t>
            </a:r>
            <a:r>
              <a:rPr lang="en-US" altLang="ko-KR" dirty="0"/>
              <a:t>allocation </a:t>
            </a:r>
            <a:r>
              <a:rPr lang="en-US" altLang="ko-KR" dirty="0" smtClean="0"/>
              <a:t>map</a:t>
            </a:r>
          </a:p>
          <a:p>
            <a:pPr lvl="1"/>
            <a:r>
              <a:rPr lang="en-US" altLang="ko-KR" dirty="0" smtClean="0"/>
              <a:t>RU allocation subfield along with bandwidth information can identify the size and the location of the RU, for which the beamformer is requesting feedback</a:t>
            </a:r>
          </a:p>
          <a:p>
            <a:pPr lvl="2"/>
            <a:r>
              <a:rPr lang="en-US" altLang="ko-KR" dirty="0"/>
              <a:t>In [3], proposed the 9-bit RU Allocation subfield for Trigger frame to indicate the multi-RU combinations in EHT.</a:t>
            </a:r>
          </a:p>
          <a:p>
            <a:pPr lvl="2"/>
            <a:endParaRPr lang="en-US" altLang="ko-KR" dirty="0" smtClean="0"/>
          </a:p>
          <a:p>
            <a:pPr lvl="1"/>
            <a:r>
              <a:rPr lang="en-US" altLang="ko-KR" dirty="0"/>
              <a:t>Provide a table mapping </a:t>
            </a:r>
            <a:r>
              <a:rPr lang="en-US" altLang="ko-KR" dirty="0" smtClean="0"/>
              <a:t>(RU Start Index (S), RU End Index(E)) to the allocated RU, which is fed </a:t>
            </a:r>
            <a:r>
              <a:rPr lang="en-US" altLang="ko-KR" dirty="0"/>
              <a:t>back by STA</a:t>
            </a:r>
          </a:p>
          <a:p>
            <a:pPr lvl="1"/>
            <a:r>
              <a:rPr lang="en-US" altLang="ko-KR" dirty="0" smtClean="0"/>
              <a:t>[S, E] tones </a:t>
            </a:r>
            <a:r>
              <a:rPr lang="en-US" altLang="ko-KR" dirty="0"/>
              <a:t>may lie outside the RU to avoid </a:t>
            </a:r>
            <a:r>
              <a:rPr lang="en-US" altLang="ko-KR" dirty="0" smtClean="0"/>
              <a:t>extrapolation</a:t>
            </a:r>
          </a:p>
          <a:p>
            <a:pPr lvl="2"/>
            <a:r>
              <a:rPr lang="en-US" altLang="ko-KR" dirty="0" smtClean="0"/>
              <a:t>Can handle the center 26 RU in 20&amp;80MHz</a:t>
            </a:r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7043514" y="6475413"/>
            <a:ext cx="150041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0082074"/>
              </p:ext>
            </p:extLst>
          </p:nvPr>
        </p:nvGraphicFramePr>
        <p:xfrm>
          <a:off x="1692000" y="5049000"/>
          <a:ext cx="5973724" cy="8236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1277">
                  <a:extLst>
                    <a:ext uri="{9D8B030D-6E8A-4147-A177-3AD203B41FA5}">
                      <a16:colId xmlns:a16="http://schemas.microsoft.com/office/drawing/2014/main" val="3354936122"/>
                    </a:ext>
                  </a:extLst>
                </a:gridCol>
                <a:gridCol w="1107552">
                  <a:extLst>
                    <a:ext uri="{9D8B030D-6E8A-4147-A177-3AD203B41FA5}">
                      <a16:colId xmlns:a16="http://schemas.microsoft.com/office/drawing/2014/main" val="3982301098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1624832278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954558641"/>
                    </a:ext>
                  </a:extLst>
                </a:gridCol>
                <a:gridCol w="1952448">
                  <a:extLst>
                    <a:ext uri="{9D8B030D-6E8A-4147-A177-3AD203B41FA5}">
                      <a16:colId xmlns:a16="http://schemas.microsoft.com/office/drawing/2014/main" val="2664933962"/>
                    </a:ext>
                  </a:extLst>
                </a:gridCol>
                <a:gridCol w="692447">
                  <a:extLst>
                    <a:ext uri="{9D8B030D-6E8A-4147-A177-3AD203B41FA5}">
                      <a16:colId xmlns:a16="http://schemas.microsoft.com/office/drawing/2014/main" val="3542766633"/>
                    </a:ext>
                  </a:extLst>
                </a:gridCol>
              </a:tblGrid>
              <a:tr h="201689">
                <a:tc>
                  <a:txBody>
                    <a:bodyPr/>
                    <a:lstStyle/>
                    <a:p>
                      <a:pPr marL="0" algn="l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B0</a:t>
                      </a:r>
                      <a:endParaRPr lang="ko-KR" altLang="en-US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B27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B31</a:t>
                      </a:r>
                      <a:endParaRPr lang="ko-KR" altLang="en-US" sz="1000" b="1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7766126"/>
                  </a:ext>
                </a:extLst>
              </a:tr>
              <a:tr h="579855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AID11</a:t>
                      </a:r>
                    </a:p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(11)</a:t>
                      </a:r>
                      <a:endParaRPr lang="ko-KR" altLang="en-US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</a:rPr>
                        <a:t>RU allocation subfield (9)</a:t>
                      </a:r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lang="ko-KR" altLang="en-US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Disambiguation (1)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Nc (4)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Feedback Type And Ng (TBD)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Codebook Size (TBD) </a:t>
                      </a:r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Reserved</a:t>
                      </a: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(TBD)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405393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0656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altLang="ko-KR" dirty="0" smtClean="0"/>
              <a:t>Option #3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Example of RU allocation subfield and [S,E] mapping for 20MHz 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6895524" y="6475413"/>
            <a:ext cx="164840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5351" y="5031072"/>
            <a:ext cx="7686750" cy="1277928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12000" y="1999275"/>
            <a:ext cx="5162109" cy="2869725"/>
          </a:xfrm>
          <a:prstGeom prst="rect">
            <a:avLst/>
          </a:prstGeom>
        </p:spPr>
      </p:pic>
      <p:graphicFrame>
        <p:nvGraphicFramePr>
          <p:cNvPr id="12" name="개체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7622956"/>
              </p:ext>
            </p:extLst>
          </p:nvPr>
        </p:nvGraphicFramePr>
        <p:xfrm>
          <a:off x="7108954" y="2529000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70" name="문서" showAsIcon="1" r:id="rId5" imgW="914400" imgH="771480" progId="Word.Document.12">
                  <p:embed/>
                </p:oleObj>
              </mc:Choice>
              <mc:Fallback>
                <p:oleObj name="문서" showAsIcon="1" r:id="rId5" imgW="914400" imgH="77148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108954" y="2529000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50630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altLang="ko-KR" dirty="0" smtClean="0"/>
              <a:t>Example of Option #3</a:t>
            </a:r>
            <a:endParaRPr lang="ko-KR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내용 개체 틀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ko-KR" dirty="0"/>
                  <a:t>If scheduling algorithm determines to allocates 484+2</a:t>
                </a:r>
                <a14:m>
                  <m:oMath xmlns:m="http://schemas.openxmlformats.org/officeDocument/2006/math">
                    <m:r>
                      <a:rPr lang="en-US" altLang="ko-K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US" altLang="ko-KR" dirty="0"/>
                  <a:t>996 RU for STA #1 and 484 RU for STA #2  with 240MHz OFDMA in 11be</a:t>
                </a:r>
              </a:p>
              <a:p>
                <a:endParaRPr lang="en-US" altLang="ko-KR" dirty="0" smtClean="0"/>
              </a:p>
            </p:txBody>
          </p:sp>
        </mc:Choice>
        <mc:Fallback xmlns="">
          <p:sp>
            <p:nvSpPr>
              <p:cNvPr id="3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706" t="-787" r="-471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344988" y="6489000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7043514" y="6475413"/>
            <a:ext cx="150041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Eunsung Jeon, </a:t>
            </a:r>
            <a:r>
              <a:rPr lang="en-US" altLang="ko-KR" dirty="0" smtClean="0"/>
              <a:t>Samsung</a:t>
            </a:r>
            <a:endParaRPr lang="en-US" altLang="ko-KR" dirty="0"/>
          </a:p>
        </p:txBody>
      </p:sp>
      <p:graphicFrame>
        <p:nvGraphicFramePr>
          <p:cNvPr id="16" name="표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6379637"/>
              </p:ext>
            </p:extLst>
          </p:nvPr>
        </p:nvGraphicFramePr>
        <p:xfrm>
          <a:off x="2181903" y="3249000"/>
          <a:ext cx="4856393" cy="105507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2030097">
                  <a:extLst>
                    <a:ext uri="{9D8B030D-6E8A-4147-A177-3AD203B41FA5}">
                      <a16:colId xmlns:a16="http://schemas.microsoft.com/office/drawing/2014/main" val="573511293"/>
                    </a:ext>
                  </a:extLst>
                </a:gridCol>
                <a:gridCol w="2826296">
                  <a:extLst>
                    <a:ext uri="{9D8B030D-6E8A-4147-A177-3AD203B41FA5}">
                      <a16:colId xmlns:a16="http://schemas.microsoft.com/office/drawing/2014/main" val="973823074"/>
                    </a:ext>
                  </a:extLst>
                </a:gridCol>
              </a:tblGrid>
              <a:tr h="352400">
                <a:tc>
                  <a:txBody>
                    <a:bodyPr/>
                    <a:lstStyle/>
                    <a:p>
                      <a:pPr algn="ctr" latinLnBrk="1"/>
                      <a:endParaRPr lang="ko-KR" alt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500" dirty="0" smtClean="0"/>
                        <a:t>RU</a:t>
                      </a:r>
                      <a:r>
                        <a:rPr lang="en-US" altLang="ko-KR" sz="1500" baseline="0" dirty="0" smtClean="0"/>
                        <a:t> allocation subfield [X8-X0]</a:t>
                      </a:r>
                      <a:endParaRPr lang="ko-KR" alt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6526937"/>
                  </a:ext>
                </a:extLst>
              </a:tr>
              <a:tr h="35133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500" dirty="0" smtClean="0"/>
                        <a:t>STA Info 1</a:t>
                      </a:r>
                      <a:endParaRPr lang="ko-KR" altLang="en-US" sz="15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500" dirty="0" smtClean="0"/>
                        <a:t>001010111</a:t>
                      </a:r>
                      <a:endParaRPr lang="ko-KR" altLang="en-US" sz="15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1830060"/>
                  </a:ext>
                </a:extLst>
              </a:tr>
              <a:tr h="35133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500" dirty="0" smtClean="0"/>
                        <a:t>STA</a:t>
                      </a:r>
                      <a:r>
                        <a:rPr lang="en-US" altLang="ko-KR" sz="1500" baseline="0" dirty="0" smtClean="0"/>
                        <a:t> Info 2</a:t>
                      </a:r>
                      <a:endParaRPr lang="ko-KR" alt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500" dirty="0" smtClean="0"/>
                        <a:t>001000001</a:t>
                      </a:r>
                      <a:endParaRPr lang="ko-KR" alt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1091455"/>
                  </a:ext>
                </a:extLst>
              </a:tr>
            </a:tbl>
          </a:graphicData>
        </a:graphic>
      </p:graphicFrame>
      <p:grpSp>
        <p:nvGrpSpPr>
          <p:cNvPr id="38" name="그룹 37"/>
          <p:cNvGrpSpPr/>
          <p:nvPr/>
        </p:nvGrpSpPr>
        <p:grpSpPr>
          <a:xfrm>
            <a:off x="1153121" y="4729962"/>
            <a:ext cx="7315383" cy="381793"/>
            <a:chOff x="2038977" y="3248207"/>
            <a:chExt cx="5113937" cy="381793"/>
          </a:xfrm>
        </p:grpSpPr>
        <p:sp>
          <p:nvSpPr>
            <p:cNvPr id="39" name="사다리꼴 38"/>
            <p:cNvSpPr/>
            <p:nvPr/>
          </p:nvSpPr>
          <p:spPr bwMode="auto">
            <a:xfrm>
              <a:off x="3726798" y="3249000"/>
              <a:ext cx="1706033" cy="381000"/>
            </a:xfrm>
            <a:prstGeom prst="trapezoid">
              <a:avLst/>
            </a:prstGeom>
            <a:solidFill>
              <a:srgbClr val="FFC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altLang="ko-KR" sz="1600" b="1" dirty="0" smtClean="0"/>
                <a:t>996</a:t>
              </a:r>
              <a:endParaRPr lang="ko-KR" altLang="en-US" sz="1600" b="1" dirty="0"/>
            </a:p>
          </p:txBody>
        </p:sp>
        <p:sp>
          <p:nvSpPr>
            <p:cNvPr id="40" name="사다리꼴 39"/>
            <p:cNvSpPr/>
            <p:nvPr/>
          </p:nvSpPr>
          <p:spPr bwMode="auto">
            <a:xfrm>
              <a:off x="2890185" y="3248207"/>
              <a:ext cx="836613" cy="381000"/>
            </a:xfrm>
            <a:prstGeom prst="trapezoid">
              <a:avLst/>
            </a:prstGeom>
            <a:noFill/>
            <a:ln w="12700" cap="flat" cmpd="sng" algn="ctr">
              <a:solidFill>
                <a:schemeClr val="tx1"/>
              </a:solidFill>
              <a:prstDash val="sysDash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484</a:t>
              </a:r>
              <a:endParaRPr kumimoji="0" lang="ko-KR" alt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1" name="사다리꼴 40"/>
            <p:cNvSpPr/>
            <p:nvPr/>
          </p:nvSpPr>
          <p:spPr bwMode="auto">
            <a:xfrm>
              <a:off x="2038977" y="3248207"/>
              <a:ext cx="836613" cy="381000"/>
            </a:xfrm>
            <a:prstGeom prst="trapezoid">
              <a:avLst/>
            </a:prstGeom>
            <a:solidFill>
              <a:srgbClr val="FFC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altLang="ko-KR" sz="1600" b="1" dirty="0"/>
                <a:t>484</a:t>
              </a:r>
              <a:endParaRPr lang="ko-KR" altLang="en-US" sz="1600" b="1" dirty="0"/>
            </a:p>
          </p:txBody>
        </p:sp>
        <p:sp>
          <p:nvSpPr>
            <p:cNvPr id="42" name="사다리꼴 41"/>
            <p:cNvSpPr/>
            <p:nvPr/>
          </p:nvSpPr>
          <p:spPr bwMode="auto">
            <a:xfrm>
              <a:off x="5446881" y="3249000"/>
              <a:ext cx="1706033" cy="381000"/>
            </a:xfrm>
            <a:prstGeom prst="trapezoid">
              <a:avLst/>
            </a:prstGeom>
            <a:solidFill>
              <a:srgbClr val="FFC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altLang="ko-KR" sz="1600" b="1" dirty="0" smtClean="0"/>
                <a:t>996</a:t>
              </a:r>
              <a:endParaRPr lang="ko-KR" altLang="en-US" sz="1600" b="1" dirty="0"/>
            </a:p>
          </p:txBody>
        </p:sp>
      </p:grpSp>
      <p:sp>
        <p:nvSpPr>
          <p:cNvPr id="43" name="TextBox 42"/>
          <p:cNvSpPr txBox="1"/>
          <p:nvPr/>
        </p:nvSpPr>
        <p:spPr>
          <a:xfrm>
            <a:off x="1101259" y="5105782"/>
            <a:ext cx="12486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solidFill>
                  <a:srgbClr val="FF0000"/>
                </a:solidFill>
              </a:rPr>
              <a:t>0           </a:t>
            </a:r>
            <a:r>
              <a:rPr lang="en-US" altLang="ko-KR" b="1" dirty="0" smtClean="0"/>
              <a:t>…      </a:t>
            </a:r>
            <a:r>
              <a:rPr lang="en-US" altLang="ko-KR" b="1" dirty="0" smtClean="0">
                <a:solidFill>
                  <a:srgbClr val="FF0000"/>
                </a:solidFill>
              </a:rPr>
              <a:t>17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552614" y="5105444"/>
            <a:ext cx="25831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solidFill>
                  <a:srgbClr val="FF0000"/>
                </a:solidFill>
              </a:rPr>
              <a:t>36</a:t>
            </a:r>
            <a:r>
              <a:rPr lang="en-US" altLang="ko-KR" b="1" dirty="0" smtClean="0"/>
              <a:t>                         …</a:t>
            </a:r>
            <a:endParaRPr lang="ko-KR" altLang="en-US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264726" y="5103953"/>
            <a:ext cx="8034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RU index</a:t>
            </a:r>
            <a:endParaRPr lang="ko-KR" altLang="en-US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2317034" y="5105782"/>
            <a:ext cx="12486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 smtClean="0"/>
              <a:t>18</a:t>
            </a:r>
            <a:r>
              <a:rPr lang="en-US" altLang="ko-KR" b="1" dirty="0" smtClean="0">
                <a:solidFill>
                  <a:srgbClr val="FF0000"/>
                </a:solidFill>
              </a:rPr>
              <a:t>       </a:t>
            </a:r>
            <a:r>
              <a:rPr lang="en-US" altLang="ko-KR" b="1" dirty="0" smtClean="0"/>
              <a:t>…       35</a:t>
            </a:r>
            <a:endParaRPr lang="ko-KR" altLang="en-US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6007961" y="5105444"/>
            <a:ext cx="25831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b="1" dirty="0" smtClean="0"/>
              <a:t> …                       </a:t>
            </a:r>
            <a:r>
              <a:rPr lang="en-US" altLang="ko-KR" b="1" dirty="0" smtClean="0">
                <a:solidFill>
                  <a:srgbClr val="FF0000"/>
                </a:solidFill>
              </a:rPr>
              <a:t>111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  <p:cxnSp>
        <p:nvCxnSpPr>
          <p:cNvPr id="48" name="직선 화살표 연결선 47"/>
          <p:cNvCxnSpPr/>
          <p:nvPr/>
        </p:nvCxnSpPr>
        <p:spPr bwMode="auto">
          <a:xfrm>
            <a:off x="2401635" y="5708831"/>
            <a:ext cx="1215775" cy="0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headEnd type="triangle"/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49" name="직선 화살표 연결선 48"/>
          <p:cNvCxnSpPr/>
          <p:nvPr/>
        </p:nvCxnSpPr>
        <p:spPr bwMode="auto">
          <a:xfrm>
            <a:off x="1066507" y="5708831"/>
            <a:ext cx="1215775" cy="0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headEnd type="triangle"/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50" name="직선 화살표 연결선 49"/>
          <p:cNvCxnSpPr/>
          <p:nvPr/>
        </p:nvCxnSpPr>
        <p:spPr bwMode="auto">
          <a:xfrm>
            <a:off x="3710604" y="5708831"/>
            <a:ext cx="4757900" cy="0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headEnd type="triangle"/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892929" y="5426252"/>
            <a:ext cx="15273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b="1"/>
            </a:lvl1pPr>
          </a:lstStyle>
          <a:p>
            <a:r>
              <a:rPr lang="en-US" altLang="ko-KR" dirty="0"/>
              <a:t>Feedback by STA #1</a:t>
            </a:r>
            <a:endParaRPr lang="ko-KR" alt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5299543" y="5432449"/>
            <a:ext cx="15273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b="1"/>
            </a:lvl1pPr>
          </a:lstStyle>
          <a:p>
            <a:r>
              <a:rPr lang="en-US" altLang="ko-KR" dirty="0"/>
              <a:t>Feedback by STA #1</a:t>
            </a:r>
            <a:endParaRPr lang="ko-KR" alt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2349879" y="5426252"/>
            <a:ext cx="15273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b="1"/>
            </a:lvl1pPr>
          </a:lstStyle>
          <a:p>
            <a:r>
              <a:rPr lang="en-US" altLang="ko-KR" dirty="0"/>
              <a:t>Feedback by STA </a:t>
            </a:r>
            <a:r>
              <a:rPr lang="en-US" altLang="ko-KR" dirty="0" smtClean="0"/>
              <a:t>#2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245781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altLang="ko-KR" dirty="0" smtClean="0"/>
              <a:t>MIMO Control field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STA uses same </a:t>
            </a:r>
            <a:r>
              <a:rPr lang="en-US" altLang="ko-KR" dirty="0" smtClean="0"/>
              <a:t>indexing to </a:t>
            </a:r>
            <a:r>
              <a:rPr lang="en-US" altLang="ko-KR" dirty="0"/>
              <a:t>indicate </a:t>
            </a:r>
            <a:r>
              <a:rPr lang="en-US" altLang="ko-KR" dirty="0" smtClean="0"/>
              <a:t>the tone [S, E] </a:t>
            </a:r>
            <a:r>
              <a:rPr lang="en-US" altLang="ko-KR" dirty="0"/>
              <a:t>RUs in MIMO control </a:t>
            </a:r>
            <a:r>
              <a:rPr lang="en-US" altLang="ko-KR" dirty="0" smtClean="0"/>
              <a:t>field</a:t>
            </a:r>
          </a:p>
          <a:p>
            <a:pPr lvl="1"/>
            <a:r>
              <a:rPr lang="en-US" altLang="ko-KR" dirty="0" smtClean="0"/>
              <a:t>2</a:t>
            </a:r>
            <a:r>
              <a:rPr lang="en-US" altLang="ko-KR" baseline="30000" dirty="0" smtClean="0"/>
              <a:t>nd</a:t>
            </a:r>
            <a:r>
              <a:rPr lang="en-US" altLang="ko-KR" dirty="0" smtClean="0"/>
              <a:t> RU Start Index and 2</a:t>
            </a:r>
            <a:r>
              <a:rPr lang="en-US" altLang="ko-KR" baseline="30000" dirty="0" smtClean="0"/>
              <a:t>nd</a:t>
            </a:r>
            <a:r>
              <a:rPr lang="en-US" altLang="ko-KR" dirty="0" smtClean="0"/>
              <a:t> RU End Index are present if the 2</a:t>
            </a:r>
            <a:r>
              <a:rPr lang="en-US" altLang="ko-KR" baseline="30000" dirty="0" smtClean="0"/>
              <a:t>nd</a:t>
            </a:r>
            <a:r>
              <a:rPr lang="en-US" altLang="ko-KR" dirty="0" smtClean="0"/>
              <a:t> RU Start-End Index Present is equal to 1</a:t>
            </a:r>
            <a:endParaRPr lang="en-US" altLang="ko-KR" dirty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7043514" y="6475413"/>
            <a:ext cx="150041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  <p:graphicFrame>
        <p:nvGraphicFramePr>
          <p:cNvPr id="12" name="표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7689537"/>
              </p:ext>
            </p:extLst>
          </p:nvPr>
        </p:nvGraphicFramePr>
        <p:xfrm>
          <a:off x="432000" y="3429000"/>
          <a:ext cx="8338591" cy="9523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1581">
                  <a:extLst>
                    <a:ext uri="{9D8B030D-6E8A-4147-A177-3AD203B41FA5}">
                      <a16:colId xmlns:a16="http://schemas.microsoft.com/office/drawing/2014/main" val="3354936122"/>
                    </a:ext>
                  </a:extLst>
                </a:gridCol>
                <a:gridCol w="611581">
                  <a:extLst>
                    <a:ext uri="{9D8B030D-6E8A-4147-A177-3AD203B41FA5}">
                      <a16:colId xmlns:a16="http://schemas.microsoft.com/office/drawing/2014/main" val="3982301098"/>
                    </a:ext>
                  </a:extLst>
                </a:gridCol>
                <a:gridCol w="887429">
                  <a:extLst>
                    <a:ext uri="{9D8B030D-6E8A-4147-A177-3AD203B41FA5}">
                      <a16:colId xmlns:a16="http://schemas.microsoft.com/office/drawing/2014/main" val="1624832278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954558641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844048713"/>
                    </a:ext>
                  </a:extLst>
                </a:gridCol>
                <a:gridCol w="828000">
                  <a:extLst>
                    <a:ext uri="{9D8B030D-6E8A-4147-A177-3AD203B41FA5}">
                      <a16:colId xmlns:a16="http://schemas.microsoft.com/office/drawing/2014/main" val="2271226717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3542766633"/>
                    </a:ext>
                  </a:extLst>
                </a:gridCol>
                <a:gridCol w="864000">
                  <a:extLst>
                    <a:ext uri="{9D8B030D-6E8A-4147-A177-3AD203B41FA5}">
                      <a16:colId xmlns:a16="http://schemas.microsoft.com/office/drawing/2014/main" val="279101298"/>
                    </a:ext>
                  </a:extLst>
                </a:gridCol>
                <a:gridCol w="828000">
                  <a:extLst>
                    <a:ext uri="{9D8B030D-6E8A-4147-A177-3AD203B41FA5}">
                      <a16:colId xmlns:a16="http://schemas.microsoft.com/office/drawing/2014/main" val="489771453"/>
                    </a:ext>
                  </a:extLst>
                </a:gridCol>
                <a:gridCol w="828000">
                  <a:extLst>
                    <a:ext uri="{9D8B030D-6E8A-4147-A177-3AD203B41FA5}">
                      <a16:colId xmlns:a16="http://schemas.microsoft.com/office/drawing/2014/main" val="1226107566"/>
                    </a:ext>
                  </a:extLst>
                </a:gridCol>
              </a:tblGrid>
              <a:tr h="648712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RU Start Index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RU End Index</a:t>
                      </a:r>
                      <a:endParaRPr lang="ko-KR" altLang="en-US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Sounding Dialog Token</a:t>
                      </a:r>
                      <a:r>
                        <a:rPr lang="en-US" altLang="ko-KR" sz="1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Number</a:t>
                      </a:r>
                      <a:endParaRPr lang="ko-KR" altLang="en-US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Disallowed</a:t>
                      </a:r>
                      <a:r>
                        <a:rPr lang="en-US" altLang="ko-KR" sz="1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Subchannel Bitmap Present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altLang="ko-KR" sz="1000" b="1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nd</a:t>
                      </a:r>
                      <a:r>
                        <a:rPr lang="en-US" altLang="ko-KR" sz="1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RU Start-End Index Present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Reserved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Disallowed</a:t>
                      </a:r>
                      <a:r>
                        <a:rPr lang="en-US" altLang="ko-KR" sz="1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Subchannel Bitmap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altLang="ko-KR" sz="1000" b="1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nd</a:t>
                      </a: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RU Start Index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altLang="ko-KR" sz="1000" b="1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nd</a:t>
                      </a: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RU End Index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Reserved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40539348"/>
                  </a:ext>
                </a:extLst>
              </a:tr>
              <a:tr h="251287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ko-KR" altLang="en-US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ko-KR" altLang="en-US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829397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0820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altLang="ko-KR" dirty="0" smtClean="0"/>
              <a:t>Pros. &amp; Cons.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Our preference is Option </a:t>
            </a:r>
            <a:r>
              <a:rPr lang="en-US" altLang="ko-KR" dirty="0" smtClean="0"/>
              <a:t>#3, </a:t>
            </a:r>
            <a:r>
              <a:rPr lang="en-US" altLang="ko-KR" dirty="0"/>
              <a:t>which has the shortest STA Specific Subfield</a:t>
            </a:r>
          </a:p>
          <a:p>
            <a:pPr lvl="1"/>
            <a:r>
              <a:rPr lang="en-US" altLang="ko-KR" dirty="0"/>
              <a:t>Option #1: </a:t>
            </a:r>
            <a:r>
              <a:rPr lang="en-US" altLang="ko-KR" dirty="0" smtClean="0"/>
              <a:t>12 byte</a:t>
            </a:r>
          </a:p>
          <a:p>
            <a:pPr lvl="1"/>
            <a:r>
              <a:rPr lang="en-US" altLang="ko-KR" dirty="0" smtClean="0"/>
              <a:t>Option </a:t>
            </a:r>
            <a:r>
              <a:rPr lang="en-US" altLang="ko-KR" dirty="0"/>
              <a:t>#2: </a:t>
            </a:r>
            <a:r>
              <a:rPr lang="en-US" altLang="ko-KR" dirty="0" smtClean="0"/>
              <a:t>8 byte</a:t>
            </a:r>
          </a:p>
          <a:p>
            <a:pPr lvl="1"/>
            <a:r>
              <a:rPr lang="en-US" altLang="ko-KR" dirty="0" smtClean="0"/>
              <a:t>Option </a:t>
            </a:r>
            <a:r>
              <a:rPr lang="en-US" altLang="ko-KR" dirty="0"/>
              <a:t>#3: </a:t>
            </a:r>
            <a:r>
              <a:rPr lang="en-US" altLang="ko-KR" dirty="0" smtClean="0"/>
              <a:t>4 byte (same overhead as HE NDP-A)</a:t>
            </a:r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6895524" y="6475413"/>
            <a:ext cx="164840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  <p:graphicFrame>
        <p:nvGraphicFramePr>
          <p:cNvPr id="7" name="내용 개체 틀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85969728"/>
              </p:ext>
            </p:extLst>
          </p:nvPr>
        </p:nvGraphicFramePr>
        <p:xfrm>
          <a:off x="319528" y="3422333"/>
          <a:ext cx="8581143" cy="229108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192472">
                  <a:extLst>
                    <a:ext uri="{9D8B030D-6E8A-4147-A177-3AD203B41FA5}">
                      <a16:colId xmlns:a16="http://schemas.microsoft.com/office/drawing/2014/main" val="3773170197"/>
                    </a:ext>
                  </a:extLst>
                </a:gridCol>
                <a:gridCol w="3780000">
                  <a:extLst>
                    <a:ext uri="{9D8B030D-6E8A-4147-A177-3AD203B41FA5}">
                      <a16:colId xmlns:a16="http://schemas.microsoft.com/office/drawing/2014/main" val="4206809207"/>
                    </a:ext>
                  </a:extLst>
                </a:gridCol>
                <a:gridCol w="3608671">
                  <a:extLst>
                    <a:ext uri="{9D8B030D-6E8A-4147-A177-3AD203B41FA5}">
                      <a16:colId xmlns:a16="http://schemas.microsoft.com/office/drawing/2014/main" val="49322666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endParaRPr lang="ko-KR" altLang="en-US" sz="1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Pros.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Cons.</a:t>
                      </a:r>
                      <a:endParaRPr lang="ko-KR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70273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Option #1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Similar to the HE NDP-A structure 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The Largest overhead </a:t>
                      </a:r>
                    </a:p>
                    <a:p>
                      <a:pPr algn="ctr" latinLnBrk="1"/>
                      <a:r>
                        <a:rPr lang="en-US" altLang="ko-KR" dirty="0" smtClean="0"/>
                        <a:t>(requiring 12 byte STA Info. subfield) </a:t>
                      </a:r>
                      <a:endParaRPr lang="ko-KR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94523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Option #2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Flexible representation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/>
                        <a:t>Larger overhead than Option #3 (requiring 8 byte STA Info. subfield)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382028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Option #3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/>
                        <a:t>Same overhead as</a:t>
                      </a:r>
                      <a:r>
                        <a:rPr lang="en-US" altLang="ko-KR" baseline="0" dirty="0" smtClean="0"/>
                        <a:t> HE NDP-A</a:t>
                      </a:r>
                      <a:endParaRPr lang="en-US" altLang="ko-KR" dirty="0" smtClean="0"/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/>
                        <a:t>(requiring 4 byte STA Info.</a:t>
                      </a:r>
                      <a:r>
                        <a:rPr lang="en-US" altLang="ko-KR" baseline="0" dirty="0" smtClean="0"/>
                        <a:t> </a:t>
                      </a:r>
                      <a:r>
                        <a:rPr lang="en-US" altLang="ko-KR" dirty="0" smtClean="0"/>
                        <a:t>subfield)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/>
                        <a:t>Reduced flexibility in representation</a:t>
                      </a:r>
                      <a:endParaRPr lang="ko-KR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79353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5713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altLang="ko-KR" dirty="0" smtClean="0"/>
              <a:t>Summary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In this slide, </a:t>
            </a:r>
            <a:r>
              <a:rPr lang="en-US" altLang="ko-KR" dirty="0"/>
              <a:t>we proposed a</a:t>
            </a:r>
            <a:r>
              <a:rPr lang="en-US" altLang="ko-KR" dirty="0" smtClean="0"/>
              <a:t> modified signaling for the partial BW feedback to reduce feedback overhead </a:t>
            </a:r>
            <a:r>
              <a:rPr lang="en-US" altLang="ko-KR" dirty="0"/>
              <a:t>in multi-RU combination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Option #1</a:t>
            </a:r>
            <a:endParaRPr lang="en-US" altLang="ko-KR" dirty="0"/>
          </a:p>
          <a:p>
            <a:pPr lvl="2"/>
            <a:r>
              <a:rPr lang="en-US" altLang="ko-KR" dirty="0"/>
              <a:t>Duplicated STA Info subfield for one </a:t>
            </a:r>
            <a:r>
              <a:rPr lang="en-US" altLang="ko-KR" dirty="0" smtClean="0"/>
              <a:t>STA</a:t>
            </a:r>
          </a:p>
          <a:p>
            <a:pPr lvl="1"/>
            <a:r>
              <a:rPr lang="en-US" altLang="ko-KR" dirty="0"/>
              <a:t>Option </a:t>
            </a:r>
            <a:r>
              <a:rPr lang="en-US" altLang="ko-KR" dirty="0" smtClean="0"/>
              <a:t>#2</a:t>
            </a:r>
            <a:endParaRPr lang="en-US" altLang="ko-KR" dirty="0"/>
          </a:p>
          <a:p>
            <a:pPr lvl="2"/>
            <a:r>
              <a:rPr lang="en-US" altLang="ko-KR" dirty="0"/>
              <a:t>Add one more Partial BW info subfield to indicate [S, E] for non-adjacent </a:t>
            </a:r>
            <a:r>
              <a:rPr lang="en-US" altLang="ko-KR" dirty="0" err="1"/>
              <a:t>subband</a:t>
            </a:r>
            <a:endParaRPr lang="en-US" altLang="ko-KR" dirty="0"/>
          </a:p>
          <a:p>
            <a:pPr lvl="1"/>
            <a:r>
              <a:rPr lang="en-US" altLang="ko-KR" dirty="0"/>
              <a:t>Option </a:t>
            </a:r>
            <a:r>
              <a:rPr lang="en-US" altLang="ko-KR" dirty="0" smtClean="0"/>
              <a:t>#3</a:t>
            </a:r>
            <a:endParaRPr lang="en-US" altLang="ko-KR" dirty="0"/>
          </a:p>
          <a:p>
            <a:pPr lvl="2"/>
            <a:r>
              <a:rPr lang="en-US" altLang="ko-KR" dirty="0"/>
              <a:t>Reuse the RU allocation subfield for which the </a:t>
            </a:r>
            <a:r>
              <a:rPr lang="en-US" altLang="ko-KR" dirty="0" err="1"/>
              <a:t>beamformer</a:t>
            </a:r>
            <a:r>
              <a:rPr lang="en-US" altLang="ko-KR" dirty="0"/>
              <a:t> is requesting feedback </a:t>
            </a:r>
          </a:p>
          <a:p>
            <a:pPr lvl="2"/>
            <a:r>
              <a:rPr lang="en-US" altLang="ko-KR" dirty="0"/>
              <a:t>Provide a table mapping [S, E] to the allocated RU</a:t>
            </a:r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2"/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6895524" y="6475413"/>
            <a:ext cx="164840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207725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altLang="ko-KR" dirty="0" smtClean="0"/>
              <a:t>Reference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b="0" dirty="0" smtClean="0"/>
              <a:t>[1] 802.11-20/0566r23, </a:t>
            </a:r>
            <a:r>
              <a:rPr lang="en-US" altLang="ko-KR" b="0" dirty="0"/>
              <a:t>Specification Framework for </a:t>
            </a:r>
            <a:r>
              <a:rPr lang="en-US" altLang="ko-KR" b="0" dirty="0" err="1"/>
              <a:t>TGbe</a:t>
            </a:r>
            <a:r>
              <a:rPr lang="en-US" altLang="ko-KR" b="0" dirty="0" smtClean="0"/>
              <a:t>.</a:t>
            </a:r>
          </a:p>
          <a:p>
            <a:pPr marL="0" indent="0">
              <a:buNone/>
            </a:pPr>
            <a:r>
              <a:rPr lang="en-US" altLang="ko-KR" b="0" dirty="0"/>
              <a:t>[2] </a:t>
            </a:r>
            <a:r>
              <a:rPr lang="en-US" altLang="ko-KR" b="0" dirty="0" smtClean="0"/>
              <a:t>802.11-19/0828r4, Feedback </a:t>
            </a:r>
            <a:r>
              <a:rPr lang="en-US" altLang="ko-KR" b="0" dirty="0"/>
              <a:t>Overhead Analysis for 16 Spatial Stream MIMO</a:t>
            </a:r>
          </a:p>
          <a:p>
            <a:pPr marL="0" indent="0">
              <a:buNone/>
            </a:pPr>
            <a:r>
              <a:rPr lang="en-US" altLang="ko-KR" b="0" dirty="0" smtClean="0"/>
              <a:t>[</a:t>
            </a:r>
            <a:r>
              <a:rPr lang="en-US" altLang="ko-KR" b="0" dirty="0"/>
              <a:t>3</a:t>
            </a:r>
            <a:r>
              <a:rPr lang="en-US" altLang="ko-KR" b="0" dirty="0" smtClean="0"/>
              <a:t>] </a:t>
            </a:r>
            <a:r>
              <a:rPr lang="en-US" altLang="ko-KR" b="0" dirty="0"/>
              <a:t>802.11-20/0828r0, RU Allocation Subfield Design for EHT Trigger Frame</a:t>
            </a:r>
            <a:endParaRPr lang="en-US" altLang="ko-KR" b="0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7043514" y="6475413"/>
            <a:ext cx="150041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Eunsung Jeon, </a:t>
            </a:r>
            <a:r>
              <a:rPr lang="en-US" altLang="ko-KR" dirty="0" smtClean="0"/>
              <a:t>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186955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altLang="ko-KR" dirty="0" smtClean="0"/>
              <a:t>SP #1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support that the STA Info. Subfield in the NDP-A frame will include separate partial BW feedback indications for each </a:t>
            </a:r>
            <a:r>
              <a:rPr lang="en-US" altLang="ko-KR" dirty="0"/>
              <a:t>non-adjacent </a:t>
            </a:r>
            <a:r>
              <a:rPr lang="en-US" altLang="ko-KR" dirty="0" err="1"/>
              <a:t>subband</a:t>
            </a:r>
            <a:r>
              <a:rPr lang="en-US" altLang="ko-KR" dirty="0"/>
              <a:t> </a:t>
            </a:r>
            <a:r>
              <a:rPr lang="en-US" altLang="ko-KR" dirty="0" smtClean="0"/>
              <a:t>(i.e., set of contiguous RUs) in the multi-RU on which it would like to request feedback? </a:t>
            </a:r>
          </a:p>
          <a:p>
            <a:endParaRPr lang="en-US" altLang="ko-KR" dirty="0"/>
          </a:p>
          <a:p>
            <a:pPr lvl="1"/>
            <a:r>
              <a:rPr lang="en-US" altLang="ko-KR" dirty="0" smtClean="0"/>
              <a:t>Y / N</a:t>
            </a:r>
            <a:r>
              <a:rPr lang="en-US" altLang="ko-KR" dirty="0"/>
              <a:t> </a:t>
            </a:r>
            <a:r>
              <a:rPr lang="en-US" altLang="ko-KR" dirty="0" smtClean="0"/>
              <a:t>/ Abstain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6895524" y="6475413"/>
            <a:ext cx="164840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499464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altLang="ko-KR" dirty="0"/>
              <a:t>SP </a:t>
            </a:r>
            <a:r>
              <a:rPr lang="en-US" altLang="ko-KR" dirty="0" smtClean="0"/>
              <a:t>#2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For the separate indication of the partial BW feedback, which option do you support?</a:t>
            </a:r>
          </a:p>
          <a:p>
            <a:endParaRPr lang="en-US" altLang="ko-KR" dirty="0"/>
          </a:p>
          <a:p>
            <a:pPr lvl="1"/>
            <a:r>
              <a:rPr lang="en-US" altLang="ko-KR" dirty="0" smtClean="0"/>
              <a:t>Option #</a:t>
            </a:r>
            <a:r>
              <a:rPr lang="en-US" altLang="ko-KR" dirty="0"/>
              <a:t>1 /Option #</a:t>
            </a:r>
            <a:r>
              <a:rPr lang="en-US" altLang="ko-KR" dirty="0" smtClean="0"/>
              <a:t>2 / Option #3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6895524" y="6475413"/>
            <a:ext cx="164840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10108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altLang="ko-KR" dirty="0"/>
              <a:t>Introduction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480800"/>
            <a:ext cx="7772400" cy="4648200"/>
          </a:xfrm>
        </p:spPr>
        <p:txBody>
          <a:bodyPr/>
          <a:lstStyle/>
          <a:p>
            <a:r>
              <a:rPr lang="en-US" altLang="ko-KR" dirty="0" smtClean="0"/>
              <a:t>802.11be shall supports that</a:t>
            </a:r>
          </a:p>
          <a:p>
            <a:pPr lvl="1"/>
            <a:r>
              <a:rPr lang="en-US" altLang="ko-KR" dirty="0" smtClean="0"/>
              <a:t>Wideband band and noncontiguous spectrum utilization</a:t>
            </a:r>
          </a:p>
          <a:p>
            <a:pPr lvl="2"/>
            <a:r>
              <a:rPr lang="en-US" altLang="ko-KR" dirty="0" smtClean="0"/>
              <a:t>320/160+160MHz, 240/160+80MHz</a:t>
            </a:r>
          </a:p>
          <a:p>
            <a:pPr lvl="1"/>
            <a:r>
              <a:rPr lang="en-US" altLang="ko-KR" dirty="0" smtClean="0"/>
              <a:t>Large size RU combination assigned to </a:t>
            </a:r>
            <a:r>
              <a:rPr lang="en-US" altLang="ko-KR" dirty="0"/>
              <a:t>a single STA </a:t>
            </a:r>
            <a:r>
              <a:rPr lang="en-US" altLang="ko-KR" dirty="0" smtClean="0"/>
              <a:t>[</a:t>
            </a:r>
            <a:r>
              <a:rPr lang="en-US" altLang="ko-KR" dirty="0"/>
              <a:t>1</a:t>
            </a:r>
            <a:r>
              <a:rPr lang="en-US" altLang="ko-KR" dirty="0" smtClean="0"/>
              <a:t>].</a:t>
            </a:r>
          </a:p>
          <a:p>
            <a:pPr lvl="1"/>
            <a:r>
              <a:rPr lang="en-US" altLang="ko-KR" dirty="0" smtClean="0"/>
              <a:t>Maximum 16 spatial stream</a:t>
            </a:r>
            <a:endParaRPr lang="en-US" altLang="ko-KR" dirty="0"/>
          </a:p>
          <a:p>
            <a:r>
              <a:rPr lang="en-US" altLang="ko-KR" dirty="0" smtClean="0"/>
              <a:t>Feedback overhead is significantly increased, compared to </a:t>
            </a:r>
            <a:r>
              <a:rPr lang="en-US" altLang="ko-KR" dirty="0"/>
              <a:t>11ax </a:t>
            </a:r>
            <a:r>
              <a:rPr lang="en-US" altLang="ko-KR" dirty="0" smtClean="0"/>
              <a:t>[</a:t>
            </a:r>
            <a:r>
              <a:rPr lang="en-US" altLang="ko-KR" dirty="0"/>
              <a:t>2</a:t>
            </a:r>
            <a:r>
              <a:rPr lang="en-US" altLang="ko-KR" dirty="0" smtClean="0"/>
              <a:t>]</a:t>
            </a:r>
          </a:p>
          <a:p>
            <a:r>
              <a:rPr lang="en-US" altLang="ko-KR" dirty="0" smtClean="0"/>
              <a:t>In order to reduce feedback overhead, the partial BW feedback is adopted in 11ax as an optional feature </a:t>
            </a:r>
          </a:p>
          <a:p>
            <a:pPr lvl="1"/>
            <a:r>
              <a:rPr lang="en-US" altLang="ko-KR" dirty="0" smtClean="0"/>
              <a:t>Partial BW feedback</a:t>
            </a:r>
          </a:p>
          <a:p>
            <a:pPr lvl="2"/>
            <a:r>
              <a:rPr lang="en-US" altLang="ko-KR" dirty="0" smtClean="0"/>
              <a:t>By choosing RU Start Index (S) and RU End Index (E) to cover the allocated RU only, feedback overhead can be reduced compared with full BW feedback </a:t>
            </a:r>
          </a:p>
          <a:p>
            <a:r>
              <a:rPr lang="en-US" altLang="ko-KR" dirty="0" smtClean="0"/>
              <a:t>In this slide, we show </a:t>
            </a:r>
            <a:r>
              <a:rPr lang="en-US" altLang="ko-KR" dirty="0"/>
              <a:t>a</a:t>
            </a:r>
            <a:r>
              <a:rPr lang="en-US" altLang="ko-KR" dirty="0" smtClean="0"/>
              <a:t> modified signaling for partial BW </a:t>
            </a:r>
            <a:r>
              <a:rPr lang="en-US" altLang="ko-KR" dirty="0"/>
              <a:t>f</a:t>
            </a:r>
            <a:r>
              <a:rPr lang="en-US" altLang="ko-KR" dirty="0" smtClean="0"/>
              <a:t>eedback for multi-RU combination in 802.11be</a:t>
            </a:r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7043514" y="6475413"/>
            <a:ext cx="150041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Eunsung Jeon, </a:t>
            </a:r>
            <a:r>
              <a:rPr lang="en-US" altLang="ko-KR" dirty="0" smtClean="0"/>
              <a:t>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295791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2209800"/>
            <a:ext cx="7772400" cy="1362075"/>
          </a:xfrm>
        </p:spPr>
        <p:txBody>
          <a:bodyPr/>
          <a:lstStyle/>
          <a:p>
            <a:pPr algn="r"/>
            <a:r>
              <a:rPr lang="en-US" altLang="ko-KR" dirty="0" smtClean="0"/>
              <a:t>Appendices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652A146-6F07-41EF-8958-F5CF356A0B78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>
          <a:xfrm>
            <a:off x="7043514" y="6475413"/>
            <a:ext cx="150041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Eunsung Jeon, </a:t>
            </a:r>
            <a:r>
              <a:rPr lang="en-US" altLang="ko-KR" dirty="0" smtClean="0"/>
              <a:t>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912935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altLang="ko-KR" sz="1800" dirty="0">
                <a:solidFill>
                  <a:srgbClr val="000000"/>
                </a:solidFill>
                <a:latin typeface="Times New Roman" pitchFamily="18" charset="0"/>
              </a:rPr>
              <a:t>Data and pilot Subcarrier Indices for RUs in an </a:t>
            </a:r>
            <a:r>
              <a:rPr lang="en-US" altLang="ko-KR" sz="1800" dirty="0" smtClean="0">
                <a:solidFill>
                  <a:srgbClr val="000000"/>
                </a:solidFill>
                <a:latin typeface="Times New Roman" pitchFamily="18" charset="0"/>
              </a:rPr>
              <a:t>20 </a:t>
            </a:r>
            <a:r>
              <a:rPr lang="en-US" altLang="ko-KR" sz="1800" dirty="0">
                <a:solidFill>
                  <a:srgbClr val="000000"/>
                </a:solidFill>
                <a:latin typeface="Times New Roman" pitchFamily="18" charset="0"/>
              </a:rPr>
              <a:t>MHz HE PPDU and in a Non-OFDMA </a:t>
            </a:r>
            <a:r>
              <a:rPr lang="en-US" altLang="ko-KR" sz="1800" dirty="0" smtClean="0">
                <a:solidFill>
                  <a:srgbClr val="000000"/>
                </a:solidFill>
                <a:latin typeface="Times New Roman" pitchFamily="18" charset="0"/>
              </a:rPr>
              <a:t>20 </a:t>
            </a:r>
            <a:r>
              <a:rPr lang="en-US" altLang="ko-KR" sz="1800" dirty="0">
                <a:solidFill>
                  <a:srgbClr val="000000"/>
                </a:solidFill>
                <a:latin typeface="Times New Roman" pitchFamily="18" charset="0"/>
              </a:rPr>
              <a:t>MHz HE PPDU – </a:t>
            </a:r>
            <a:r>
              <a:rPr lang="en-US" altLang="ko-KR" sz="1800" dirty="0" smtClean="0">
                <a:solidFill>
                  <a:srgbClr val="000000"/>
                </a:solidFill>
                <a:latin typeface="Times New Roman" pitchFamily="18" charset="0"/>
              </a:rPr>
              <a:t>Table 27-7 in 11ax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7043514" y="6475413"/>
            <a:ext cx="150041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Eunsung Jeon, </a:t>
            </a:r>
            <a:r>
              <a:rPr lang="en-US" altLang="ko-KR" dirty="0" smtClean="0"/>
              <a:t>Samsung</a:t>
            </a:r>
            <a:endParaRPr lang="en-US" altLang="ko-KR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981200"/>
            <a:ext cx="6400800" cy="3001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50070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altLang="ko-KR" sz="1800" dirty="0">
                <a:solidFill>
                  <a:srgbClr val="000000"/>
                </a:solidFill>
                <a:latin typeface="Times New Roman" pitchFamily="18" charset="0"/>
              </a:rPr>
              <a:t>Data and pilot Subcarrier Indices for RUs in an 4</a:t>
            </a:r>
            <a:r>
              <a:rPr lang="en-US" altLang="ko-KR" sz="1800" dirty="0" smtClean="0">
                <a:solidFill>
                  <a:srgbClr val="000000"/>
                </a:solidFill>
                <a:latin typeface="Times New Roman" pitchFamily="18" charset="0"/>
              </a:rPr>
              <a:t>0 </a:t>
            </a:r>
            <a:r>
              <a:rPr lang="en-US" altLang="ko-KR" sz="1800" dirty="0">
                <a:solidFill>
                  <a:srgbClr val="000000"/>
                </a:solidFill>
                <a:latin typeface="Times New Roman" pitchFamily="18" charset="0"/>
              </a:rPr>
              <a:t>MHz HE PPDU and in a Non-OFDMA 4</a:t>
            </a:r>
            <a:r>
              <a:rPr lang="en-US" altLang="ko-KR" sz="1800" dirty="0" smtClean="0">
                <a:solidFill>
                  <a:srgbClr val="000000"/>
                </a:solidFill>
                <a:latin typeface="Times New Roman" pitchFamily="18" charset="0"/>
              </a:rPr>
              <a:t>0 </a:t>
            </a:r>
            <a:r>
              <a:rPr lang="en-US" altLang="ko-KR" sz="1800" dirty="0">
                <a:solidFill>
                  <a:srgbClr val="000000"/>
                </a:solidFill>
                <a:latin typeface="Times New Roman" pitchFamily="18" charset="0"/>
              </a:rPr>
              <a:t>MHz HE PPDU – </a:t>
            </a:r>
            <a:r>
              <a:rPr lang="en-US" altLang="ko-KR" sz="1800" dirty="0" smtClean="0">
                <a:solidFill>
                  <a:srgbClr val="000000"/>
                </a:solidFill>
                <a:latin typeface="Times New Roman" pitchFamily="18" charset="0"/>
              </a:rPr>
              <a:t>Table 27-8 in 11ax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7043514" y="6475413"/>
            <a:ext cx="150041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Eunsung Jeon, </a:t>
            </a:r>
            <a:r>
              <a:rPr lang="en-US" altLang="ko-KR" dirty="0" smtClean="0"/>
              <a:t>Samsung</a:t>
            </a:r>
            <a:endParaRPr lang="en-US" altLang="ko-KR" dirty="0"/>
          </a:p>
        </p:txBody>
      </p:sp>
      <p:grpSp>
        <p:nvGrpSpPr>
          <p:cNvPr id="3" name="그룹 2"/>
          <p:cNvGrpSpPr/>
          <p:nvPr/>
        </p:nvGrpSpPr>
        <p:grpSpPr>
          <a:xfrm>
            <a:off x="1524000" y="1651001"/>
            <a:ext cx="6096000" cy="4063999"/>
            <a:chOff x="1517650" y="1651001"/>
            <a:chExt cx="6096000" cy="4063999"/>
          </a:xfrm>
        </p:grpSpPr>
        <p:pic>
          <p:nvPicPr>
            <p:cNvPr id="18434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24000" y="1651001"/>
              <a:ext cx="6084000" cy="37148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435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17650" y="5308600"/>
              <a:ext cx="6096000" cy="406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364586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altLang="ko-KR" dirty="0"/>
              <a:t>B7–B1 of the RU Allocation subfield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7043514" y="6475413"/>
            <a:ext cx="150041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  <p:pic>
        <p:nvPicPr>
          <p:cNvPr id="12" name="그림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6273" y="1527091"/>
            <a:ext cx="4067654" cy="4758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460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altLang="ko-KR" dirty="0" smtClean="0"/>
              <a:t>Recap: HE Trigger based Sounding Process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HE NDP-A is broadcasted to two or more STAs for initiation.</a:t>
            </a:r>
          </a:p>
          <a:p>
            <a:pPr lvl="1"/>
            <a:r>
              <a:rPr lang="en-US" altLang="ko-KR" b="0" dirty="0" smtClean="0"/>
              <a:t>HE </a:t>
            </a:r>
            <a:r>
              <a:rPr lang="en-US" altLang="ko-KR" b="0" dirty="0"/>
              <a:t>beamformer may </a:t>
            </a:r>
            <a:r>
              <a:rPr lang="en-US" altLang="ko-KR" dirty="0" smtClean="0"/>
              <a:t>request</a:t>
            </a:r>
            <a:r>
              <a:rPr lang="en-US" altLang="ko-KR" b="0" dirty="0" smtClean="0"/>
              <a:t> full </a:t>
            </a:r>
            <a:r>
              <a:rPr lang="en-US" altLang="ko-KR" b="0" dirty="0"/>
              <a:t>bandwidth </a:t>
            </a:r>
            <a:r>
              <a:rPr lang="en-US" altLang="ko-KR" b="0" dirty="0" smtClean="0"/>
              <a:t>or </a:t>
            </a:r>
            <a:r>
              <a:rPr lang="en-US" altLang="ko-KR" b="0" dirty="0"/>
              <a:t>partial bandwidth feedback in a STA Info </a:t>
            </a:r>
            <a:r>
              <a:rPr lang="en-US" altLang="ko-KR" b="0" dirty="0" smtClean="0"/>
              <a:t>subfield in the HE NDP Announcement (NDP-A) frame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7043514" y="6475413"/>
            <a:ext cx="150041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Eunsung Jeon, </a:t>
            </a:r>
            <a:r>
              <a:rPr lang="en-US" altLang="ko-KR" dirty="0" smtClean="0"/>
              <a:t>Samsung</a:t>
            </a:r>
            <a:endParaRPr lang="en-US" altLang="ko-KR" dirty="0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3031" y="3228747"/>
            <a:ext cx="7054138" cy="2943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132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altLang="ko-KR" dirty="0"/>
              <a:t>Recap: HE </a:t>
            </a:r>
            <a:r>
              <a:rPr lang="en-US" altLang="ko-KR" dirty="0" smtClean="0"/>
              <a:t>NDP </a:t>
            </a:r>
            <a:r>
              <a:rPr lang="en-US" altLang="ko-KR" dirty="0"/>
              <a:t>Announcement </a:t>
            </a:r>
            <a:r>
              <a:rPr lang="en-US" altLang="ko-KR" dirty="0" smtClean="0"/>
              <a:t>Frame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AP signals </a:t>
            </a:r>
            <a:r>
              <a:rPr lang="en-US" altLang="ko-KR" dirty="0" smtClean="0"/>
              <a:t>the partial BW info subfield in NDP-A</a:t>
            </a:r>
          </a:p>
          <a:p>
            <a:pPr marL="0" indent="0">
              <a:buNone/>
            </a:pPr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7043514" y="6475413"/>
            <a:ext cx="150041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Eunsung Jeon, </a:t>
            </a:r>
            <a:r>
              <a:rPr lang="en-US" altLang="ko-KR" dirty="0" smtClean="0"/>
              <a:t>Samsung</a:t>
            </a:r>
            <a:endParaRPr lang="en-US" altLang="ko-KR" dirty="0"/>
          </a:p>
        </p:txBody>
      </p:sp>
      <p:grpSp>
        <p:nvGrpSpPr>
          <p:cNvPr id="15" name="그룹 14"/>
          <p:cNvGrpSpPr/>
          <p:nvPr/>
        </p:nvGrpSpPr>
        <p:grpSpPr>
          <a:xfrm>
            <a:off x="983099" y="2349000"/>
            <a:ext cx="7033840" cy="3918824"/>
            <a:chOff x="983099" y="2349000"/>
            <a:chExt cx="7033840" cy="3918824"/>
          </a:xfrm>
        </p:grpSpPr>
        <p:pic>
          <p:nvPicPr>
            <p:cNvPr id="7" name="그림 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54274" y="2349000"/>
              <a:ext cx="6962665" cy="1418530"/>
            </a:xfrm>
            <a:prstGeom prst="rect">
              <a:avLst/>
            </a:prstGeom>
          </p:spPr>
        </p:pic>
        <p:pic>
          <p:nvPicPr>
            <p:cNvPr id="8" name="그림 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83099" y="3831919"/>
              <a:ext cx="7024283" cy="1217081"/>
            </a:xfrm>
            <a:prstGeom prst="rect">
              <a:avLst/>
            </a:prstGeom>
          </p:spPr>
        </p:pic>
        <p:cxnSp>
          <p:nvCxnSpPr>
            <p:cNvPr id="9" name="직선 연결선 8"/>
            <p:cNvCxnSpPr/>
            <p:nvPr/>
          </p:nvCxnSpPr>
          <p:spPr bwMode="auto">
            <a:xfrm flipH="1">
              <a:off x="1862808" y="3500969"/>
              <a:ext cx="3223125" cy="528851"/>
            </a:xfrm>
            <a:prstGeom prst="line">
              <a:avLst/>
            </a:prstGeom>
            <a:ln w="28575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10" name="직선 연결선 9"/>
            <p:cNvCxnSpPr/>
            <p:nvPr/>
          </p:nvCxnSpPr>
          <p:spPr bwMode="auto">
            <a:xfrm>
              <a:off x="6028459" y="3492303"/>
              <a:ext cx="1594349" cy="559074"/>
            </a:xfrm>
            <a:prstGeom prst="line">
              <a:avLst/>
            </a:prstGeom>
            <a:ln w="28575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sp>
          <p:nvSpPr>
            <p:cNvPr id="11" name="모서리가 둥근 직사각형 10"/>
            <p:cNvSpPr/>
            <p:nvPr/>
          </p:nvSpPr>
          <p:spPr bwMode="auto">
            <a:xfrm>
              <a:off x="2543445" y="4054759"/>
              <a:ext cx="1241172" cy="889679"/>
            </a:xfrm>
            <a:prstGeom prst="roundRect">
              <a:avLst/>
            </a:prstGeom>
            <a:noFill/>
            <a:ln w="28575" cap="flat" cmpd="sng" algn="ctr">
              <a:solidFill>
                <a:srgbClr val="FF0000"/>
              </a:solidFill>
              <a:prstDash val="sysDash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ko-KR" altLang="en-US">
                <a:gradFill flip="none" rotWithShape="1">
                  <a:gsLst>
                    <a:gs pos="0">
                      <a:srgbClr val="FFC000">
                        <a:tint val="66000"/>
                        <a:satMod val="160000"/>
                      </a:srgbClr>
                    </a:gs>
                    <a:gs pos="50000">
                      <a:srgbClr val="FFC000">
                        <a:tint val="44500"/>
                        <a:satMod val="160000"/>
                      </a:srgbClr>
                    </a:gs>
                    <a:gs pos="100000">
                      <a:srgbClr val="FFC000">
                        <a:tint val="23500"/>
                        <a:satMod val="160000"/>
                      </a:srgbClr>
                    </a:gs>
                  </a:gsLst>
                  <a:lin ang="2700000" scaled="1"/>
                  <a:tileRect/>
                </a:gradFill>
              </a:endParaRPr>
            </a:p>
          </p:txBody>
        </p:sp>
        <p:pic>
          <p:nvPicPr>
            <p:cNvPr id="12" name="그림 11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558730" y="5453639"/>
              <a:ext cx="2922382" cy="814185"/>
            </a:xfrm>
            <a:prstGeom prst="rect">
              <a:avLst/>
            </a:prstGeom>
          </p:spPr>
        </p:pic>
        <p:cxnSp>
          <p:nvCxnSpPr>
            <p:cNvPr id="13" name="직선 연결선 12"/>
            <p:cNvCxnSpPr/>
            <p:nvPr/>
          </p:nvCxnSpPr>
          <p:spPr bwMode="auto">
            <a:xfrm>
              <a:off x="2641532" y="4779520"/>
              <a:ext cx="490468" cy="809480"/>
            </a:xfrm>
            <a:prstGeom prst="line">
              <a:avLst/>
            </a:prstGeom>
            <a:ln w="28575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14" name="직선 연결선 13"/>
            <p:cNvCxnSpPr/>
            <p:nvPr/>
          </p:nvCxnSpPr>
          <p:spPr bwMode="auto">
            <a:xfrm>
              <a:off x="3757578" y="4741528"/>
              <a:ext cx="1443504" cy="676793"/>
            </a:xfrm>
            <a:prstGeom prst="line">
              <a:avLst/>
            </a:prstGeom>
            <a:ln w="28575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88725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altLang="ko-KR" dirty="0"/>
              <a:t>Recap: Partial BW </a:t>
            </a:r>
            <a:r>
              <a:rPr lang="en-US" altLang="ko-KR" dirty="0" smtClean="0"/>
              <a:t>feedback in 11ax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The </a:t>
            </a:r>
            <a:r>
              <a:rPr lang="en-US" altLang="ko-KR" dirty="0"/>
              <a:t>P</a:t>
            </a:r>
            <a:r>
              <a:rPr lang="en-US" altLang="ko-KR" dirty="0" smtClean="0"/>
              <a:t>artial BW Info subfield</a:t>
            </a:r>
          </a:p>
          <a:p>
            <a:pPr lvl="1"/>
            <a:r>
              <a:rPr lang="en-US" altLang="ko-KR" dirty="0" smtClean="0"/>
              <a:t>RU Start Index (S): the first 26-tone for which the beamformer is requesting feedback</a:t>
            </a:r>
          </a:p>
          <a:p>
            <a:pPr lvl="1"/>
            <a:r>
              <a:rPr lang="en-US" altLang="ko-KR" dirty="0" smtClean="0"/>
              <a:t>RU End Index (E): the last 26-tone for which the beamformer is requesting feedback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STA </a:t>
            </a:r>
            <a:r>
              <a:rPr lang="en-US" altLang="ko-KR" dirty="0"/>
              <a:t>feedbacks channel information (CSI) in the tones between RU Start Index (S) and RU End Index (E</a:t>
            </a:r>
            <a:r>
              <a:rPr lang="en-US" altLang="ko-KR" dirty="0" smtClean="0"/>
              <a:t>)</a:t>
            </a:r>
          </a:p>
          <a:p>
            <a:pPr lvl="1"/>
            <a:r>
              <a:rPr lang="en-US" altLang="ko-KR" dirty="0"/>
              <a:t>[0 – 8] if BW of HE NDPA is 20MHz</a:t>
            </a:r>
          </a:p>
          <a:p>
            <a:pPr lvl="1"/>
            <a:r>
              <a:rPr lang="en-US" altLang="ko-KR" dirty="0"/>
              <a:t>[0 – 17] if BW of HE NDPA is 40MHz </a:t>
            </a:r>
          </a:p>
          <a:p>
            <a:pPr lvl="1"/>
            <a:r>
              <a:rPr lang="en-US" altLang="ko-KR" dirty="0"/>
              <a:t>[0 – 36] if BW of HE NDPA is 80MHz</a:t>
            </a:r>
          </a:p>
          <a:p>
            <a:pPr lvl="1"/>
            <a:r>
              <a:rPr lang="en-US" altLang="ko-KR" dirty="0"/>
              <a:t>[0 – 73] if BW of HE NDPA is 80+80MHz, 160MHz</a:t>
            </a:r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endParaRPr lang="en-US" altLang="ko-KR" dirty="0"/>
          </a:p>
          <a:p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7043514" y="6475413"/>
            <a:ext cx="150041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Eunsung Jeon, </a:t>
            </a:r>
            <a:r>
              <a:rPr lang="en-US" altLang="ko-KR" dirty="0" smtClean="0"/>
              <a:t>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308197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altLang="ko-KR" dirty="0" smtClean="0"/>
              <a:t>Update for EHT NDP-A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Based on the HE NDP-A, EHT NDP-A can be designed by updating following subfields:</a:t>
            </a:r>
          </a:p>
          <a:p>
            <a:pPr lvl="1"/>
            <a:r>
              <a:rPr lang="en-US" altLang="ko-KR" dirty="0" smtClean="0"/>
              <a:t>Sounding Dialog Token</a:t>
            </a:r>
          </a:p>
          <a:p>
            <a:pPr lvl="2"/>
            <a:r>
              <a:rPr lang="en-US" altLang="ko-KR" dirty="0" smtClean="0"/>
              <a:t>1: HE, 2: EHT, 3: Reserved</a:t>
            </a:r>
          </a:p>
          <a:p>
            <a:pPr lvl="1"/>
            <a:r>
              <a:rPr lang="en-US" altLang="ko-KR" dirty="0" smtClean="0"/>
              <a:t>Disambiguation</a:t>
            </a:r>
          </a:p>
          <a:p>
            <a:pPr lvl="2"/>
            <a:r>
              <a:rPr lang="en-US" altLang="ko-KR" dirty="0" smtClean="0"/>
              <a:t>Disambiguation </a:t>
            </a:r>
            <a:r>
              <a:rPr lang="en-US" altLang="ko-KR" dirty="0"/>
              <a:t>subfield is set to 1 to prevent a VHT STA from wrongly identifying its AID in the HE/EHT NDP-A, which will </a:t>
            </a:r>
            <a:r>
              <a:rPr lang="en-US" altLang="ko-KR" dirty="0" smtClean="0"/>
              <a:t>be </a:t>
            </a:r>
            <a:r>
              <a:rPr lang="en-US" altLang="ko-KR" dirty="0"/>
              <a:t>positioned in</a:t>
            </a:r>
          </a:p>
          <a:p>
            <a:pPr lvl="2"/>
            <a:r>
              <a:rPr lang="en-US" altLang="ko-KR" dirty="0" smtClean="0"/>
              <a:t>B(16*n+11) </a:t>
            </a:r>
            <a:r>
              <a:rPr lang="en-US" altLang="ko-KR" dirty="0"/>
              <a:t>for n=1,2</a:t>
            </a:r>
            <a:r>
              <a:rPr lang="en-US" altLang="ko-KR" dirty="0" smtClean="0"/>
              <a:t>… (i.e., B(27), B(43), B(59),…)</a:t>
            </a:r>
            <a:endParaRPr lang="en-US" altLang="ko-KR" dirty="0"/>
          </a:p>
          <a:p>
            <a:pPr lvl="1"/>
            <a:r>
              <a:rPr lang="en-US" altLang="ko-KR" dirty="0"/>
              <a:t>Partial BW </a:t>
            </a:r>
            <a:r>
              <a:rPr lang="en-US" altLang="ko-KR" dirty="0" smtClean="0"/>
              <a:t>Info</a:t>
            </a:r>
            <a:endParaRPr lang="en-US" altLang="ko-KR" dirty="0"/>
          </a:p>
          <a:p>
            <a:pPr lvl="2"/>
            <a:r>
              <a:rPr lang="en-US" altLang="ko-KR" dirty="0" smtClean="0"/>
              <a:t>The </a:t>
            </a:r>
            <a:r>
              <a:rPr lang="en-US" altLang="ko-KR" dirty="0"/>
              <a:t>value </a:t>
            </a:r>
            <a:r>
              <a:rPr lang="en-US" altLang="ko-KR" dirty="0" smtClean="0"/>
              <a:t>for [S</a:t>
            </a:r>
            <a:r>
              <a:rPr lang="en-US" altLang="ko-KR" dirty="0"/>
              <a:t>, E] is </a:t>
            </a:r>
            <a:r>
              <a:rPr lang="en-US" altLang="ko-KR" dirty="0" smtClean="0"/>
              <a:t>increased from [0, 73] to  [0, 147] for 320MHz</a:t>
            </a:r>
          </a:p>
          <a:p>
            <a:pPr lvl="2"/>
            <a:r>
              <a:rPr lang="en-US" altLang="ko-KR" dirty="0"/>
              <a:t>Bit width is increased from 14 to</a:t>
            </a:r>
            <a:r>
              <a:rPr lang="en-US" altLang="ko-KR" dirty="0">
                <a:sym typeface="Wingdings" panose="05000000000000000000" pitchFamily="2" charset="2"/>
              </a:rPr>
              <a:t> 16 bits</a:t>
            </a:r>
            <a:endParaRPr lang="en-US" altLang="ko-KR" dirty="0"/>
          </a:p>
          <a:p>
            <a:pPr lvl="1"/>
            <a:r>
              <a:rPr lang="en-US" altLang="ko-KR" i="1" dirty="0" err="1"/>
              <a:t>N</a:t>
            </a:r>
            <a:r>
              <a:rPr lang="en-US" altLang="ko-KR" i="1" baseline="-25000" dirty="0" err="1"/>
              <a:t>c</a:t>
            </a:r>
            <a:r>
              <a:rPr lang="en-US" altLang="ko-KR" dirty="0"/>
              <a:t> </a:t>
            </a:r>
            <a:endParaRPr lang="en-US" altLang="ko-KR" dirty="0">
              <a:sym typeface="Wingdings" panose="05000000000000000000" pitchFamily="2" charset="2"/>
            </a:endParaRPr>
          </a:p>
          <a:p>
            <a:pPr lvl="2"/>
            <a:r>
              <a:rPr lang="en-US" altLang="ko-KR" dirty="0">
                <a:sym typeface="Wingdings" panose="05000000000000000000" pitchFamily="2" charset="2"/>
              </a:rPr>
              <a:t>Maximum number of supported spatial stream is up to </a:t>
            </a:r>
            <a:r>
              <a:rPr lang="en-US" altLang="ko-KR" dirty="0" smtClean="0">
                <a:sym typeface="Wingdings" panose="05000000000000000000" pitchFamily="2" charset="2"/>
              </a:rPr>
              <a:t>16</a:t>
            </a:r>
          </a:p>
          <a:p>
            <a:pPr lvl="2"/>
            <a:r>
              <a:rPr lang="en-US" altLang="ko-KR" dirty="0"/>
              <a:t>Bit width is increased from </a:t>
            </a:r>
            <a:r>
              <a:rPr lang="en-US" altLang="ko-KR" dirty="0" smtClean="0"/>
              <a:t>3 </a:t>
            </a:r>
            <a:r>
              <a:rPr lang="en-US" altLang="ko-KR" dirty="0"/>
              <a:t>to</a:t>
            </a:r>
            <a:r>
              <a:rPr lang="en-US" altLang="ko-KR" dirty="0">
                <a:sym typeface="Wingdings" panose="05000000000000000000" pitchFamily="2" charset="2"/>
              </a:rPr>
              <a:t> </a:t>
            </a:r>
            <a:r>
              <a:rPr lang="en-US" altLang="ko-KR" dirty="0" smtClean="0">
                <a:sym typeface="Wingdings" panose="05000000000000000000" pitchFamily="2" charset="2"/>
              </a:rPr>
              <a:t>4 </a:t>
            </a:r>
            <a:r>
              <a:rPr lang="en-US" altLang="ko-KR" dirty="0">
                <a:sym typeface="Wingdings" panose="05000000000000000000" pitchFamily="2" charset="2"/>
              </a:rPr>
              <a:t>bits</a:t>
            </a:r>
            <a:r>
              <a:rPr lang="en-US" altLang="ko-KR" dirty="0" smtClean="0"/>
              <a:t> </a:t>
            </a:r>
            <a:endParaRPr lang="en-US" altLang="ko-KR" dirty="0"/>
          </a:p>
          <a:p>
            <a:pPr lvl="1"/>
            <a:r>
              <a:rPr lang="en-US" altLang="ko-KR" dirty="0" smtClean="0"/>
              <a:t>“</a:t>
            </a:r>
            <a:r>
              <a:rPr lang="en-US" altLang="ko-KR" dirty="0"/>
              <a:t>Feedback Type and Ng” and “Codebook Size</a:t>
            </a:r>
            <a:r>
              <a:rPr lang="en-US" altLang="ko-KR" dirty="0" smtClean="0"/>
              <a:t>”</a:t>
            </a:r>
            <a:endParaRPr lang="en-US" altLang="ko-KR" dirty="0"/>
          </a:p>
          <a:p>
            <a:pPr lvl="2"/>
            <a:r>
              <a:rPr lang="en-US" altLang="ko-KR" dirty="0" smtClean="0"/>
              <a:t>TBD</a:t>
            </a:r>
          </a:p>
          <a:p>
            <a:pPr lvl="1"/>
            <a:endParaRPr lang="en-US" altLang="ko-KR" dirty="0" smtClean="0"/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6895524" y="6475413"/>
            <a:ext cx="164840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774079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altLang="ko-KR" dirty="0" smtClean="0"/>
              <a:t>Motivation for Proposal</a:t>
            </a:r>
            <a:endParaRPr lang="ko-KR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내용 개체 틀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ko-KR" dirty="0" smtClean="0"/>
                  <a:t>If scheduling algorithm determines to allocates </a:t>
                </a:r>
                <a:r>
                  <a:rPr lang="en-US" altLang="ko-KR" dirty="0"/>
                  <a:t>484+2</a:t>
                </a:r>
                <a14:m>
                  <m:oMath xmlns:m="http://schemas.openxmlformats.org/officeDocument/2006/math">
                    <m:r>
                      <a:rPr lang="en-US" altLang="ko-K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US" altLang="ko-KR" dirty="0"/>
                  <a:t>996</a:t>
                </a:r>
                <a:r>
                  <a:rPr lang="en-US" altLang="ko-KR" dirty="0" smtClean="0"/>
                  <a:t> RU for STA #1 and 484 RU for STA #2 with 240MHz OFDMA in 11be. </a:t>
                </a:r>
              </a:p>
              <a:p>
                <a:pPr lvl="1"/>
                <a:r>
                  <a:rPr lang="en-US" altLang="ko-KR" dirty="0" smtClean="0"/>
                  <a:t>Wasteful to feedback entire 240MHz by STA #1</a:t>
                </a:r>
              </a:p>
              <a:p>
                <a:r>
                  <a:rPr lang="en-US" altLang="ko-KR" dirty="0" smtClean="0"/>
                  <a:t>Proposal</a:t>
                </a:r>
              </a:p>
              <a:p>
                <a:pPr lvl="1"/>
                <a:r>
                  <a:rPr lang="en-US" altLang="ko-KR" dirty="0" smtClean="0"/>
                  <a:t>AP signals separate indications for each non-adjacent </a:t>
                </a:r>
                <a:r>
                  <a:rPr lang="en-US" altLang="ko-KR" dirty="0" err="1" smtClean="0"/>
                  <a:t>subband</a:t>
                </a:r>
                <a:r>
                  <a:rPr lang="en-US" altLang="ko-KR" dirty="0" smtClean="0"/>
                  <a:t> (i.e., set of contiguous RUs) on which it would like to request feedback </a:t>
                </a:r>
              </a:p>
              <a:p>
                <a:pPr lvl="1"/>
                <a:r>
                  <a:rPr lang="en-US" altLang="ko-KR" dirty="0" smtClean="0"/>
                  <a:t>No need to </a:t>
                </a:r>
                <a:r>
                  <a:rPr lang="en-US" altLang="ko-KR" dirty="0"/>
                  <a:t>feedback the CSI on the 2</a:t>
                </a:r>
                <a:r>
                  <a:rPr lang="en-US" altLang="ko-KR" baseline="30000" dirty="0"/>
                  <a:t>nd</a:t>
                </a:r>
                <a:r>
                  <a:rPr lang="en-US" altLang="ko-KR" dirty="0"/>
                  <a:t> 484 </a:t>
                </a:r>
                <a:r>
                  <a:rPr lang="en-US" altLang="ko-KR" dirty="0" smtClean="0"/>
                  <a:t>RU by STA #1</a:t>
                </a:r>
              </a:p>
              <a:p>
                <a:pPr lvl="2"/>
                <a:r>
                  <a:rPr lang="en-US" altLang="ko-KR" dirty="0" smtClean="0"/>
                  <a:t>Can reduce ~2K </a:t>
                </a:r>
                <a:r>
                  <a:rPr lang="en-US" altLang="ko-KR" dirty="0"/>
                  <a:t>B</a:t>
                </a:r>
                <a:r>
                  <a:rPr lang="en-US" altLang="ko-KR" dirty="0" smtClean="0"/>
                  <a:t>yte in CSI feedback (8x2, HE, SU, Fine codebook, Ng=4)</a:t>
                </a:r>
              </a:p>
              <a:p>
                <a:pPr lvl="2"/>
                <a:r>
                  <a:rPr lang="en-US" altLang="ko-KR" dirty="0" smtClean="0"/>
                  <a:t>Can be reduced further for larger inter-</a:t>
                </a:r>
                <a:r>
                  <a:rPr lang="en-US" altLang="ko-KR" dirty="0" err="1" smtClean="0"/>
                  <a:t>subband</a:t>
                </a:r>
                <a:r>
                  <a:rPr lang="en-US" altLang="ko-KR" dirty="0" smtClean="0"/>
                  <a:t> width and number of streams</a:t>
                </a:r>
              </a:p>
              <a:p>
                <a:pPr lvl="1"/>
                <a:endParaRPr lang="en-US" altLang="ko-KR" dirty="0" smtClean="0"/>
              </a:p>
            </p:txBody>
          </p:sp>
        </mc:Choice>
        <mc:Fallback xmlns="">
          <p:sp>
            <p:nvSpPr>
              <p:cNvPr id="3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706" t="-787" r="-471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344988" y="6489000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7043514" y="6509917"/>
            <a:ext cx="150041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  <p:graphicFrame>
        <p:nvGraphicFramePr>
          <p:cNvPr id="29" name="표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9202768"/>
              </p:ext>
            </p:extLst>
          </p:nvPr>
        </p:nvGraphicFramePr>
        <p:xfrm>
          <a:off x="4868796" y="4363507"/>
          <a:ext cx="3627720" cy="128113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209240">
                  <a:extLst>
                    <a:ext uri="{9D8B030D-6E8A-4147-A177-3AD203B41FA5}">
                      <a16:colId xmlns:a16="http://schemas.microsoft.com/office/drawing/2014/main" val="573511293"/>
                    </a:ext>
                  </a:extLst>
                </a:gridCol>
                <a:gridCol w="1209240">
                  <a:extLst>
                    <a:ext uri="{9D8B030D-6E8A-4147-A177-3AD203B41FA5}">
                      <a16:colId xmlns:a16="http://schemas.microsoft.com/office/drawing/2014/main" val="977066478"/>
                    </a:ext>
                  </a:extLst>
                </a:gridCol>
                <a:gridCol w="1209240">
                  <a:extLst>
                    <a:ext uri="{9D8B030D-6E8A-4147-A177-3AD203B41FA5}">
                      <a16:colId xmlns:a16="http://schemas.microsoft.com/office/drawing/2014/main" val="97382307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endParaRPr lang="ko-KR" alt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500" dirty="0" smtClean="0"/>
                        <a:t>Partial</a:t>
                      </a:r>
                      <a:r>
                        <a:rPr lang="en-US" altLang="ko-KR" sz="1500" baseline="0" dirty="0" smtClean="0"/>
                        <a:t> BW Info</a:t>
                      </a:r>
                      <a:endParaRPr lang="ko-KR" alt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4230748"/>
                  </a:ext>
                </a:extLst>
              </a:tr>
              <a:tr h="321010">
                <a:tc>
                  <a:txBody>
                    <a:bodyPr/>
                    <a:lstStyle/>
                    <a:p>
                      <a:pPr algn="ctr" latinLnBrk="1"/>
                      <a:endParaRPr lang="ko-KR" alt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500" baseline="0" dirty="0" smtClean="0"/>
                        <a:t>S</a:t>
                      </a:r>
                      <a:endParaRPr lang="ko-KR" alt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500" dirty="0" smtClean="0"/>
                        <a:t>E</a:t>
                      </a:r>
                      <a:endParaRPr lang="ko-KR" alt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6526937"/>
                  </a:ext>
                </a:extLst>
              </a:tr>
              <a:tr h="30096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500" dirty="0" smtClean="0"/>
                        <a:t>STA Info 1</a:t>
                      </a:r>
                      <a:endParaRPr lang="ko-KR" altLang="en-US" sz="15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500" b="1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ko-KR" altLang="en-US" sz="1500" b="1" i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500" b="1" dirty="0" smtClean="0">
                          <a:solidFill>
                            <a:srgbClr val="FF0000"/>
                          </a:solidFill>
                        </a:rPr>
                        <a:t>111</a:t>
                      </a:r>
                      <a:endParaRPr lang="ko-KR" altLang="en-US" sz="1500" b="1" i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1830060"/>
                  </a:ext>
                </a:extLst>
              </a:tr>
              <a:tr h="30096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500" dirty="0" smtClean="0"/>
                        <a:t>STA</a:t>
                      </a:r>
                      <a:r>
                        <a:rPr lang="en-US" altLang="ko-KR" sz="1500" baseline="0" dirty="0" smtClean="0"/>
                        <a:t> Info 2</a:t>
                      </a:r>
                      <a:endParaRPr lang="ko-KR" altLang="en-US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500" dirty="0" smtClean="0"/>
                        <a:t>18</a:t>
                      </a:r>
                      <a:endParaRPr lang="ko-KR" altLang="en-US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500" dirty="0" smtClean="0"/>
                        <a:t>35</a:t>
                      </a:r>
                      <a:endParaRPr lang="ko-KR" altLang="en-US" sz="15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1091455"/>
                  </a:ext>
                </a:extLst>
              </a:tr>
            </a:tbl>
          </a:graphicData>
        </a:graphic>
      </p:graphicFrame>
      <p:grpSp>
        <p:nvGrpSpPr>
          <p:cNvPr id="7" name="그룹 6"/>
          <p:cNvGrpSpPr/>
          <p:nvPr/>
        </p:nvGrpSpPr>
        <p:grpSpPr>
          <a:xfrm>
            <a:off x="221815" y="5276288"/>
            <a:ext cx="8533163" cy="1118255"/>
            <a:chOff x="221815" y="5276288"/>
            <a:chExt cx="8533163" cy="1118255"/>
          </a:xfrm>
        </p:grpSpPr>
        <p:cxnSp>
          <p:nvCxnSpPr>
            <p:cNvPr id="17" name="직선 화살표 연결선 16"/>
            <p:cNvCxnSpPr/>
            <p:nvPr/>
          </p:nvCxnSpPr>
          <p:spPr bwMode="auto">
            <a:xfrm>
              <a:off x="1405196" y="6387963"/>
              <a:ext cx="7349782" cy="0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sysDot"/>
              <a:headEnd type="triangle"/>
              <a:tailEnd type="triangle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4165463" y="6117544"/>
              <a:ext cx="152734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>
                <a:defRPr b="1"/>
              </a:lvl1pPr>
            </a:lstStyle>
            <a:p>
              <a:r>
                <a:rPr lang="en-US" altLang="ko-KR" dirty="0"/>
                <a:t>Feedback by STA #1</a:t>
              </a:r>
              <a:endParaRPr lang="ko-KR" altLang="en-US" dirty="0"/>
            </a:p>
          </p:txBody>
        </p:sp>
        <p:grpSp>
          <p:nvGrpSpPr>
            <p:cNvPr id="26" name="그룹 25"/>
            <p:cNvGrpSpPr/>
            <p:nvPr/>
          </p:nvGrpSpPr>
          <p:grpSpPr>
            <a:xfrm>
              <a:off x="1294517" y="5706751"/>
              <a:ext cx="7315383" cy="381793"/>
              <a:chOff x="2038977" y="3248207"/>
              <a:chExt cx="5113937" cy="381793"/>
            </a:xfrm>
          </p:grpSpPr>
          <p:sp>
            <p:nvSpPr>
              <p:cNvPr id="22" name="사다리꼴 21"/>
              <p:cNvSpPr/>
              <p:nvPr/>
            </p:nvSpPr>
            <p:spPr bwMode="auto">
              <a:xfrm>
                <a:off x="3726798" y="3249000"/>
                <a:ext cx="1706033" cy="381000"/>
              </a:xfrm>
              <a:prstGeom prst="trapezoid">
                <a:avLst/>
              </a:prstGeom>
              <a:solidFill>
                <a:srgbClr val="FFC000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altLang="ko-KR" sz="1600" b="1" dirty="0" smtClean="0"/>
                  <a:t>996</a:t>
                </a:r>
                <a:endParaRPr lang="ko-KR" altLang="en-US" sz="1600" b="1" dirty="0"/>
              </a:p>
            </p:txBody>
          </p:sp>
          <p:sp>
            <p:nvSpPr>
              <p:cNvPr id="23" name="사다리꼴 22"/>
              <p:cNvSpPr/>
              <p:nvPr/>
            </p:nvSpPr>
            <p:spPr bwMode="auto">
              <a:xfrm>
                <a:off x="2890185" y="3248207"/>
                <a:ext cx="836613" cy="381000"/>
              </a:xfrm>
              <a:prstGeom prst="trapezoid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ysDash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ko-KR" sz="16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484</a:t>
                </a:r>
                <a:endParaRPr kumimoji="0" lang="ko-KR" altLang="en-US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4" name="사다리꼴 23"/>
              <p:cNvSpPr/>
              <p:nvPr/>
            </p:nvSpPr>
            <p:spPr bwMode="auto">
              <a:xfrm>
                <a:off x="2038977" y="3248207"/>
                <a:ext cx="836613" cy="381000"/>
              </a:xfrm>
              <a:prstGeom prst="trapezoid">
                <a:avLst/>
              </a:prstGeom>
              <a:solidFill>
                <a:srgbClr val="FFC000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altLang="ko-KR" sz="1600" b="1" dirty="0"/>
                  <a:t>484</a:t>
                </a:r>
                <a:endParaRPr lang="ko-KR" altLang="en-US" sz="1600" b="1" dirty="0"/>
              </a:p>
            </p:txBody>
          </p:sp>
          <p:sp>
            <p:nvSpPr>
              <p:cNvPr id="25" name="사다리꼴 24"/>
              <p:cNvSpPr/>
              <p:nvPr/>
            </p:nvSpPr>
            <p:spPr bwMode="auto">
              <a:xfrm>
                <a:off x="5446881" y="3249000"/>
                <a:ext cx="1706033" cy="381000"/>
              </a:xfrm>
              <a:prstGeom prst="trapezoid">
                <a:avLst/>
              </a:prstGeom>
              <a:solidFill>
                <a:srgbClr val="FFC000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altLang="ko-KR" sz="1600" b="1" dirty="0" smtClean="0"/>
                  <a:t>996</a:t>
                </a:r>
                <a:endParaRPr lang="ko-KR" altLang="en-US" sz="1600" b="1" dirty="0"/>
              </a:p>
            </p:txBody>
          </p:sp>
        </p:grpSp>
        <p:sp>
          <p:nvSpPr>
            <p:cNvPr id="28" name="TextBox 27"/>
            <p:cNvSpPr txBox="1"/>
            <p:nvPr/>
          </p:nvSpPr>
          <p:spPr>
            <a:xfrm>
              <a:off x="1242655" y="6082571"/>
              <a:ext cx="124862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b="1" dirty="0" smtClean="0">
                  <a:solidFill>
                    <a:srgbClr val="FF0000"/>
                  </a:solidFill>
                </a:rPr>
                <a:t>0           </a:t>
              </a:r>
              <a:r>
                <a:rPr lang="en-US" altLang="ko-KR" b="1" dirty="0" smtClean="0"/>
                <a:t>…    </a:t>
              </a:r>
              <a:endParaRPr lang="ko-KR" altLang="en-US" b="1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3694010" y="6082233"/>
              <a:ext cx="258310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b="1" dirty="0" smtClean="0"/>
                <a:t>…</a:t>
              </a:r>
              <a:endParaRPr lang="ko-KR" altLang="en-US" b="1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221815" y="6089368"/>
              <a:ext cx="80342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b="1" dirty="0" smtClean="0"/>
                <a:t>RU index</a:t>
              </a:r>
              <a:endParaRPr lang="ko-KR" altLang="en-US" b="1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2458430" y="6082571"/>
              <a:ext cx="124862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b="1" dirty="0" smtClean="0"/>
                <a:t>18</a:t>
              </a:r>
              <a:r>
                <a:rPr lang="en-US" altLang="ko-KR" b="1" dirty="0" smtClean="0">
                  <a:solidFill>
                    <a:srgbClr val="FF0000"/>
                  </a:solidFill>
                </a:rPr>
                <a:t>       </a:t>
              </a:r>
              <a:r>
                <a:rPr lang="en-US" altLang="ko-KR" b="1" dirty="0" smtClean="0"/>
                <a:t>…       35</a:t>
              </a:r>
              <a:endParaRPr lang="ko-KR" altLang="en-US" b="1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6149357" y="6082233"/>
              <a:ext cx="258310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b="1" dirty="0" smtClean="0"/>
                <a:t> …                       </a:t>
              </a:r>
              <a:r>
                <a:rPr lang="en-US" altLang="ko-KR" b="1" dirty="0" smtClean="0">
                  <a:solidFill>
                    <a:srgbClr val="FF0000"/>
                  </a:solidFill>
                </a:rPr>
                <a:t>111</a:t>
              </a:r>
              <a:endParaRPr lang="ko-KR" alt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389174" y="5276288"/>
              <a:ext cx="152734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>
                <a:defRPr b="1"/>
              </a:lvl1pPr>
            </a:lstStyle>
            <a:p>
              <a:r>
                <a:rPr lang="en-US" altLang="ko-KR" dirty="0"/>
                <a:t>Feedback by STA #2</a:t>
              </a:r>
              <a:endParaRPr lang="ko-KR" altLang="en-US" dirty="0"/>
            </a:p>
          </p:txBody>
        </p:sp>
        <p:cxnSp>
          <p:nvCxnSpPr>
            <p:cNvPr id="31" name="직선 화살표 연결선 30"/>
            <p:cNvCxnSpPr/>
            <p:nvPr/>
          </p:nvCxnSpPr>
          <p:spPr bwMode="auto">
            <a:xfrm>
              <a:off x="2491275" y="5552670"/>
              <a:ext cx="1215775" cy="0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sysDot"/>
              <a:headEnd type="triangle"/>
              <a:tailEnd type="triangle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480940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altLang="ko-KR" dirty="0" smtClean="0"/>
              <a:t>Option #1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Duplicated STA Info subfield for one STA</a:t>
            </a:r>
          </a:p>
          <a:p>
            <a:pPr lvl="1"/>
            <a:r>
              <a:rPr lang="en-US" altLang="ko-KR" dirty="0" smtClean="0"/>
              <a:t>Have identical subfields except the Partial BW Info subfield</a:t>
            </a:r>
          </a:p>
          <a:p>
            <a:pPr lvl="2"/>
            <a:r>
              <a:rPr lang="en-US" altLang="ko-KR" dirty="0" smtClean="0"/>
              <a:t>Each Partial BW Info subfield indicates [S, E] corresponding to each the non-adjacent subband respectively.</a:t>
            </a:r>
          </a:p>
          <a:p>
            <a:pPr lvl="1"/>
            <a:r>
              <a:rPr lang="en-US" altLang="ko-KR" dirty="0" smtClean="0"/>
              <a:t>Following STA Info subfield is </a:t>
            </a:r>
            <a:r>
              <a:rPr lang="en-US" altLang="ko-KR" dirty="0"/>
              <a:t>present if the Partial BW Info #2 Present subfield is equal to 1</a:t>
            </a:r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7043514" y="6475413"/>
            <a:ext cx="150041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Eunsung Jeon, </a:t>
            </a:r>
            <a:r>
              <a:rPr lang="en-US" altLang="ko-KR" dirty="0" smtClean="0"/>
              <a:t>Samsung</a:t>
            </a:r>
            <a:endParaRPr lang="en-US" altLang="ko-KR" dirty="0"/>
          </a:p>
        </p:txBody>
      </p:sp>
      <p:graphicFrame>
        <p:nvGraphicFramePr>
          <p:cNvPr id="24" name="표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6942354"/>
              </p:ext>
            </p:extLst>
          </p:nvPr>
        </p:nvGraphicFramePr>
        <p:xfrm>
          <a:off x="659966" y="4618033"/>
          <a:ext cx="7536762" cy="7019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000">
                  <a:extLst>
                    <a:ext uri="{9D8B030D-6E8A-4147-A177-3AD203B41FA5}">
                      <a16:colId xmlns:a16="http://schemas.microsoft.com/office/drawing/2014/main" val="3354936122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3982301098"/>
                    </a:ext>
                  </a:extLst>
                </a:gridCol>
                <a:gridCol w="584307">
                  <a:extLst>
                    <a:ext uri="{9D8B030D-6E8A-4147-A177-3AD203B41FA5}">
                      <a16:colId xmlns:a16="http://schemas.microsoft.com/office/drawing/2014/main" val="2615641125"/>
                    </a:ext>
                  </a:extLst>
                </a:gridCol>
                <a:gridCol w="584307">
                  <a:extLst>
                    <a:ext uri="{9D8B030D-6E8A-4147-A177-3AD203B41FA5}">
                      <a16:colId xmlns:a16="http://schemas.microsoft.com/office/drawing/2014/main" val="1943328823"/>
                    </a:ext>
                  </a:extLst>
                </a:gridCol>
                <a:gridCol w="978006">
                  <a:extLst>
                    <a:ext uri="{9D8B030D-6E8A-4147-A177-3AD203B41FA5}">
                      <a16:colId xmlns:a16="http://schemas.microsoft.com/office/drawing/2014/main" val="1624832278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954558641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3922665204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271226717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4272641295"/>
                    </a:ext>
                  </a:extLst>
                </a:gridCol>
                <a:gridCol w="710142">
                  <a:extLst>
                    <a:ext uri="{9D8B030D-6E8A-4147-A177-3AD203B41FA5}">
                      <a16:colId xmlns:a16="http://schemas.microsoft.com/office/drawing/2014/main" val="3542766633"/>
                    </a:ext>
                  </a:extLst>
                </a:gridCol>
              </a:tblGrid>
              <a:tr h="458083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Frame Control</a:t>
                      </a:r>
                      <a:endParaRPr lang="ko-KR" altLang="en-US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</a:rPr>
                        <a:t>Duration</a:t>
                      </a:r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</a:rPr>
                        <a:t>RA</a:t>
                      </a:r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</a:rPr>
                        <a:t>TA</a:t>
                      </a:r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Sounding Dialog Token</a:t>
                      </a:r>
                      <a:endParaRPr lang="ko-KR" altLang="en-US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STA Info</a:t>
                      </a:r>
                      <a:r>
                        <a:rPr lang="en-US" altLang="ko-KR" sz="1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1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….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STA Info n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STA</a:t>
                      </a:r>
                      <a:r>
                        <a:rPr lang="en-US" altLang="ko-KR" sz="1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Info n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FCS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40539348"/>
                  </a:ext>
                </a:extLst>
              </a:tr>
              <a:tr h="171360">
                <a:tc>
                  <a:txBody>
                    <a:bodyPr/>
                    <a:lstStyle/>
                    <a:p>
                      <a:pPr marL="0" algn="l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Octets: 2</a:t>
                      </a:r>
                      <a:endParaRPr lang="ko-KR" altLang="en-US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ko-KR" altLang="en-US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2455185"/>
                  </a:ext>
                </a:extLst>
              </a:tr>
            </a:tbl>
          </a:graphicData>
        </a:graphic>
      </p:graphicFrame>
      <p:cxnSp>
        <p:nvCxnSpPr>
          <p:cNvPr id="29" name="직선 연결선 28"/>
          <p:cNvCxnSpPr/>
          <p:nvPr/>
        </p:nvCxnSpPr>
        <p:spPr bwMode="auto">
          <a:xfrm>
            <a:off x="1434366" y="4244798"/>
            <a:ext cx="4525878" cy="268881"/>
          </a:xfrm>
          <a:prstGeom prst="line">
            <a:avLst/>
          </a:prstGeom>
          <a:ln w="2857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0" name="직선 연결선 29"/>
          <p:cNvCxnSpPr/>
          <p:nvPr/>
        </p:nvCxnSpPr>
        <p:spPr bwMode="auto">
          <a:xfrm flipH="1">
            <a:off x="6732000" y="4218920"/>
            <a:ext cx="1525110" cy="294759"/>
          </a:xfrm>
          <a:prstGeom prst="line">
            <a:avLst/>
          </a:prstGeom>
          <a:ln w="2857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1" name="직선 연결선 30"/>
          <p:cNvCxnSpPr/>
          <p:nvPr/>
        </p:nvCxnSpPr>
        <p:spPr bwMode="auto">
          <a:xfrm flipV="1">
            <a:off x="1692000" y="5157209"/>
            <a:ext cx="5027628" cy="431791"/>
          </a:xfrm>
          <a:prstGeom prst="line">
            <a:avLst/>
          </a:prstGeom>
          <a:ln w="2857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2" name="직선 연결선 31"/>
          <p:cNvCxnSpPr/>
          <p:nvPr/>
        </p:nvCxnSpPr>
        <p:spPr bwMode="auto">
          <a:xfrm flipH="1" flipV="1">
            <a:off x="7452000" y="5157208"/>
            <a:ext cx="1080000" cy="431792"/>
          </a:xfrm>
          <a:prstGeom prst="line">
            <a:avLst/>
          </a:prstGeom>
          <a:ln w="2857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graphicFrame>
        <p:nvGraphicFramePr>
          <p:cNvPr id="15" name="표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5889380"/>
              </p:ext>
            </p:extLst>
          </p:nvPr>
        </p:nvGraphicFramePr>
        <p:xfrm>
          <a:off x="1434366" y="5595977"/>
          <a:ext cx="7214966" cy="79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9672">
                  <a:extLst>
                    <a:ext uri="{9D8B030D-6E8A-4147-A177-3AD203B41FA5}">
                      <a16:colId xmlns:a16="http://schemas.microsoft.com/office/drawing/2014/main" val="3354936122"/>
                    </a:ext>
                  </a:extLst>
                </a:gridCol>
                <a:gridCol w="864000">
                  <a:extLst>
                    <a:ext uri="{9D8B030D-6E8A-4147-A177-3AD203B41FA5}">
                      <a16:colId xmlns:a16="http://schemas.microsoft.com/office/drawing/2014/main" val="3982301098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1624832278"/>
                    </a:ext>
                  </a:extLst>
                </a:gridCol>
                <a:gridCol w="1968300">
                  <a:extLst>
                    <a:ext uri="{9D8B030D-6E8A-4147-A177-3AD203B41FA5}">
                      <a16:colId xmlns:a16="http://schemas.microsoft.com/office/drawing/2014/main" val="954558641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1499955464"/>
                    </a:ext>
                  </a:extLst>
                </a:gridCol>
                <a:gridCol w="1121529">
                  <a:extLst>
                    <a:ext uri="{9D8B030D-6E8A-4147-A177-3AD203B41FA5}">
                      <a16:colId xmlns:a16="http://schemas.microsoft.com/office/drawing/2014/main" val="2271226717"/>
                    </a:ext>
                  </a:extLst>
                </a:gridCol>
                <a:gridCol w="721465">
                  <a:extLst>
                    <a:ext uri="{9D8B030D-6E8A-4147-A177-3AD203B41FA5}">
                      <a16:colId xmlns:a16="http://schemas.microsoft.com/office/drawing/2014/main" val="3542766633"/>
                    </a:ext>
                  </a:extLst>
                </a:gridCol>
              </a:tblGrid>
              <a:tr h="235588">
                <a:tc>
                  <a:txBody>
                    <a:bodyPr/>
                    <a:lstStyle/>
                    <a:p>
                      <a:pPr marL="0" algn="l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B0</a:t>
                      </a:r>
                      <a:endParaRPr lang="ko-KR" altLang="en-US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B27</a:t>
                      </a:r>
                      <a:endParaRPr lang="ko-KR" altLang="en-US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B43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B47</a:t>
                      </a:r>
                      <a:endParaRPr lang="ko-KR" altLang="en-US" sz="1000" b="1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7766126"/>
                  </a:ext>
                </a:extLst>
              </a:tr>
              <a:tr h="458083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AID11</a:t>
                      </a:r>
                    </a:p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(11)</a:t>
                      </a:r>
                      <a:endParaRPr lang="ko-KR" altLang="en-US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</a:rPr>
                        <a:t>Partial BW Info #2</a:t>
                      </a:r>
                    </a:p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</a:rPr>
                        <a:t>(16)</a:t>
                      </a:r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Disambiguation</a:t>
                      </a:r>
                    </a:p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(1)</a:t>
                      </a:r>
                      <a:endParaRPr lang="ko-KR" altLang="en-US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Nc (4)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Feedback Type And Ng (TBD)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Codebook Size (TBD)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</a:rPr>
                        <a:t>Partial BW Info #2</a:t>
                      </a: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Present (1)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Disambiguation</a:t>
                      </a: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(1)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Reserved</a:t>
                      </a: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(TBD)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40539348"/>
                  </a:ext>
                </a:extLst>
              </a:tr>
            </a:tbl>
          </a:graphicData>
        </a:graphic>
      </p:graphicFrame>
      <p:graphicFrame>
        <p:nvGraphicFramePr>
          <p:cNvPr id="16" name="표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584368"/>
              </p:ext>
            </p:extLst>
          </p:nvPr>
        </p:nvGraphicFramePr>
        <p:xfrm>
          <a:off x="1015502" y="3335261"/>
          <a:ext cx="7214966" cy="79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9672">
                  <a:extLst>
                    <a:ext uri="{9D8B030D-6E8A-4147-A177-3AD203B41FA5}">
                      <a16:colId xmlns:a16="http://schemas.microsoft.com/office/drawing/2014/main" val="3354936122"/>
                    </a:ext>
                  </a:extLst>
                </a:gridCol>
                <a:gridCol w="864000">
                  <a:extLst>
                    <a:ext uri="{9D8B030D-6E8A-4147-A177-3AD203B41FA5}">
                      <a16:colId xmlns:a16="http://schemas.microsoft.com/office/drawing/2014/main" val="3982301098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1624832278"/>
                    </a:ext>
                  </a:extLst>
                </a:gridCol>
                <a:gridCol w="1968300">
                  <a:extLst>
                    <a:ext uri="{9D8B030D-6E8A-4147-A177-3AD203B41FA5}">
                      <a16:colId xmlns:a16="http://schemas.microsoft.com/office/drawing/2014/main" val="954558641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1499955464"/>
                    </a:ext>
                  </a:extLst>
                </a:gridCol>
                <a:gridCol w="1121529">
                  <a:extLst>
                    <a:ext uri="{9D8B030D-6E8A-4147-A177-3AD203B41FA5}">
                      <a16:colId xmlns:a16="http://schemas.microsoft.com/office/drawing/2014/main" val="2271226717"/>
                    </a:ext>
                  </a:extLst>
                </a:gridCol>
                <a:gridCol w="721465">
                  <a:extLst>
                    <a:ext uri="{9D8B030D-6E8A-4147-A177-3AD203B41FA5}">
                      <a16:colId xmlns:a16="http://schemas.microsoft.com/office/drawing/2014/main" val="3542766633"/>
                    </a:ext>
                  </a:extLst>
                </a:gridCol>
              </a:tblGrid>
              <a:tr h="235588">
                <a:tc>
                  <a:txBody>
                    <a:bodyPr/>
                    <a:lstStyle/>
                    <a:p>
                      <a:pPr marL="0" algn="l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B0</a:t>
                      </a:r>
                      <a:endParaRPr lang="ko-KR" altLang="en-US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B27</a:t>
                      </a:r>
                      <a:endParaRPr lang="ko-KR" altLang="en-US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B43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B47</a:t>
                      </a:r>
                      <a:endParaRPr lang="ko-KR" altLang="en-US" sz="1000" b="1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7766126"/>
                  </a:ext>
                </a:extLst>
              </a:tr>
              <a:tr h="458083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AID11</a:t>
                      </a:r>
                    </a:p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(11)</a:t>
                      </a:r>
                      <a:endParaRPr lang="ko-KR" altLang="en-US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</a:rPr>
                        <a:t>Partial BW Info #1</a:t>
                      </a:r>
                      <a:r>
                        <a:rPr lang="en-US" altLang="ko-KR" sz="10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</a:rPr>
                        <a:t>(16)</a:t>
                      </a:r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Disambiguation</a:t>
                      </a:r>
                    </a:p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(1)</a:t>
                      </a:r>
                      <a:endParaRPr lang="ko-KR" altLang="en-US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Nc (4)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Feedback Type And Ng (TBD)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Codebook Size (TBD)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</a:rPr>
                        <a:t>Partial BW Info #2</a:t>
                      </a: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Present (1)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Disambiguation</a:t>
                      </a: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(1)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Reserved</a:t>
                      </a: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(TBD)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405393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9992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altLang="ko-KR" dirty="0" smtClean="0"/>
              <a:t>Option #2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Add </a:t>
            </a:r>
            <a:r>
              <a:rPr lang="en-US" altLang="ko-KR" dirty="0" smtClean="0"/>
              <a:t>one more “Partial </a:t>
            </a:r>
            <a:r>
              <a:rPr lang="en-US" altLang="ko-KR" dirty="0"/>
              <a:t>BW </a:t>
            </a:r>
            <a:r>
              <a:rPr lang="en-US" altLang="ko-KR" dirty="0" smtClean="0"/>
              <a:t>info </a:t>
            </a:r>
            <a:r>
              <a:rPr lang="en-US" altLang="ko-KR" dirty="0"/>
              <a:t>subfield” for </a:t>
            </a:r>
            <a:r>
              <a:rPr lang="en-US" altLang="ko-KR" dirty="0" smtClean="0"/>
              <a:t>the </a:t>
            </a:r>
            <a:r>
              <a:rPr lang="en-US" altLang="ko-KR" dirty="0"/>
              <a:t>non-adjacent </a:t>
            </a:r>
            <a:r>
              <a:rPr lang="en-US" altLang="ko-KR" dirty="0" smtClean="0"/>
              <a:t>sub band.</a:t>
            </a:r>
          </a:p>
          <a:p>
            <a:pPr lvl="1"/>
            <a:r>
              <a:rPr lang="en-US" altLang="ko-KR" dirty="0" smtClean="0"/>
              <a:t>Partial </a:t>
            </a:r>
            <a:r>
              <a:rPr lang="en-US" altLang="ko-KR" dirty="0"/>
              <a:t>BW Info #2 subfield</a:t>
            </a:r>
            <a:r>
              <a:rPr lang="en-US" altLang="ko-KR" dirty="0" smtClean="0"/>
              <a:t> is </a:t>
            </a:r>
            <a:r>
              <a:rPr lang="en-US" altLang="ko-KR" dirty="0"/>
              <a:t>present if the Partial BW Info #2 </a:t>
            </a:r>
            <a:r>
              <a:rPr lang="en-US" altLang="ko-KR" dirty="0" smtClean="0"/>
              <a:t>Present subfield </a:t>
            </a:r>
            <a:r>
              <a:rPr lang="en-US" altLang="ko-KR" dirty="0"/>
              <a:t>is equal to </a:t>
            </a:r>
            <a:r>
              <a:rPr lang="en-US" altLang="ko-KR" dirty="0" smtClean="0"/>
              <a:t>1</a:t>
            </a:r>
            <a:endParaRPr lang="en-US" altLang="ko-KR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7043514" y="6475413"/>
            <a:ext cx="150041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  <p:graphicFrame>
        <p:nvGraphicFramePr>
          <p:cNvPr id="11" name="표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0992863"/>
              </p:ext>
            </p:extLst>
          </p:nvPr>
        </p:nvGraphicFramePr>
        <p:xfrm>
          <a:off x="910724" y="3299460"/>
          <a:ext cx="7620348" cy="94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1600">
                  <a:extLst>
                    <a:ext uri="{9D8B030D-6E8A-4147-A177-3AD203B41FA5}">
                      <a16:colId xmlns:a16="http://schemas.microsoft.com/office/drawing/2014/main" val="3354936122"/>
                    </a:ext>
                  </a:extLst>
                </a:gridCol>
                <a:gridCol w="771687">
                  <a:extLst>
                    <a:ext uri="{9D8B030D-6E8A-4147-A177-3AD203B41FA5}">
                      <a16:colId xmlns:a16="http://schemas.microsoft.com/office/drawing/2014/main" val="3982301098"/>
                    </a:ext>
                  </a:extLst>
                </a:gridCol>
                <a:gridCol w="761884">
                  <a:extLst>
                    <a:ext uri="{9D8B030D-6E8A-4147-A177-3AD203B41FA5}">
                      <a16:colId xmlns:a16="http://schemas.microsoft.com/office/drawing/2014/main" val="1624832278"/>
                    </a:ext>
                  </a:extLst>
                </a:gridCol>
                <a:gridCol w="1789662">
                  <a:extLst>
                    <a:ext uri="{9D8B030D-6E8A-4147-A177-3AD203B41FA5}">
                      <a16:colId xmlns:a16="http://schemas.microsoft.com/office/drawing/2014/main" val="954558641"/>
                    </a:ext>
                  </a:extLst>
                </a:gridCol>
                <a:gridCol w="763200">
                  <a:extLst>
                    <a:ext uri="{9D8B030D-6E8A-4147-A177-3AD203B41FA5}">
                      <a16:colId xmlns:a16="http://schemas.microsoft.com/office/drawing/2014/main" val="3395515388"/>
                    </a:ext>
                  </a:extLst>
                </a:gridCol>
                <a:gridCol w="803841">
                  <a:extLst>
                    <a:ext uri="{9D8B030D-6E8A-4147-A177-3AD203B41FA5}">
                      <a16:colId xmlns:a16="http://schemas.microsoft.com/office/drawing/2014/main" val="1499955464"/>
                    </a:ext>
                  </a:extLst>
                </a:gridCol>
                <a:gridCol w="771687">
                  <a:extLst>
                    <a:ext uri="{9D8B030D-6E8A-4147-A177-3AD203B41FA5}">
                      <a16:colId xmlns:a16="http://schemas.microsoft.com/office/drawing/2014/main" val="2664933962"/>
                    </a:ext>
                  </a:extLst>
                </a:gridCol>
                <a:gridCol w="761884">
                  <a:extLst>
                    <a:ext uri="{9D8B030D-6E8A-4147-A177-3AD203B41FA5}">
                      <a16:colId xmlns:a16="http://schemas.microsoft.com/office/drawing/2014/main" val="2271226717"/>
                    </a:ext>
                  </a:extLst>
                </a:gridCol>
                <a:gridCol w="634903">
                  <a:extLst>
                    <a:ext uri="{9D8B030D-6E8A-4147-A177-3AD203B41FA5}">
                      <a16:colId xmlns:a16="http://schemas.microsoft.com/office/drawing/2014/main" val="3542766633"/>
                    </a:ext>
                  </a:extLst>
                </a:gridCol>
              </a:tblGrid>
              <a:tr h="235588">
                <a:tc>
                  <a:txBody>
                    <a:bodyPr/>
                    <a:lstStyle/>
                    <a:p>
                      <a:pPr marL="0" algn="l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B0</a:t>
                      </a:r>
                      <a:endParaRPr lang="ko-KR" altLang="en-US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B27</a:t>
                      </a:r>
                      <a:endParaRPr lang="ko-KR" altLang="en-US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B43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B59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B63</a:t>
                      </a:r>
                      <a:endParaRPr lang="ko-KR" altLang="en-US" sz="1000" b="1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7766126"/>
                  </a:ext>
                </a:extLst>
              </a:tr>
              <a:tr h="458083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AID11</a:t>
                      </a:r>
                    </a:p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(11)</a:t>
                      </a:r>
                      <a:endParaRPr lang="ko-KR" altLang="en-US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</a:rPr>
                        <a:t>Partial BW Info #1</a:t>
                      </a:r>
                    </a:p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</a:rPr>
                        <a:t>(16)</a:t>
                      </a:r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Disambiguation</a:t>
                      </a:r>
                    </a:p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(1)</a:t>
                      </a:r>
                      <a:endParaRPr lang="ko-KR" altLang="en-US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Nc (4)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Feedback Type And Ng (TBD)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Codebook Size (TBD)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Disambiguation</a:t>
                      </a:r>
                    </a:p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(1)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Partial BW Info #2</a:t>
                      </a: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Present </a:t>
                      </a: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(1)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</a:rPr>
                        <a:t>Partial BW Info #2</a:t>
                      </a:r>
                    </a:p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</a:rPr>
                        <a:t>(16)</a:t>
                      </a:r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Disambiguation</a:t>
                      </a: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(1)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Reserved</a:t>
                      </a: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(TBD)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405393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9692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158789</TotalTime>
  <Words>1859</Words>
  <Application>Microsoft Office PowerPoint</Application>
  <PresentationFormat>화면 슬라이드 쇼(4:3)</PresentationFormat>
  <Paragraphs>388</Paragraphs>
  <Slides>23</Slides>
  <Notes>1</Notes>
  <HiddenSlides>0</HiddenSlides>
  <MMClips>0</MMClips>
  <ScaleCrop>false</ScaleCrop>
  <HeadingPairs>
    <vt:vector size="8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3</vt:i4>
      </vt:variant>
      <vt:variant>
        <vt:lpstr>포함된 OLE 서버</vt:lpstr>
      </vt:variant>
      <vt:variant>
        <vt:i4>2</vt:i4>
      </vt:variant>
      <vt:variant>
        <vt:lpstr>슬라이드 제목</vt:lpstr>
      </vt:variant>
      <vt:variant>
        <vt:i4>23</vt:i4>
      </vt:variant>
    </vt:vector>
  </HeadingPairs>
  <TitlesOfParts>
    <vt:vector size="33" baseType="lpstr">
      <vt:lpstr>맑은 고딕</vt:lpstr>
      <vt:lpstr>Arial</vt:lpstr>
      <vt:lpstr>Cambria Math</vt:lpstr>
      <vt:lpstr>Times New Roman</vt:lpstr>
      <vt:lpstr>Wingdings</vt:lpstr>
      <vt:lpstr>802-11-Submission</vt:lpstr>
      <vt:lpstr>1_디자인 사용자 지정</vt:lpstr>
      <vt:lpstr>디자인 사용자 지정</vt:lpstr>
      <vt:lpstr>Document</vt:lpstr>
      <vt:lpstr>문서</vt:lpstr>
      <vt:lpstr>Partial Bandwidth Feedback for Multi-RU</vt:lpstr>
      <vt:lpstr>Introduction</vt:lpstr>
      <vt:lpstr>Recap: HE Trigger based Sounding Process</vt:lpstr>
      <vt:lpstr>Recap: HE NDP Announcement Frame</vt:lpstr>
      <vt:lpstr>Recap: Partial BW feedback in 11ax</vt:lpstr>
      <vt:lpstr>Update for EHT NDP-A</vt:lpstr>
      <vt:lpstr>Motivation for Proposal</vt:lpstr>
      <vt:lpstr>Option #1</vt:lpstr>
      <vt:lpstr>Option #2</vt:lpstr>
      <vt:lpstr>Example of Option #2</vt:lpstr>
      <vt:lpstr>Option #3</vt:lpstr>
      <vt:lpstr>Option #3</vt:lpstr>
      <vt:lpstr>Example of Option #3</vt:lpstr>
      <vt:lpstr>MIMO Control field</vt:lpstr>
      <vt:lpstr>Pros. &amp; Cons.</vt:lpstr>
      <vt:lpstr>Summary</vt:lpstr>
      <vt:lpstr>Reference</vt:lpstr>
      <vt:lpstr>SP #1</vt:lpstr>
      <vt:lpstr>SP #2</vt:lpstr>
      <vt:lpstr>Appendices</vt:lpstr>
      <vt:lpstr>Data and pilot Subcarrier Indices for RUs in an 20 MHz HE PPDU and in a Non-OFDMA 20 MHz HE PPDU – Table 27-7 in 11ax</vt:lpstr>
      <vt:lpstr>Data and pilot Subcarrier Indices for RUs in an 40 MHz HE PPDU and in a Non-OFDMA 40 MHz HE PPDU – Table 27-8 in 11ax</vt:lpstr>
      <vt:lpstr>B7–B1 of the RU Allocation subfield</vt:lpstr>
    </vt:vector>
  </TitlesOfParts>
  <Company>AT&amp;T Labs Research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Porat</dc:creator>
  <cp:lastModifiedBy>전은성/JEON EUN SUNG</cp:lastModifiedBy>
  <cp:revision>3241</cp:revision>
  <cp:lastPrinted>2020-06-10T06:40:30Z</cp:lastPrinted>
  <dcterms:created xsi:type="dcterms:W3CDTF">2007-05-21T21:00:37Z</dcterms:created>
  <dcterms:modified xsi:type="dcterms:W3CDTF">2020-06-30T23:53:33Z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NSCPROP_SA">
    <vt:lpwstr>C:\Users\tianyu.wu\Downloads\11-17-0371-04-00ba-wur-duty-cycle-mode-and-timing-synchronization-follow-up.pptx</vt:lpwstr>
  </property>
</Properties>
</file>