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5" r:id="rId6"/>
    <p:sldId id="257" r:id="rId7"/>
    <p:sldId id="266" r:id="rId8"/>
    <p:sldId id="267" r:id="rId9"/>
    <p:sldId id="263" r:id="rId10"/>
    <p:sldId id="268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nis Sundman" initials="DS" lastIdx="2" clrIdx="0">
    <p:extLst>
      <p:ext uri="{19B8F6BF-5375-455C-9EA6-DF929625EA0E}">
        <p15:presenceInfo xmlns:p15="http://schemas.microsoft.com/office/powerpoint/2012/main" userId="S::dennis.sundman@ericsson.com::ae78ff37-7da9-42c0-858e-ffb7d3dd0f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E0081-263A-452F-BBA9-E49526939E05}" v="4" dt="2020-06-22T06:21:58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42" d="100"/>
          <a:sy n="142" d="100"/>
        </p:scale>
        <p:origin x="144" y="7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nis Sundman" userId="ae78ff37-7da9-42c0-858e-ffb7d3dd0f00" providerId="ADAL" clId="{790E0081-263A-452F-BBA9-E49526939E05}"/>
    <pc:docChg chg="modSld modMainMaster">
      <pc:chgData name="Dennis Sundman" userId="ae78ff37-7da9-42c0-858e-ffb7d3dd0f00" providerId="ADAL" clId="{790E0081-263A-452F-BBA9-E49526939E05}" dt="2020-06-22T06:22:31.806" v="11" actId="20577"/>
      <pc:docMkLst>
        <pc:docMk/>
      </pc:docMkLst>
      <pc:sldChg chg="modSp">
        <pc:chgData name="Dennis Sundman" userId="ae78ff37-7da9-42c0-858e-ffb7d3dd0f00" providerId="ADAL" clId="{790E0081-263A-452F-BBA9-E49526939E05}" dt="2020-06-22T06:22:31.806" v="11" actId="20577"/>
        <pc:sldMkLst>
          <pc:docMk/>
          <pc:sldMk cId="0" sldId="263"/>
        </pc:sldMkLst>
        <pc:spChg chg="mod">
          <ac:chgData name="Dennis Sundman" userId="ae78ff37-7da9-42c0-858e-ffb7d3dd0f00" providerId="ADAL" clId="{790E0081-263A-452F-BBA9-E49526939E05}" dt="2020-06-22T06:22:31.806" v="11" actId="20577"/>
          <ac:spMkLst>
            <pc:docMk/>
            <pc:sldMk cId="0" sldId="263"/>
            <ac:spMk id="3" creationId="{00000000-0000-0000-0000-000000000000}"/>
          </ac:spMkLst>
        </pc:spChg>
      </pc:sldChg>
      <pc:sldMasterChg chg="modSp">
        <pc:chgData name="Dennis Sundman" userId="ae78ff37-7da9-42c0-858e-ffb7d3dd0f00" providerId="ADAL" clId="{790E0081-263A-452F-BBA9-E49526939E05}" dt="2020-06-22T06:21:58.530" v="2"/>
        <pc:sldMasterMkLst>
          <pc:docMk/>
          <pc:sldMasterMk cId="0" sldId="2147483648"/>
        </pc:sldMasterMkLst>
        <pc:spChg chg="mod">
          <ac:chgData name="Dennis Sundman" userId="ae78ff37-7da9-42c0-858e-ffb7d3dd0f00" providerId="ADAL" clId="{790E0081-263A-452F-BBA9-E49526939E05}" dt="2020-06-22T06:21:58.530" v="2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802.11-20/0933r1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802.11-20/0933r1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Dennis Sundman,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802.11-20/0933r1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802.11-20/0933r1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802.11-20/0933r1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802.11-20/0933r1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802.11-20/0933r1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262-09-00be-specification-framework-for-tgbe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643-00-00be-mu-rts-in-multi-ap-oper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000" dirty="0"/>
              <a:t>Hidden Node Protection in Coordinated AP Transmissions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2020-06-22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049992"/>
              </p:ext>
            </p:extLst>
          </p:nvPr>
        </p:nvGraphicFramePr>
        <p:xfrm>
          <a:off x="995363" y="2417763"/>
          <a:ext cx="102282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228262" cy="2486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6C9A4-9526-4F32-B2CC-BBBCAEA80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A0AC5-CE0E-4378-B757-24C96BEA6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872" y="2058986"/>
            <a:ext cx="10361084" cy="4113213"/>
          </a:xfrm>
        </p:spPr>
        <p:txBody>
          <a:bodyPr/>
          <a:lstStyle/>
          <a:p>
            <a:r>
              <a:rPr lang="sv-SE" dirty="0"/>
              <a:t>802.11be shall define coordinated AP transmission mechanism, see section 9.4 in the SFD [1].</a:t>
            </a:r>
          </a:p>
          <a:p>
            <a:pPr>
              <a:spcBef>
                <a:spcPts val="0"/>
              </a:spcBef>
            </a:pPr>
            <a:endParaRPr lang="sv-SE" sz="1200" dirty="0"/>
          </a:p>
          <a:p>
            <a:r>
              <a:rPr lang="sv-SE" dirty="0"/>
              <a:t>As coordinated AP transmission effectively increases the operational spatial domain, the likelihood of hidden nodes increases. </a:t>
            </a:r>
          </a:p>
          <a:p>
            <a:endParaRPr lang="sv-SE" sz="1200" dirty="0"/>
          </a:p>
          <a:p>
            <a:r>
              <a:rPr lang="sv-SE" dirty="0"/>
              <a:t>The increased hidden node problem emphasizes the need to adapt the TXOP protection mechanisms.</a:t>
            </a:r>
            <a:r>
              <a:rPr lang="en-GB" dirty="0"/>
              <a:t> This was discussed in [2].</a:t>
            </a:r>
            <a:endParaRPr lang="sv-SE" dirty="0"/>
          </a:p>
          <a:p>
            <a:pPr>
              <a:spcBef>
                <a:spcPts val="0"/>
              </a:spcBef>
            </a:pPr>
            <a:endParaRPr lang="sv-SE" sz="1200" dirty="0"/>
          </a:p>
          <a:p>
            <a:r>
              <a:rPr lang="sv-SE" dirty="0"/>
              <a:t>This contribution focuses on the use of MU-RTS/CTS to protect against hidden nodes.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26B5B-E105-4281-8064-530099FEA6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E0B0C-6175-4C3B-8A93-3C773BEA9D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070EEB-5709-476E-A321-3AFDE9A56B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76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>
            <a:extLst>
              <a:ext uri="{FF2B5EF4-FFF2-40B4-BE49-F238E27FC236}">
                <a16:creationId xmlns:a16="http://schemas.microsoft.com/office/drawing/2014/main" id="{F986821F-7E59-41A5-B431-72906920A6F0}"/>
              </a:ext>
            </a:extLst>
          </p:cNvPr>
          <p:cNvSpPr/>
          <p:nvPr/>
        </p:nvSpPr>
        <p:spPr bwMode="auto">
          <a:xfrm>
            <a:off x="7012447" y="2473561"/>
            <a:ext cx="2400120" cy="240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Hidden Node Problem in Multi-AP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820858"/>
            <a:ext cx="10361084" cy="1447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An example of the problem: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AP1 is Sharing AP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 2 is Shared AP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AP3 is an independent BSS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STA1 will not be protected without sending a CTS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STA2 and AP3 are hidden to AP2 and AP1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grpSp>
        <p:nvGrpSpPr>
          <p:cNvPr id="7" name="Picture Placeholder 41">
            <a:extLst>
              <a:ext uri="{FF2B5EF4-FFF2-40B4-BE49-F238E27FC236}">
                <a16:creationId xmlns:a16="http://schemas.microsoft.com/office/drawing/2014/main" id="{46C815DD-4209-494A-B220-7BD85A0366E2}"/>
              </a:ext>
            </a:extLst>
          </p:cNvPr>
          <p:cNvGrpSpPr/>
          <p:nvPr/>
        </p:nvGrpSpPr>
        <p:grpSpPr>
          <a:xfrm>
            <a:off x="8451095" y="4149080"/>
            <a:ext cx="411209" cy="411209"/>
            <a:chOff x="359537" y="359537"/>
            <a:chExt cx="1081151" cy="1081151"/>
          </a:xfrm>
          <a:solidFill>
            <a:srgbClr val="00FF00"/>
          </a:solidFill>
        </p:grpSpPr>
        <p:sp>
          <p:nvSpPr>
            <p:cNvPr id="8" name="Freeform 2">
              <a:extLst>
                <a:ext uri="{FF2B5EF4-FFF2-40B4-BE49-F238E27FC236}">
                  <a16:creationId xmlns:a16="http://schemas.microsoft.com/office/drawing/2014/main" id="{793FBC0D-68AE-481C-BA1B-BAD27C775584}"/>
                </a:ext>
              </a:extLst>
            </p:cNvPr>
            <p:cNvSpPr/>
            <p:nvPr/>
          </p:nvSpPr>
          <p:spPr>
            <a:xfrm>
              <a:off x="878940" y="428010"/>
              <a:ext cx="45048" cy="900959"/>
            </a:xfrm>
            <a:custGeom>
              <a:avLst/>
              <a:gdLst>
                <a:gd name="connsiteX0" fmla="*/ 0 w 45047"/>
                <a:gd name="connsiteY0" fmla="*/ 0 h 900959"/>
                <a:gd name="connsiteX1" fmla="*/ 45048 w 45047"/>
                <a:gd name="connsiteY1" fmla="*/ 0 h 900959"/>
                <a:gd name="connsiteX2" fmla="*/ 45048 w 45047"/>
                <a:gd name="connsiteY2" fmla="*/ 944656 h 900959"/>
                <a:gd name="connsiteX3" fmla="*/ 0 w 45047"/>
                <a:gd name="connsiteY3" fmla="*/ 944656 h 900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900959">
                  <a:moveTo>
                    <a:pt x="0" y="0"/>
                  </a:moveTo>
                  <a:lnTo>
                    <a:pt x="45048" y="0"/>
                  </a:lnTo>
                  <a:lnTo>
                    <a:pt x="45048" y="944656"/>
                  </a:lnTo>
                  <a:lnTo>
                    <a:pt x="0" y="944656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9" name="Freeform 3">
              <a:extLst>
                <a:ext uri="{FF2B5EF4-FFF2-40B4-BE49-F238E27FC236}">
                  <a16:creationId xmlns:a16="http://schemas.microsoft.com/office/drawing/2014/main" id="{6E13BA5E-444F-4C93-A790-F7CC6DAEE286}"/>
                </a:ext>
              </a:extLst>
            </p:cNvPr>
            <p:cNvSpPr/>
            <p:nvPr/>
          </p:nvSpPr>
          <p:spPr>
            <a:xfrm>
              <a:off x="810467" y="47350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0CEFD14-8739-4395-854D-FEF912F606A7}"/>
                </a:ext>
              </a:extLst>
            </p:cNvPr>
            <p:cNvSpPr/>
            <p:nvPr/>
          </p:nvSpPr>
          <p:spPr>
            <a:xfrm>
              <a:off x="950116" y="47305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C5E5320-27D0-40F2-BFF1-A2B99BD0B35F}"/>
                </a:ext>
              </a:extLst>
            </p:cNvPr>
            <p:cNvSpPr/>
            <p:nvPr/>
          </p:nvSpPr>
          <p:spPr>
            <a:xfrm>
              <a:off x="1035256" y="536125"/>
              <a:ext cx="45048" cy="180192"/>
            </a:xfrm>
            <a:custGeom>
              <a:avLst/>
              <a:gdLst>
                <a:gd name="connsiteX0" fmla="*/ 0 w 45047"/>
                <a:gd name="connsiteY0" fmla="*/ 153613 h 180191"/>
                <a:gd name="connsiteX1" fmla="*/ 30633 w 45047"/>
                <a:gd name="connsiteY1" fmla="*/ 186499 h 180191"/>
                <a:gd name="connsiteX2" fmla="*/ 47873 w 45047"/>
                <a:gd name="connsiteY2" fmla="*/ 15355 h 180191"/>
                <a:gd name="connsiteX3" fmla="*/ 32885 w 45047"/>
                <a:gd name="connsiteY3" fmla="*/ 0 h 180191"/>
                <a:gd name="connsiteX4" fmla="*/ 0 w 45047"/>
                <a:gd name="connsiteY4" fmla="*/ 32434 h 180191"/>
                <a:gd name="connsiteX5" fmla="*/ 12294 w 45047"/>
                <a:gd name="connsiteY5" fmla="*/ 141319 h 180191"/>
                <a:gd name="connsiteX6" fmla="*/ 0 w 45047"/>
                <a:gd name="connsiteY6" fmla="*/ 153613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0" y="153613"/>
                  </a:moveTo>
                  <a:lnTo>
                    <a:pt x="30633" y="186499"/>
                  </a:lnTo>
                  <a:cubicBezTo>
                    <a:pt x="82654" y="143999"/>
                    <a:pt x="90372" y="67376"/>
                    <a:pt x="47873" y="15355"/>
                  </a:cubicBezTo>
                  <a:cubicBezTo>
                    <a:pt x="43339" y="9805"/>
                    <a:pt x="38324" y="4667"/>
                    <a:pt x="32885" y="0"/>
                  </a:cubicBezTo>
                  <a:lnTo>
                    <a:pt x="0" y="32434"/>
                  </a:lnTo>
                  <a:cubicBezTo>
                    <a:pt x="33463" y="59107"/>
                    <a:pt x="38967" y="107857"/>
                    <a:pt x="12294" y="141319"/>
                  </a:cubicBezTo>
                  <a:cubicBezTo>
                    <a:pt x="8670" y="145866"/>
                    <a:pt x="4546" y="149990"/>
                    <a:pt x="0" y="153613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DA08F0B-B178-453B-9E47-5991F99099C2}"/>
                </a:ext>
              </a:extLst>
            </p:cNvPr>
            <p:cNvSpPr/>
            <p:nvPr/>
          </p:nvSpPr>
          <p:spPr>
            <a:xfrm>
              <a:off x="1096071" y="471706"/>
              <a:ext cx="90096" cy="315336"/>
            </a:xfrm>
            <a:custGeom>
              <a:avLst/>
              <a:gdLst>
                <a:gd name="connsiteX0" fmla="*/ 34236 w 90095"/>
                <a:gd name="connsiteY0" fmla="*/ 0 h 315335"/>
                <a:gd name="connsiteX1" fmla="*/ 3153 w 90095"/>
                <a:gd name="connsiteY1" fmla="*/ 31984 h 315335"/>
                <a:gd name="connsiteX2" fmla="*/ 16922 w 90095"/>
                <a:gd name="connsiteY2" fmla="*/ 267299 h 315335"/>
                <a:gd name="connsiteX3" fmla="*/ 0 w 90095"/>
                <a:gd name="connsiteY3" fmla="*/ 283802 h 315335"/>
                <a:gd name="connsiteX4" fmla="*/ 30633 w 90095"/>
                <a:gd name="connsiteY4" fmla="*/ 316687 h 315335"/>
                <a:gd name="connsiteX5" fmla="*/ 51766 w 90095"/>
                <a:gd name="connsiteY5" fmla="*/ 19286 h 315335"/>
                <a:gd name="connsiteX6" fmla="*/ 34237 w 90095"/>
                <a:gd name="connsiteY6" fmla="*/ 1351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34236" y="0"/>
                  </a:moveTo>
                  <a:lnTo>
                    <a:pt x="3153" y="31984"/>
                  </a:lnTo>
                  <a:cubicBezTo>
                    <a:pt x="71936" y="93163"/>
                    <a:pt x="78100" y="198517"/>
                    <a:pt x="16922" y="267299"/>
                  </a:cubicBezTo>
                  <a:cubicBezTo>
                    <a:pt x="11679" y="273194"/>
                    <a:pt x="6024" y="278709"/>
                    <a:pt x="0" y="283802"/>
                  </a:cubicBezTo>
                  <a:lnTo>
                    <a:pt x="30633" y="316687"/>
                  </a:lnTo>
                  <a:cubicBezTo>
                    <a:pt x="118593" y="240398"/>
                    <a:pt x="128055" y="107247"/>
                    <a:pt x="51766" y="19286"/>
                  </a:cubicBezTo>
                  <a:cubicBezTo>
                    <a:pt x="46284" y="12965"/>
                    <a:pt x="40430" y="6977"/>
                    <a:pt x="34237" y="1351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40BD10E5-EB14-47DB-862D-3D8D67A6BB56}"/>
                </a:ext>
              </a:extLst>
            </p:cNvPr>
            <p:cNvSpPr/>
            <p:nvPr/>
          </p:nvSpPr>
          <p:spPr>
            <a:xfrm>
              <a:off x="698259" y="536575"/>
              <a:ext cx="45048" cy="180192"/>
            </a:xfrm>
            <a:custGeom>
              <a:avLst/>
              <a:gdLst>
                <a:gd name="connsiteX0" fmla="*/ 74819 w 45047"/>
                <a:gd name="connsiteY0" fmla="*/ 32885 h 180191"/>
                <a:gd name="connsiteX1" fmla="*/ 44186 w 45047"/>
                <a:gd name="connsiteY1" fmla="*/ 0 h 180191"/>
                <a:gd name="connsiteX2" fmla="*/ 28324 w 45047"/>
                <a:gd name="connsiteY2" fmla="*/ 172557 h 180191"/>
                <a:gd name="connsiteX3" fmla="*/ 41934 w 45047"/>
                <a:gd name="connsiteY3" fmla="*/ 186499 h 180191"/>
                <a:gd name="connsiteX4" fmla="*/ 73017 w 45047"/>
                <a:gd name="connsiteY4" fmla="*/ 154064 h 180191"/>
                <a:gd name="connsiteX5" fmla="*/ 61442 w 45047"/>
                <a:gd name="connsiteY5" fmla="*/ 44460 h 180191"/>
                <a:gd name="connsiteX6" fmla="*/ 73017 w 45047"/>
                <a:gd name="connsiteY6" fmla="*/ 32885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74819" y="32885"/>
                  </a:moveTo>
                  <a:lnTo>
                    <a:pt x="44186" y="0"/>
                  </a:lnTo>
                  <a:cubicBezTo>
                    <a:pt x="-7844" y="43270"/>
                    <a:pt x="-14946" y="120526"/>
                    <a:pt x="28324" y="172557"/>
                  </a:cubicBezTo>
                  <a:cubicBezTo>
                    <a:pt x="32484" y="177558"/>
                    <a:pt x="37034" y="182220"/>
                    <a:pt x="41934" y="186499"/>
                  </a:cubicBezTo>
                  <a:lnTo>
                    <a:pt x="73017" y="154064"/>
                  </a:lnTo>
                  <a:cubicBezTo>
                    <a:pt x="39554" y="126994"/>
                    <a:pt x="34372" y="77922"/>
                    <a:pt x="61442" y="44460"/>
                  </a:cubicBezTo>
                  <a:cubicBezTo>
                    <a:pt x="64883" y="40206"/>
                    <a:pt x="68763" y="36326"/>
                    <a:pt x="73017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7299C2E6-226A-44B8-BECF-96385766AE63}"/>
                </a:ext>
              </a:extLst>
            </p:cNvPr>
            <p:cNvSpPr/>
            <p:nvPr/>
          </p:nvSpPr>
          <p:spPr>
            <a:xfrm>
              <a:off x="608938" y="470805"/>
              <a:ext cx="90096" cy="315336"/>
            </a:xfrm>
            <a:custGeom>
              <a:avLst/>
              <a:gdLst>
                <a:gd name="connsiteX0" fmla="*/ 102874 w 90095"/>
                <a:gd name="connsiteY0" fmla="*/ 32885 h 315335"/>
                <a:gd name="connsiteX1" fmla="*/ 72241 w 90095"/>
                <a:gd name="connsiteY1" fmla="*/ 0 h 315335"/>
                <a:gd name="connsiteX2" fmla="*/ 52446 w 90095"/>
                <a:gd name="connsiteY2" fmla="*/ 298770 h 315335"/>
                <a:gd name="connsiteX3" fmla="*/ 68637 w 90095"/>
                <a:gd name="connsiteY3" fmla="*/ 315336 h 315335"/>
                <a:gd name="connsiteX4" fmla="*/ 100171 w 90095"/>
                <a:gd name="connsiteY4" fmla="*/ 282901 h 315335"/>
                <a:gd name="connsiteX5" fmla="*/ 44311 w 90095"/>
                <a:gd name="connsiteY5" fmla="*/ 159019 h 315335"/>
                <a:gd name="connsiteX6" fmla="*/ 102874 w 90095"/>
                <a:gd name="connsiteY6" fmla="*/ 32885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102874" y="32885"/>
                  </a:moveTo>
                  <a:lnTo>
                    <a:pt x="72241" y="0"/>
                  </a:lnTo>
                  <a:cubicBezTo>
                    <a:pt x="-15728" y="77037"/>
                    <a:pt x="-24591" y="210801"/>
                    <a:pt x="52446" y="298770"/>
                  </a:cubicBezTo>
                  <a:cubicBezTo>
                    <a:pt x="57536" y="304583"/>
                    <a:pt x="62942" y="310113"/>
                    <a:pt x="68637" y="315336"/>
                  </a:cubicBezTo>
                  <a:lnTo>
                    <a:pt x="100171" y="282901"/>
                  </a:lnTo>
                  <a:cubicBezTo>
                    <a:pt x="64751" y="251452"/>
                    <a:pt x="44430" y="206386"/>
                    <a:pt x="44311" y="159019"/>
                  </a:cubicBezTo>
                  <a:cubicBezTo>
                    <a:pt x="44701" y="110490"/>
                    <a:pt x="66054" y="64500"/>
                    <a:pt x="102874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15" name="Picture Placeholder 41">
            <a:extLst>
              <a:ext uri="{FF2B5EF4-FFF2-40B4-BE49-F238E27FC236}">
                <a16:creationId xmlns:a16="http://schemas.microsoft.com/office/drawing/2014/main" id="{AC7F2AB9-5212-4B59-B588-91A0FD525D5D}"/>
              </a:ext>
            </a:extLst>
          </p:cNvPr>
          <p:cNvGrpSpPr/>
          <p:nvPr/>
        </p:nvGrpSpPr>
        <p:grpSpPr>
          <a:xfrm>
            <a:off x="8019047" y="3476241"/>
            <a:ext cx="411209" cy="411209"/>
            <a:chOff x="359537" y="359537"/>
            <a:chExt cx="1081151" cy="1081151"/>
          </a:xfrm>
          <a:solidFill>
            <a:srgbClr val="00FF00"/>
          </a:solidFill>
        </p:grpSpPr>
        <p:sp>
          <p:nvSpPr>
            <p:cNvPr id="16" name="Freeform 2">
              <a:extLst>
                <a:ext uri="{FF2B5EF4-FFF2-40B4-BE49-F238E27FC236}">
                  <a16:creationId xmlns:a16="http://schemas.microsoft.com/office/drawing/2014/main" id="{3F0C6BAA-29BD-44DF-9C97-DAF5EF383C0D}"/>
                </a:ext>
              </a:extLst>
            </p:cNvPr>
            <p:cNvSpPr/>
            <p:nvPr/>
          </p:nvSpPr>
          <p:spPr>
            <a:xfrm>
              <a:off x="878940" y="428010"/>
              <a:ext cx="45048" cy="900959"/>
            </a:xfrm>
            <a:custGeom>
              <a:avLst/>
              <a:gdLst>
                <a:gd name="connsiteX0" fmla="*/ 0 w 45047"/>
                <a:gd name="connsiteY0" fmla="*/ 0 h 900959"/>
                <a:gd name="connsiteX1" fmla="*/ 45048 w 45047"/>
                <a:gd name="connsiteY1" fmla="*/ 0 h 900959"/>
                <a:gd name="connsiteX2" fmla="*/ 45048 w 45047"/>
                <a:gd name="connsiteY2" fmla="*/ 944656 h 900959"/>
                <a:gd name="connsiteX3" fmla="*/ 0 w 45047"/>
                <a:gd name="connsiteY3" fmla="*/ 944656 h 900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900959">
                  <a:moveTo>
                    <a:pt x="0" y="0"/>
                  </a:moveTo>
                  <a:lnTo>
                    <a:pt x="45048" y="0"/>
                  </a:lnTo>
                  <a:lnTo>
                    <a:pt x="45048" y="944656"/>
                  </a:lnTo>
                  <a:lnTo>
                    <a:pt x="0" y="944656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7" name="Freeform 3">
              <a:extLst>
                <a:ext uri="{FF2B5EF4-FFF2-40B4-BE49-F238E27FC236}">
                  <a16:creationId xmlns:a16="http://schemas.microsoft.com/office/drawing/2014/main" id="{B724EE90-1289-4DF0-A5DA-9EEFB1E42B01}"/>
                </a:ext>
              </a:extLst>
            </p:cNvPr>
            <p:cNvSpPr/>
            <p:nvPr/>
          </p:nvSpPr>
          <p:spPr>
            <a:xfrm>
              <a:off x="810467" y="47350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27D6E893-EC1D-4A31-BF8B-5482D5E32C11}"/>
                </a:ext>
              </a:extLst>
            </p:cNvPr>
            <p:cNvSpPr/>
            <p:nvPr/>
          </p:nvSpPr>
          <p:spPr>
            <a:xfrm>
              <a:off x="950116" y="47305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D7C96769-EE87-4B1C-B952-9FA718B50D60}"/>
                </a:ext>
              </a:extLst>
            </p:cNvPr>
            <p:cNvSpPr/>
            <p:nvPr/>
          </p:nvSpPr>
          <p:spPr>
            <a:xfrm>
              <a:off x="1035256" y="536125"/>
              <a:ext cx="45048" cy="180192"/>
            </a:xfrm>
            <a:custGeom>
              <a:avLst/>
              <a:gdLst>
                <a:gd name="connsiteX0" fmla="*/ 0 w 45047"/>
                <a:gd name="connsiteY0" fmla="*/ 153613 h 180191"/>
                <a:gd name="connsiteX1" fmla="*/ 30633 w 45047"/>
                <a:gd name="connsiteY1" fmla="*/ 186499 h 180191"/>
                <a:gd name="connsiteX2" fmla="*/ 47873 w 45047"/>
                <a:gd name="connsiteY2" fmla="*/ 15355 h 180191"/>
                <a:gd name="connsiteX3" fmla="*/ 32885 w 45047"/>
                <a:gd name="connsiteY3" fmla="*/ 0 h 180191"/>
                <a:gd name="connsiteX4" fmla="*/ 0 w 45047"/>
                <a:gd name="connsiteY4" fmla="*/ 32434 h 180191"/>
                <a:gd name="connsiteX5" fmla="*/ 12294 w 45047"/>
                <a:gd name="connsiteY5" fmla="*/ 141319 h 180191"/>
                <a:gd name="connsiteX6" fmla="*/ 0 w 45047"/>
                <a:gd name="connsiteY6" fmla="*/ 153613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0" y="153613"/>
                  </a:moveTo>
                  <a:lnTo>
                    <a:pt x="30633" y="186499"/>
                  </a:lnTo>
                  <a:cubicBezTo>
                    <a:pt x="82654" y="143999"/>
                    <a:pt x="90372" y="67376"/>
                    <a:pt x="47873" y="15355"/>
                  </a:cubicBezTo>
                  <a:cubicBezTo>
                    <a:pt x="43339" y="9805"/>
                    <a:pt x="38324" y="4667"/>
                    <a:pt x="32885" y="0"/>
                  </a:cubicBezTo>
                  <a:lnTo>
                    <a:pt x="0" y="32434"/>
                  </a:lnTo>
                  <a:cubicBezTo>
                    <a:pt x="33463" y="59107"/>
                    <a:pt x="38967" y="107857"/>
                    <a:pt x="12294" y="141319"/>
                  </a:cubicBezTo>
                  <a:cubicBezTo>
                    <a:pt x="8670" y="145866"/>
                    <a:pt x="4546" y="149990"/>
                    <a:pt x="0" y="153613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9C9B14B1-028F-4D2C-9028-430D73C44203}"/>
                </a:ext>
              </a:extLst>
            </p:cNvPr>
            <p:cNvSpPr/>
            <p:nvPr/>
          </p:nvSpPr>
          <p:spPr>
            <a:xfrm>
              <a:off x="1096071" y="471706"/>
              <a:ext cx="90096" cy="315336"/>
            </a:xfrm>
            <a:custGeom>
              <a:avLst/>
              <a:gdLst>
                <a:gd name="connsiteX0" fmla="*/ 34236 w 90095"/>
                <a:gd name="connsiteY0" fmla="*/ 0 h 315335"/>
                <a:gd name="connsiteX1" fmla="*/ 3153 w 90095"/>
                <a:gd name="connsiteY1" fmla="*/ 31984 h 315335"/>
                <a:gd name="connsiteX2" fmla="*/ 16922 w 90095"/>
                <a:gd name="connsiteY2" fmla="*/ 267299 h 315335"/>
                <a:gd name="connsiteX3" fmla="*/ 0 w 90095"/>
                <a:gd name="connsiteY3" fmla="*/ 283802 h 315335"/>
                <a:gd name="connsiteX4" fmla="*/ 30633 w 90095"/>
                <a:gd name="connsiteY4" fmla="*/ 316687 h 315335"/>
                <a:gd name="connsiteX5" fmla="*/ 51766 w 90095"/>
                <a:gd name="connsiteY5" fmla="*/ 19286 h 315335"/>
                <a:gd name="connsiteX6" fmla="*/ 34237 w 90095"/>
                <a:gd name="connsiteY6" fmla="*/ 1351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34236" y="0"/>
                  </a:moveTo>
                  <a:lnTo>
                    <a:pt x="3153" y="31984"/>
                  </a:lnTo>
                  <a:cubicBezTo>
                    <a:pt x="71936" y="93163"/>
                    <a:pt x="78100" y="198517"/>
                    <a:pt x="16922" y="267299"/>
                  </a:cubicBezTo>
                  <a:cubicBezTo>
                    <a:pt x="11679" y="273194"/>
                    <a:pt x="6024" y="278709"/>
                    <a:pt x="0" y="283802"/>
                  </a:cubicBezTo>
                  <a:lnTo>
                    <a:pt x="30633" y="316687"/>
                  </a:lnTo>
                  <a:cubicBezTo>
                    <a:pt x="118593" y="240398"/>
                    <a:pt x="128055" y="107247"/>
                    <a:pt x="51766" y="19286"/>
                  </a:cubicBezTo>
                  <a:cubicBezTo>
                    <a:pt x="46284" y="12965"/>
                    <a:pt x="40430" y="6977"/>
                    <a:pt x="34237" y="1351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80756E7E-E504-4429-B93F-47DC7348E0C8}"/>
                </a:ext>
              </a:extLst>
            </p:cNvPr>
            <p:cNvSpPr/>
            <p:nvPr/>
          </p:nvSpPr>
          <p:spPr>
            <a:xfrm>
              <a:off x="698259" y="536575"/>
              <a:ext cx="45048" cy="180192"/>
            </a:xfrm>
            <a:custGeom>
              <a:avLst/>
              <a:gdLst>
                <a:gd name="connsiteX0" fmla="*/ 74819 w 45047"/>
                <a:gd name="connsiteY0" fmla="*/ 32885 h 180191"/>
                <a:gd name="connsiteX1" fmla="*/ 44186 w 45047"/>
                <a:gd name="connsiteY1" fmla="*/ 0 h 180191"/>
                <a:gd name="connsiteX2" fmla="*/ 28324 w 45047"/>
                <a:gd name="connsiteY2" fmla="*/ 172557 h 180191"/>
                <a:gd name="connsiteX3" fmla="*/ 41934 w 45047"/>
                <a:gd name="connsiteY3" fmla="*/ 186499 h 180191"/>
                <a:gd name="connsiteX4" fmla="*/ 73017 w 45047"/>
                <a:gd name="connsiteY4" fmla="*/ 154064 h 180191"/>
                <a:gd name="connsiteX5" fmla="*/ 61442 w 45047"/>
                <a:gd name="connsiteY5" fmla="*/ 44460 h 180191"/>
                <a:gd name="connsiteX6" fmla="*/ 73017 w 45047"/>
                <a:gd name="connsiteY6" fmla="*/ 32885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74819" y="32885"/>
                  </a:moveTo>
                  <a:lnTo>
                    <a:pt x="44186" y="0"/>
                  </a:lnTo>
                  <a:cubicBezTo>
                    <a:pt x="-7844" y="43270"/>
                    <a:pt x="-14946" y="120526"/>
                    <a:pt x="28324" y="172557"/>
                  </a:cubicBezTo>
                  <a:cubicBezTo>
                    <a:pt x="32484" y="177558"/>
                    <a:pt x="37034" y="182220"/>
                    <a:pt x="41934" y="186499"/>
                  </a:cubicBezTo>
                  <a:lnTo>
                    <a:pt x="73017" y="154064"/>
                  </a:lnTo>
                  <a:cubicBezTo>
                    <a:pt x="39554" y="126994"/>
                    <a:pt x="34372" y="77922"/>
                    <a:pt x="61442" y="44460"/>
                  </a:cubicBezTo>
                  <a:cubicBezTo>
                    <a:pt x="64883" y="40206"/>
                    <a:pt x="68763" y="36326"/>
                    <a:pt x="73017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8868D84F-275E-4266-8320-6F0F2C06494E}"/>
                </a:ext>
              </a:extLst>
            </p:cNvPr>
            <p:cNvSpPr/>
            <p:nvPr/>
          </p:nvSpPr>
          <p:spPr>
            <a:xfrm>
              <a:off x="608938" y="470805"/>
              <a:ext cx="90096" cy="315336"/>
            </a:xfrm>
            <a:custGeom>
              <a:avLst/>
              <a:gdLst>
                <a:gd name="connsiteX0" fmla="*/ 102874 w 90095"/>
                <a:gd name="connsiteY0" fmla="*/ 32885 h 315335"/>
                <a:gd name="connsiteX1" fmla="*/ 72241 w 90095"/>
                <a:gd name="connsiteY1" fmla="*/ 0 h 315335"/>
                <a:gd name="connsiteX2" fmla="*/ 52446 w 90095"/>
                <a:gd name="connsiteY2" fmla="*/ 298770 h 315335"/>
                <a:gd name="connsiteX3" fmla="*/ 68637 w 90095"/>
                <a:gd name="connsiteY3" fmla="*/ 315336 h 315335"/>
                <a:gd name="connsiteX4" fmla="*/ 100171 w 90095"/>
                <a:gd name="connsiteY4" fmla="*/ 282901 h 315335"/>
                <a:gd name="connsiteX5" fmla="*/ 44311 w 90095"/>
                <a:gd name="connsiteY5" fmla="*/ 159019 h 315335"/>
                <a:gd name="connsiteX6" fmla="*/ 102874 w 90095"/>
                <a:gd name="connsiteY6" fmla="*/ 32885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102874" y="32885"/>
                  </a:moveTo>
                  <a:lnTo>
                    <a:pt x="72241" y="0"/>
                  </a:lnTo>
                  <a:cubicBezTo>
                    <a:pt x="-15728" y="77037"/>
                    <a:pt x="-24591" y="210801"/>
                    <a:pt x="52446" y="298770"/>
                  </a:cubicBezTo>
                  <a:cubicBezTo>
                    <a:pt x="57536" y="304583"/>
                    <a:pt x="62942" y="310113"/>
                    <a:pt x="68637" y="315336"/>
                  </a:cubicBezTo>
                  <a:lnTo>
                    <a:pt x="100171" y="282901"/>
                  </a:lnTo>
                  <a:cubicBezTo>
                    <a:pt x="64751" y="251452"/>
                    <a:pt x="44430" y="206386"/>
                    <a:pt x="44311" y="159019"/>
                  </a:cubicBezTo>
                  <a:cubicBezTo>
                    <a:pt x="44701" y="110490"/>
                    <a:pt x="66054" y="64500"/>
                    <a:pt x="102874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23" name="Picture Placeholder 41">
            <a:extLst>
              <a:ext uri="{FF2B5EF4-FFF2-40B4-BE49-F238E27FC236}">
                <a16:creationId xmlns:a16="http://schemas.microsoft.com/office/drawing/2014/main" id="{AC4A983C-E89D-4851-9E96-D6C221BC691F}"/>
              </a:ext>
            </a:extLst>
          </p:cNvPr>
          <p:cNvGrpSpPr/>
          <p:nvPr/>
        </p:nvGrpSpPr>
        <p:grpSpPr>
          <a:xfrm>
            <a:off x="10032548" y="3763914"/>
            <a:ext cx="340424" cy="411209"/>
            <a:chOff x="359537" y="359537"/>
            <a:chExt cx="1081151" cy="1081151"/>
          </a:xfrm>
          <a:solidFill>
            <a:srgbClr val="0000FF"/>
          </a:solidFill>
        </p:grpSpPr>
        <p:sp>
          <p:nvSpPr>
            <p:cNvPr id="24" name="Freeform 2">
              <a:extLst>
                <a:ext uri="{FF2B5EF4-FFF2-40B4-BE49-F238E27FC236}">
                  <a16:creationId xmlns:a16="http://schemas.microsoft.com/office/drawing/2014/main" id="{DE3C85C8-7886-4738-A6B4-46AF04BF6C5D}"/>
                </a:ext>
              </a:extLst>
            </p:cNvPr>
            <p:cNvSpPr/>
            <p:nvPr/>
          </p:nvSpPr>
          <p:spPr>
            <a:xfrm>
              <a:off x="878940" y="428010"/>
              <a:ext cx="45048" cy="900959"/>
            </a:xfrm>
            <a:custGeom>
              <a:avLst/>
              <a:gdLst>
                <a:gd name="connsiteX0" fmla="*/ 0 w 45047"/>
                <a:gd name="connsiteY0" fmla="*/ 0 h 900959"/>
                <a:gd name="connsiteX1" fmla="*/ 45048 w 45047"/>
                <a:gd name="connsiteY1" fmla="*/ 0 h 900959"/>
                <a:gd name="connsiteX2" fmla="*/ 45048 w 45047"/>
                <a:gd name="connsiteY2" fmla="*/ 944656 h 900959"/>
                <a:gd name="connsiteX3" fmla="*/ 0 w 45047"/>
                <a:gd name="connsiteY3" fmla="*/ 944656 h 900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900959">
                  <a:moveTo>
                    <a:pt x="0" y="0"/>
                  </a:moveTo>
                  <a:lnTo>
                    <a:pt x="45048" y="0"/>
                  </a:lnTo>
                  <a:lnTo>
                    <a:pt x="45048" y="944656"/>
                  </a:lnTo>
                  <a:lnTo>
                    <a:pt x="0" y="944656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5" name="Freeform 3">
              <a:extLst>
                <a:ext uri="{FF2B5EF4-FFF2-40B4-BE49-F238E27FC236}">
                  <a16:creationId xmlns:a16="http://schemas.microsoft.com/office/drawing/2014/main" id="{BCCF7988-690B-4F9F-9DEE-A2B1A415246F}"/>
                </a:ext>
              </a:extLst>
            </p:cNvPr>
            <p:cNvSpPr/>
            <p:nvPr/>
          </p:nvSpPr>
          <p:spPr>
            <a:xfrm>
              <a:off x="810467" y="47350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01D6DF94-4AF3-4FFF-AC40-F225C4A40696}"/>
                </a:ext>
              </a:extLst>
            </p:cNvPr>
            <p:cNvSpPr/>
            <p:nvPr/>
          </p:nvSpPr>
          <p:spPr>
            <a:xfrm>
              <a:off x="950116" y="47305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50873DE8-9B7A-4AF3-ABB4-EA93E02D465A}"/>
                </a:ext>
              </a:extLst>
            </p:cNvPr>
            <p:cNvSpPr/>
            <p:nvPr/>
          </p:nvSpPr>
          <p:spPr>
            <a:xfrm>
              <a:off x="1035256" y="536125"/>
              <a:ext cx="45048" cy="180192"/>
            </a:xfrm>
            <a:custGeom>
              <a:avLst/>
              <a:gdLst>
                <a:gd name="connsiteX0" fmla="*/ 0 w 45047"/>
                <a:gd name="connsiteY0" fmla="*/ 153613 h 180191"/>
                <a:gd name="connsiteX1" fmla="*/ 30633 w 45047"/>
                <a:gd name="connsiteY1" fmla="*/ 186499 h 180191"/>
                <a:gd name="connsiteX2" fmla="*/ 47873 w 45047"/>
                <a:gd name="connsiteY2" fmla="*/ 15355 h 180191"/>
                <a:gd name="connsiteX3" fmla="*/ 32885 w 45047"/>
                <a:gd name="connsiteY3" fmla="*/ 0 h 180191"/>
                <a:gd name="connsiteX4" fmla="*/ 0 w 45047"/>
                <a:gd name="connsiteY4" fmla="*/ 32434 h 180191"/>
                <a:gd name="connsiteX5" fmla="*/ 12294 w 45047"/>
                <a:gd name="connsiteY5" fmla="*/ 141319 h 180191"/>
                <a:gd name="connsiteX6" fmla="*/ 0 w 45047"/>
                <a:gd name="connsiteY6" fmla="*/ 153613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0" y="153613"/>
                  </a:moveTo>
                  <a:lnTo>
                    <a:pt x="30633" y="186499"/>
                  </a:lnTo>
                  <a:cubicBezTo>
                    <a:pt x="82654" y="143999"/>
                    <a:pt x="90372" y="67376"/>
                    <a:pt x="47873" y="15355"/>
                  </a:cubicBezTo>
                  <a:cubicBezTo>
                    <a:pt x="43339" y="9805"/>
                    <a:pt x="38324" y="4667"/>
                    <a:pt x="32885" y="0"/>
                  </a:cubicBezTo>
                  <a:lnTo>
                    <a:pt x="0" y="32434"/>
                  </a:lnTo>
                  <a:cubicBezTo>
                    <a:pt x="33463" y="59107"/>
                    <a:pt x="38967" y="107857"/>
                    <a:pt x="12294" y="141319"/>
                  </a:cubicBezTo>
                  <a:cubicBezTo>
                    <a:pt x="8670" y="145866"/>
                    <a:pt x="4546" y="149990"/>
                    <a:pt x="0" y="153613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8D6E8D7F-F431-44BB-932E-2ED961473320}"/>
                </a:ext>
              </a:extLst>
            </p:cNvPr>
            <p:cNvSpPr/>
            <p:nvPr/>
          </p:nvSpPr>
          <p:spPr>
            <a:xfrm>
              <a:off x="1096071" y="471706"/>
              <a:ext cx="90096" cy="315336"/>
            </a:xfrm>
            <a:custGeom>
              <a:avLst/>
              <a:gdLst>
                <a:gd name="connsiteX0" fmla="*/ 34236 w 90095"/>
                <a:gd name="connsiteY0" fmla="*/ 0 h 315335"/>
                <a:gd name="connsiteX1" fmla="*/ 3153 w 90095"/>
                <a:gd name="connsiteY1" fmla="*/ 31984 h 315335"/>
                <a:gd name="connsiteX2" fmla="*/ 16922 w 90095"/>
                <a:gd name="connsiteY2" fmla="*/ 267299 h 315335"/>
                <a:gd name="connsiteX3" fmla="*/ 0 w 90095"/>
                <a:gd name="connsiteY3" fmla="*/ 283802 h 315335"/>
                <a:gd name="connsiteX4" fmla="*/ 30633 w 90095"/>
                <a:gd name="connsiteY4" fmla="*/ 316687 h 315335"/>
                <a:gd name="connsiteX5" fmla="*/ 51766 w 90095"/>
                <a:gd name="connsiteY5" fmla="*/ 19286 h 315335"/>
                <a:gd name="connsiteX6" fmla="*/ 34237 w 90095"/>
                <a:gd name="connsiteY6" fmla="*/ 1351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34236" y="0"/>
                  </a:moveTo>
                  <a:lnTo>
                    <a:pt x="3153" y="31984"/>
                  </a:lnTo>
                  <a:cubicBezTo>
                    <a:pt x="71936" y="93163"/>
                    <a:pt x="78100" y="198517"/>
                    <a:pt x="16922" y="267299"/>
                  </a:cubicBezTo>
                  <a:cubicBezTo>
                    <a:pt x="11679" y="273194"/>
                    <a:pt x="6024" y="278709"/>
                    <a:pt x="0" y="283802"/>
                  </a:cubicBezTo>
                  <a:lnTo>
                    <a:pt x="30633" y="316687"/>
                  </a:lnTo>
                  <a:cubicBezTo>
                    <a:pt x="118593" y="240398"/>
                    <a:pt x="128055" y="107247"/>
                    <a:pt x="51766" y="19286"/>
                  </a:cubicBezTo>
                  <a:cubicBezTo>
                    <a:pt x="46284" y="12965"/>
                    <a:pt x="40430" y="6977"/>
                    <a:pt x="34237" y="1351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954CE319-057A-4545-93C2-ABF46329C2C3}"/>
                </a:ext>
              </a:extLst>
            </p:cNvPr>
            <p:cNvSpPr/>
            <p:nvPr/>
          </p:nvSpPr>
          <p:spPr>
            <a:xfrm>
              <a:off x="698259" y="536575"/>
              <a:ext cx="45048" cy="180192"/>
            </a:xfrm>
            <a:custGeom>
              <a:avLst/>
              <a:gdLst>
                <a:gd name="connsiteX0" fmla="*/ 74819 w 45047"/>
                <a:gd name="connsiteY0" fmla="*/ 32885 h 180191"/>
                <a:gd name="connsiteX1" fmla="*/ 44186 w 45047"/>
                <a:gd name="connsiteY1" fmla="*/ 0 h 180191"/>
                <a:gd name="connsiteX2" fmla="*/ 28324 w 45047"/>
                <a:gd name="connsiteY2" fmla="*/ 172557 h 180191"/>
                <a:gd name="connsiteX3" fmla="*/ 41934 w 45047"/>
                <a:gd name="connsiteY3" fmla="*/ 186499 h 180191"/>
                <a:gd name="connsiteX4" fmla="*/ 73017 w 45047"/>
                <a:gd name="connsiteY4" fmla="*/ 154064 h 180191"/>
                <a:gd name="connsiteX5" fmla="*/ 61442 w 45047"/>
                <a:gd name="connsiteY5" fmla="*/ 44460 h 180191"/>
                <a:gd name="connsiteX6" fmla="*/ 73017 w 45047"/>
                <a:gd name="connsiteY6" fmla="*/ 32885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74819" y="32885"/>
                  </a:moveTo>
                  <a:lnTo>
                    <a:pt x="44186" y="0"/>
                  </a:lnTo>
                  <a:cubicBezTo>
                    <a:pt x="-7844" y="43270"/>
                    <a:pt x="-14946" y="120526"/>
                    <a:pt x="28324" y="172557"/>
                  </a:cubicBezTo>
                  <a:cubicBezTo>
                    <a:pt x="32484" y="177558"/>
                    <a:pt x="37034" y="182220"/>
                    <a:pt x="41934" y="186499"/>
                  </a:cubicBezTo>
                  <a:lnTo>
                    <a:pt x="73017" y="154064"/>
                  </a:lnTo>
                  <a:cubicBezTo>
                    <a:pt x="39554" y="126994"/>
                    <a:pt x="34372" y="77922"/>
                    <a:pt x="61442" y="44460"/>
                  </a:cubicBezTo>
                  <a:cubicBezTo>
                    <a:pt x="64883" y="40206"/>
                    <a:pt x="68763" y="36326"/>
                    <a:pt x="73017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30" name="Freeform 10">
              <a:extLst>
                <a:ext uri="{FF2B5EF4-FFF2-40B4-BE49-F238E27FC236}">
                  <a16:creationId xmlns:a16="http://schemas.microsoft.com/office/drawing/2014/main" id="{5EEDB084-8514-4BA1-AE0F-755C41DC03D3}"/>
                </a:ext>
              </a:extLst>
            </p:cNvPr>
            <p:cNvSpPr/>
            <p:nvPr/>
          </p:nvSpPr>
          <p:spPr>
            <a:xfrm>
              <a:off x="608938" y="470805"/>
              <a:ext cx="90096" cy="315336"/>
            </a:xfrm>
            <a:custGeom>
              <a:avLst/>
              <a:gdLst>
                <a:gd name="connsiteX0" fmla="*/ 102874 w 90095"/>
                <a:gd name="connsiteY0" fmla="*/ 32885 h 315335"/>
                <a:gd name="connsiteX1" fmla="*/ 72241 w 90095"/>
                <a:gd name="connsiteY1" fmla="*/ 0 h 315335"/>
                <a:gd name="connsiteX2" fmla="*/ 52446 w 90095"/>
                <a:gd name="connsiteY2" fmla="*/ 298770 h 315335"/>
                <a:gd name="connsiteX3" fmla="*/ 68637 w 90095"/>
                <a:gd name="connsiteY3" fmla="*/ 315336 h 315335"/>
                <a:gd name="connsiteX4" fmla="*/ 100171 w 90095"/>
                <a:gd name="connsiteY4" fmla="*/ 282901 h 315335"/>
                <a:gd name="connsiteX5" fmla="*/ 44311 w 90095"/>
                <a:gd name="connsiteY5" fmla="*/ 159019 h 315335"/>
                <a:gd name="connsiteX6" fmla="*/ 102874 w 90095"/>
                <a:gd name="connsiteY6" fmla="*/ 32885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102874" y="32885"/>
                  </a:moveTo>
                  <a:lnTo>
                    <a:pt x="72241" y="0"/>
                  </a:lnTo>
                  <a:cubicBezTo>
                    <a:pt x="-15728" y="77037"/>
                    <a:pt x="-24591" y="210801"/>
                    <a:pt x="52446" y="298770"/>
                  </a:cubicBezTo>
                  <a:cubicBezTo>
                    <a:pt x="57536" y="304583"/>
                    <a:pt x="62942" y="310113"/>
                    <a:pt x="68637" y="315336"/>
                  </a:cubicBezTo>
                  <a:lnTo>
                    <a:pt x="100171" y="282901"/>
                  </a:lnTo>
                  <a:cubicBezTo>
                    <a:pt x="64751" y="251452"/>
                    <a:pt x="44430" y="206386"/>
                    <a:pt x="44311" y="159019"/>
                  </a:cubicBezTo>
                  <a:cubicBezTo>
                    <a:pt x="44701" y="110490"/>
                    <a:pt x="66054" y="64500"/>
                    <a:pt x="102874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587B25DE-4EBD-4DA2-9857-9041214E8961}"/>
              </a:ext>
            </a:extLst>
          </p:cNvPr>
          <p:cNvSpPr/>
          <p:nvPr/>
        </p:nvSpPr>
        <p:spPr bwMode="auto">
          <a:xfrm>
            <a:off x="7457154" y="3151316"/>
            <a:ext cx="2400120" cy="240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E2402B8-8640-4368-A760-A6BF360C1853}"/>
              </a:ext>
            </a:extLst>
          </p:cNvPr>
          <p:cNvSpPr/>
          <p:nvPr/>
        </p:nvSpPr>
        <p:spPr bwMode="auto">
          <a:xfrm>
            <a:off x="8996033" y="2761234"/>
            <a:ext cx="2400120" cy="240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CD9E5B-FC05-421D-8548-7B7B01B32BAC}"/>
              </a:ext>
            </a:extLst>
          </p:cNvPr>
          <p:cNvSpPr/>
          <p:nvPr/>
        </p:nvSpPr>
        <p:spPr bwMode="auto">
          <a:xfrm>
            <a:off x="9363785" y="4246219"/>
            <a:ext cx="288032" cy="196101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6755EF8-C741-4A9F-9532-4A3F1B159278}"/>
              </a:ext>
            </a:extLst>
          </p:cNvPr>
          <p:cNvSpPr/>
          <p:nvPr/>
        </p:nvSpPr>
        <p:spPr bwMode="auto">
          <a:xfrm>
            <a:off x="10148815" y="4464124"/>
            <a:ext cx="288032" cy="196101"/>
          </a:xfrm>
          <a:prstGeom prst="rect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STA2</a:t>
            </a:r>
            <a:endParaRPr kumimoji="0" lang="en-US" sz="7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9B42C8E-9ABB-4AE1-A21A-24C9DE3D0B7B}"/>
              </a:ext>
            </a:extLst>
          </p:cNvPr>
          <p:cNvSpPr/>
          <p:nvPr/>
        </p:nvSpPr>
        <p:spPr bwMode="auto">
          <a:xfrm>
            <a:off x="8259985" y="3668006"/>
            <a:ext cx="288032" cy="196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AP1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0B053B3-4BFD-4712-9B70-41B3F9A34EFF}"/>
              </a:ext>
            </a:extLst>
          </p:cNvPr>
          <p:cNvSpPr/>
          <p:nvPr/>
        </p:nvSpPr>
        <p:spPr bwMode="auto">
          <a:xfrm>
            <a:off x="8651728" y="4346197"/>
            <a:ext cx="288032" cy="196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AP2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6138D5F-473A-4A34-8E92-D7677EF7628A}"/>
              </a:ext>
            </a:extLst>
          </p:cNvPr>
          <p:cNvSpPr/>
          <p:nvPr/>
        </p:nvSpPr>
        <p:spPr bwMode="auto">
          <a:xfrm>
            <a:off x="10202128" y="3941578"/>
            <a:ext cx="288032" cy="196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AP3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02257-8D54-4054-A355-98613F5BE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Option 1: Centralized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5C72E-AC24-496F-9A16-34EE4FF36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8392603" cy="4113213"/>
          </a:xfrm>
        </p:spPr>
        <p:txBody>
          <a:bodyPr/>
          <a:lstStyle/>
          <a:p>
            <a:r>
              <a:rPr lang="sv-SE" dirty="0"/>
              <a:t>The sharing AP is in control of the MU-RTS/CTS procedure</a:t>
            </a:r>
          </a:p>
          <a:p>
            <a:endParaRPr lang="sv-SE" sz="1200" dirty="0"/>
          </a:p>
          <a:p>
            <a:r>
              <a:rPr lang="sv-SE" dirty="0"/>
              <a:t>Example: Change the MU-RTS such that the sharing</a:t>
            </a:r>
          </a:p>
          <a:p>
            <a:r>
              <a:rPr lang="sv-SE" dirty="0"/>
              <a:t>AP can request CTS transmissions from STAs in </a:t>
            </a:r>
          </a:p>
          <a:p>
            <a:r>
              <a:rPr lang="sv-SE" dirty="0"/>
              <a:t>neighboring BSSs</a:t>
            </a:r>
          </a:p>
          <a:p>
            <a:endParaRPr lang="sv-SE" sz="1200" dirty="0"/>
          </a:p>
          <a:p>
            <a:r>
              <a:rPr lang="sv-SE" dirty="0">
                <a:solidFill>
                  <a:srgbClr val="00B050"/>
                </a:solidFill>
              </a:rPr>
              <a:t>Pros:</a:t>
            </a:r>
          </a:p>
          <a:p>
            <a:r>
              <a:rPr lang="sv-SE" sz="2000" dirty="0">
                <a:solidFill>
                  <a:srgbClr val="00B050"/>
                </a:solidFill>
              </a:rPr>
              <a:t>	</a:t>
            </a:r>
            <a:r>
              <a:rPr lang="sv-SE" sz="2000" b="0" dirty="0">
                <a:solidFill>
                  <a:srgbClr val="00B050"/>
                </a:solidFill>
              </a:rPr>
              <a:t>Requires no extra overhead</a:t>
            </a:r>
          </a:p>
          <a:p>
            <a:r>
              <a:rPr lang="sv-SE" dirty="0">
                <a:solidFill>
                  <a:srgbClr val="FF0000"/>
                </a:solidFill>
              </a:rPr>
              <a:t>Cons:</a:t>
            </a:r>
          </a:p>
          <a:p>
            <a:r>
              <a:rPr lang="sv-SE" sz="2000" dirty="0">
                <a:solidFill>
                  <a:srgbClr val="FF0000"/>
                </a:solidFill>
              </a:rPr>
              <a:t>	</a:t>
            </a:r>
            <a:r>
              <a:rPr lang="sv-SE" sz="2000" b="0" dirty="0">
                <a:solidFill>
                  <a:srgbClr val="FF0000"/>
                </a:solidFill>
              </a:rPr>
              <a:t>Does not provide as much coverage as the MU-RTS/CTS in each single BSS</a:t>
            </a:r>
          </a:p>
          <a:p>
            <a:r>
              <a:rPr lang="sv-SE" sz="2000" b="0" dirty="0">
                <a:solidFill>
                  <a:srgbClr val="FF0000"/>
                </a:solidFill>
              </a:rPr>
              <a:t>	Requires some global information (e.g. Global ID information)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43F4E-7A7A-4098-BECE-51C7F47166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3A030-E397-4F7C-929E-DEFE033602D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DAD030-0E75-4E46-B9F7-ADBD7F2E47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DFF33D8-1E1B-47E1-9C29-3C7C91E3D713}"/>
              </a:ext>
            </a:extLst>
          </p:cNvPr>
          <p:cNvSpPr/>
          <p:nvPr/>
        </p:nvSpPr>
        <p:spPr bwMode="auto">
          <a:xfrm>
            <a:off x="7752184" y="2493255"/>
            <a:ext cx="2400120" cy="2400120"/>
          </a:xfrm>
          <a:prstGeom prst="ellipse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8" name="Picture Placeholder 41">
            <a:extLst>
              <a:ext uri="{FF2B5EF4-FFF2-40B4-BE49-F238E27FC236}">
                <a16:creationId xmlns:a16="http://schemas.microsoft.com/office/drawing/2014/main" id="{AF43880F-68D2-412F-A298-4B9024031BCA}"/>
              </a:ext>
            </a:extLst>
          </p:cNvPr>
          <p:cNvGrpSpPr/>
          <p:nvPr/>
        </p:nvGrpSpPr>
        <p:grpSpPr>
          <a:xfrm>
            <a:off x="9190832" y="4168774"/>
            <a:ext cx="411209" cy="411209"/>
            <a:chOff x="359537" y="359537"/>
            <a:chExt cx="1081151" cy="1081151"/>
          </a:xfrm>
          <a:solidFill>
            <a:srgbClr val="00FF00"/>
          </a:solidFill>
        </p:grpSpPr>
        <p:sp>
          <p:nvSpPr>
            <p:cNvPr id="9" name="Freeform 2">
              <a:extLst>
                <a:ext uri="{FF2B5EF4-FFF2-40B4-BE49-F238E27FC236}">
                  <a16:creationId xmlns:a16="http://schemas.microsoft.com/office/drawing/2014/main" id="{1CC2B6EB-0DB6-4CBD-8787-E3B804AF6807}"/>
                </a:ext>
              </a:extLst>
            </p:cNvPr>
            <p:cNvSpPr/>
            <p:nvPr/>
          </p:nvSpPr>
          <p:spPr>
            <a:xfrm>
              <a:off x="878940" y="428010"/>
              <a:ext cx="45048" cy="900959"/>
            </a:xfrm>
            <a:custGeom>
              <a:avLst/>
              <a:gdLst>
                <a:gd name="connsiteX0" fmla="*/ 0 w 45047"/>
                <a:gd name="connsiteY0" fmla="*/ 0 h 900959"/>
                <a:gd name="connsiteX1" fmla="*/ 45048 w 45047"/>
                <a:gd name="connsiteY1" fmla="*/ 0 h 900959"/>
                <a:gd name="connsiteX2" fmla="*/ 45048 w 45047"/>
                <a:gd name="connsiteY2" fmla="*/ 944656 h 900959"/>
                <a:gd name="connsiteX3" fmla="*/ 0 w 45047"/>
                <a:gd name="connsiteY3" fmla="*/ 944656 h 900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900959">
                  <a:moveTo>
                    <a:pt x="0" y="0"/>
                  </a:moveTo>
                  <a:lnTo>
                    <a:pt x="45048" y="0"/>
                  </a:lnTo>
                  <a:lnTo>
                    <a:pt x="45048" y="944656"/>
                  </a:lnTo>
                  <a:lnTo>
                    <a:pt x="0" y="944656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0" name="Freeform 3">
              <a:extLst>
                <a:ext uri="{FF2B5EF4-FFF2-40B4-BE49-F238E27FC236}">
                  <a16:creationId xmlns:a16="http://schemas.microsoft.com/office/drawing/2014/main" id="{9A87CCE0-1690-4E3F-9209-7BB27F466707}"/>
                </a:ext>
              </a:extLst>
            </p:cNvPr>
            <p:cNvSpPr/>
            <p:nvPr/>
          </p:nvSpPr>
          <p:spPr>
            <a:xfrm>
              <a:off x="810467" y="47350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D8A56204-0565-455B-A4CE-02232960F61E}"/>
                </a:ext>
              </a:extLst>
            </p:cNvPr>
            <p:cNvSpPr/>
            <p:nvPr/>
          </p:nvSpPr>
          <p:spPr>
            <a:xfrm>
              <a:off x="950116" y="47305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46A6158-691B-4D31-9D99-99ED9DEB7B2D}"/>
                </a:ext>
              </a:extLst>
            </p:cNvPr>
            <p:cNvSpPr/>
            <p:nvPr/>
          </p:nvSpPr>
          <p:spPr>
            <a:xfrm>
              <a:off x="1035256" y="536125"/>
              <a:ext cx="45048" cy="180192"/>
            </a:xfrm>
            <a:custGeom>
              <a:avLst/>
              <a:gdLst>
                <a:gd name="connsiteX0" fmla="*/ 0 w 45047"/>
                <a:gd name="connsiteY0" fmla="*/ 153613 h 180191"/>
                <a:gd name="connsiteX1" fmla="*/ 30633 w 45047"/>
                <a:gd name="connsiteY1" fmla="*/ 186499 h 180191"/>
                <a:gd name="connsiteX2" fmla="*/ 47873 w 45047"/>
                <a:gd name="connsiteY2" fmla="*/ 15355 h 180191"/>
                <a:gd name="connsiteX3" fmla="*/ 32885 w 45047"/>
                <a:gd name="connsiteY3" fmla="*/ 0 h 180191"/>
                <a:gd name="connsiteX4" fmla="*/ 0 w 45047"/>
                <a:gd name="connsiteY4" fmla="*/ 32434 h 180191"/>
                <a:gd name="connsiteX5" fmla="*/ 12294 w 45047"/>
                <a:gd name="connsiteY5" fmla="*/ 141319 h 180191"/>
                <a:gd name="connsiteX6" fmla="*/ 0 w 45047"/>
                <a:gd name="connsiteY6" fmla="*/ 153613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0" y="153613"/>
                  </a:moveTo>
                  <a:lnTo>
                    <a:pt x="30633" y="186499"/>
                  </a:lnTo>
                  <a:cubicBezTo>
                    <a:pt x="82654" y="143999"/>
                    <a:pt x="90372" y="67376"/>
                    <a:pt x="47873" y="15355"/>
                  </a:cubicBezTo>
                  <a:cubicBezTo>
                    <a:pt x="43339" y="9805"/>
                    <a:pt x="38324" y="4667"/>
                    <a:pt x="32885" y="0"/>
                  </a:cubicBezTo>
                  <a:lnTo>
                    <a:pt x="0" y="32434"/>
                  </a:lnTo>
                  <a:cubicBezTo>
                    <a:pt x="33463" y="59107"/>
                    <a:pt x="38967" y="107857"/>
                    <a:pt x="12294" y="141319"/>
                  </a:cubicBezTo>
                  <a:cubicBezTo>
                    <a:pt x="8670" y="145866"/>
                    <a:pt x="4546" y="149990"/>
                    <a:pt x="0" y="153613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A9EEB0C3-17FB-4C9F-AFBA-55257FE198ED}"/>
                </a:ext>
              </a:extLst>
            </p:cNvPr>
            <p:cNvSpPr/>
            <p:nvPr/>
          </p:nvSpPr>
          <p:spPr>
            <a:xfrm>
              <a:off x="1096071" y="471706"/>
              <a:ext cx="90096" cy="315336"/>
            </a:xfrm>
            <a:custGeom>
              <a:avLst/>
              <a:gdLst>
                <a:gd name="connsiteX0" fmla="*/ 34236 w 90095"/>
                <a:gd name="connsiteY0" fmla="*/ 0 h 315335"/>
                <a:gd name="connsiteX1" fmla="*/ 3153 w 90095"/>
                <a:gd name="connsiteY1" fmla="*/ 31984 h 315335"/>
                <a:gd name="connsiteX2" fmla="*/ 16922 w 90095"/>
                <a:gd name="connsiteY2" fmla="*/ 267299 h 315335"/>
                <a:gd name="connsiteX3" fmla="*/ 0 w 90095"/>
                <a:gd name="connsiteY3" fmla="*/ 283802 h 315335"/>
                <a:gd name="connsiteX4" fmla="*/ 30633 w 90095"/>
                <a:gd name="connsiteY4" fmla="*/ 316687 h 315335"/>
                <a:gd name="connsiteX5" fmla="*/ 51766 w 90095"/>
                <a:gd name="connsiteY5" fmla="*/ 19286 h 315335"/>
                <a:gd name="connsiteX6" fmla="*/ 34237 w 90095"/>
                <a:gd name="connsiteY6" fmla="*/ 1351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34236" y="0"/>
                  </a:moveTo>
                  <a:lnTo>
                    <a:pt x="3153" y="31984"/>
                  </a:lnTo>
                  <a:cubicBezTo>
                    <a:pt x="71936" y="93163"/>
                    <a:pt x="78100" y="198517"/>
                    <a:pt x="16922" y="267299"/>
                  </a:cubicBezTo>
                  <a:cubicBezTo>
                    <a:pt x="11679" y="273194"/>
                    <a:pt x="6024" y="278709"/>
                    <a:pt x="0" y="283802"/>
                  </a:cubicBezTo>
                  <a:lnTo>
                    <a:pt x="30633" y="316687"/>
                  </a:lnTo>
                  <a:cubicBezTo>
                    <a:pt x="118593" y="240398"/>
                    <a:pt x="128055" y="107247"/>
                    <a:pt x="51766" y="19286"/>
                  </a:cubicBezTo>
                  <a:cubicBezTo>
                    <a:pt x="46284" y="12965"/>
                    <a:pt x="40430" y="6977"/>
                    <a:pt x="34237" y="1351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BA9F8E24-4F4A-4715-B055-1BF7B49EBDB9}"/>
                </a:ext>
              </a:extLst>
            </p:cNvPr>
            <p:cNvSpPr/>
            <p:nvPr/>
          </p:nvSpPr>
          <p:spPr>
            <a:xfrm>
              <a:off x="698259" y="536575"/>
              <a:ext cx="45048" cy="180192"/>
            </a:xfrm>
            <a:custGeom>
              <a:avLst/>
              <a:gdLst>
                <a:gd name="connsiteX0" fmla="*/ 74819 w 45047"/>
                <a:gd name="connsiteY0" fmla="*/ 32885 h 180191"/>
                <a:gd name="connsiteX1" fmla="*/ 44186 w 45047"/>
                <a:gd name="connsiteY1" fmla="*/ 0 h 180191"/>
                <a:gd name="connsiteX2" fmla="*/ 28324 w 45047"/>
                <a:gd name="connsiteY2" fmla="*/ 172557 h 180191"/>
                <a:gd name="connsiteX3" fmla="*/ 41934 w 45047"/>
                <a:gd name="connsiteY3" fmla="*/ 186499 h 180191"/>
                <a:gd name="connsiteX4" fmla="*/ 73017 w 45047"/>
                <a:gd name="connsiteY4" fmla="*/ 154064 h 180191"/>
                <a:gd name="connsiteX5" fmla="*/ 61442 w 45047"/>
                <a:gd name="connsiteY5" fmla="*/ 44460 h 180191"/>
                <a:gd name="connsiteX6" fmla="*/ 73017 w 45047"/>
                <a:gd name="connsiteY6" fmla="*/ 32885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74819" y="32885"/>
                  </a:moveTo>
                  <a:lnTo>
                    <a:pt x="44186" y="0"/>
                  </a:lnTo>
                  <a:cubicBezTo>
                    <a:pt x="-7844" y="43270"/>
                    <a:pt x="-14946" y="120526"/>
                    <a:pt x="28324" y="172557"/>
                  </a:cubicBezTo>
                  <a:cubicBezTo>
                    <a:pt x="32484" y="177558"/>
                    <a:pt x="37034" y="182220"/>
                    <a:pt x="41934" y="186499"/>
                  </a:cubicBezTo>
                  <a:lnTo>
                    <a:pt x="73017" y="154064"/>
                  </a:lnTo>
                  <a:cubicBezTo>
                    <a:pt x="39554" y="126994"/>
                    <a:pt x="34372" y="77922"/>
                    <a:pt x="61442" y="44460"/>
                  </a:cubicBezTo>
                  <a:cubicBezTo>
                    <a:pt x="64883" y="40206"/>
                    <a:pt x="68763" y="36326"/>
                    <a:pt x="73017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C6BB8CE4-7722-4068-8DD6-92CB4B15F7D3}"/>
                </a:ext>
              </a:extLst>
            </p:cNvPr>
            <p:cNvSpPr/>
            <p:nvPr/>
          </p:nvSpPr>
          <p:spPr>
            <a:xfrm>
              <a:off x="608938" y="470805"/>
              <a:ext cx="90096" cy="315336"/>
            </a:xfrm>
            <a:custGeom>
              <a:avLst/>
              <a:gdLst>
                <a:gd name="connsiteX0" fmla="*/ 102874 w 90095"/>
                <a:gd name="connsiteY0" fmla="*/ 32885 h 315335"/>
                <a:gd name="connsiteX1" fmla="*/ 72241 w 90095"/>
                <a:gd name="connsiteY1" fmla="*/ 0 h 315335"/>
                <a:gd name="connsiteX2" fmla="*/ 52446 w 90095"/>
                <a:gd name="connsiteY2" fmla="*/ 298770 h 315335"/>
                <a:gd name="connsiteX3" fmla="*/ 68637 w 90095"/>
                <a:gd name="connsiteY3" fmla="*/ 315336 h 315335"/>
                <a:gd name="connsiteX4" fmla="*/ 100171 w 90095"/>
                <a:gd name="connsiteY4" fmla="*/ 282901 h 315335"/>
                <a:gd name="connsiteX5" fmla="*/ 44311 w 90095"/>
                <a:gd name="connsiteY5" fmla="*/ 159019 h 315335"/>
                <a:gd name="connsiteX6" fmla="*/ 102874 w 90095"/>
                <a:gd name="connsiteY6" fmla="*/ 32885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102874" y="32885"/>
                  </a:moveTo>
                  <a:lnTo>
                    <a:pt x="72241" y="0"/>
                  </a:lnTo>
                  <a:cubicBezTo>
                    <a:pt x="-15728" y="77037"/>
                    <a:pt x="-24591" y="210801"/>
                    <a:pt x="52446" y="298770"/>
                  </a:cubicBezTo>
                  <a:cubicBezTo>
                    <a:pt x="57536" y="304583"/>
                    <a:pt x="62942" y="310113"/>
                    <a:pt x="68637" y="315336"/>
                  </a:cubicBezTo>
                  <a:lnTo>
                    <a:pt x="100171" y="282901"/>
                  </a:lnTo>
                  <a:cubicBezTo>
                    <a:pt x="64751" y="251452"/>
                    <a:pt x="44430" y="206386"/>
                    <a:pt x="44311" y="159019"/>
                  </a:cubicBezTo>
                  <a:cubicBezTo>
                    <a:pt x="44701" y="110490"/>
                    <a:pt x="66054" y="64500"/>
                    <a:pt x="102874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16" name="Picture Placeholder 41">
            <a:extLst>
              <a:ext uri="{FF2B5EF4-FFF2-40B4-BE49-F238E27FC236}">
                <a16:creationId xmlns:a16="http://schemas.microsoft.com/office/drawing/2014/main" id="{0E48B700-880B-4B49-B7C7-69207AD0789A}"/>
              </a:ext>
            </a:extLst>
          </p:cNvPr>
          <p:cNvGrpSpPr/>
          <p:nvPr/>
        </p:nvGrpSpPr>
        <p:grpSpPr>
          <a:xfrm>
            <a:off x="8758784" y="3495935"/>
            <a:ext cx="411209" cy="411209"/>
            <a:chOff x="359537" y="359537"/>
            <a:chExt cx="1081151" cy="1081151"/>
          </a:xfrm>
          <a:solidFill>
            <a:srgbClr val="00FF00"/>
          </a:solidFill>
        </p:grpSpPr>
        <p:sp>
          <p:nvSpPr>
            <p:cNvPr id="17" name="Freeform 2">
              <a:extLst>
                <a:ext uri="{FF2B5EF4-FFF2-40B4-BE49-F238E27FC236}">
                  <a16:creationId xmlns:a16="http://schemas.microsoft.com/office/drawing/2014/main" id="{14CAE944-75A4-4656-9A13-7EF9032972E9}"/>
                </a:ext>
              </a:extLst>
            </p:cNvPr>
            <p:cNvSpPr/>
            <p:nvPr/>
          </p:nvSpPr>
          <p:spPr>
            <a:xfrm>
              <a:off x="878940" y="428010"/>
              <a:ext cx="45048" cy="900959"/>
            </a:xfrm>
            <a:custGeom>
              <a:avLst/>
              <a:gdLst>
                <a:gd name="connsiteX0" fmla="*/ 0 w 45047"/>
                <a:gd name="connsiteY0" fmla="*/ 0 h 900959"/>
                <a:gd name="connsiteX1" fmla="*/ 45048 w 45047"/>
                <a:gd name="connsiteY1" fmla="*/ 0 h 900959"/>
                <a:gd name="connsiteX2" fmla="*/ 45048 w 45047"/>
                <a:gd name="connsiteY2" fmla="*/ 944656 h 900959"/>
                <a:gd name="connsiteX3" fmla="*/ 0 w 45047"/>
                <a:gd name="connsiteY3" fmla="*/ 944656 h 900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900959">
                  <a:moveTo>
                    <a:pt x="0" y="0"/>
                  </a:moveTo>
                  <a:lnTo>
                    <a:pt x="45048" y="0"/>
                  </a:lnTo>
                  <a:lnTo>
                    <a:pt x="45048" y="944656"/>
                  </a:lnTo>
                  <a:lnTo>
                    <a:pt x="0" y="944656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8" name="Freeform 3">
              <a:extLst>
                <a:ext uri="{FF2B5EF4-FFF2-40B4-BE49-F238E27FC236}">
                  <a16:creationId xmlns:a16="http://schemas.microsoft.com/office/drawing/2014/main" id="{851C8286-9FF9-4B70-9D6E-15DC2C740D42}"/>
                </a:ext>
              </a:extLst>
            </p:cNvPr>
            <p:cNvSpPr/>
            <p:nvPr/>
          </p:nvSpPr>
          <p:spPr>
            <a:xfrm>
              <a:off x="810467" y="47350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64C40C05-BD1C-4C95-85DF-40C2ABAD5F18}"/>
                </a:ext>
              </a:extLst>
            </p:cNvPr>
            <p:cNvSpPr/>
            <p:nvPr/>
          </p:nvSpPr>
          <p:spPr>
            <a:xfrm>
              <a:off x="950116" y="47305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D6C63510-A877-40C2-9A5D-C3CBFEE645F0}"/>
                </a:ext>
              </a:extLst>
            </p:cNvPr>
            <p:cNvSpPr/>
            <p:nvPr/>
          </p:nvSpPr>
          <p:spPr>
            <a:xfrm>
              <a:off x="1035256" y="536125"/>
              <a:ext cx="45048" cy="180192"/>
            </a:xfrm>
            <a:custGeom>
              <a:avLst/>
              <a:gdLst>
                <a:gd name="connsiteX0" fmla="*/ 0 w 45047"/>
                <a:gd name="connsiteY0" fmla="*/ 153613 h 180191"/>
                <a:gd name="connsiteX1" fmla="*/ 30633 w 45047"/>
                <a:gd name="connsiteY1" fmla="*/ 186499 h 180191"/>
                <a:gd name="connsiteX2" fmla="*/ 47873 w 45047"/>
                <a:gd name="connsiteY2" fmla="*/ 15355 h 180191"/>
                <a:gd name="connsiteX3" fmla="*/ 32885 w 45047"/>
                <a:gd name="connsiteY3" fmla="*/ 0 h 180191"/>
                <a:gd name="connsiteX4" fmla="*/ 0 w 45047"/>
                <a:gd name="connsiteY4" fmla="*/ 32434 h 180191"/>
                <a:gd name="connsiteX5" fmla="*/ 12294 w 45047"/>
                <a:gd name="connsiteY5" fmla="*/ 141319 h 180191"/>
                <a:gd name="connsiteX6" fmla="*/ 0 w 45047"/>
                <a:gd name="connsiteY6" fmla="*/ 153613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0" y="153613"/>
                  </a:moveTo>
                  <a:lnTo>
                    <a:pt x="30633" y="186499"/>
                  </a:lnTo>
                  <a:cubicBezTo>
                    <a:pt x="82654" y="143999"/>
                    <a:pt x="90372" y="67376"/>
                    <a:pt x="47873" y="15355"/>
                  </a:cubicBezTo>
                  <a:cubicBezTo>
                    <a:pt x="43339" y="9805"/>
                    <a:pt x="38324" y="4667"/>
                    <a:pt x="32885" y="0"/>
                  </a:cubicBezTo>
                  <a:lnTo>
                    <a:pt x="0" y="32434"/>
                  </a:lnTo>
                  <a:cubicBezTo>
                    <a:pt x="33463" y="59107"/>
                    <a:pt x="38967" y="107857"/>
                    <a:pt x="12294" y="141319"/>
                  </a:cubicBezTo>
                  <a:cubicBezTo>
                    <a:pt x="8670" y="145866"/>
                    <a:pt x="4546" y="149990"/>
                    <a:pt x="0" y="153613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AA47BA51-4991-4CAE-A85D-3B737CF0DD38}"/>
                </a:ext>
              </a:extLst>
            </p:cNvPr>
            <p:cNvSpPr/>
            <p:nvPr/>
          </p:nvSpPr>
          <p:spPr>
            <a:xfrm>
              <a:off x="1096071" y="471706"/>
              <a:ext cx="90096" cy="315336"/>
            </a:xfrm>
            <a:custGeom>
              <a:avLst/>
              <a:gdLst>
                <a:gd name="connsiteX0" fmla="*/ 34236 w 90095"/>
                <a:gd name="connsiteY0" fmla="*/ 0 h 315335"/>
                <a:gd name="connsiteX1" fmla="*/ 3153 w 90095"/>
                <a:gd name="connsiteY1" fmla="*/ 31984 h 315335"/>
                <a:gd name="connsiteX2" fmla="*/ 16922 w 90095"/>
                <a:gd name="connsiteY2" fmla="*/ 267299 h 315335"/>
                <a:gd name="connsiteX3" fmla="*/ 0 w 90095"/>
                <a:gd name="connsiteY3" fmla="*/ 283802 h 315335"/>
                <a:gd name="connsiteX4" fmla="*/ 30633 w 90095"/>
                <a:gd name="connsiteY4" fmla="*/ 316687 h 315335"/>
                <a:gd name="connsiteX5" fmla="*/ 51766 w 90095"/>
                <a:gd name="connsiteY5" fmla="*/ 19286 h 315335"/>
                <a:gd name="connsiteX6" fmla="*/ 34237 w 90095"/>
                <a:gd name="connsiteY6" fmla="*/ 1351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34236" y="0"/>
                  </a:moveTo>
                  <a:lnTo>
                    <a:pt x="3153" y="31984"/>
                  </a:lnTo>
                  <a:cubicBezTo>
                    <a:pt x="71936" y="93163"/>
                    <a:pt x="78100" y="198517"/>
                    <a:pt x="16922" y="267299"/>
                  </a:cubicBezTo>
                  <a:cubicBezTo>
                    <a:pt x="11679" y="273194"/>
                    <a:pt x="6024" y="278709"/>
                    <a:pt x="0" y="283802"/>
                  </a:cubicBezTo>
                  <a:lnTo>
                    <a:pt x="30633" y="316687"/>
                  </a:lnTo>
                  <a:cubicBezTo>
                    <a:pt x="118593" y="240398"/>
                    <a:pt x="128055" y="107247"/>
                    <a:pt x="51766" y="19286"/>
                  </a:cubicBezTo>
                  <a:cubicBezTo>
                    <a:pt x="46284" y="12965"/>
                    <a:pt x="40430" y="6977"/>
                    <a:pt x="34237" y="1351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95543BD2-6369-445A-A366-6EF98F37712D}"/>
                </a:ext>
              </a:extLst>
            </p:cNvPr>
            <p:cNvSpPr/>
            <p:nvPr/>
          </p:nvSpPr>
          <p:spPr>
            <a:xfrm>
              <a:off x="698259" y="536575"/>
              <a:ext cx="45048" cy="180192"/>
            </a:xfrm>
            <a:custGeom>
              <a:avLst/>
              <a:gdLst>
                <a:gd name="connsiteX0" fmla="*/ 74819 w 45047"/>
                <a:gd name="connsiteY0" fmla="*/ 32885 h 180191"/>
                <a:gd name="connsiteX1" fmla="*/ 44186 w 45047"/>
                <a:gd name="connsiteY1" fmla="*/ 0 h 180191"/>
                <a:gd name="connsiteX2" fmla="*/ 28324 w 45047"/>
                <a:gd name="connsiteY2" fmla="*/ 172557 h 180191"/>
                <a:gd name="connsiteX3" fmla="*/ 41934 w 45047"/>
                <a:gd name="connsiteY3" fmla="*/ 186499 h 180191"/>
                <a:gd name="connsiteX4" fmla="*/ 73017 w 45047"/>
                <a:gd name="connsiteY4" fmla="*/ 154064 h 180191"/>
                <a:gd name="connsiteX5" fmla="*/ 61442 w 45047"/>
                <a:gd name="connsiteY5" fmla="*/ 44460 h 180191"/>
                <a:gd name="connsiteX6" fmla="*/ 73017 w 45047"/>
                <a:gd name="connsiteY6" fmla="*/ 32885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74819" y="32885"/>
                  </a:moveTo>
                  <a:lnTo>
                    <a:pt x="44186" y="0"/>
                  </a:lnTo>
                  <a:cubicBezTo>
                    <a:pt x="-7844" y="43270"/>
                    <a:pt x="-14946" y="120526"/>
                    <a:pt x="28324" y="172557"/>
                  </a:cubicBezTo>
                  <a:cubicBezTo>
                    <a:pt x="32484" y="177558"/>
                    <a:pt x="37034" y="182220"/>
                    <a:pt x="41934" y="186499"/>
                  </a:cubicBezTo>
                  <a:lnTo>
                    <a:pt x="73017" y="154064"/>
                  </a:lnTo>
                  <a:cubicBezTo>
                    <a:pt x="39554" y="126994"/>
                    <a:pt x="34372" y="77922"/>
                    <a:pt x="61442" y="44460"/>
                  </a:cubicBezTo>
                  <a:cubicBezTo>
                    <a:pt x="64883" y="40206"/>
                    <a:pt x="68763" y="36326"/>
                    <a:pt x="73017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31BE1DB5-4013-44A1-A705-8C63F567CD36}"/>
                </a:ext>
              </a:extLst>
            </p:cNvPr>
            <p:cNvSpPr/>
            <p:nvPr/>
          </p:nvSpPr>
          <p:spPr>
            <a:xfrm>
              <a:off x="608938" y="470805"/>
              <a:ext cx="90096" cy="315336"/>
            </a:xfrm>
            <a:custGeom>
              <a:avLst/>
              <a:gdLst>
                <a:gd name="connsiteX0" fmla="*/ 102874 w 90095"/>
                <a:gd name="connsiteY0" fmla="*/ 32885 h 315335"/>
                <a:gd name="connsiteX1" fmla="*/ 72241 w 90095"/>
                <a:gd name="connsiteY1" fmla="*/ 0 h 315335"/>
                <a:gd name="connsiteX2" fmla="*/ 52446 w 90095"/>
                <a:gd name="connsiteY2" fmla="*/ 298770 h 315335"/>
                <a:gd name="connsiteX3" fmla="*/ 68637 w 90095"/>
                <a:gd name="connsiteY3" fmla="*/ 315336 h 315335"/>
                <a:gd name="connsiteX4" fmla="*/ 100171 w 90095"/>
                <a:gd name="connsiteY4" fmla="*/ 282901 h 315335"/>
                <a:gd name="connsiteX5" fmla="*/ 44311 w 90095"/>
                <a:gd name="connsiteY5" fmla="*/ 159019 h 315335"/>
                <a:gd name="connsiteX6" fmla="*/ 102874 w 90095"/>
                <a:gd name="connsiteY6" fmla="*/ 32885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102874" y="32885"/>
                  </a:moveTo>
                  <a:lnTo>
                    <a:pt x="72241" y="0"/>
                  </a:lnTo>
                  <a:cubicBezTo>
                    <a:pt x="-15728" y="77037"/>
                    <a:pt x="-24591" y="210801"/>
                    <a:pt x="52446" y="298770"/>
                  </a:cubicBezTo>
                  <a:cubicBezTo>
                    <a:pt x="57536" y="304583"/>
                    <a:pt x="62942" y="310113"/>
                    <a:pt x="68637" y="315336"/>
                  </a:cubicBezTo>
                  <a:lnTo>
                    <a:pt x="100171" y="282901"/>
                  </a:lnTo>
                  <a:cubicBezTo>
                    <a:pt x="64751" y="251452"/>
                    <a:pt x="44430" y="206386"/>
                    <a:pt x="44311" y="159019"/>
                  </a:cubicBezTo>
                  <a:cubicBezTo>
                    <a:pt x="44701" y="110490"/>
                    <a:pt x="66054" y="64500"/>
                    <a:pt x="102874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24" name="Picture Placeholder 41">
            <a:extLst>
              <a:ext uri="{FF2B5EF4-FFF2-40B4-BE49-F238E27FC236}">
                <a16:creationId xmlns:a16="http://schemas.microsoft.com/office/drawing/2014/main" id="{03D49AD5-51D0-49F4-9BA2-F793C9E8E35C}"/>
              </a:ext>
            </a:extLst>
          </p:cNvPr>
          <p:cNvGrpSpPr/>
          <p:nvPr/>
        </p:nvGrpSpPr>
        <p:grpSpPr>
          <a:xfrm>
            <a:off x="10772285" y="3783608"/>
            <a:ext cx="340424" cy="411209"/>
            <a:chOff x="359537" y="359537"/>
            <a:chExt cx="1081151" cy="1081151"/>
          </a:xfrm>
          <a:solidFill>
            <a:srgbClr val="0000FF"/>
          </a:solidFill>
        </p:grpSpPr>
        <p:sp>
          <p:nvSpPr>
            <p:cNvPr id="25" name="Freeform 2">
              <a:extLst>
                <a:ext uri="{FF2B5EF4-FFF2-40B4-BE49-F238E27FC236}">
                  <a16:creationId xmlns:a16="http://schemas.microsoft.com/office/drawing/2014/main" id="{F06633D4-7906-4041-BC6A-21912C1A19D9}"/>
                </a:ext>
              </a:extLst>
            </p:cNvPr>
            <p:cNvSpPr/>
            <p:nvPr/>
          </p:nvSpPr>
          <p:spPr>
            <a:xfrm>
              <a:off x="878940" y="428010"/>
              <a:ext cx="45048" cy="900959"/>
            </a:xfrm>
            <a:custGeom>
              <a:avLst/>
              <a:gdLst>
                <a:gd name="connsiteX0" fmla="*/ 0 w 45047"/>
                <a:gd name="connsiteY0" fmla="*/ 0 h 900959"/>
                <a:gd name="connsiteX1" fmla="*/ 45048 w 45047"/>
                <a:gd name="connsiteY1" fmla="*/ 0 h 900959"/>
                <a:gd name="connsiteX2" fmla="*/ 45048 w 45047"/>
                <a:gd name="connsiteY2" fmla="*/ 944656 h 900959"/>
                <a:gd name="connsiteX3" fmla="*/ 0 w 45047"/>
                <a:gd name="connsiteY3" fmla="*/ 944656 h 900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900959">
                  <a:moveTo>
                    <a:pt x="0" y="0"/>
                  </a:moveTo>
                  <a:lnTo>
                    <a:pt x="45048" y="0"/>
                  </a:lnTo>
                  <a:lnTo>
                    <a:pt x="45048" y="944656"/>
                  </a:lnTo>
                  <a:lnTo>
                    <a:pt x="0" y="944656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6" name="Freeform 3">
              <a:extLst>
                <a:ext uri="{FF2B5EF4-FFF2-40B4-BE49-F238E27FC236}">
                  <a16:creationId xmlns:a16="http://schemas.microsoft.com/office/drawing/2014/main" id="{6C860EF0-9FFC-43F5-B7A7-C1FF7AF323C8}"/>
                </a:ext>
              </a:extLst>
            </p:cNvPr>
            <p:cNvSpPr/>
            <p:nvPr/>
          </p:nvSpPr>
          <p:spPr>
            <a:xfrm>
              <a:off x="810467" y="47350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0C665CDC-4D28-414D-BD6C-330065F1AE19}"/>
                </a:ext>
              </a:extLst>
            </p:cNvPr>
            <p:cNvSpPr/>
            <p:nvPr/>
          </p:nvSpPr>
          <p:spPr>
            <a:xfrm>
              <a:off x="950116" y="47305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5EEEC2B3-593D-4533-990A-0024699FA141}"/>
                </a:ext>
              </a:extLst>
            </p:cNvPr>
            <p:cNvSpPr/>
            <p:nvPr/>
          </p:nvSpPr>
          <p:spPr>
            <a:xfrm>
              <a:off x="1035256" y="536125"/>
              <a:ext cx="45048" cy="180192"/>
            </a:xfrm>
            <a:custGeom>
              <a:avLst/>
              <a:gdLst>
                <a:gd name="connsiteX0" fmla="*/ 0 w 45047"/>
                <a:gd name="connsiteY0" fmla="*/ 153613 h 180191"/>
                <a:gd name="connsiteX1" fmla="*/ 30633 w 45047"/>
                <a:gd name="connsiteY1" fmla="*/ 186499 h 180191"/>
                <a:gd name="connsiteX2" fmla="*/ 47873 w 45047"/>
                <a:gd name="connsiteY2" fmla="*/ 15355 h 180191"/>
                <a:gd name="connsiteX3" fmla="*/ 32885 w 45047"/>
                <a:gd name="connsiteY3" fmla="*/ 0 h 180191"/>
                <a:gd name="connsiteX4" fmla="*/ 0 w 45047"/>
                <a:gd name="connsiteY4" fmla="*/ 32434 h 180191"/>
                <a:gd name="connsiteX5" fmla="*/ 12294 w 45047"/>
                <a:gd name="connsiteY5" fmla="*/ 141319 h 180191"/>
                <a:gd name="connsiteX6" fmla="*/ 0 w 45047"/>
                <a:gd name="connsiteY6" fmla="*/ 153613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0" y="153613"/>
                  </a:moveTo>
                  <a:lnTo>
                    <a:pt x="30633" y="186499"/>
                  </a:lnTo>
                  <a:cubicBezTo>
                    <a:pt x="82654" y="143999"/>
                    <a:pt x="90372" y="67376"/>
                    <a:pt x="47873" y="15355"/>
                  </a:cubicBezTo>
                  <a:cubicBezTo>
                    <a:pt x="43339" y="9805"/>
                    <a:pt x="38324" y="4667"/>
                    <a:pt x="32885" y="0"/>
                  </a:cubicBezTo>
                  <a:lnTo>
                    <a:pt x="0" y="32434"/>
                  </a:lnTo>
                  <a:cubicBezTo>
                    <a:pt x="33463" y="59107"/>
                    <a:pt x="38967" y="107857"/>
                    <a:pt x="12294" y="141319"/>
                  </a:cubicBezTo>
                  <a:cubicBezTo>
                    <a:pt x="8670" y="145866"/>
                    <a:pt x="4546" y="149990"/>
                    <a:pt x="0" y="153613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7578C098-2E10-4254-AF37-0A40609A9169}"/>
                </a:ext>
              </a:extLst>
            </p:cNvPr>
            <p:cNvSpPr/>
            <p:nvPr/>
          </p:nvSpPr>
          <p:spPr>
            <a:xfrm>
              <a:off x="1096071" y="471706"/>
              <a:ext cx="90096" cy="315336"/>
            </a:xfrm>
            <a:custGeom>
              <a:avLst/>
              <a:gdLst>
                <a:gd name="connsiteX0" fmla="*/ 34236 w 90095"/>
                <a:gd name="connsiteY0" fmla="*/ 0 h 315335"/>
                <a:gd name="connsiteX1" fmla="*/ 3153 w 90095"/>
                <a:gd name="connsiteY1" fmla="*/ 31984 h 315335"/>
                <a:gd name="connsiteX2" fmla="*/ 16922 w 90095"/>
                <a:gd name="connsiteY2" fmla="*/ 267299 h 315335"/>
                <a:gd name="connsiteX3" fmla="*/ 0 w 90095"/>
                <a:gd name="connsiteY3" fmla="*/ 283802 h 315335"/>
                <a:gd name="connsiteX4" fmla="*/ 30633 w 90095"/>
                <a:gd name="connsiteY4" fmla="*/ 316687 h 315335"/>
                <a:gd name="connsiteX5" fmla="*/ 51766 w 90095"/>
                <a:gd name="connsiteY5" fmla="*/ 19286 h 315335"/>
                <a:gd name="connsiteX6" fmla="*/ 34237 w 90095"/>
                <a:gd name="connsiteY6" fmla="*/ 1351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34236" y="0"/>
                  </a:moveTo>
                  <a:lnTo>
                    <a:pt x="3153" y="31984"/>
                  </a:lnTo>
                  <a:cubicBezTo>
                    <a:pt x="71936" y="93163"/>
                    <a:pt x="78100" y="198517"/>
                    <a:pt x="16922" y="267299"/>
                  </a:cubicBezTo>
                  <a:cubicBezTo>
                    <a:pt x="11679" y="273194"/>
                    <a:pt x="6024" y="278709"/>
                    <a:pt x="0" y="283802"/>
                  </a:cubicBezTo>
                  <a:lnTo>
                    <a:pt x="30633" y="316687"/>
                  </a:lnTo>
                  <a:cubicBezTo>
                    <a:pt x="118593" y="240398"/>
                    <a:pt x="128055" y="107247"/>
                    <a:pt x="51766" y="19286"/>
                  </a:cubicBezTo>
                  <a:cubicBezTo>
                    <a:pt x="46284" y="12965"/>
                    <a:pt x="40430" y="6977"/>
                    <a:pt x="34237" y="1351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330A5862-D415-4E04-874D-E88BE3122845}"/>
                </a:ext>
              </a:extLst>
            </p:cNvPr>
            <p:cNvSpPr/>
            <p:nvPr/>
          </p:nvSpPr>
          <p:spPr>
            <a:xfrm>
              <a:off x="698259" y="536575"/>
              <a:ext cx="45048" cy="180192"/>
            </a:xfrm>
            <a:custGeom>
              <a:avLst/>
              <a:gdLst>
                <a:gd name="connsiteX0" fmla="*/ 74819 w 45047"/>
                <a:gd name="connsiteY0" fmla="*/ 32885 h 180191"/>
                <a:gd name="connsiteX1" fmla="*/ 44186 w 45047"/>
                <a:gd name="connsiteY1" fmla="*/ 0 h 180191"/>
                <a:gd name="connsiteX2" fmla="*/ 28324 w 45047"/>
                <a:gd name="connsiteY2" fmla="*/ 172557 h 180191"/>
                <a:gd name="connsiteX3" fmla="*/ 41934 w 45047"/>
                <a:gd name="connsiteY3" fmla="*/ 186499 h 180191"/>
                <a:gd name="connsiteX4" fmla="*/ 73017 w 45047"/>
                <a:gd name="connsiteY4" fmla="*/ 154064 h 180191"/>
                <a:gd name="connsiteX5" fmla="*/ 61442 w 45047"/>
                <a:gd name="connsiteY5" fmla="*/ 44460 h 180191"/>
                <a:gd name="connsiteX6" fmla="*/ 73017 w 45047"/>
                <a:gd name="connsiteY6" fmla="*/ 32885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74819" y="32885"/>
                  </a:moveTo>
                  <a:lnTo>
                    <a:pt x="44186" y="0"/>
                  </a:lnTo>
                  <a:cubicBezTo>
                    <a:pt x="-7844" y="43270"/>
                    <a:pt x="-14946" y="120526"/>
                    <a:pt x="28324" y="172557"/>
                  </a:cubicBezTo>
                  <a:cubicBezTo>
                    <a:pt x="32484" y="177558"/>
                    <a:pt x="37034" y="182220"/>
                    <a:pt x="41934" y="186499"/>
                  </a:cubicBezTo>
                  <a:lnTo>
                    <a:pt x="73017" y="154064"/>
                  </a:lnTo>
                  <a:cubicBezTo>
                    <a:pt x="39554" y="126994"/>
                    <a:pt x="34372" y="77922"/>
                    <a:pt x="61442" y="44460"/>
                  </a:cubicBezTo>
                  <a:cubicBezTo>
                    <a:pt x="64883" y="40206"/>
                    <a:pt x="68763" y="36326"/>
                    <a:pt x="73017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509B9D28-6161-4B76-A71F-802BA8CF4BF4}"/>
                </a:ext>
              </a:extLst>
            </p:cNvPr>
            <p:cNvSpPr/>
            <p:nvPr/>
          </p:nvSpPr>
          <p:spPr>
            <a:xfrm>
              <a:off x="608938" y="470805"/>
              <a:ext cx="90096" cy="315336"/>
            </a:xfrm>
            <a:custGeom>
              <a:avLst/>
              <a:gdLst>
                <a:gd name="connsiteX0" fmla="*/ 102874 w 90095"/>
                <a:gd name="connsiteY0" fmla="*/ 32885 h 315335"/>
                <a:gd name="connsiteX1" fmla="*/ 72241 w 90095"/>
                <a:gd name="connsiteY1" fmla="*/ 0 h 315335"/>
                <a:gd name="connsiteX2" fmla="*/ 52446 w 90095"/>
                <a:gd name="connsiteY2" fmla="*/ 298770 h 315335"/>
                <a:gd name="connsiteX3" fmla="*/ 68637 w 90095"/>
                <a:gd name="connsiteY3" fmla="*/ 315336 h 315335"/>
                <a:gd name="connsiteX4" fmla="*/ 100171 w 90095"/>
                <a:gd name="connsiteY4" fmla="*/ 282901 h 315335"/>
                <a:gd name="connsiteX5" fmla="*/ 44311 w 90095"/>
                <a:gd name="connsiteY5" fmla="*/ 159019 h 315335"/>
                <a:gd name="connsiteX6" fmla="*/ 102874 w 90095"/>
                <a:gd name="connsiteY6" fmla="*/ 32885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102874" y="32885"/>
                  </a:moveTo>
                  <a:lnTo>
                    <a:pt x="72241" y="0"/>
                  </a:lnTo>
                  <a:cubicBezTo>
                    <a:pt x="-15728" y="77037"/>
                    <a:pt x="-24591" y="210801"/>
                    <a:pt x="52446" y="298770"/>
                  </a:cubicBezTo>
                  <a:cubicBezTo>
                    <a:pt x="57536" y="304583"/>
                    <a:pt x="62942" y="310113"/>
                    <a:pt x="68637" y="315336"/>
                  </a:cubicBezTo>
                  <a:lnTo>
                    <a:pt x="100171" y="282901"/>
                  </a:lnTo>
                  <a:cubicBezTo>
                    <a:pt x="64751" y="251452"/>
                    <a:pt x="44430" y="206386"/>
                    <a:pt x="44311" y="159019"/>
                  </a:cubicBezTo>
                  <a:cubicBezTo>
                    <a:pt x="44701" y="110490"/>
                    <a:pt x="66054" y="64500"/>
                    <a:pt x="102874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0D2B1807-D061-48EF-9A81-B4C13D0BFCD9}"/>
              </a:ext>
            </a:extLst>
          </p:cNvPr>
          <p:cNvSpPr/>
          <p:nvPr/>
        </p:nvSpPr>
        <p:spPr bwMode="auto">
          <a:xfrm>
            <a:off x="8196891" y="3171010"/>
            <a:ext cx="2400120" cy="240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9F4AE0C-1426-41EA-BDB0-39C2EB72A420}"/>
              </a:ext>
            </a:extLst>
          </p:cNvPr>
          <p:cNvSpPr/>
          <p:nvPr/>
        </p:nvSpPr>
        <p:spPr bwMode="auto">
          <a:xfrm>
            <a:off x="9735770" y="2780928"/>
            <a:ext cx="2400120" cy="240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3A6B49A-4190-4108-99EE-25C9A5032F90}"/>
              </a:ext>
            </a:extLst>
          </p:cNvPr>
          <p:cNvSpPr/>
          <p:nvPr/>
        </p:nvSpPr>
        <p:spPr bwMode="auto">
          <a:xfrm>
            <a:off x="10103522" y="4265913"/>
            <a:ext cx="288032" cy="196101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37D5AA5-CB4B-4B9D-9DFC-7DC93E0EF646}"/>
              </a:ext>
            </a:extLst>
          </p:cNvPr>
          <p:cNvSpPr/>
          <p:nvPr/>
        </p:nvSpPr>
        <p:spPr bwMode="auto">
          <a:xfrm>
            <a:off x="10888552" y="4483818"/>
            <a:ext cx="288032" cy="196101"/>
          </a:xfrm>
          <a:prstGeom prst="rect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STA2</a:t>
            </a:r>
            <a:endParaRPr kumimoji="0" lang="en-US" sz="7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B40E64C-4F21-400D-90CC-04C2EED2E9F1}"/>
              </a:ext>
            </a:extLst>
          </p:cNvPr>
          <p:cNvSpPr/>
          <p:nvPr/>
        </p:nvSpPr>
        <p:spPr bwMode="auto">
          <a:xfrm>
            <a:off x="8999722" y="3687700"/>
            <a:ext cx="288032" cy="196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AP1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7B89601-62F4-41F9-8537-69D9875050FA}"/>
              </a:ext>
            </a:extLst>
          </p:cNvPr>
          <p:cNvSpPr/>
          <p:nvPr/>
        </p:nvSpPr>
        <p:spPr bwMode="auto">
          <a:xfrm>
            <a:off x="9391465" y="4365891"/>
            <a:ext cx="288032" cy="196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AP2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6CBE0A3-9467-4CE0-B87C-21D2A5EB2C3F}"/>
              </a:ext>
            </a:extLst>
          </p:cNvPr>
          <p:cNvSpPr/>
          <p:nvPr/>
        </p:nvSpPr>
        <p:spPr bwMode="auto">
          <a:xfrm>
            <a:off x="10941865" y="3961272"/>
            <a:ext cx="288032" cy="196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AP3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6EFF1D3-9AC4-4D76-84DC-DE480BC53C1C}"/>
              </a:ext>
            </a:extLst>
          </p:cNvPr>
          <p:cNvCxnSpPr>
            <a:cxnSpLocks/>
          </p:cNvCxnSpPr>
          <p:nvPr/>
        </p:nvCxnSpPr>
        <p:spPr bwMode="auto">
          <a:xfrm flipH="1">
            <a:off x="9436019" y="2190057"/>
            <a:ext cx="819512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Rectangle 2">
            <a:extLst>
              <a:ext uri="{FF2B5EF4-FFF2-40B4-BE49-F238E27FC236}">
                <a16:creationId xmlns:a16="http://schemas.microsoft.com/office/drawing/2014/main" id="{CBD1A841-CF55-439F-8AD5-1460C801D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6382" y="1802152"/>
            <a:ext cx="2016224" cy="5290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kern="0" dirty="0"/>
              <a:t>Protected area</a:t>
            </a:r>
            <a:endParaRPr lang="en-GB" b="0" kern="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60260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val 76">
            <a:extLst>
              <a:ext uri="{FF2B5EF4-FFF2-40B4-BE49-F238E27FC236}">
                <a16:creationId xmlns:a16="http://schemas.microsoft.com/office/drawing/2014/main" id="{E48CDFB2-D3F4-48B1-84CB-C24398F00C47}"/>
              </a:ext>
            </a:extLst>
          </p:cNvPr>
          <p:cNvSpPr/>
          <p:nvPr/>
        </p:nvSpPr>
        <p:spPr bwMode="auto">
          <a:xfrm>
            <a:off x="8196891" y="3176379"/>
            <a:ext cx="2400120" cy="2400120"/>
          </a:xfrm>
          <a:prstGeom prst="ellipse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DA7D08-95B9-45C9-ABC1-57123535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Option 2: Distributed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46791-77E0-4141-A1E2-51BA54276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447" y="1768441"/>
            <a:ext cx="8398739" cy="4113213"/>
          </a:xfrm>
        </p:spPr>
        <p:txBody>
          <a:bodyPr/>
          <a:lstStyle/>
          <a:p>
            <a:r>
              <a:rPr lang="sv-SE" dirty="0"/>
              <a:t>Each AP performs local MU-RTS/CTS frame exchanges within their BSS</a:t>
            </a:r>
          </a:p>
          <a:p>
            <a:endParaRPr lang="sv-SE" sz="1200" dirty="0"/>
          </a:p>
          <a:p>
            <a:r>
              <a:rPr lang="sv-SE" dirty="0"/>
              <a:t>Example: The sharing AP sends a trigger to the</a:t>
            </a:r>
          </a:p>
          <a:p>
            <a:r>
              <a:rPr lang="sv-SE" dirty="0"/>
              <a:t>shared APs scheduling the local MU-RTS/CTS</a:t>
            </a:r>
          </a:p>
          <a:p>
            <a:endParaRPr lang="sv-SE" sz="1200" dirty="0"/>
          </a:p>
          <a:p>
            <a:r>
              <a:rPr lang="sv-SE" dirty="0">
                <a:solidFill>
                  <a:srgbClr val="00B050"/>
                </a:solidFill>
              </a:rPr>
              <a:t>Pros:</a:t>
            </a:r>
          </a:p>
          <a:p>
            <a:pPr lvl="1"/>
            <a:r>
              <a:rPr lang="sv-SE" dirty="0">
                <a:solidFill>
                  <a:srgbClr val="00B050"/>
                </a:solidFill>
              </a:rPr>
              <a:t>Provides similar protection as single cell MU-RTS/CTS</a:t>
            </a:r>
          </a:p>
          <a:p>
            <a:pPr lvl="1"/>
            <a:r>
              <a:rPr lang="sv-SE" dirty="0">
                <a:solidFill>
                  <a:srgbClr val="00B050"/>
                </a:solidFill>
              </a:rPr>
              <a:t>No changes needed to the MU-RTS/CTS frames</a:t>
            </a:r>
          </a:p>
          <a:p>
            <a:pPr lvl="1"/>
            <a:r>
              <a:rPr lang="sv-SE" dirty="0">
                <a:solidFill>
                  <a:srgbClr val="00B050"/>
                </a:solidFill>
              </a:rPr>
              <a:t>Can be multiplexed with the AP coordination setup frames</a:t>
            </a:r>
          </a:p>
          <a:p>
            <a:r>
              <a:rPr lang="sv-SE" dirty="0">
                <a:solidFill>
                  <a:srgbClr val="FF0000"/>
                </a:solidFill>
              </a:rPr>
              <a:t>Cons:</a:t>
            </a:r>
          </a:p>
          <a:p>
            <a:r>
              <a:rPr lang="sv-SE" sz="2000" dirty="0">
                <a:solidFill>
                  <a:srgbClr val="FF0000"/>
                </a:solidFill>
              </a:rPr>
              <a:t>		</a:t>
            </a:r>
            <a:r>
              <a:rPr lang="sv-SE" sz="2000" b="0" dirty="0">
                <a:solidFill>
                  <a:srgbClr val="FF0000"/>
                </a:solidFill>
              </a:rPr>
              <a:t>Requires some extra overhead compared centralized 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BFDE8A-E158-4DB5-AF0D-852E44E22E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1FCD5-E50D-4631-AF92-161FDA2202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8D308E-5A92-47FA-BADE-BAC0B164CB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84D23C9-8035-4C7E-934D-A4FA9E82D35F}"/>
              </a:ext>
            </a:extLst>
          </p:cNvPr>
          <p:cNvSpPr/>
          <p:nvPr/>
        </p:nvSpPr>
        <p:spPr bwMode="auto">
          <a:xfrm>
            <a:off x="7752184" y="2493255"/>
            <a:ext cx="2400120" cy="2400120"/>
          </a:xfrm>
          <a:prstGeom prst="ellipse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4" name="Picture Placeholder 41">
            <a:extLst>
              <a:ext uri="{FF2B5EF4-FFF2-40B4-BE49-F238E27FC236}">
                <a16:creationId xmlns:a16="http://schemas.microsoft.com/office/drawing/2014/main" id="{7373BE89-11B5-4978-8FF5-E0BE74457F79}"/>
              </a:ext>
            </a:extLst>
          </p:cNvPr>
          <p:cNvGrpSpPr/>
          <p:nvPr/>
        </p:nvGrpSpPr>
        <p:grpSpPr>
          <a:xfrm>
            <a:off x="9190832" y="4168774"/>
            <a:ext cx="411209" cy="411209"/>
            <a:chOff x="359537" y="359537"/>
            <a:chExt cx="1081151" cy="1081151"/>
          </a:xfrm>
          <a:solidFill>
            <a:srgbClr val="00FF00"/>
          </a:solidFill>
        </p:grpSpPr>
        <p:sp>
          <p:nvSpPr>
            <p:cNvPr id="45" name="Freeform 2">
              <a:extLst>
                <a:ext uri="{FF2B5EF4-FFF2-40B4-BE49-F238E27FC236}">
                  <a16:creationId xmlns:a16="http://schemas.microsoft.com/office/drawing/2014/main" id="{1BA1C102-577B-4696-872E-FCF70F868E46}"/>
                </a:ext>
              </a:extLst>
            </p:cNvPr>
            <p:cNvSpPr/>
            <p:nvPr/>
          </p:nvSpPr>
          <p:spPr>
            <a:xfrm>
              <a:off x="878940" y="428010"/>
              <a:ext cx="45048" cy="900959"/>
            </a:xfrm>
            <a:custGeom>
              <a:avLst/>
              <a:gdLst>
                <a:gd name="connsiteX0" fmla="*/ 0 w 45047"/>
                <a:gd name="connsiteY0" fmla="*/ 0 h 900959"/>
                <a:gd name="connsiteX1" fmla="*/ 45048 w 45047"/>
                <a:gd name="connsiteY1" fmla="*/ 0 h 900959"/>
                <a:gd name="connsiteX2" fmla="*/ 45048 w 45047"/>
                <a:gd name="connsiteY2" fmla="*/ 944656 h 900959"/>
                <a:gd name="connsiteX3" fmla="*/ 0 w 45047"/>
                <a:gd name="connsiteY3" fmla="*/ 944656 h 900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900959">
                  <a:moveTo>
                    <a:pt x="0" y="0"/>
                  </a:moveTo>
                  <a:lnTo>
                    <a:pt x="45048" y="0"/>
                  </a:lnTo>
                  <a:lnTo>
                    <a:pt x="45048" y="944656"/>
                  </a:lnTo>
                  <a:lnTo>
                    <a:pt x="0" y="944656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46" name="Freeform 3">
              <a:extLst>
                <a:ext uri="{FF2B5EF4-FFF2-40B4-BE49-F238E27FC236}">
                  <a16:creationId xmlns:a16="http://schemas.microsoft.com/office/drawing/2014/main" id="{FB1E7031-980B-4C14-AE5D-C76E18D26BE6}"/>
                </a:ext>
              </a:extLst>
            </p:cNvPr>
            <p:cNvSpPr/>
            <p:nvPr/>
          </p:nvSpPr>
          <p:spPr>
            <a:xfrm>
              <a:off x="810467" y="47350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47" name="Freeform 6">
              <a:extLst>
                <a:ext uri="{FF2B5EF4-FFF2-40B4-BE49-F238E27FC236}">
                  <a16:creationId xmlns:a16="http://schemas.microsoft.com/office/drawing/2014/main" id="{C937E766-EEB1-490E-829D-CF18F4BC433D}"/>
                </a:ext>
              </a:extLst>
            </p:cNvPr>
            <p:cNvSpPr/>
            <p:nvPr/>
          </p:nvSpPr>
          <p:spPr>
            <a:xfrm>
              <a:off x="950116" y="47305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48" name="Freeform 7">
              <a:extLst>
                <a:ext uri="{FF2B5EF4-FFF2-40B4-BE49-F238E27FC236}">
                  <a16:creationId xmlns:a16="http://schemas.microsoft.com/office/drawing/2014/main" id="{CD26A6BE-E9A6-4294-A3B9-016355011060}"/>
                </a:ext>
              </a:extLst>
            </p:cNvPr>
            <p:cNvSpPr/>
            <p:nvPr/>
          </p:nvSpPr>
          <p:spPr>
            <a:xfrm>
              <a:off x="1035256" y="536125"/>
              <a:ext cx="45048" cy="180192"/>
            </a:xfrm>
            <a:custGeom>
              <a:avLst/>
              <a:gdLst>
                <a:gd name="connsiteX0" fmla="*/ 0 w 45047"/>
                <a:gd name="connsiteY0" fmla="*/ 153613 h 180191"/>
                <a:gd name="connsiteX1" fmla="*/ 30633 w 45047"/>
                <a:gd name="connsiteY1" fmla="*/ 186499 h 180191"/>
                <a:gd name="connsiteX2" fmla="*/ 47873 w 45047"/>
                <a:gd name="connsiteY2" fmla="*/ 15355 h 180191"/>
                <a:gd name="connsiteX3" fmla="*/ 32885 w 45047"/>
                <a:gd name="connsiteY3" fmla="*/ 0 h 180191"/>
                <a:gd name="connsiteX4" fmla="*/ 0 w 45047"/>
                <a:gd name="connsiteY4" fmla="*/ 32434 h 180191"/>
                <a:gd name="connsiteX5" fmla="*/ 12294 w 45047"/>
                <a:gd name="connsiteY5" fmla="*/ 141319 h 180191"/>
                <a:gd name="connsiteX6" fmla="*/ 0 w 45047"/>
                <a:gd name="connsiteY6" fmla="*/ 153613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0" y="153613"/>
                  </a:moveTo>
                  <a:lnTo>
                    <a:pt x="30633" y="186499"/>
                  </a:lnTo>
                  <a:cubicBezTo>
                    <a:pt x="82654" y="143999"/>
                    <a:pt x="90372" y="67376"/>
                    <a:pt x="47873" y="15355"/>
                  </a:cubicBezTo>
                  <a:cubicBezTo>
                    <a:pt x="43339" y="9805"/>
                    <a:pt x="38324" y="4667"/>
                    <a:pt x="32885" y="0"/>
                  </a:cubicBezTo>
                  <a:lnTo>
                    <a:pt x="0" y="32434"/>
                  </a:lnTo>
                  <a:cubicBezTo>
                    <a:pt x="33463" y="59107"/>
                    <a:pt x="38967" y="107857"/>
                    <a:pt x="12294" y="141319"/>
                  </a:cubicBezTo>
                  <a:cubicBezTo>
                    <a:pt x="8670" y="145866"/>
                    <a:pt x="4546" y="149990"/>
                    <a:pt x="0" y="153613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49" name="Freeform 8">
              <a:extLst>
                <a:ext uri="{FF2B5EF4-FFF2-40B4-BE49-F238E27FC236}">
                  <a16:creationId xmlns:a16="http://schemas.microsoft.com/office/drawing/2014/main" id="{CAC5358A-1EBC-49A8-8AAC-800349456043}"/>
                </a:ext>
              </a:extLst>
            </p:cNvPr>
            <p:cNvSpPr/>
            <p:nvPr/>
          </p:nvSpPr>
          <p:spPr>
            <a:xfrm>
              <a:off x="1096071" y="471706"/>
              <a:ext cx="90096" cy="315336"/>
            </a:xfrm>
            <a:custGeom>
              <a:avLst/>
              <a:gdLst>
                <a:gd name="connsiteX0" fmla="*/ 34236 w 90095"/>
                <a:gd name="connsiteY0" fmla="*/ 0 h 315335"/>
                <a:gd name="connsiteX1" fmla="*/ 3153 w 90095"/>
                <a:gd name="connsiteY1" fmla="*/ 31984 h 315335"/>
                <a:gd name="connsiteX2" fmla="*/ 16922 w 90095"/>
                <a:gd name="connsiteY2" fmla="*/ 267299 h 315335"/>
                <a:gd name="connsiteX3" fmla="*/ 0 w 90095"/>
                <a:gd name="connsiteY3" fmla="*/ 283802 h 315335"/>
                <a:gd name="connsiteX4" fmla="*/ 30633 w 90095"/>
                <a:gd name="connsiteY4" fmla="*/ 316687 h 315335"/>
                <a:gd name="connsiteX5" fmla="*/ 51766 w 90095"/>
                <a:gd name="connsiteY5" fmla="*/ 19286 h 315335"/>
                <a:gd name="connsiteX6" fmla="*/ 34237 w 90095"/>
                <a:gd name="connsiteY6" fmla="*/ 1351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34236" y="0"/>
                  </a:moveTo>
                  <a:lnTo>
                    <a:pt x="3153" y="31984"/>
                  </a:lnTo>
                  <a:cubicBezTo>
                    <a:pt x="71936" y="93163"/>
                    <a:pt x="78100" y="198517"/>
                    <a:pt x="16922" y="267299"/>
                  </a:cubicBezTo>
                  <a:cubicBezTo>
                    <a:pt x="11679" y="273194"/>
                    <a:pt x="6024" y="278709"/>
                    <a:pt x="0" y="283802"/>
                  </a:cubicBezTo>
                  <a:lnTo>
                    <a:pt x="30633" y="316687"/>
                  </a:lnTo>
                  <a:cubicBezTo>
                    <a:pt x="118593" y="240398"/>
                    <a:pt x="128055" y="107247"/>
                    <a:pt x="51766" y="19286"/>
                  </a:cubicBezTo>
                  <a:cubicBezTo>
                    <a:pt x="46284" y="12965"/>
                    <a:pt x="40430" y="6977"/>
                    <a:pt x="34237" y="1351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50" name="Freeform 9">
              <a:extLst>
                <a:ext uri="{FF2B5EF4-FFF2-40B4-BE49-F238E27FC236}">
                  <a16:creationId xmlns:a16="http://schemas.microsoft.com/office/drawing/2014/main" id="{2267538F-DC28-4D96-A700-79E22DFE1994}"/>
                </a:ext>
              </a:extLst>
            </p:cNvPr>
            <p:cNvSpPr/>
            <p:nvPr/>
          </p:nvSpPr>
          <p:spPr>
            <a:xfrm>
              <a:off x="698259" y="536575"/>
              <a:ext cx="45048" cy="180192"/>
            </a:xfrm>
            <a:custGeom>
              <a:avLst/>
              <a:gdLst>
                <a:gd name="connsiteX0" fmla="*/ 74819 w 45047"/>
                <a:gd name="connsiteY0" fmla="*/ 32885 h 180191"/>
                <a:gd name="connsiteX1" fmla="*/ 44186 w 45047"/>
                <a:gd name="connsiteY1" fmla="*/ 0 h 180191"/>
                <a:gd name="connsiteX2" fmla="*/ 28324 w 45047"/>
                <a:gd name="connsiteY2" fmla="*/ 172557 h 180191"/>
                <a:gd name="connsiteX3" fmla="*/ 41934 w 45047"/>
                <a:gd name="connsiteY3" fmla="*/ 186499 h 180191"/>
                <a:gd name="connsiteX4" fmla="*/ 73017 w 45047"/>
                <a:gd name="connsiteY4" fmla="*/ 154064 h 180191"/>
                <a:gd name="connsiteX5" fmla="*/ 61442 w 45047"/>
                <a:gd name="connsiteY5" fmla="*/ 44460 h 180191"/>
                <a:gd name="connsiteX6" fmla="*/ 73017 w 45047"/>
                <a:gd name="connsiteY6" fmla="*/ 32885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74819" y="32885"/>
                  </a:moveTo>
                  <a:lnTo>
                    <a:pt x="44186" y="0"/>
                  </a:lnTo>
                  <a:cubicBezTo>
                    <a:pt x="-7844" y="43270"/>
                    <a:pt x="-14946" y="120526"/>
                    <a:pt x="28324" y="172557"/>
                  </a:cubicBezTo>
                  <a:cubicBezTo>
                    <a:pt x="32484" y="177558"/>
                    <a:pt x="37034" y="182220"/>
                    <a:pt x="41934" y="186499"/>
                  </a:cubicBezTo>
                  <a:lnTo>
                    <a:pt x="73017" y="154064"/>
                  </a:lnTo>
                  <a:cubicBezTo>
                    <a:pt x="39554" y="126994"/>
                    <a:pt x="34372" y="77922"/>
                    <a:pt x="61442" y="44460"/>
                  </a:cubicBezTo>
                  <a:cubicBezTo>
                    <a:pt x="64883" y="40206"/>
                    <a:pt x="68763" y="36326"/>
                    <a:pt x="73017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51" name="Freeform 10">
              <a:extLst>
                <a:ext uri="{FF2B5EF4-FFF2-40B4-BE49-F238E27FC236}">
                  <a16:creationId xmlns:a16="http://schemas.microsoft.com/office/drawing/2014/main" id="{51AE680D-F1B7-4028-8377-73DD53066786}"/>
                </a:ext>
              </a:extLst>
            </p:cNvPr>
            <p:cNvSpPr/>
            <p:nvPr/>
          </p:nvSpPr>
          <p:spPr>
            <a:xfrm>
              <a:off x="608938" y="470805"/>
              <a:ext cx="90096" cy="315336"/>
            </a:xfrm>
            <a:custGeom>
              <a:avLst/>
              <a:gdLst>
                <a:gd name="connsiteX0" fmla="*/ 102874 w 90095"/>
                <a:gd name="connsiteY0" fmla="*/ 32885 h 315335"/>
                <a:gd name="connsiteX1" fmla="*/ 72241 w 90095"/>
                <a:gd name="connsiteY1" fmla="*/ 0 h 315335"/>
                <a:gd name="connsiteX2" fmla="*/ 52446 w 90095"/>
                <a:gd name="connsiteY2" fmla="*/ 298770 h 315335"/>
                <a:gd name="connsiteX3" fmla="*/ 68637 w 90095"/>
                <a:gd name="connsiteY3" fmla="*/ 315336 h 315335"/>
                <a:gd name="connsiteX4" fmla="*/ 100171 w 90095"/>
                <a:gd name="connsiteY4" fmla="*/ 282901 h 315335"/>
                <a:gd name="connsiteX5" fmla="*/ 44311 w 90095"/>
                <a:gd name="connsiteY5" fmla="*/ 159019 h 315335"/>
                <a:gd name="connsiteX6" fmla="*/ 102874 w 90095"/>
                <a:gd name="connsiteY6" fmla="*/ 32885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102874" y="32885"/>
                  </a:moveTo>
                  <a:lnTo>
                    <a:pt x="72241" y="0"/>
                  </a:lnTo>
                  <a:cubicBezTo>
                    <a:pt x="-15728" y="77037"/>
                    <a:pt x="-24591" y="210801"/>
                    <a:pt x="52446" y="298770"/>
                  </a:cubicBezTo>
                  <a:cubicBezTo>
                    <a:pt x="57536" y="304583"/>
                    <a:pt x="62942" y="310113"/>
                    <a:pt x="68637" y="315336"/>
                  </a:cubicBezTo>
                  <a:lnTo>
                    <a:pt x="100171" y="282901"/>
                  </a:lnTo>
                  <a:cubicBezTo>
                    <a:pt x="64751" y="251452"/>
                    <a:pt x="44430" y="206386"/>
                    <a:pt x="44311" y="159019"/>
                  </a:cubicBezTo>
                  <a:cubicBezTo>
                    <a:pt x="44701" y="110490"/>
                    <a:pt x="66054" y="64500"/>
                    <a:pt x="102874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52" name="Picture Placeholder 41">
            <a:extLst>
              <a:ext uri="{FF2B5EF4-FFF2-40B4-BE49-F238E27FC236}">
                <a16:creationId xmlns:a16="http://schemas.microsoft.com/office/drawing/2014/main" id="{2FD74DED-B048-4F63-8C4A-77E6DDEA386D}"/>
              </a:ext>
            </a:extLst>
          </p:cNvPr>
          <p:cNvGrpSpPr/>
          <p:nvPr/>
        </p:nvGrpSpPr>
        <p:grpSpPr>
          <a:xfrm>
            <a:off x="8758784" y="3495935"/>
            <a:ext cx="411209" cy="411209"/>
            <a:chOff x="359537" y="359537"/>
            <a:chExt cx="1081151" cy="1081151"/>
          </a:xfrm>
          <a:solidFill>
            <a:srgbClr val="00FF00"/>
          </a:solidFill>
        </p:grpSpPr>
        <p:sp>
          <p:nvSpPr>
            <p:cNvPr id="53" name="Freeform 2">
              <a:extLst>
                <a:ext uri="{FF2B5EF4-FFF2-40B4-BE49-F238E27FC236}">
                  <a16:creationId xmlns:a16="http://schemas.microsoft.com/office/drawing/2014/main" id="{90070515-A16A-4BB6-B8FC-0B0D2AAB2200}"/>
                </a:ext>
              </a:extLst>
            </p:cNvPr>
            <p:cNvSpPr/>
            <p:nvPr/>
          </p:nvSpPr>
          <p:spPr>
            <a:xfrm>
              <a:off x="878940" y="428010"/>
              <a:ext cx="45048" cy="900959"/>
            </a:xfrm>
            <a:custGeom>
              <a:avLst/>
              <a:gdLst>
                <a:gd name="connsiteX0" fmla="*/ 0 w 45047"/>
                <a:gd name="connsiteY0" fmla="*/ 0 h 900959"/>
                <a:gd name="connsiteX1" fmla="*/ 45048 w 45047"/>
                <a:gd name="connsiteY1" fmla="*/ 0 h 900959"/>
                <a:gd name="connsiteX2" fmla="*/ 45048 w 45047"/>
                <a:gd name="connsiteY2" fmla="*/ 944656 h 900959"/>
                <a:gd name="connsiteX3" fmla="*/ 0 w 45047"/>
                <a:gd name="connsiteY3" fmla="*/ 944656 h 900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900959">
                  <a:moveTo>
                    <a:pt x="0" y="0"/>
                  </a:moveTo>
                  <a:lnTo>
                    <a:pt x="45048" y="0"/>
                  </a:lnTo>
                  <a:lnTo>
                    <a:pt x="45048" y="944656"/>
                  </a:lnTo>
                  <a:lnTo>
                    <a:pt x="0" y="944656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54" name="Freeform 3">
              <a:extLst>
                <a:ext uri="{FF2B5EF4-FFF2-40B4-BE49-F238E27FC236}">
                  <a16:creationId xmlns:a16="http://schemas.microsoft.com/office/drawing/2014/main" id="{DF86E39B-0F4A-44DE-912C-F1493F2050C5}"/>
                </a:ext>
              </a:extLst>
            </p:cNvPr>
            <p:cNvSpPr/>
            <p:nvPr/>
          </p:nvSpPr>
          <p:spPr>
            <a:xfrm>
              <a:off x="810467" y="47350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55" name="Freeform 6">
              <a:extLst>
                <a:ext uri="{FF2B5EF4-FFF2-40B4-BE49-F238E27FC236}">
                  <a16:creationId xmlns:a16="http://schemas.microsoft.com/office/drawing/2014/main" id="{6A52C417-E263-48E1-9FC7-6C05DD450C86}"/>
                </a:ext>
              </a:extLst>
            </p:cNvPr>
            <p:cNvSpPr/>
            <p:nvPr/>
          </p:nvSpPr>
          <p:spPr>
            <a:xfrm>
              <a:off x="950116" y="47305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56" name="Freeform 7">
              <a:extLst>
                <a:ext uri="{FF2B5EF4-FFF2-40B4-BE49-F238E27FC236}">
                  <a16:creationId xmlns:a16="http://schemas.microsoft.com/office/drawing/2014/main" id="{02A7C815-9C47-4A03-90FC-1DC2A04EDFB2}"/>
                </a:ext>
              </a:extLst>
            </p:cNvPr>
            <p:cNvSpPr/>
            <p:nvPr/>
          </p:nvSpPr>
          <p:spPr>
            <a:xfrm>
              <a:off x="1035256" y="536125"/>
              <a:ext cx="45048" cy="180192"/>
            </a:xfrm>
            <a:custGeom>
              <a:avLst/>
              <a:gdLst>
                <a:gd name="connsiteX0" fmla="*/ 0 w 45047"/>
                <a:gd name="connsiteY0" fmla="*/ 153613 h 180191"/>
                <a:gd name="connsiteX1" fmla="*/ 30633 w 45047"/>
                <a:gd name="connsiteY1" fmla="*/ 186499 h 180191"/>
                <a:gd name="connsiteX2" fmla="*/ 47873 w 45047"/>
                <a:gd name="connsiteY2" fmla="*/ 15355 h 180191"/>
                <a:gd name="connsiteX3" fmla="*/ 32885 w 45047"/>
                <a:gd name="connsiteY3" fmla="*/ 0 h 180191"/>
                <a:gd name="connsiteX4" fmla="*/ 0 w 45047"/>
                <a:gd name="connsiteY4" fmla="*/ 32434 h 180191"/>
                <a:gd name="connsiteX5" fmla="*/ 12294 w 45047"/>
                <a:gd name="connsiteY5" fmla="*/ 141319 h 180191"/>
                <a:gd name="connsiteX6" fmla="*/ 0 w 45047"/>
                <a:gd name="connsiteY6" fmla="*/ 153613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0" y="153613"/>
                  </a:moveTo>
                  <a:lnTo>
                    <a:pt x="30633" y="186499"/>
                  </a:lnTo>
                  <a:cubicBezTo>
                    <a:pt x="82654" y="143999"/>
                    <a:pt x="90372" y="67376"/>
                    <a:pt x="47873" y="15355"/>
                  </a:cubicBezTo>
                  <a:cubicBezTo>
                    <a:pt x="43339" y="9805"/>
                    <a:pt x="38324" y="4667"/>
                    <a:pt x="32885" y="0"/>
                  </a:cubicBezTo>
                  <a:lnTo>
                    <a:pt x="0" y="32434"/>
                  </a:lnTo>
                  <a:cubicBezTo>
                    <a:pt x="33463" y="59107"/>
                    <a:pt x="38967" y="107857"/>
                    <a:pt x="12294" y="141319"/>
                  </a:cubicBezTo>
                  <a:cubicBezTo>
                    <a:pt x="8670" y="145866"/>
                    <a:pt x="4546" y="149990"/>
                    <a:pt x="0" y="153613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C511BF23-6DF4-44CC-B1DB-58F2F7AB97EC}"/>
                </a:ext>
              </a:extLst>
            </p:cNvPr>
            <p:cNvSpPr/>
            <p:nvPr/>
          </p:nvSpPr>
          <p:spPr>
            <a:xfrm>
              <a:off x="1096071" y="471706"/>
              <a:ext cx="90096" cy="315336"/>
            </a:xfrm>
            <a:custGeom>
              <a:avLst/>
              <a:gdLst>
                <a:gd name="connsiteX0" fmla="*/ 34236 w 90095"/>
                <a:gd name="connsiteY0" fmla="*/ 0 h 315335"/>
                <a:gd name="connsiteX1" fmla="*/ 3153 w 90095"/>
                <a:gd name="connsiteY1" fmla="*/ 31984 h 315335"/>
                <a:gd name="connsiteX2" fmla="*/ 16922 w 90095"/>
                <a:gd name="connsiteY2" fmla="*/ 267299 h 315335"/>
                <a:gd name="connsiteX3" fmla="*/ 0 w 90095"/>
                <a:gd name="connsiteY3" fmla="*/ 283802 h 315335"/>
                <a:gd name="connsiteX4" fmla="*/ 30633 w 90095"/>
                <a:gd name="connsiteY4" fmla="*/ 316687 h 315335"/>
                <a:gd name="connsiteX5" fmla="*/ 51766 w 90095"/>
                <a:gd name="connsiteY5" fmla="*/ 19286 h 315335"/>
                <a:gd name="connsiteX6" fmla="*/ 34237 w 90095"/>
                <a:gd name="connsiteY6" fmla="*/ 1351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34236" y="0"/>
                  </a:moveTo>
                  <a:lnTo>
                    <a:pt x="3153" y="31984"/>
                  </a:lnTo>
                  <a:cubicBezTo>
                    <a:pt x="71936" y="93163"/>
                    <a:pt x="78100" y="198517"/>
                    <a:pt x="16922" y="267299"/>
                  </a:cubicBezTo>
                  <a:cubicBezTo>
                    <a:pt x="11679" y="273194"/>
                    <a:pt x="6024" y="278709"/>
                    <a:pt x="0" y="283802"/>
                  </a:cubicBezTo>
                  <a:lnTo>
                    <a:pt x="30633" y="316687"/>
                  </a:lnTo>
                  <a:cubicBezTo>
                    <a:pt x="118593" y="240398"/>
                    <a:pt x="128055" y="107247"/>
                    <a:pt x="51766" y="19286"/>
                  </a:cubicBezTo>
                  <a:cubicBezTo>
                    <a:pt x="46284" y="12965"/>
                    <a:pt x="40430" y="6977"/>
                    <a:pt x="34237" y="1351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58" name="Freeform 9">
              <a:extLst>
                <a:ext uri="{FF2B5EF4-FFF2-40B4-BE49-F238E27FC236}">
                  <a16:creationId xmlns:a16="http://schemas.microsoft.com/office/drawing/2014/main" id="{3D0D3CF1-213C-4EA1-85B9-B4812BE8C461}"/>
                </a:ext>
              </a:extLst>
            </p:cNvPr>
            <p:cNvSpPr/>
            <p:nvPr/>
          </p:nvSpPr>
          <p:spPr>
            <a:xfrm>
              <a:off x="698259" y="536575"/>
              <a:ext cx="45048" cy="180192"/>
            </a:xfrm>
            <a:custGeom>
              <a:avLst/>
              <a:gdLst>
                <a:gd name="connsiteX0" fmla="*/ 74819 w 45047"/>
                <a:gd name="connsiteY0" fmla="*/ 32885 h 180191"/>
                <a:gd name="connsiteX1" fmla="*/ 44186 w 45047"/>
                <a:gd name="connsiteY1" fmla="*/ 0 h 180191"/>
                <a:gd name="connsiteX2" fmla="*/ 28324 w 45047"/>
                <a:gd name="connsiteY2" fmla="*/ 172557 h 180191"/>
                <a:gd name="connsiteX3" fmla="*/ 41934 w 45047"/>
                <a:gd name="connsiteY3" fmla="*/ 186499 h 180191"/>
                <a:gd name="connsiteX4" fmla="*/ 73017 w 45047"/>
                <a:gd name="connsiteY4" fmla="*/ 154064 h 180191"/>
                <a:gd name="connsiteX5" fmla="*/ 61442 w 45047"/>
                <a:gd name="connsiteY5" fmla="*/ 44460 h 180191"/>
                <a:gd name="connsiteX6" fmla="*/ 73017 w 45047"/>
                <a:gd name="connsiteY6" fmla="*/ 32885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74819" y="32885"/>
                  </a:moveTo>
                  <a:lnTo>
                    <a:pt x="44186" y="0"/>
                  </a:lnTo>
                  <a:cubicBezTo>
                    <a:pt x="-7844" y="43270"/>
                    <a:pt x="-14946" y="120526"/>
                    <a:pt x="28324" y="172557"/>
                  </a:cubicBezTo>
                  <a:cubicBezTo>
                    <a:pt x="32484" y="177558"/>
                    <a:pt x="37034" y="182220"/>
                    <a:pt x="41934" y="186499"/>
                  </a:cubicBezTo>
                  <a:lnTo>
                    <a:pt x="73017" y="154064"/>
                  </a:lnTo>
                  <a:cubicBezTo>
                    <a:pt x="39554" y="126994"/>
                    <a:pt x="34372" y="77922"/>
                    <a:pt x="61442" y="44460"/>
                  </a:cubicBezTo>
                  <a:cubicBezTo>
                    <a:pt x="64883" y="40206"/>
                    <a:pt x="68763" y="36326"/>
                    <a:pt x="73017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59" name="Freeform 10">
              <a:extLst>
                <a:ext uri="{FF2B5EF4-FFF2-40B4-BE49-F238E27FC236}">
                  <a16:creationId xmlns:a16="http://schemas.microsoft.com/office/drawing/2014/main" id="{7AF17529-A4D1-49C0-93A2-A143E521DB4B}"/>
                </a:ext>
              </a:extLst>
            </p:cNvPr>
            <p:cNvSpPr/>
            <p:nvPr/>
          </p:nvSpPr>
          <p:spPr>
            <a:xfrm>
              <a:off x="608938" y="470805"/>
              <a:ext cx="90096" cy="315336"/>
            </a:xfrm>
            <a:custGeom>
              <a:avLst/>
              <a:gdLst>
                <a:gd name="connsiteX0" fmla="*/ 102874 w 90095"/>
                <a:gd name="connsiteY0" fmla="*/ 32885 h 315335"/>
                <a:gd name="connsiteX1" fmla="*/ 72241 w 90095"/>
                <a:gd name="connsiteY1" fmla="*/ 0 h 315335"/>
                <a:gd name="connsiteX2" fmla="*/ 52446 w 90095"/>
                <a:gd name="connsiteY2" fmla="*/ 298770 h 315335"/>
                <a:gd name="connsiteX3" fmla="*/ 68637 w 90095"/>
                <a:gd name="connsiteY3" fmla="*/ 315336 h 315335"/>
                <a:gd name="connsiteX4" fmla="*/ 100171 w 90095"/>
                <a:gd name="connsiteY4" fmla="*/ 282901 h 315335"/>
                <a:gd name="connsiteX5" fmla="*/ 44311 w 90095"/>
                <a:gd name="connsiteY5" fmla="*/ 159019 h 315335"/>
                <a:gd name="connsiteX6" fmla="*/ 102874 w 90095"/>
                <a:gd name="connsiteY6" fmla="*/ 32885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102874" y="32885"/>
                  </a:moveTo>
                  <a:lnTo>
                    <a:pt x="72241" y="0"/>
                  </a:lnTo>
                  <a:cubicBezTo>
                    <a:pt x="-15728" y="77037"/>
                    <a:pt x="-24591" y="210801"/>
                    <a:pt x="52446" y="298770"/>
                  </a:cubicBezTo>
                  <a:cubicBezTo>
                    <a:pt x="57536" y="304583"/>
                    <a:pt x="62942" y="310113"/>
                    <a:pt x="68637" y="315336"/>
                  </a:cubicBezTo>
                  <a:lnTo>
                    <a:pt x="100171" y="282901"/>
                  </a:lnTo>
                  <a:cubicBezTo>
                    <a:pt x="64751" y="251452"/>
                    <a:pt x="44430" y="206386"/>
                    <a:pt x="44311" y="159019"/>
                  </a:cubicBezTo>
                  <a:cubicBezTo>
                    <a:pt x="44701" y="110490"/>
                    <a:pt x="66054" y="64500"/>
                    <a:pt x="102874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60" name="Picture Placeholder 41">
            <a:extLst>
              <a:ext uri="{FF2B5EF4-FFF2-40B4-BE49-F238E27FC236}">
                <a16:creationId xmlns:a16="http://schemas.microsoft.com/office/drawing/2014/main" id="{A41022D1-4376-4308-A84B-64D0586EE2B7}"/>
              </a:ext>
            </a:extLst>
          </p:cNvPr>
          <p:cNvGrpSpPr/>
          <p:nvPr/>
        </p:nvGrpSpPr>
        <p:grpSpPr>
          <a:xfrm>
            <a:off x="10772285" y="3783608"/>
            <a:ext cx="340424" cy="411209"/>
            <a:chOff x="359537" y="359537"/>
            <a:chExt cx="1081151" cy="1081151"/>
          </a:xfrm>
          <a:solidFill>
            <a:srgbClr val="0000FF"/>
          </a:solidFill>
        </p:grpSpPr>
        <p:sp>
          <p:nvSpPr>
            <p:cNvPr id="61" name="Freeform 2">
              <a:extLst>
                <a:ext uri="{FF2B5EF4-FFF2-40B4-BE49-F238E27FC236}">
                  <a16:creationId xmlns:a16="http://schemas.microsoft.com/office/drawing/2014/main" id="{65B97327-151B-45F8-B8FD-C42DC098504F}"/>
                </a:ext>
              </a:extLst>
            </p:cNvPr>
            <p:cNvSpPr/>
            <p:nvPr/>
          </p:nvSpPr>
          <p:spPr>
            <a:xfrm>
              <a:off x="878940" y="428010"/>
              <a:ext cx="45048" cy="900959"/>
            </a:xfrm>
            <a:custGeom>
              <a:avLst/>
              <a:gdLst>
                <a:gd name="connsiteX0" fmla="*/ 0 w 45047"/>
                <a:gd name="connsiteY0" fmla="*/ 0 h 900959"/>
                <a:gd name="connsiteX1" fmla="*/ 45048 w 45047"/>
                <a:gd name="connsiteY1" fmla="*/ 0 h 900959"/>
                <a:gd name="connsiteX2" fmla="*/ 45048 w 45047"/>
                <a:gd name="connsiteY2" fmla="*/ 944656 h 900959"/>
                <a:gd name="connsiteX3" fmla="*/ 0 w 45047"/>
                <a:gd name="connsiteY3" fmla="*/ 944656 h 900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900959">
                  <a:moveTo>
                    <a:pt x="0" y="0"/>
                  </a:moveTo>
                  <a:lnTo>
                    <a:pt x="45048" y="0"/>
                  </a:lnTo>
                  <a:lnTo>
                    <a:pt x="45048" y="944656"/>
                  </a:lnTo>
                  <a:lnTo>
                    <a:pt x="0" y="944656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62" name="Freeform 3">
              <a:extLst>
                <a:ext uri="{FF2B5EF4-FFF2-40B4-BE49-F238E27FC236}">
                  <a16:creationId xmlns:a16="http://schemas.microsoft.com/office/drawing/2014/main" id="{0BCBB080-0AB4-4108-96DE-9C15B1155C80}"/>
                </a:ext>
              </a:extLst>
            </p:cNvPr>
            <p:cNvSpPr/>
            <p:nvPr/>
          </p:nvSpPr>
          <p:spPr>
            <a:xfrm>
              <a:off x="810467" y="47350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63" name="Freeform 6">
              <a:extLst>
                <a:ext uri="{FF2B5EF4-FFF2-40B4-BE49-F238E27FC236}">
                  <a16:creationId xmlns:a16="http://schemas.microsoft.com/office/drawing/2014/main" id="{9A6E4ACF-0441-4764-ABBE-D419683ECF6E}"/>
                </a:ext>
              </a:extLst>
            </p:cNvPr>
            <p:cNvSpPr/>
            <p:nvPr/>
          </p:nvSpPr>
          <p:spPr>
            <a:xfrm>
              <a:off x="950116" y="47305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64" name="Freeform 7">
              <a:extLst>
                <a:ext uri="{FF2B5EF4-FFF2-40B4-BE49-F238E27FC236}">
                  <a16:creationId xmlns:a16="http://schemas.microsoft.com/office/drawing/2014/main" id="{4A4770E7-8877-4416-ADB7-6BDE22FF96A9}"/>
                </a:ext>
              </a:extLst>
            </p:cNvPr>
            <p:cNvSpPr/>
            <p:nvPr/>
          </p:nvSpPr>
          <p:spPr>
            <a:xfrm>
              <a:off x="1035256" y="536125"/>
              <a:ext cx="45048" cy="180192"/>
            </a:xfrm>
            <a:custGeom>
              <a:avLst/>
              <a:gdLst>
                <a:gd name="connsiteX0" fmla="*/ 0 w 45047"/>
                <a:gd name="connsiteY0" fmla="*/ 153613 h 180191"/>
                <a:gd name="connsiteX1" fmla="*/ 30633 w 45047"/>
                <a:gd name="connsiteY1" fmla="*/ 186499 h 180191"/>
                <a:gd name="connsiteX2" fmla="*/ 47873 w 45047"/>
                <a:gd name="connsiteY2" fmla="*/ 15355 h 180191"/>
                <a:gd name="connsiteX3" fmla="*/ 32885 w 45047"/>
                <a:gd name="connsiteY3" fmla="*/ 0 h 180191"/>
                <a:gd name="connsiteX4" fmla="*/ 0 w 45047"/>
                <a:gd name="connsiteY4" fmla="*/ 32434 h 180191"/>
                <a:gd name="connsiteX5" fmla="*/ 12294 w 45047"/>
                <a:gd name="connsiteY5" fmla="*/ 141319 h 180191"/>
                <a:gd name="connsiteX6" fmla="*/ 0 w 45047"/>
                <a:gd name="connsiteY6" fmla="*/ 153613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0" y="153613"/>
                  </a:moveTo>
                  <a:lnTo>
                    <a:pt x="30633" y="186499"/>
                  </a:lnTo>
                  <a:cubicBezTo>
                    <a:pt x="82654" y="143999"/>
                    <a:pt x="90372" y="67376"/>
                    <a:pt x="47873" y="15355"/>
                  </a:cubicBezTo>
                  <a:cubicBezTo>
                    <a:pt x="43339" y="9805"/>
                    <a:pt x="38324" y="4667"/>
                    <a:pt x="32885" y="0"/>
                  </a:cubicBezTo>
                  <a:lnTo>
                    <a:pt x="0" y="32434"/>
                  </a:lnTo>
                  <a:cubicBezTo>
                    <a:pt x="33463" y="59107"/>
                    <a:pt x="38967" y="107857"/>
                    <a:pt x="12294" y="141319"/>
                  </a:cubicBezTo>
                  <a:cubicBezTo>
                    <a:pt x="8670" y="145866"/>
                    <a:pt x="4546" y="149990"/>
                    <a:pt x="0" y="153613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7B0F91B3-DD35-4C7D-AD94-3DF145B48053}"/>
                </a:ext>
              </a:extLst>
            </p:cNvPr>
            <p:cNvSpPr/>
            <p:nvPr/>
          </p:nvSpPr>
          <p:spPr>
            <a:xfrm>
              <a:off x="1096071" y="471706"/>
              <a:ext cx="90096" cy="315336"/>
            </a:xfrm>
            <a:custGeom>
              <a:avLst/>
              <a:gdLst>
                <a:gd name="connsiteX0" fmla="*/ 34236 w 90095"/>
                <a:gd name="connsiteY0" fmla="*/ 0 h 315335"/>
                <a:gd name="connsiteX1" fmla="*/ 3153 w 90095"/>
                <a:gd name="connsiteY1" fmla="*/ 31984 h 315335"/>
                <a:gd name="connsiteX2" fmla="*/ 16922 w 90095"/>
                <a:gd name="connsiteY2" fmla="*/ 267299 h 315335"/>
                <a:gd name="connsiteX3" fmla="*/ 0 w 90095"/>
                <a:gd name="connsiteY3" fmla="*/ 283802 h 315335"/>
                <a:gd name="connsiteX4" fmla="*/ 30633 w 90095"/>
                <a:gd name="connsiteY4" fmla="*/ 316687 h 315335"/>
                <a:gd name="connsiteX5" fmla="*/ 51766 w 90095"/>
                <a:gd name="connsiteY5" fmla="*/ 19286 h 315335"/>
                <a:gd name="connsiteX6" fmla="*/ 34237 w 90095"/>
                <a:gd name="connsiteY6" fmla="*/ 1351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34236" y="0"/>
                  </a:moveTo>
                  <a:lnTo>
                    <a:pt x="3153" y="31984"/>
                  </a:lnTo>
                  <a:cubicBezTo>
                    <a:pt x="71936" y="93163"/>
                    <a:pt x="78100" y="198517"/>
                    <a:pt x="16922" y="267299"/>
                  </a:cubicBezTo>
                  <a:cubicBezTo>
                    <a:pt x="11679" y="273194"/>
                    <a:pt x="6024" y="278709"/>
                    <a:pt x="0" y="283802"/>
                  </a:cubicBezTo>
                  <a:lnTo>
                    <a:pt x="30633" y="316687"/>
                  </a:lnTo>
                  <a:cubicBezTo>
                    <a:pt x="118593" y="240398"/>
                    <a:pt x="128055" y="107247"/>
                    <a:pt x="51766" y="19286"/>
                  </a:cubicBezTo>
                  <a:cubicBezTo>
                    <a:pt x="46284" y="12965"/>
                    <a:pt x="40430" y="6977"/>
                    <a:pt x="34237" y="1351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66" name="Freeform 9">
              <a:extLst>
                <a:ext uri="{FF2B5EF4-FFF2-40B4-BE49-F238E27FC236}">
                  <a16:creationId xmlns:a16="http://schemas.microsoft.com/office/drawing/2014/main" id="{8C6B6091-02B5-45D3-9ECC-23B39FAB0C9C}"/>
                </a:ext>
              </a:extLst>
            </p:cNvPr>
            <p:cNvSpPr/>
            <p:nvPr/>
          </p:nvSpPr>
          <p:spPr>
            <a:xfrm>
              <a:off x="698259" y="536575"/>
              <a:ext cx="45048" cy="180192"/>
            </a:xfrm>
            <a:custGeom>
              <a:avLst/>
              <a:gdLst>
                <a:gd name="connsiteX0" fmla="*/ 74819 w 45047"/>
                <a:gd name="connsiteY0" fmla="*/ 32885 h 180191"/>
                <a:gd name="connsiteX1" fmla="*/ 44186 w 45047"/>
                <a:gd name="connsiteY1" fmla="*/ 0 h 180191"/>
                <a:gd name="connsiteX2" fmla="*/ 28324 w 45047"/>
                <a:gd name="connsiteY2" fmla="*/ 172557 h 180191"/>
                <a:gd name="connsiteX3" fmla="*/ 41934 w 45047"/>
                <a:gd name="connsiteY3" fmla="*/ 186499 h 180191"/>
                <a:gd name="connsiteX4" fmla="*/ 73017 w 45047"/>
                <a:gd name="connsiteY4" fmla="*/ 154064 h 180191"/>
                <a:gd name="connsiteX5" fmla="*/ 61442 w 45047"/>
                <a:gd name="connsiteY5" fmla="*/ 44460 h 180191"/>
                <a:gd name="connsiteX6" fmla="*/ 73017 w 45047"/>
                <a:gd name="connsiteY6" fmla="*/ 32885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74819" y="32885"/>
                  </a:moveTo>
                  <a:lnTo>
                    <a:pt x="44186" y="0"/>
                  </a:lnTo>
                  <a:cubicBezTo>
                    <a:pt x="-7844" y="43270"/>
                    <a:pt x="-14946" y="120526"/>
                    <a:pt x="28324" y="172557"/>
                  </a:cubicBezTo>
                  <a:cubicBezTo>
                    <a:pt x="32484" y="177558"/>
                    <a:pt x="37034" y="182220"/>
                    <a:pt x="41934" y="186499"/>
                  </a:cubicBezTo>
                  <a:lnTo>
                    <a:pt x="73017" y="154064"/>
                  </a:lnTo>
                  <a:cubicBezTo>
                    <a:pt x="39554" y="126994"/>
                    <a:pt x="34372" y="77922"/>
                    <a:pt x="61442" y="44460"/>
                  </a:cubicBezTo>
                  <a:cubicBezTo>
                    <a:pt x="64883" y="40206"/>
                    <a:pt x="68763" y="36326"/>
                    <a:pt x="73017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67" name="Freeform 10">
              <a:extLst>
                <a:ext uri="{FF2B5EF4-FFF2-40B4-BE49-F238E27FC236}">
                  <a16:creationId xmlns:a16="http://schemas.microsoft.com/office/drawing/2014/main" id="{9463517D-D653-499C-99A6-C6C404895187}"/>
                </a:ext>
              </a:extLst>
            </p:cNvPr>
            <p:cNvSpPr/>
            <p:nvPr/>
          </p:nvSpPr>
          <p:spPr>
            <a:xfrm>
              <a:off x="608938" y="470805"/>
              <a:ext cx="90096" cy="315336"/>
            </a:xfrm>
            <a:custGeom>
              <a:avLst/>
              <a:gdLst>
                <a:gd name="connsiteX0" fmla="*/ 102874 w 90095"/>
                <a:gd name="connsiteY0" fmla="*/ 32885 h 315335"/>
                <a:gd name="connsiteX1" fmla="*/ 72241 w 90095"/>
                <a:gd name="connsiteY1" fmla="*/ 0 h 315335"/>
                <a:gd name="connsiteX2" fmla="*/ 52446 w 90095"/>
                <a:gd name="connsiteY2" fmla="*/ 298770 h 315335"/>
                <a:gd name="connsiteX3" fmla="*/ 68637 w 90095"/>
                <a:gd name="connsiteY3" fmla="*/ 315336 h 315335"/>
                <a:gd name="connsiteX4" fmla="*/ 100171 w 90095"/>
                <a:gd name="connsiteY4" fmla="*/ 282901 h 315335"/>
                <a:gd name="connsiteX5" fmla="*/ 44311 w 90095"/>
                <a:gd name="connsiteY5" fmla="*/ 159019 h 315335"/>
                <a:gd name="connsiteX6" fmla="*/ 102874 w 90095"/>
                <a:gd name="connsiteY6" fmla="*/ 32885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102874" y="32885"/>
                  </a:moveTo>
                  <a:lnTo>
                    <a:pt x="72241" y="0"/>
                  </a:lnTo>
                  <a:cubicBezTo>
                    <a:pt x="-15728" y="77037"/>
                    <a:pt x="-24591" y="210801"/>
                    <a:pt x="52446" y="298770"/>
                  </a:cubicBezTo>
                  <a:cubicBezTo>
                    <a:pt x="57536" y="304583"/>
                    <a:pt x="62942" y="310113"/>
                    <a:pt x="68637" y="315336"/>
                  </a:cubicBezTo>
                  <a:lnTo>
                    <a:pt x="100171" y="282901"/>
                  </a:lnTo>
                  <a:cubicBezTo>
                    <a:pt x="64751" y="251452"/>
                    <a:pt x="44430" y="206386"/>
                    <a:pt x="44311" y="159019"/>
                  </a:cubicBezTo>
                  <a:cubicBezTo>
                    <a:pt x="44701" y="110490"/>
                    <a:pt x="66054" y="64500"/>
                    <a:pt x="102874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sp>
        <p:nvSpPr>
          <p:cNvPr id="69" name="Oval 68">
            <a:extLst>
              <a:ext uri="{FF2B5EF4-FFF2-40B4-BE49-F238E27FC236}">
                <a16:creationId xmlns:a16="http://schemas.microsoft.com/office/drawing/2014/main" id="{8442801B-CBDA-4BA7-ABCF-995523C9E2E4}"/>
              </a:ext>
            </a:extLst>
          </p:cNvPr>
          <p:cNvSpPr/>
          <p:nvPr/>
        </p:nvSpPr>
        <p:spPr bwMode="auto">
          <a:xfrm>
            <a:off x="9735770" y="2780928"/>
            <a:ext cx="2400120" cy="240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0F8B74-649E-4FF0-8B42-E4B1B404FEDD}"/>
              </a:ext>
            </a:extLst>
          </p:cNvPr>
          <p:cNvSpPr/>
          <p:nvPr/>
        </p:nvSpPr>
        <p:spPr bwMode="auto">
          <a:xfrm>
            <a:off x="10103522" y="4265913"/>
            <a:ext cx="288032" cy="196101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51D97D4-6144-47ED-A05D-E3B731AB58DD}"/>
              </a:ext>
            </a:extLst>
          </p:cNvPr>
          <p:cNvSpPr/>
          <p:nvPr/>
        </p:nvSpPr>
        <p:spPr bwMode="auto">
          <a:xfrm>
            <a:off x="10888552" y="4483818"/>
            <a:ext cx="288032" cy="196101"/>
          </a:xfrm>
          <a:prstGeom prst="rect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STA2</a:t>
            </a:r>
            <a:endParaRPr kumimoji="0" lang="en-US" sz="7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A184E46-4B07-42FE-8336-83A4CF489A53}"/>
              </a:ext>
            </a:extLst>
          </p:cNvPr>
          <p:cNvSpPr/>
          <p:nvPr/>
        </p:nvSpPr>
        <p:spPr bwMode="auto">
          <a:xfrm>
            <a:off x="8999722" y="3687700"/>
            <a:ext cx="288032" cy="196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AP1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556583A-13EB-442E-9DB4-31FD9F1AB29E}"/>
              </a:ext>
            </a:extLst>
          </p:cNvPr>
          <p:cNvSpPr/>
          <p:nvPr/>
        </p:nvSpPr>
        <p:spPr bwMode="auto">
          <a:xfrm>
            <a:off x="9391465" y="4365891"/>
            <a:ext cx="288032" cy="196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AP2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BF455F-9683-4CF7-B9DB-23A1C05DC2F2}"/>
              </a:ext>
            </a:extLst>
          </p:cNvPr>
          <p:cNvSpPr/>
          <p:nvPr/>
        </p:nvSpPr>
        <p:spPr bwMode="auto">
          <a:xfrm>
            <a:off x="10941865" y="3961272"/>
            <a:ext cx="288032" cy="196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AP3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9278A2EA-5AB5-46A2-AFF1-8002D8EB6534}"/>
              </a:ext>
            </a:extLst>
          </p:cNvPr>
          <p:cNvCxnSpPr>
            <a:cxnSpLocks/>
          </p:cNvCxnSpPr>
          <p:nvPr/>
        </p:nvCxnSpPr>
        <p:spPr bwMode="auto">
          <a:xfrm flipH="1">
            <a:off x="9679497" y="2190057"/>
            <a:ext cx="576034" cy="11669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6" name="Rectangle 2">
            <a:extLst>
              <a:ext uri="{FF2B5EF4-FFF2-40B4-BE49-F238E27FC236}">
                <a16:creationId xmlns:a16="http://schemas.microsoft.com/office/drawing/2014/main" id="{4E6CBB7E-BCA3-4F43-BD1F-BD48274E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6382" y="1802152"/>
            <a:ext cx="2016224" cy="5290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kern="0" dirty="0"/>
              <a:t>Protected area</a:t>
            </a:r>
            <a:endParaRPr lang="en-GB" b="0" kern="0" dirty="0">
              <a:highlight>
                <a:srgbClr val="FFFF00"/>
              </a:highlight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AE486C9F-49D7-45CE-9BB6-AABFE15B0DBD}"/>
              </a:ext>
            </a:extLst>
          </p:cNvPr>
          <p:cNvSpPr/>
          <p:nvPr/>
        </p:nvSpPr>
        <p:spPr bwMode="auto">
          <a:xfrm>
            <a:off x="8196167" y="3176379"/>
            <a:ext cx="2400120" cy="240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6897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believe the increased hidden node problem in multi-AP environments (e.g. coordinated AP transmission) should be addressed by </a:t>
            </a:r>
            <a:r>
              <a:rPr lang="en-GB" dirty="0" err="1"/>
              <a:t>TGbe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/>
              <a:t>Yes/No/Abstain: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4734A-B105-4560-BB2C-32623BDE8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F6EE-F450-43CF-9935-1492C3545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you prefer a centralized solution as in option 1 or a distributed as in </a:t>
            </a:r>
          </a:p>
          <a:p>
            <a:r>
              <a:rPr lang="sv-SE" dirty="0"/>
              <a:t>	option 2 to address the problem in SP 1? (The exact nature of the solution is TBD)</a:t>
            </a:r>
          </a:p>
          <a:p>
            <a:endParaRPr lang="sv-SE" dirty="0"/>
          </a:p>
          <a:p>
            <a:r>
              <a:rPr lang="sv-SE" dirty="0"/>
              <a:t>Option 1/Option 2/Abstain: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13725-AD22-4D26-B47E-DDA0B7CD7C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01FC6-8115-4ED8-B5E3-B30088665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A43B8F-7156-4583-8DB2-7E2B95C5F5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988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>
                <a:hlinkClick r:id="rId3"/>
              </a:rPr>
              <a:t>https://mentor.ieee.org/802.11/dcn/19/11-19-1262-09-00be-specification-framework-for-tgbe.docx</a:t>
            </a:r>
            <a:r>
              <a:rPr lang="en-GB" dirty="0"/>
              <a:t> </a:t>
            </a:r>
          </a:p>
          <a:p>
            <a:r>
              <a:rPr lang="en-GB" dirty="0"/>
              <a:t>[2]	</a:t>
            </a:r>
            <a:r>
              <a:rPr lang="en-GB" dirty="0">
                <a:hlinkClick r:id="rId4"/>
              </a:rPr>
              <a:t>https://mentor.ieee.org/802.11/dcn/20/11-20-0643-00-00be-mu-rts-in-multi-ap-operation.pptx</a:t>
            </a: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18932effffb448ca6814626b164f3f24">
  <xsd:schema xmlns:xsd="http://www.w3.org/2001/XMLSchema" xmlns:xs="http://www.w3.org/2001/XMLSchema" xmlns:p="http://schemas.microsoft.com/office/2006/metadata/properties" xmlns:ns3="6f846979-0e6f-42ff-8b87-e1893efeda99" xmlns:ns4="db33437f-65a5-48c5-b537-19efd290f967" targetNamespace="http://schemas.microsoft.com/office/2006/metadata/properties" ma:root="true" ma:fieldsID="b600a937ee3d06ab6c79a7a5603f0094" ns3:_="" ns4:_="">
    <xsd:import namespace="6f846979-0e6f-42ff-8b87-e1893efeda99"/>
    <xsd:import namespace="db33437f-65a5-48c5-b537-19efd290f9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BFD701-58DE-4A98-B158-313219A808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db33437f-65a5-48c5-b537-19efd290f9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34A982-3E97-4EB0-9802-F81AEEAB02B7}">
  <ds:schemaRefs>
    <ds:schemaRef ds:uri="http://schemas.microsoft.com/office/2006/metadata/properties"/>
    <ds:schemaRef ds:uri="db33437f-65a5-48c5-b537-19efd290f967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F9DBD0C-3DF7-4653-AE74-BF9F2C0894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1398</TotalTime>
  <Words>528</Words>
  <Application>Microsoft Office PowerPoint</Application>
  <PresentationFormat>Widescreen</PresentationFormat>
  <Paragraphs>111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Office Theme</vt:lpstr>
      <vt:lpstr>Document</vt:lpstr>
      <vt:lpstr>Hidden Node Protection in Coordinated AP Transmissions</vt:lpstr>
      <vt:lpstr>Abstract</vt:lpstr>
      <vt:lpstr>Hidden Node Problem in Multi-AP</vt:lpstr>
      <vt:lpstr>Option 1: Centralized</vt:lpstr>
      <vt:lpstr>Option 2: Distributed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RTS/CTS with TXOP sharing</dc:title>
  <dc:creator>Dennis Sundman</dc:creator>
  <cp:lastModifiedBy>Dennis Sundman</cp:lastModifiedBy>
  <cp:revision>49</cp:revision>
  <cp:lastPrinted>1601-01-01T00:00:00Z</cp:lastPrinted>
  <dcterms:created xsi:type="dcterms:W3CDTF">2020-05-27T14:17:45Z</dcterms:created>
  <dcterms:modified xsi:type="dcterms:W3CDTF">2020-09-02T17:59:40Z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