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424" r:id="rId4"/>
    <p:sldId id="425" r:id="rId5"/>
    <p:sldId id="552" r:id="rId6"/>
    <p:sldId id="554" r:id="rId7"/>
    <p:sldId id="544" r:id="rId8"/>
    <p:sldId id="556" r:id="rId9"/>
    <p:sldId id="557" r:id="rId10"/>
    <p:sldId id="558" r:id="rId11"/>
    <p:sldId id="547" r:id="rId12"/>
    <p:sldId id="553" r:id="rId13"/>
    <p:sldId id="548" r:id="rId14"/>
    <p:sldId id="549" r:id="rId15"/>
    <p:sldId id="542" r:id="rId16"/>
    <p:sldId id="551" r:id="rId17"/>
    <p:sldId id="55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20"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10"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198" autoAdjust="0"/>
  </p:normalViewPr>
  <p:slideViewPr>
    <p:cSldViewPr>
      <p:cViewPr varScale="1">
        <p:scale>
          <a:sx n="116" d="100"/>
          <a:sy n="116" d="100"/>
        </p:scale>
        <p:origin x="144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202" y="111"/>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10</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287166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1924"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944BEF82-572A-4B8A-963F-76D7AD5FBAA0}" type="slidenum">
              <a:rPr lang="en-CA" altLang="zh-CN"/>
              <a:pPr/>
              <a:t>12</a:t>
            </a:fld>
            <a:endParaRPr lang="en-CA" altLang="zh-CN"/>
          </a:p>
        </p:txBody>
      </p:sp>
      <p:sp>
        <p:nvSpPr>
          <p:cNvPr id="81925" name="Rectangle 2"/>
          <p:cNvSpPr>
            <a:spLocks noGrp="1" noRot="1" noChangeAspect="1" noChangeArrowheads="1" noTextEdit="1"/>
          </p:cNvSpPr>
          <p:nvPr>
            <p:ph type="sldImg"/>
          </p:nvPr>
        </p:nvSpPr>
        <p:spPr>
          <a:xfrm>
            <a:off x="1154113" y="701675"/>
            <a:ext cx="4625975" cy="3468688"/>
          </a:xfrm>
          <a:ln cap="flat"/>
        </p:spPr>
      </p:sp>
      <p:sp>
        <p:nvSpPr>
          <p:cNvPr id="8192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4243738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8068"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4F97787D-24FF-451B-A04D-580EDFA14627}" type="slidenum">
              <a:rPr lang="en-CA" altLang="zh-CN"/>
              <a:pPr/>
              <a:t>13</a:t>
            </a:fld>
            <a:endParaRPr lang="en-CA" altLang="zh-CN"/>
          </a:p>
        </p:txBody>
      </p:sp>
      <p:sp>
        <p:nvSpPr>
          <p:cNvPr id="88069" name="Rectangle 2"/>
          <p:cNvSpPr>
            <a:spLocks noGrp="1" noRot="1" noChangeAspect="1" noChangeArrowheads="1" noTextEdit="1"/>
          </p:cNvSpPr>
          <p:nvPr>
            <p:ph type="sldImg"/>
          </p:nvPr>
        </p:nvSpPr>
        <p:spPr>
          <a:xfrm>
            <a:off x="1154113" y="701675"/>
            <a:ext cx="4625975" cy="3468688"/>
          </a:xfrm>
          <a:ln cap="flat"/>
        </p:spPr>
      </p:sp>
      <p:sp>
        <p:nvSpPr>
          <p:cNvPr id="880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60164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88068"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4F97787D-24FF-451B-A04D-580EDFA14627}" type="slidenum">
              <a:rPr lang="en-CA" altLang="zh-CN"/>
              <a:pPr/>
              <a:t>14</a:t>
            </a:fld>
            <a:endParaRPr lang="en-CA" altLang="zh-CN"/>
          </a:p>
        </p:txBody>
      </p:sp>
      <p:sp>
        <p:nvSpPr>
          <p:cNvPr id="88069" name="Rectangle 2"/>
          <p:cNvSpPr>
            <a:spLocks noGrp="1" noRot="1" noChangeAspect="1" noChangeArrowheads="1" noTextEdit="1"/>
          </p:cNvSpPr>
          <p:nvPr>
            <p:ph type="sldImg"/>
          </p:nvPr>
        </p:nvSpPr>
        <p:spPr>
          <a:xfrm>
            <a:off x="1154113" y="701675"/>
            <a:ext cx="4625975" cy="3468688"/>
          </a:xfrm>
          <a:ln cap="flat"/>
        </p:spPr>
      </p:sp>
      <p:sp>
        <p:nvSpPr>
          <p:cNvPr id="880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3131052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dirty="0"/>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15</a:t>
            </a:fld>
            <a:endParaRPr lang="en-US" altLang="zh-CN"/>
          </a:p>
        </p:txBody>
      </p:sp>
    </p:spTree>
    <p:extLst>
      <p:ext uri="{BB962C8B-B14F-4D97-AF65-F5344CB8AC3E}">
        <p14:creationId xmlns:p14="http://schemas.microsoft.com/office/powerpoint/2010/main" val="4243568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16</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293594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3</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237161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4</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077097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4756"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1D846CBF-F2E3-49CB-A496-159AB2020041}" type="slidenum">
              <a:rPr lang="en-CA" altLang="zh-CN"/>
              <a:pPr/>
              <a:t>5</a:t>
            </a:fld>
            <a:endParaRPr lang="en-CA" altLang="zh-CN"/>
          </a:p>
        </p:txBody>
      </p:sp>
      <p:sp>
        <p:nvSpPr>
          <p:cNvPr id="74757" name="Rectangle 2"/>
          <p:cNvSpPr>
            <a:spLocks noGrp="1" noRot="1" noChangeAspect="1" noChangeArrowheads="1" noTextEdit="1"/>
          </p:cNvSpPr>
          <p:nvPr>
            <p:ph type="sldImg"/>
          </p:nvPr>
        </p:nvSpPr>
        <p:spPr>
          <a:xfrm>
            <a:off x="1154113" y="701675"/>
            <a:ext cx="4625975" cy="3468688"/>
          </a:xfrm>
          <a:ln cap="flat"/>
        </p:spPr>
      </p:sp>
      <p:sp>
        <p:nvSpPr>
          <p:cNvPr id="747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a:p>
        </p:txBody>
      </p:sp>
    </p:spTree>
    <p:extLst>
      <p:ext uri="{BB962C8B-B14F-4D97-AF65-F5344CB8AC3E}">
        <p14:creationId xmlns:p14="http://schemas.microsoft.com/office/powerpoint/2010/main" val="1558036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6</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1415998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7</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1086087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8</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54944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CA"/>
              <a:t>doc.: IEEE 802.11-yy/xxxxr0</a:t>
            </a:r>
          </a:p>
        </p:txBody>
      </p:sp>
      <p:sp>
        <p:nvSpPr>
          <p:cNvPr id="5" name="Rectangle 3"/>
          <p:cNvSpPr>
            <a:spLocks noGrp="1" noChangeArrowheads="1"/>
          </p:cNvSpPr>
          <p:nvPr>
            <p:ph type="dt" sz="quarter" idx="1"/>
          </p:nvPr>
        </p:nvSpPr>
        <p:spPr>
          <a:xfrm>
            <a:off x="654050" y="95250"/>
            <a:ext cx="915988" cy="215900"/>
          </a:xfrm>
        </p:spPr>
        <p:txBody>
          <a:bodyPr/>
          <a:lstStyle/>
          <a:p>
            <a:pPr>
              <a:defRPr/>
            </a:pPr>
            <a:r>
              <a:rPr lang="en-CA"/>
              <a:t>Month Year</a:t>
            </a:r>
          </a:p>
        </p:txBody>
      </p:sp>
      <p:sp>
        <p:nvSpPr>
          <p:cNvPr id="75780" name="Rectangle 7"/>
          <p:cNvSpPr>
            <a:spLocks noGrp="1" noChangeArrowheads="1"/>
          </p:cNvSpPr>
          <p:nvPr>
            <p:ph type="sldNum" sz="quarter" idx="5"/>
          </p:nvPr>
        </p:nvSpPr>
        <p:spPr>
          <a:xfrm>
            <a:off x="3319463" y="898525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Page </a:t>
            </a:r>
            <a:fld id="{D45CCF7A-123E-4776-A744-76DF8EAC0455}" type="slidenum">
              <a:rPr lang="en-CA" altLang="zh-CN"/>
              <a:pPr/>
              <a:t>9</a:t>
            </a:fld>
            <a:endParaRPr lang="en-CA" altLang="zh-CN"/>
          </a:p>
        </p:txBody>
      </p:sp>
      <p:sp>
        <p:nvSpPr>
          <p:cNvPr id="75781" name="Rectangle 2"/>
          <p:cNvSpPr>
            <a:spLocks noGrp="1" noRot="1" noChangeAspect="1" noChangeArrowheads="1" noTextEdit="1"/>
          </p:cNvSpPr>
          <p:nvPr>
            <p:ph type="sldImg"/>
          </p:nvPr>
        </p:nvSpPr>
        <p:spPr>
          <a:xfrm>
            <a:off x="1154113" y="701675"/>
            <a:ext cx="4625975" cy="3468688"/>
          </a:xfrm>
          <a:ln cap="flat"/>
        </p:spPr>
      </p:sp>
      <p:sp>
        <p:nvSpPr>
          <p:cNvPr id="757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44" rIns="95244"/>
          <a:lstStyle/>
          <a:p>
            <a:endParaRPr lang="fr-FR" altLang="zh-CN" dirty="0"/>
          </a:p>
        </p:txBody>
      </p:sp>
    </p:spTree>
    <p:extLst>
      <p:ext uri="{BB962C8B-B14F-4D97-AF65-F5344CB8AC3E}">
        <p14:creationId xmlns:p14="http://schemas.microsoft.com/office/powerpoint/2010/main" val="340317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altLang="zh-CN" dirty="0" smtClean="0"/>
              <a:t>July 2020</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E8C767A5-83ED-4849-83C8-5C85F8F1621B}" type="slidenum">
              <a:rPr lang="en-US" altLang="zh-CN"/>
              <a:pPr/>
              <a:t>‹#›</a:t>
            </a:fld>
            <a:endParaRPr lang="en-US" altLang="zh-CN"/>
          </a:p>
        </p:txBody>
      </p:sp>
    </p:spTree>
    <p:extLst>
      <p:ext uri="{BB962C8B-B14F-4D97-AF65-F5344CB8AC3E}">
        <p14:creationId xmlns:p14="http://schemas.microsoft.com/office/powerpoint/2010/main" val="17837525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B10CADCE-EBC3-46F2-95B2-33EC277EBA49}" type="slidenum">
              <a:rPr lang="en-US" altLang="zh-CN"/>
              <a:pPr/>
              <a:t>‹#›</a:t>
            </a:fld>
            <a:endParaRPr lang="en-US" altLang="zh-CN"/>
          </a:p>
        </p:txBody>
      </p:sp>
    </p:spTree>
    <p:extLst>
      <p:ext uri="{BB962C8B-B14F-4D97-AF65-F5344CB8AC3E}">
        <p14:creationId xmlns:p14="http://schemas.microsoft.com/office/powerpoint/2010/main" val="11405597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altLang="zh-CN" dirty="0" smtClean="0"/>
              <a:t>July 2020</a:t>
            </a:r>
            <a:endParaRPr lang="en-US" altLang="zh-CN"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a:t>
            </a:r>
            <a:r>
              <a:rPr lang="en-US" altLang="zh-CN" dirty="0" smtClean="0"/>
              <a:t>uly</a:t>
            </a:r>
            <a:r>
              <a:rPr lang="en-US" dirty="0" smtClean="0"/>
              <a:t> 2020</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75182C40-538F-4C32-B8B9-3FC96DB9CF81}" type="slidenum">
              <a:rPr lang="en-US" altLang="zh-CN"/>
              <a:pPr/>
              <a:t>‹#›</a:t>
            </a:fld>
            <a:endParaRPr lang="en-US" altLang="zh-CN"/>
          </a:p>
        </p:txBody>
      </p:sp>
    </p:spTree>
    <p:extLst>
      <p:ext uri="{BB962C8B-B14F-4D97-AF65-F5344CB8AC3E}">
        <p14:creationId xmlns:p14="http://schemas.microsoft.com/office/powerpoint/2010/main" val="29587921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a:t>
            </a:r>
            <a:r>
              <a:rPr lang="en-US" altLang="zh-CN" dirty="0" smtClean="0"/>
              <a:t>uly</a:t>
            </a:r>
            <a:r>
              <a:rPr lang="en-US" dirty="0" smtClean="0"/>
              <a:t> 2020</a:t>
            </a:r>
            <a:endParaRPr lang="en-US" dirty="0"/>
          </a:p>
        </p:txBody>
      </p:sp>
      <p:sp>
        <p:nvSpPr>
          <p:cNvPr id="6" name="Rectangle 5"/>
          <p:cNvSpPr>
            <a:spLocks noGrp="1" noChangeArrowheads="1"/>
          </p:cNvSpPr>
          <p:nvPr>
            <p:ph type="ftr" sz="quarter" idx="11"/>
          </p:nvPr>
        </p:nvSpPr>
        <p:spPr>
          <a:xfrm>
            <a:off x="7003888" y="6475413"/>
            <a:ext cx="1540037" cy="184666"/>
          </a:xfrm>
          <a:ln/>
        </p:spPr>
        <p:txBody>
          <a:bodyPr/>
          <a:lstStyle>
            <a:lvl1pPr>
              <a:defRPr/>
            </a:lvl1pPr>
          </a:lstStyle>
          <a:p>
            <a:pPr>
              <a:defRPr/>
            </a:pPr>
            <a:r>
              <a:rPr lang="en-US" altLang="zh-CN" dirty="0" err="1" smtClean="0"/>
              <a:t>Yingxiang</a:t>
            </a:r>
            <a:r>
              <a:rPr lang="en-US" altLang="zh-CN" dirty="0" smtClean="0"/>
              <a:t> Sun (Huawei)</a:t>
            </a:r>
            <a:endParaRPr lang="en-US" altLang="zh-CN" dirty="0"/>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AD263509-F93B-49F1-9CC3-F712D036F0DB}" type="slidenum">
              <a:rPr lang="en-US" altLang="zh-CN"/>
              <a:pPr/>
              <a:t>‹#›</a:t>
            </a:fld>
            <a:endParaRPr lang="en-US" altLang="zh-CN"/>
          </a:p>
        </p:txBody>
      </p:sp>
    </p:spTree>
    <p:extLst>
      <p:ext uri="{BB962C8B-B14F-4D97-AF65-F5344CB8AC3E}">
        <p14:creationId xmlns:p14="http://schemas.microsoft.com/office/powerpoint/2010/main" val="3953736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a:t>
            </a:r>
            <a:r>
              <a:rPr lang="en-US" altLang="zh-CN" dirty="0" smtClean="0"/>
              <a:t>uly</a:t>
            </a:r>
            <a:r>
              <a:rPr lang="en-US" dirty="0" smtClean="0"/>
              <a:t> 2020</a:t>
            </a:r>
            <a:endParaRPr lang="en-US" dirty="0"/>
          </a:p>
        </p:txBody>
      </p:sp>
      <p:sp>
        <p:nvSpPr>
          <p:cNvPr id="8" name="Rectangle 6"/>
          <p:cNvSpPr>
            <a:spLocks noGrp="1" noChangeArrowheads="1"/>
          </p:cNvSpPr>
          <p:nvPr>
            <p:ph type="sldNum" sz="quarter" idx="11"/>
          </p:nvPr>
        </p:nvSpPr>
        <p:spPr/>
        <p:txBody>
          <a:bodyPr/>
          <a:lstStyle>
            <a:lvl1pPr>
              <a:defRPr/>
            </a:lvl1pPr>
          </a:lstStyle>
          <a:p>
            <a:r>
              <a:rPr lang="en-US" altLang="zh-CN"/>
              <a:t>Slide </a:t>
            </a:r>
            <a:fld id="{1AA7E7F9-8B5C-49C0-89C5-479C1B71224D}" type="slidenum">
              <a:rPr lang="en-US" altLang="zh-CN"/>
              <a:pPr/>
              <a:t>‹#›</a:t>
            </a:fld>
            <a:endParaRPr lang="en-US" altLang="zh-CN"/>
          </a:p>
        </p:txBody>
      </p:sp>
    </p:spTree>
    <p:extLst>
      <p:ext uri="{BB962C8B-B14F-4D97-AF65-F5344CB8AC3E}">
        <p14:creationId xmlns:p14="http://schemas.microsoft.com/office/powerpoint/2010/main" val="427504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4" name="Rectangle 6"/>
          <p:cNvSpPr>
            <a:spLocks noGrp="1" noChangeArrowheads="1"/>
          </p:cNvSpPr>
          <p:nvPr>
            <p:ph type="sldNum" sz="quarter" idx="11"/>
          </p:nvPr>
        </p:nvSpPr>
        <p:spPr/>
        <p:txBody>
          <a:bodyPr/>
          <a:lstStyle>
            <a:lvl1pPr>
              <a:defRPr/>
            </a:lvl1pPr>
          </a:lstStyle>
          <a:p>
            <a:r>
              <a:rPr lang="en-US" altLang="zh-CN"/>
              <a:t>Slide </a:t>
            </a:r>
            <a:fld id="{1537FC33-1885-45B1-A151-EDF12B565499}" type="slidenum">
              <a:rPr lang="en-US" altLang="zh-CN"/>
              <a:pPr/>
              <a:t>‹#›</a:t>
            </a:fld>
            <a:endParaRPr lang="en-US" altLang="zh-CN"/>
          </a:p>
        </p:txBody>
      </p:sp>
    </p:spTree>
    <p:extLst>
      <p:ext uri="{BB962C8B-B14F-4D97-AF65-F5344CB8AC3E}">
        <p14:creationId xmlns:p14="http://schemas.microsoft.com/office/powerpoint/2010/main" val="1740970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F049EB4A-6908-46B7-BA8A-65F85C6A0FB9}" type="slidenum">
              <a:rPr lang="en-US" altLang="zh-CN"/>
              <a:pPr/>
              <a:t>‹#›</a:t>
            </a:fld>
            <a:endParaRPr lang="en-US" altLang="zh-CN"/>
          </a:p>
        </p:txBody>
      </p:sp>
    </p:spTree>
    <p:extLst>
      <p:ext uri="{BB962C8B-B14F-4D97-AF65-F5344CB8AC3E}">
        <p14:creationId xmlns:p14="http://schemas.microsoft.com/office/powerpoint/2010/main" val="206579763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a:t>
            </a:r>
            <a:r>
              <a:rPr lang="en-US" altLang="zh-CN" dirty="0" smtClean="0"/>
              <a:t>ly</a:t>
            </a:r>
            <a:r>
              <a:rPr lang="en-US" dirty="0" smtClean="0"/>
              <a:t> 2020</a:t>
            </a:r>
            <a:endParaRPr lang="en-US" dirty="0"/>
          </a:p>
        </p:txBody>
      </p:sp>
      <p:sp>
        <p:nvSpPr>
          <p:cNvPr id="6" name="Rectangle 11"/>
          <p:cNvSpPr>
            <a:spLocks noGrp="1" noChangeArrowheads="1"/>
          </p:cNvSpPr>
          <p:nvPr>
            <p:ph type="sldNum" sz="quarter" idx="11"/>
          </p:nvPr>
        </p:nvSpPr>
        <p:spPr/>
        <p:txBody>
          <a:bodyPr/>
          <a:lstStyle>
            <a:lvl1pPr>
              <a:defRPr/>
            </a:lvl1pPr>
          </a:lstStyle>
          <a:p>
            <a:r>
              <a:rPr lang="en-US" altLang="zh-CN"/>
              <a:t>Slide </a:t>
            </a:r>
            <a:fld id="{724F7EE5-5FC0-45F8-BC95-9DD0354B00BD}" type="slidenum">
              <a:rPr lang="en-US" altLang="zh-CN"/>
              <a:pPr/>
              <a:t>‹#›</a:t>
            </a:fld>
            <a:endParaRPr lang="en-US" altLang="zh-CN"/>
          </a:p>
        </p:txBody>
      </p:sp>
    </p:spTree>
    <p:extLst>
      <p:ext uri="{BB962C8B-B14F-4D97-AF65-F5344CB8AC3E}">
        <p14:creationId xmlns:p14="http://schemas.microsoft.com/office/powerpoint/2010/main" val="21123185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a:t>
            </a:r>
            <a:r>
              <a:rPr lang="en-US" altLang="zh-CN" dirty="0" smtClean="0"/>
              <a:t>uly</a:t>
            </a:r>
            <a:r>
              <a:rPr lang="en-US" dirty="0" smtClean="0"/>
              <a:t> 2020</a:t>
            </a:r>
            <a:endParaRPr lang="en-US" dirty="0"/>
          </a:p>
        </p:txBody>
      </p:sp>
      <p:sp>
        <p:nvSpPr>
          <p:cNvPr id="1029" name="Rectangle 5"/>
          <p:cNvSpPr>
            <a:spLocks noGrp="1" noChangeArrowheads="1"/>
          </p:cNvSpPr>
          <p:nvPr>
            <p:ph type="ftr" sz="quarter" idx="3"/>
          </p:nvPr>
        </p:nvSpPr>
        <p:spPr bwMode="auto">
          <a:xfrm>
            <a:off x="7003888" y="6475413"/>
            <a:ext cx="15400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ltLang="zh-CN" dirty="0" err="1" smtClean="0"/>
              <a:t>Yingxiang</a:t>
            </a:r>
            <a:r>
              <a:rPr lang="en-US" altLang="zh-CN" dirty="0" smtClean="0"/>
              <a:t> Sun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a:t>
            </a:r>
            <a:r>
              <a:rPr lang="en-US" sz="1800" b="1" baseline="0" dirty="0" smtClean="0"/>
              <a:t>802.11-20/0905r2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3" r:id="rId4"/>
    <p:sldLayoutId id="2147484327" r:id="rId5"/>
    <p:sldLayoutId id="2147484328" r:id="rId6"/>
    <p:sldLayoutId id="2147484329" r:id="rId7"/>
    <p:sldLayoutId id="2147484330" r:id="rId8"/>
    <p:sldLayoutId id="2147484331" r:id="rId9"/>
    <p:sldLayoutId id="2147484332" r:id="rId10"/>
    <p:sldLayoutId id="2147484333"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US" altLang="zh-CN" sz="1800" dirty="0"/>
          </a:p>
        </p:txBody>
      </p:sp>
      <p:sp>
        <p:nvSpPr>
          <p:cNvPr id="1028"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924800" cy="1066800"/>
          </a:xfrm>
          <a:noFill/>
        </p:spPr>
        <p:txBody>
          <a:bodyPr/>
          <a:lstStyle/>
          <a:p>
            <a:r>
              <a:rPr lang="en-US" altLang="zh-CN" dirty="0"/>
              <a:t>Usage </a:t>
            </a:r>
            <a:r>
              <a:rPr lang="en-US" altLang="zh-CN" dirty="0" smtClean="0"/>
              <a:t>model terminology </a:t>
            </a:r>
            <a:r>
              <a:rPr lang="en-US" altLang="zh-CN" dirty="0"/>
              <a:t>for </a:t>
            </a:r>
            <a:r>
              <a:rPr lang="en-US" altLang="zh-CN" dirty="0" smtClean="0"/>
              <a:t>WLAN sensing</a:t>
            </a:r>
            <a:endParaRPr lang="en-US" altLang="zh-CN" dirty="0"/>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2020-07-14</a:t>
            </a:r>
            <a:endParaRPr lang="en-US" altLang="zh-CN" sz="2000" b="0" dirty="0"/>
          </a:p>
        </p:txBody>
      </p:sp>
      <p:sp>
        <p:nvSpPr>
          <p:cNvPr id="1032" name="Rectangle 12"/>
          <p:cNvSpPr>
            <a:spLocks noChangeArrowheads="1"/>
          </p:cNvSpPr>
          <p:nvPr/>
        </p:nvSpPr>
        <p:spPr bwMode="auto">
          <a:xfrm>
            <a:off x="5334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graphicFrame>
        <p:nvGraphicFramePr>
          <p:cNvPr id="10" name="Table 8"/>
          <p:cNvGraphicFramePr>
            <a:graphicFrameLocks noGrp="1"/>
          </p:cNvGraphicFramePr>
          <p:nvPr>
            <p:extLst>
              <p:ext uri="{D42A27DB-BD31-4B8C-83A1-F6EECF244321}">
                <p14:modId xmlns:p14="http://schemas.microsoft.com/office/powerpoint/2010/main" val="2323702676"/>
              </p:ext>
            </p:extLst>
          </p:nvPr>
        </p:nvGraphicFramePr>
        <p:xfrm>
          <a:off x="838200" y="2723602"/>
          <a:ext cx="7239000" cy="1695996"/>
        </p:xfrm>
        <a:graphic>
          <a:graphicData uri="http://schemas.openxmlformats.org/drawingml/2006/table">
            <a:tbl>
              <a:tblPr firstRow="1" bandRow="1">
                <a:tableStyleId>{F5AB1C69-6EDB-4FF4-983F-18BD219EF322}</a:tableStyleId>
              </a:tblPr>
              <a:tblGrid>
                <a:gridCol w="1447800"/>
                <a:gridCol w="1143000"/>
                <a:gridCol w="1600200"/>
                <a:gridCol w="1219200"/>
                <a:gridCol w="1828800"/>
              </a:tblGrid>
              <a:tr h="239486">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Yingxiang</a:t>
                      </a:r>
                      <a:r>
                        <a:rPr lang="en-US" sz="1200" dirty="0" smtClean="0">
                          <a:latin typeface="+mn-lt"/>
                          <a:ea typeface="Times New Roman"/>
                          <a:cs typeface="Arial"/>
                        </a:rPr>
                        <a:t> Sun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sunyingxiang@Huawei.com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Danny</a:t>
                      </a:r>
                      <a:r>
                        <a:rPr lang="en-US" altLang="zh-CN" sz="1200" baseline="0" dirty="0" smtClean="0"/>
                        <a:t> Kai Pin Tan</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algn="ctr"/>
                      <a:r>
                        <a:rPr lang="en-US" altLang="zh-CN" sz="1200" i="0" kern="1200" dirty="0" smtClean="0">
                          <a:solidFill>
                            <a:schemeClr val="dk1"/>
                          </a:solidFill>
                          <a:latin typeface="+mn-lt"/>
                          <a:ea typeface="Times New Roman"/>
                          <a:cs typeface="Arial"/>
                        </a:rPr>
                        <a:t>Rui Du</a:t>
                      </a:r>
                      <a:endParaRPr lang="zh-CN" alt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kern="1200" dirty="0" err="1" smtClean="0">
                          <a:solidFill>
                            <a:schemeClr val="dk1"/>
                          </a:solidFill>
                          <a:latin typeface="+mn-lt"/>
                          <a:ea typeface="Times New Roman"/>
                          <a:cs typeface="Arial"/>
                        </a:rPr>
                        <a:t>Chenchen</a:t>
                      </a:r>
                      <a:r>
                        <a:rPr lang="en-US" sz="1200" i="0" kern="1200" dirty="0" smtClean="0">
                          <a:solidFill>
                            <a:schemeClr val="dk1"/>
                          </a:solidFill>
                          <a:latin typeface="+mn-lt"/>
                          <a:ea typeface="Times New Roman"/>
                          <a:cs typeface="Arial"/>
                        </a:rPr>
                        <a:t> Liu</a:t>
                      </a:r>
                      <a:endParaRPr lang="en-US" sz="12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0" dirty="0" err="1" smtClean="0">
                          <a:latin typeface="+mn-lt"/>
                          <a:ea typeface="Times New Roman"/>
                          <a:cs typeface="Arial"/>
                        </a:rPr>
                        <a:t>Meihong</a:t>
                      </a:r>
                      <a:r>
                        <a:rPr lang="en-US" sz="1200" i="0" dirty="0" smtClean="0">
                          <a:latin typeface="+mn-lt"/>
                          <a:ea typeface="Times New Roman"/>
                          <a:cs typeface="Arial"/>
                        </a:rPr>
                        <a:t> Zhang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4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n-lt"/>
                          <a:ea typeface="Times New Roman"/>
                          <a:cs typeface="Arial"/>
                        </a:rPr>
                        <a:t>Edward Au</a:t>
                      </a:r>
                      <a:endParaRPr lang="en-US" altLang="zh-CN" sz="1200"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smtClean="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(5)</a:t>
            </a:r>
            <a:endParaRPr lang="en-CA" altLang="zh-CN" sz="2800" dirty="0">
              <a:solidFill>
                <a:schemeClr val="tx1"/>
              </a:solidFill>
            </a:endParaRPr>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Field of View (FOV): The angle through which the sensing device performs sensing, i.e., the FOV indicates the coverage area of a sensing device in terms of angle.</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a:t>
            </a:r>
            <a:r>
              <a:rPr lang="en-US" altLang="zh-CN" sz="1600" dirty="0" smtClean="0">
                <a:ea typeface="ＭＳ Ｐゴシック" pitchFamily="34" charset="-128"/>
              </a:rPr>
              <a:t>50</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 is a requirement that the coverage area of a sensing device is </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50</a:t>
            </a:r>
            <a:r>
              <a:rPr lang="en-US" altLang="zh-CN" sz="1600" dirty="0" smtClean="0">
                <a:ea typeface="ＭＳ Ｐゴシック" pitchFamily="34" charset="-128"/>
                <a:cs typeface="Times New Roman" panose="02020603050405020304" pitchFamily="18" charset="0"/>
              </a:rPr>
              <a:t>˚</a:t>
            </a:r>
            <a:r>
              <a:rPr lang="en-US" altLang="zh-CN" sz="1600" dirty="0" smtClean="0">
                <a:ea typeface="ＭＳ Ｐゴシック" pitchFamily="34" charset="-128"/>
              </a:rPr>
              <a:t>.</a:t>
            </a:r>
          </a:p>
          <a:p>
            <a:pPr marL="342000" lvl="1" indent="-342000" algn="just">
              <a:spcBef>
                <a:spcPts val="0"/>
              </a:spcBef>
              <a:buFont typeface="Arial" panose="020B0604020202020204" pitchFamily="34" charset="0"/>
              <a:buChar char="•"/>
              <a:defRPr/>
            </a:pPr>
            <a:endParaRPr lang="en-US" altLang="zh-CN" sz="1800" b="1"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Latency: Expected time taken to finish the related WLAN sensing process.</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10 </a:t>
            </a:r>
            <a:r>
              <a:rPr lang="en-US" altLang="zh-CN" sz="1600" dirty="0" err="1" smtClean="0">
                <a:ea typeface="ＭＳ Ｐゴシック" pitchFamily="34" charset="-128"/>
              </a:rPr>
              <a:t>ms</a:t>
            </a:r>
            <a:r>
              <a:rPr lang="en-US" altLang="zh-CN" sz="1600" dirty="0" smtClean="0">
                <a:ea typeface="ＭＳ Ｐゴシック" pitchFamily="34" charset="-128"/>
              </a:rPr>
              <a:t> latency would indicate that WLAN sensing process needs to be completed within 10 </a:t>
            </a:r>
            <a:r>
              <a:rPr lang="en-US" altLang="zh-CN" sz="1600" dirty="0" err="1" smtClean="0">
                <a:ea typeface="ＭＳ Ｐゴシック" pitchFamily="34" charset="-128"/>
              </a:rPr>
              <a:t>ms.</a:t>
            </a:r>
            <a:endParaRPr lang="en-US" altLang="zh-CN" sz="1600" dirty="0" smtClean="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Refresh Rate: This defines how frequent the refresh takes place.</a:t>
            </a: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a refresh rate of 10 Hz would indicate that WLAN sensing results need to be refreshed 10 times in a second.</a:t>
            </a: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Number </a:t>
            </a:r>
            <a:r>
              <a:rPr lang="en-US" altLang="zh-CN" sz="1800" b="1" dirty="0">
                <a:ea typeface="ＭＳ Ｐゴシック" pitchFamily="34" charset="-128"/>
              </a:rPr>
              <a:t>of Simultaneous Targets: This defines how many targets could be detected simultaneously within the sensing area</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a simultaneous targets number of 5 would indicate that 5 targets could be detected/localized/tracked/… simultaneously by WLAN sensing device within the sensing area.</a:t>
            </a: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7750" lvl="1" algn="just">
              <a:spcBef>
                <a:spcPts val="0"/>
              </a:spcBef>
              <a:buFont typeface="Times New Roman" panose="02020603050405020304" pitchFamily="18" charset="0"/>
              <a:buChar char="−"/>
              <a:defRPr/>
            </a:pPr>
            <a:endParaRPr lang="en-US" altLang="zh-CN" sz="1400" dirty="0">
              <a:ea typeface="ＭＳ Ｐゴシック" pitchFamily="34" charset="-128"/>
            </a:endParaRPr>
          </a:p>
          <a:p>
            <a:pPr marL="716400" indent="-284400" algn="just">
              <a:spcBef>
                <a:spcPts val="0"/>
              </a:spcBef>
              <a:buFont typeface="Times New Roman" panose="02020603050405020304" pitchFamily="18" charset="0"/>
              <a:buChar char="−"/>
              <a:defRPr/>
            </a:pPr>
            <a:endParaRPr lang="en-US" altLang="zh-CN" sz="1400" b="0"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10</a:t>
            </a:fld>
            <a:endParaRPr lang="en-CA" altLang="zh-CN"/>
          </a:p>
        </p:txBody>
      </p:sp>
      <p:sp>
        <p:nvSpPr>
          <p:cNvPr id="19461"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158427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42566" cy="276999"/>
          </a:xfrm>
        </p:spPr>
        <p:txBody>
          <a:bodyPr/>
          <a:lstStyle/>
          <a:p>
            <a:pPr>
              <a:defRPr/>
            </a:pPr>
            <a:r>
              <a:rPr lang="en-US" altLang="zh-CN" dirty="0" smtClean="0"/>
              <a:t>July 2020</a:t>
            </a:r>
            <a:endParaRPr lang="en-US" altLang="zh-CN" dirty="0"/>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
        <p:nvSpPr>
          <p:cNvPr id="6" name="Footer Placeholder 4"/>
          <p:cNvSpPr txBox="1">
            <a:spLocks/>
          </p:cNvSpPr>
          <p:nvPr/>
        </p:nvSpPr>
        <p:spPr bwMode="auto">
          <a:xfrm>
            <a:off x="7003888" y="6475413"/>
            <a:ext cx="1540037"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smtClean="0"/>
              <a:t>Yingxiang</a:t>
            </a:r>
            <a:r>
              <a:rPr lang="en-US" altLang="zh-CN" dirty="0" smtClean="0"/>
              <a:t> Sun (Huawei)</a:t>
            </a:r>
            <a:endParaRPr lang="en-US" altLang="zh-CN" dirty="0"/>
          </a:p>
        </p:txBody>
      </p:sp>
      <p:sp>
        <p:nvSpPr>
          <p:cNvPr id="9"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(6)</a:t>
            </a:r>
            <a:endParaRPr lang="en-CA" altLang="zh-CN" sz="2800" dirty="0"/>
          </a:p>
        </p:txBody>
      </p:sp>
      <p:sp>
        <p:nvSpPr>
          <p:cNvPr id="10" name="Rectangle 3"/>
          <p:cNvSpPr txBox="1">
            <a:spLocks noChangeArrowheads="1"/>
          </p:cNvSpPr>
          <p:nvPr/>
        </p:nvSpPr>
        <p:spPr bwMode="auto">
          <a:xfrm>
            <a:off x="701032" y="1331622"/>
            <a:ext cx="7989887"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spcBef>
                <a:spcPts val="0"/>
              </a:spcBef>
              <a:defRPr/>
            </a:pPr>
            <a:r>
              <a:rPr lang="en-US" sz="1800" kern="0" dirty="0" smtClean="0">
                <a:ea typeface="ＭＳ Ｐゴシック" pitchFamily="34" charset="-128"/>
              </a:rPr>
              <a:t>Summary of proposed metrics</a:t>
            </a:r>
            <a:endParaRPr lang="en-US" sz="1800" b="0" kern="0" dirty="0" smtClean="0">
              <a:ea typeface="ＭＳ Ｐゴシック" pitchFamily="34" charset="-128"/>
            </a:endParaRPr>
          </a:p>
          <a:p>
            <a:pPr marL="716400" lvl="1" indent="-284400" algn="just">
              <a:spcBef>
                <a:spcPts val="0"/>
              </a:spcBef>
              <a:buFont typeface="Times New Roman" panose="02020603050405020304" pitchFamily="18" charset="0"/>
              <a:buChar char="−"/>
              <a:defRPr/>
            </a:pPr>
            <a:r>
              <a:rPr lang="en-US" altLang="zh-CN" sz="1800" kern="0" dirty="0" smtClean="0">
                <a:ea typeface="ＭＳ Ｐゴシック" pitchFamily="34" charset="-128"/>
              </a:rPr>
              <a:t>The proposed metrics can be grouped into 4 different categories</a:t>
            </a:r>
            <a:r>
              <a:rPr lang="en-US" altLang="zh-CN" sz="1400" kern="0" dirty="0" smtClean="0">
                <a:ea typeface="ＭＳ Ｐゴシック" pitchFamily="34" charset="-128"/>
              </a:rPr>
              <a:t>.</a:t>
            </a:r>
          </a:p>
        </p:txBody>
      </p:sp>
      <p:graphicFrame>
        <p:nvGraphicFramePr>
          <p:cNvPr id="12" name="Shape 392">
            <a:extLst>
              <a:ext uri="{FF2B5EF4-FFF2-40B4-BE49-F238E27FC236}">
                <a16:creationId xmlns:a16="http://schemas.microsoft.com/office/drawing/2014/main" xmlns="" id="{D34B8928-749C-4868-8B39-80CD19C663E6}"/>
              </a:ext>
            </a:extLst>
          </p:cNvPr>
          <p:cNvGraphicFramePr/>
          <p:nvPr>
            <p:extLst>
              <p:ext uri="{D42A27DB-BD31-4B8C-83A1-F6EECF244321}">
                <p14:modId xmlns:p14="http://schemas.microsoft.com/office/powerpoint/2010/main" val="1032722969"/>
              </p:ext>
            </p:extLst>
          </p:nvPr>
        </p:nvGraphicFramePr>
        <p:xfrm>
          <a:off x="228600" y="2480419"/>
          <a:ext cx="8676000" cy="1336416"/>
        </p:xfrm>
        <a:graphic>
          <a:graphicData uri="http://schemas.openxmlformats.org/drawingml/2006/table">
            <a:tbl>
              <a:tblPr firstRow="1" bandRow="1">
                <a:noFill/>
              </a:tblPr>
              <a:tblGrid>
                <a:gridCol w="720000">
                  <a:extLst>
                    <a:ext uri="{9D8B030D-6E8A-4147-A177-3AD203B41FA5}">
                      <a16:colId xmlns:a16="http://schemas.microsoft.com/office/drawing/2014/main" xmlns="" val="20002"/>
                    </a:ext>
                  </a:extLst>
                </a:gridCol>
                <a:gridCol w="720000"/>
                <a:gridCol w="720000"/>
                <a:gridCol w="720000"/>
                <a:gridCol w="720000"/>
                <a:gridCol w="720000"/>
                <a:gridCol w="720000"/>
                <a:gridCol w="720000"/>
                <a:gridCol w="720000"/>
                <a:gridCol w="720000"/>
                <a:gridCol w="720000"/>
                <a:gridCol w="756000"/>
              </a:tblGrid>
              <a:tr h="274325">
                <a:tc gridSpan="2">
                  <a:txBody>
                    <a:bodyPr/>
                    <a:lstStyle/>
                    <a:p>
                      <a:pPr marL="0" marR="0" lvl="0" indent="0" algn="ctr" rtl="0">
                        <a:spcBef>
                          <a:spcPts val="0"/>
                        </a:spcBef>
                        <a:buSzPct val="25000"/>
                        <a:buNone/>
                      </a:pPr>
                      <a:r>
                        <a:rPr lang="en-US" sz="1200" b="1" u="none" strike="noStrike" cap="none" baseline="0" dirty="0" smtClean="0"/>
                        <a:t>Coverage</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t>Resolution</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t>Accuracy</a:t>
                      </a:r>
                      <a:endParaRPr lang="en-US" sz="1200" b="1" u="none" strike="noStrike" cap="none" baseline="0" dirty="0"/>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4">
                  <a:txBody>
                    <a:bodyPr/>
                    <a:lstStyle/>
                    <a:p>
                      <a:pPr marL="0" marR="0" lvl="0" indent="0" algn="ctr" rtl="0">
                        <a:spcBef>
                          <a:spcPts val="0"/>
                        </a:spcBef>
                        <a:buSzPct val="25000"/>
                        <a:buNone/>
                      </a:pPr>
                      <a:r>
                        <a:rPr lang="en-US" sz="1200" b="1" u="none" strike="noStrike" cap="none" baseline="0" dirty="0" smtClean="0">
                          <a:solidFill>
                            <a:schemeClr val="tx1"/>
                          </a:solidFill>
                        </a:rPr>
                        <a:t>Other performance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r>
              <a:tr h="548650">
                <a:tc>
                  <a:txBody>
                    <a:bodyPr/>
                    <a:lstStyle/>
                    <a:p>
                      <a:pPr marL="0" marR="0" lvl="0" indent="0" algn="ctr" rtl="0">
                        <a:spcBef>
                          <a:spcPts val="0"/>
                        </a:spcBef>
                        <a:buSzPct val="25000"/>
                        <a:buNone/>
                      </a:pPr>
                      <a:r>
                        <a:rPr lang="en-US"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Field of view</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Angle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Probability of detection</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Latency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a:t>
                      </a:r>
                      <a:r>
                        <a:rPr lang="en-US" altLang="zh-CN" sz="1100" u="none" strike="noStrike" cap="none" baseline="0" dirty="0" err="1" smtClean="0"/>
                        <a:t>ms</a:t>
                      </a:r>
                      <a:r>
                        <a:rPr lang="en-US" altLang="zh-CN" sz="1100" u="none" strike="noStrike" cap="none" baseline="0" dirty="0" smtClean="0"/>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Refresh rate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(Hz)</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t>No. of simultaneous targets</a:t>
                      </a:r>
                      <a:endParaRPr lang="en-US" sz="1100" u="none" strike="noStrike" cap="none" baseline="0" dirty="0"/>
                    </a:p>
                  </a:txBody>
                  <a:tcPr marL="0" marR="0" marT="36000" marB="36000" anchor="ctr">
                    <a:solidFill>
                      <a:srgbClr val="D8D8D8"/>
                    </a:solidFill>
                  </a:tcPr>
                </a:tc>
                <a:extLst>
                  <a:ext uri="{0D108BD9-81ED-4DB2-BD59-A6C34878D82A}">
                    <a16:rowId xmlns:a16="http://schemas.microsoft.com/office/drawing/2014/main" xmlns="" val="10000"/>
                  </a:ext>
                </a:extLst>
              </a:tr>
              <a:tr h="434616">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tc>
                  <a:txBody>
                    <a:bodyPr/>
                    <a:lstStyle/>
                    <a:p>
                      <a:pPr marL="0" marR="0" lvl="0" indent="0" algn="l" defTabSz="914400" rtl="0" eaLnBrk="1" latinLnBrk="0" hangingPunct="1">
                        <a:spcBef>
                          <a:spcPts val="0"/>
                        </a:spcBef>
                        <a:buSzPct val="25000"/>
                        <a:buNone/>
                      </a:pPr>
                      <a:endParaRPr lang="en-US" altLang="zh-CN" sz="900" u="none" strike="noStrike" kern="1200" cap="none" baseline="0" dirty="0">
                        <a:solidFill>
                          <a:srgbClr val="FF0000"/>
                        </a:solidFill>
                        <a:latin typeface="+mn-lt"/>
                        <a:ea typeface="+mn-ea"/>
                        <a:cs typeface="+mn-cs"/>
                      </a:endParaRPr>
                    </a:p>
                  </a:txBody>
                  <a:tcPr marL="0" marR="0" marT="36000" marB="36000" anchor="ctr">
                    <a:solidFill>
                      <a:schemeClr val="accent1">
                        <a:lumMod val="40000"/>
                        <a:lumOff val="60000"/>
                        <a:alpha val="0"/>
                      </a:schemeClr>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570729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CA" altLang="zh-CN" sz="1800" dirty="0"/>
          </a:p>
        </p:txBody>
      </p:sp>
      <p:sp>
        <p:nvSpPr>
          <p:cNvPr id="28675" name="Rectangle 2"/>
          <p:cNvSpPr>
            <a:spLocks noGrp="1" noChangeArrowheads="1"/>
          </p:cNvSpPr>
          <p:nvPr>
            <p:ph type="title"/>
          </p:nvPr>
        </p:nvSpPr>
        <p:spPr>
          <a:xfrm>
            <a:off x="684213" y="2852738"/>
            <a:ext cx="7772400" cy="1066800"/>
          </a:xfrm>
        </p:spPr>
        <p:txBody>
          <a:bodyPr/>
          <a:lstStyle/>
          <a:p>
            <a:r>
              <a:rPr lang="en-CA" altLang="zh-CN" dirty="0" smtClean="0">
                <a:solidFill>
                  <a:schemeClr val="tx1"/>
                </a:solidFill>
              </a:rPr>
              <a:t>An example usage model</a:t>
            </a:r>
            <a:endParaRPr lang="en-CA" altLang="zh-CN" dirty="0">
              <a:solidFill>
                <a:schemeClr val="tx1"/>
              </a:solidFill>
            </a:endParaRPr>
          </a:p>
        </p:txBody>
      </p:sp>
      <p:sp>
        <p:nvSpPr>
          <p:cNvPr id="2867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06C9461B-11B5-468C-9550-D1D836171669}" type="slidenum">
              <a:rPr lang="en-CA" altLang="zh-CN"/>
              <a:pPr/>
              <a:t>12</a:t>
            </a:fld>
            <a:endParaRPr lang="en-CA" altLang="zh-CN"/>
          </a:p>
        </p:txBody>
      </p:sp>
      <p:sp>
        <p:nvSpPr>
          <p:cNvPr id="28677"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Tree>
    <p:extLst>
      <p:ext uri="{BB962C8B-B14F-4D97-AF65-F5344CB8AC3E}">
        <p14:creationId xmlns:p14="http://schemas.microsoft.com/office/powerpoint/2010/main" val="3236272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CA" altLang="zh-CN" sz="1800" dirty="0"/>
          </a:p>
        </p:txBody>
      </p:sp>
      <p:sp>
        <p:nvSpPr>
          <p:cNvPr id="34819" name="Rectangle 2"/>
          <p:cNvSpPr>
            <a:spLocks noGrp="1" noChangeArrowheads="1"/>
          </p:cNvSpPr>
          <p:nvPr>
            <p:ph type="title"/>
          </p:nvPr>
        </p:nvSpPr>
        <p:spPr>
          <a:xfrm>
            <a:off x="696913" y="628650"/>
            <a:ext cx="7761288" cy="514350"/>
          </a:xfrm>
        </p:spPr>
        <p:txBody>
          <a:bodyPr/>
          <a:lstStyle/>
          <a:p>
            <a:pPr algn="l"/>
            <a:r>
              <a:rPr lang="en-US" altLang="zh-CN" sz="2400" dirty="0"/>
              <a:t>1. Audio with user tracking (Follow-me sound) (1/2)</a:t>
            </a:r>
            <a:endParaRPr lang="en-CA" altLang="zh-CN" sz="2400" dirty="0"/>
          </a:p>
        </p:txBody>
      </p:sp>
      <p:sp>
        <p:nvSpPr>
          <p:cNvPr id="34820" name="Rectangle 3"/>
          <p:cNvSpPr>
            <a:spLocks noGrp="1" noChangeArrowheads="1"/>
          </p:cNvSpPr>
          <p:nvPr>
            <p:ph type="body" idx="1"/>
          </p:nvPr>
        </p:nvSpPr>
        <p:spPr>
          <a:xfrm>
            <a:off x="696912" y="1339056"/>
            <a:ext cx="4162425" cy="4452144"/>
          </a:xfrm>
        </p:spPr>
        <p:txBody>
          <a:bodyPr/>
          <a:lstStyle/>
          <a:p>
            <a:pPr marL="0" indent="0" algn="just">
              <a:spcBef>
                <a:spcPts val="0"/>
              </a:spcBef>
              <a:buFontTx/>
              <a:buNone/>
            </a:pPr>
            <a:r>
              <a:rPr lang="en-US" altLang="zh-CN" sz="1600" u="sng" dirty="0" smtClean="0"/>
              <a:t>Pre-Conditions</a:t>
            </a:r>
          </a:p>
          <a:p>
            <a:pPr marL="269875" indent="-269875" algn="just">
              <a:spcBef>
                <a:spcPts val="0"/>
              </a:spcBef>
            </a:pPr>
            <a:r>
              <a:rPr lang="en-US" altLang="zh-CN" sz="1400" b="0" dirty="0" smtClean="0"/>
              <a:t>WLAN based audio system including various WLAN speakers.</a:t>
            </a:r>
          </a:p>
          <a:p>
            <a:pPr marL="269875" indent="-269875" algn="just">
              <a:spcBef>
                <a:spcPts val="0"/>
              </a:spcBef>
            </a:pPr>
            <a:r>
              <a:rPr lang="en-US" altLang="zh-CN" sz="1400" b="0" dirty="0" smtClean="0"/>
              <a:t>WLAN </a:t>
            </a:r>
            <a:r>
              <a:rPr lang="en-US" altLang="zh-CN" sz="1400" b="0" dirty="0"/>
              <a:t>is employed for sensing/positioning, but may or may not be employed for sound transfer.</a:t>
            </a:r>
          </a:p>
          <a:p>
            <a:pPr marL="269875" indent="-269875" algn="just">
              <a:spcBef>
                <a:spcPts val="0"/>
              </a:spcBef>
            </a:pPr>
            <a:r>
              <a:rPr lang="en-US" altLang="zh-CN" sz="1400" b="0" dirty="0"/>
              <a:t>Audio system calibration is done, i.e., speaker placement and position is automatically determined, and audio system adjusts the speaker settings for best sound experience.</a:t>
            </a:r>
          </a:p>
          <a:p>
            <a:pPr marL="0" indent="0" algn="just">
              <a:spcBef>
                <a:spcPts val="0"/>
              </a:spcBef>
              <a:buFontTx/>
              <a:buNone/>
            </a:pPr>
            <a:r>
              <a:rPr lang="en-US" altLang="zh-CN" sz="1400" b="0" dirty="0"/>
              <a:t> </a:t>
            </a:r>
          </a:p>
          <a:p>
            <a:pPr marL="0" indent="0" algn="just">
              <a:spcBef>
                <a:spcPts val="0"/>
              </a:spcBef>
              <a:buFontTx/>
              <a:buNone/>
            </a:pPr>
            <a:r>
              <a:rPr lang="en-US" altLang="zh-CN" sz="1600" u="sng" dirty="0"/>
              <a:t>Environment </a:t>
            </a:r>
          </a:p>
          <a:p>
            <a:pPr marL="269875" indent="-269875" algn="just">
              <a:spcBef>
                <a:spcPts val="0"/>
              </a:spcBef>
            </a:pPr>
            <a:r>
              <a:rPr lang="en-US" altLang="zh-CN" sz="1400" b="0" dirty="0"/>
              <a:t>Smart </a:t>
            </a:r>
            <a:r>
              <a:rPr lang="en-US" altLang="zh-CN" sz="1400" b="0" dirty="0" smtClean="0"/>
              <a:t>home with 802.11 </a:t>
            </a:r>
            <a:r>
              <a:rPr lang="en-US" altLang="zh-CN" sz="1400" b="0" dirty="0"/>
              <a:t>coverage and mono-static/bi-static/multi-static </a:t>
            </a:r>
            <a:r>
              <a:rPr lang="en-US" altLang="zh-CN" sz="1400" b="0" dirty="0" smtClean="0"/>
              <a:t>architecture.</a:t>
            </a:r>
            <a:endParaRPr lang="en-US" altLang="zh-CN" sz="1400" b="0" dirty="0"/>
          </a:p>
          <a:p>
            <a:pPr marL="269875" indent="-269875" algn="just">
              <a:spcBef>
                <a:spcPts val="0"/>
              </a:spcBef>
            </a:pPr>
            <a:r>
              <a:rPr lang="en-US" altLang="zh-CN" sz="1400" b="0" dirty="0"/>
              <a:t>Immersive gaming </a:t>
            </a:r>
            <a:r>
              <a:rPr lang="en-US" altLang="zh-CN" sz="1400" b="0" dirty="0" smtClean="0"/>
              <a:t>room with 802.11 </a:t>
            </a:r>
            <a:r>
              <a:rPr lang="en-US" altLang="zh-CN" sz="1400" b="0" dirty="0"/>
              <a:t>coverage and mono-static/bi-static/multi-static </a:t>
            </a:r>
            <a:r>
              <a:rPr lang="en-US" altLang="zh-CN" sz="1400" b="0" dirty="0" smtClean="0"/>
              <a:t>architecture.</a:t>
            </a:r>
            <a:endParaRPr lang="en-US" altLang="zh-CN" sz="1400" b="0" dirty="0"/>
          </a:p>
          <a:p>
            <a:pPr marL="0" indent="0" algn="just">
              <a:spcBef>
                <a:spcPts val="0"/>
              </a:spcBef>
              <a:buFontTx/>
              <a:buNone/>
            </a:pPr>
            <a:endParaRPr lang="en-US" altLang="zh-CN" sz="1400" b="0" dirty="0"/>
          </a:p>
          <a:p>
            <a:pPr marL="0" indent="0" eaLnBrk="1" hangingPunct="1">
              <a:spcBef>
                <a:spcPts val="0"/>
              </a:spcBef>
              <a:buNone/>
            </a:pPr>
            <a:r>
              <a:rPr lang="en-US" altLang="zh-CN" sz="1600" u="sng" dirty="0"/>
              <a:t>Use Case</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user does not need to wear a WLAN device.</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user’s position is continuously monitored.</a:t>
            </a:r>
          </a:p>
          <a:p>
            <a:pPr marL="269875" lvl="1" indent="-269875" algn="just">
              <a:spcBef>
                <a:spcPts val="0"/>
              </a:spcBef>
              <a:buFont typeface="+mj-lt"/>
              <a:buAutoNum type="arabicPeriod"/>
            </a:pPr>
            <a:r>
              <a:rPr kumimoji="1" lang="en-US" altLang="ja-JP" sz="1400" kern="1200" dirty="0">
                <a:latin typeface="Times New Roman" panose="02020603050405020304" pitchFamily="18" charset="0"/>
                <a:cs typeface="+mn-cs"/>
              </a:rPr>
              <a:t>The audio system adjusts the speaker settings according to the user’s position and movement for immersive sound experience.</a:t>
            </a:r>
          </a:p>
          <a:p>
            <a:pPr marL="0" indent="0" algn="just">
              <a:spcBef>
                <a:spcPts val="0"/>
              </a:spcBef>
              <a:buFontTx/>
              <a:buNone/>
            </a:pPr>
            <a:endParaRPr lang="en-US" altLang="zh-CN" sz="1400" b="0" dirty="0"/>
          </a:p>
        </p:txBody>
      </p:sp>
      <p:sp>
        <p:nvSpPr>
          <p:cNvPr id="34822" name="Slide Number Placeholder 5"/>
          <p:cNvSpPr>
            <a:spLocks noGrp="1"/>
          </p:cNvSpPr>
          <p:nvPr>
            <p:ph type="sldNum" sz="quarter" idx="11"/>
          </p:nvPr>
        </p:nvSpPr>
        <p:spPr>
          <a:xfrm>
            <a:off x="4344988" y="6477000"/>
            <a:ext cx="5302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F7EDCE2A-3868-41C7-A2BF-816D9D556C25}" type="slidenum">
              <a:rPr lang="en-CA" altLang="zh-CN"/>
              <a:pPr/>
              <a:t>13</a:t>
            </a:fld>
            <a:endParaRPr lang="en-CA" altLang="zh-CN"/>
          </a:p>
        </p:txBody>
      </p:sp>
      <p:sp>
        <p:nvSpPr>
          <p:cNvPr id="34823" name="Footer Placeholder 4"/>
          <p:cNvSpPr txBox="1">
            <a:spLocks/>
          </p:cNvSpPr>
          <p:nvPr/>
        </p:nvSpPr>
        <p:spPr bwMode="auto">
          <a:xfrm>
            <a:off x="7003888" y="6477000"/>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
        <p:nvSpPr>
          <p:cNvPr id="8" name="Rectangle 3"/>
          <p:cNvSpPr txBox="1">
            <a:spLocks noChangeArrowheads="1"/>
          </p:cNvSpPr>
          <p:nvPr/>
        </p:nvSpPr>
        <p:spPr bwMode="auto">
          <a:xfrm>
            <a:off x="690245" y="6204744"/>
            <a:ext cx="7853680" cy="27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eaLnBrk="1" hangingPunct="1">
              <a:spcBef>
                <a:spcPct val="20000"/>
              </a:spcBef>
            </a:pPr>
            <a:r>
              <a:rPr lang="en-US" altLang="zh-CN" sz="1100" dirty="0"/>
              <a:t>Note: This usage model is modified based on the usage model No.2 for</a:t>
            </a:r>
            <a:r>
              <a:rPr lang="en-US" altLang="zh-CN" dirty="0"/>
              <a:t> 11az </a:t>
            </a:r>
            <a:r>
              <a:rPr lang="en-US" altLang="zh-CN" dirty="0" smtClean="0"/>
              <a:t>[2], </a:t>
            </a:r>
            <a:r>
              <a:rPr lang="en-US" altLang="zh-CN" dirty="0"/>
              <a:t>which require the user to wear a WLAN device.</a:t>
            </a:r>
            <a:endParaRPr lang="en-US" altLang="zh-CN" sz="1100" dirty="0"/>
          </a:p>
        </p:txBody>
      </p:sp>
      <p:grpSp>
        <p:nvGrpSpPr>
          <p:cNvPr id="2" name="组合 1"/>
          <p:cNvGrpSpPr/>
          <p:nvPr/>
        </p:nvGrpSpPr>
        <p:grpSpPr>
          <a:xfrm>
            <a:off x="4953000" y="3276600"/>
            <a:ext cx="4114800" cy="2628900"/>
            <a:chOff x="4876800" y="3314700"/>
            <a:chExt cx="4267200" cy="2628900"/>
          </a:xfrm>
        </p:grpSpPr>
        <p:sp>
          <p:nvSpPr>
            <p:cNvPr id="9" name="Rectangle 3"/>
            <p:cNvSpPr txBox="1">
              <a:spLocks noChangeArrowheads="1"/>
            </p:cNvSpPr>
            <p:nvPr/>
          </p:nvSpPr>
          <p:spPr bwMode="auto">
            <a:xfrm>
              <a:off x="4876800" y="5410200"/>
              <a:ext cx="4267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eaLnBrk="1" latinLnBrk="1" hangingPunct="1">
                <a:spcBef>
                  <a:spcPct val="20000"/>
                </a:spcBef>
              </a:pPr>
              <a:r>
                <a:rPr lang="en-US" altLang="zh-CN" sz="800" dirty="0"/>
                <a:t>https://uppic-fd.zol-img.com.cn/g5/M00/0D/0A/ChMkJllWFZuIdf9SAAOoPtMQwRcAAdx4wF6HpAAA6hW306.jpg</a:t>
              </a:r>
            </a:p>
          </p:txBody>
        </p:sp>
        <p:pic>
          <p:nvPicPr>
            <p:cNvPr id="134146" name="Picture 2" descr="é«ç«¯å®¶åº­å½±é¢æ¹æ¡"/>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53408" y="3314700"/>
              <a:ext cx="3844661" cy="21280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27146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CA" altLang="zh-CN" sz="1800" dirty="0"/>
          </a:p>
        </p:txBody>
      </p:sp>
      <p:sp>
        <p:nvSpPr>
          <p:cNvPr id="34819" name="Rectangle 2"/>
          <p:cNvSpPr>
            <a:spLocks noGrp="1" noChangeArrowheads="1"/>
          </p:cNvSpPr>
          <p:nvPr>
            <p:ph type="title"/>
          </p:nvPr>
        </p:nvSpPr>
        <p:spPr>
          <a:xfrm>
            <a:off x="696913" y="628650"/>
            <a:ext cx="7761288" cy="514350"/>
          </a:xfrm>
        </p:spPr>
        <p:txBody>
          <a:bodyPr/>
          <a:lstStyle/>
          <a:p>
            <a:pPr algn="l"/>
            <a:r>
              <a:rPr lang="en-US" altLang="zh-CN" sz="2400" dirty="0"/>
              <a:t>1. Audio with user tracking (Follow-me sound) (2/2)</a:t>
            </a:r>
            <a:endParaRPr lang="en-CA" altLang="zh-CN" sz="2400" dirty="0"/>
          </a:p>
        </p:txBody>
      </p:sp>
      <p:sp>
        <p:nvSpPr>
          <p:cNvPr id="34820" name="Rectangle 3"/>
          <p:cNvSpPr>
            <a:spLocks noGrp="1" noChangeArrowheads="1"/>
          </p:cNvSpPr>
          <p:nvPr>
            <p:ph type="body" idx="1"/>
          </p:nvPr>
        </p:nvSpPr>
        <p:spPr>
          <a:xfrm>
            <a:off x="696912" y="1339056"/>
            <a:ext cx="7685088" cy="1404144"/>
          </a:xfrm>
        </p:spPr>
        <p:txBody>
          <a:bodyPr/>
          <a:lstStyle/>
          <a:p>
            <a:pPr marL="0" indent="0" algn="just">
              <a:buFontTx/>
              <a:buNone/>
            </a:pPr>
            <a:r>
              <a:rPr lang="en-US" altLang="zh-CN" sz="1800" u="sng" dirty="0"/>
              <a:t>Requirement and </a:t>
            </a:r>
            <a:r>
              <a:rPr lang="en-US" altLang="zh-CN" sz="1800" u="sng" dirty="0" smtClean="0"/>
              <a:t>attribute</a:t>
            </a:r>
          </a:p>
          <a:p>
            <a:pPr marL="0" indent="0" algn="just">
              <a:buFontTx/>
              <a:buNone/>
            </a:pPr>
            <a:endParaRPr lang="en-US" altLang="zh-CN" sz="1800" u="sng" dirty="0"/>
          </a:p>
          <a:p>
            <a:pPr marL="0" indent="0" algn="just">
              <a:buFontTx/>
              <a:buNone/>
            </a:pPr>
            <a:endParaRPr lang="en-US" altLang="zh-CN" sz="1600" b="0" dirty="0"/>
          </a:p>
        </p:txBody>
      </p:sp>
      <p:sp>
        <p:nvSpPr>
          <p:cNvPr id="34822" name="Slide Number Placeholder 5"/>
          <p:cNvSpPr>
            <a:spLocks noGrp="1"/>
          </p:cNvSpPr>
          <p:nvPr>
            <p:ph type="sldNum" sz="quarter" idx="11"/>
          </p:nvPr>
        </p:nvSpPr>
        <p:spPr>
          <a:xfrm>
            <a:off x="4344988" y="6477000"/>
            <a:ext cx="530225" cy="182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F7EDCE2A-3868-41C7-A2BF-816D9D556C25}" type="slidenum">
              <a:rPr lang="en-CA" altLang="zh-CN"/>
              <a:pPr/>
              <a:t>14</a:t>
            </a:fld>
            <a:endParaRPr lang="en-CA" altLang="zh-CN"/>
          </a:p>
        </p:txBody>
      </p:sp>
      <p:sp>
        <p:nvSpPr>
          <p:cNvPr id="34823" name="Footer Placeholder 4"/>
          <p:cNvSpPr txBox="1">
            <a:spLocks/>
          </p:cNvSpPr>
          <p:nvPr/>
        </p:nvSpPr>
        <p:spPr bwMode="auto">
          <a:xfrm>
            <a:off x="7003888" y="6477000"/>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graphicFrame>
        <p:nvGraphicFramePr>
          <p:cNvPr id="10" name="Shape 392">
            <a:extLst>
              <a:ext uri="{FF2B5EF4-FFF2-40B4-BE49-F238E27FC236}">
                <a16:creationId xmlns:a16="http://schemas.microsoft.com/office/drawing/2014/main" xmlns="" id="{D34B8928-749C-4868-8B39-80CD19C663E6}"/>
              </a:ext>
            </a:extLst>
          </p:cNvPr>
          <p:cNvGraphicFramePr/>
          <p:nvPr>
            <p:extLst>
              <p:ext uri="{D42A27DB-BD31-4B8C-83A1-F6EECF244321}">
                <p14:modId xmlns:p14="http://schemas.microsoft.com/office/powerpoint/2010/main" val="3011678957"/>
              </p:ext>
            </p:extLst>
          </p:nvPr>
        </p:nvGraphicFramePr>
        <p:xfrm>
          <a:off x="113557" y="1872456"/>
          <a:ext cx="8928000" cy="1476720"/>
        </p:xfrm>
        <a:graphic>
          <a:graphicData uri="http://schemas.openxmlformats.org/drawingml/2006/table">
            <a:tbl>
              <a:tblPr firstRow="1" bandRow="1">
                <a:noFill/>
              </a:tblPr>
              <a:tblGrid>
                <a:gridCol w="648000"/>
                <a:gridCol w="684000">
                  <a:extLst>
                    <a:ext uri="{9D8B030D-6E8A-4147-A177-3AD203B41FA5}">
                      <a16:colId xmlns:a16="http://schemas.microsoft.com/office/drawing/2014/main" xmlns="" val="20002"/>
                    </a:ext>
                  </a:extLst>
                </a:gridCol>
                <a:gridCol w="684000"/>
                <a:gridCol w="684000"/>
                <a:gridCol w="684000"/>
                <a:gridCol w="684000"/>
                <a:gridCol w="684000"/>
                <a:gridCol w="684000"/>
                <a:gridCol w="684000"/>
                <a:gridCol w="684000"/>
                <a:gridCol w="684000"/>
                <a:gridCol w="684000"/>
                <a:gridCol w="756000"/>
              </a:tblGrid>
              <a:tr h="274325">
                <a:tc rowSpan="2">
                  <a:txBody>
                    <a:bodyPr/>
                    <a:lstStyle/>
                    <a:p>
                      <a:pPr marL="0" marR="0" lvl="0" indent="0" algn="ctr" rtl="0">
                        <a:spcBef>
                          <a:spcPts val="0"/>
                        </a:spcBef>
                        <a:buSzPct val="25000"/>
                        <a:buNone/>
                      </a:pPr>
                      <a:r>
                        <a:rPr lang="en-US" sz="1200" b="1" u="none" strike="noStrike" cap="none" baseline="0" dirty="0" smtClean="0">
                          <a:solidFill>
                            <a:schemeClr val="tx1"/>
                          </a:solidFill>
                        </a:rPr>
                        <a:t>Usage model #</a:t>
                      </a:r>
                      <a:endParaRPr lang="en-US" sz="1200" b="1" u="none" strike="noStrike" cap="none" baseline="0" dirty="0">
                        <a:solidFill>
                          <a:schemeClr val="tx1"/>
                        </a:solidFill>
                      </a:endParaRPr>
                    </a:p>
                  </a:txBody>
                  <a:tcPr marL="36000" marR="36000" marT="36000" marB="36000" anchor="ctr">
                    <a:solidFill>
                      <a:srgbClr val="D8D8D8"/>
                    </a:solidFill>
                  </a:tcPr>
                </a:tc>
                <a:tc gridSpan="2">
                  <a:txBody>
                    <a:bodyPr/>
                    <a:lstStyle/>
                    <a:p>
                      <a:pPr marL="0" marR="0" lvl="0" indent="0" algn="ctr" rtl="0">
                        <a:spcBef>
                          <a:spcPts val="0"/>
                        </a:spcBef>
                        <a:buSzPct val="25000"/>
                        <a:buNone/>
                      </a:pPr>
                      <a:r>
                        <a:rPr lang="en-US" sz="1200" b="1" u="none" strike="noStrike" cap="none" baseline="0" dirty="0" smtClean="0">
                          <a:solidFill>
                            <a:schemeClr val="tx1"/>
                          </a:solidFill>
                        </a:rPr>
                        <a:t>Coverage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solidFill>
                            <a:schemeClr val="tx1"/>
                          </a:solidFill>
                        </a:rPr>
                        <a:t>Resolution</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3">
                  <a:txBody>
                    <a:bodyPr/>
                    <a:lstStyle/>
                    <a:p>
                      <a:pPr marL="0" marR="0" lvl="0" indent="0" algn="ctr" rtl="0">
                        <a:spcBef>
                          <a:spcPts val="0"/>
                        </a:spcBef>
                        <a:buSzPct val="25000"/>
                        <a:buNone/>
                      </a:pPr>
                      <a:r>
                        <a:rPr lang="en-US" sz="1200" b="1" u="none" strike="noStrike" cap="none" baseline="0" dirty="0" smtClean="0">
                          <a:solidFill>
                            <a:schemeClr val="tx1"/>
                          </a:solidFill>
                        </a:rPr>
                        <a:t>Accuracy</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gridSpan="4">
                  <a:txBody>
                    <a:bodyPr/>
                    <a:lstStyle/>
                    <a:p>
                      <a:pPr marL="0" marR="0" lvl="0" indent="0" algn="ctr" rtl="0">
                        <a:spcBef>
                          <a:spcPts val="0"/>
                        </a:spcBef>
                        <a:buSzPct val="25000"/>
                        <a:buNone/>
                      </a:pPr>
                      <a:r>
                        <a:rPr lang="en-US" sz="1200" b="1" u="none" strike="noStrike" cap="none" baseline="0" dirty="0" smtClean="0">
                          <a:solidFill>
                            <a:schemeClr val="tx1"/>
                          </a:solidFill>
                        </a:rPr>
                        <a:t>Other performance</a:t>
                      </a:r>
                      <a:endParaRPr lang="en-US" sz="1200" b="1" u="none" strike="noStrike" cap="none" baseline="0" dirty="0">
                        <a:solidFill>
                          <a:schemeClr val="tx1"/>
                        </a:solidFill>
                      </a:endParaRPr>
                    </a:p>
                  </a:txBody>
                  <a:tcPr marL="0" marR="0" marT="72000" marB="72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hMerge="1">
                  <a:txBody>
                    <a:bodyPr/>
                    <a:lstStyle/>
                    <a:p>
                      <a:pPr marL="0" marR="0" lvl="0" indent="0" algn="ctr" rtl="0">
                        <a:spcBef>
                          <a:spcPts val="0"/>
                        </a:spcBef>
                        <a:buSzPct val="25000"/>
                        <a:buNone/>
                      </a:pPr>
                      <a:endParaRPr lang="en-US" sz="900" u="none" strike="noStrike" cap="none" baseline="0" dirty="0">
                        <a:solidFill>
                          <a:schemeClr val="tx1"/>
                        </a:solidFill>
                      </a:endParaRPr>
                    </a:p>
                  </a:txBody>
                  <a:tcPr marL="0" marR="0" marT="36000" marB="36000" anchor="ctr">
                    <a:solidFill>
                      <a:srgbClr val="D8D8D8"/>
                    </a:solidFill>
                  </a:tcPr>
                </a:tc>
              </a:tr>
              <a:tr h="548650">
                <a:tc vMerge="1">
                  <a:txBody>
                    <a:bodyPr/>
                    <a:lstStyle/>
                    <a:p>
                      <a:pPr marL="0" marR="0" lvl="0" indent="0" algn="ctr" rtl="0">
                        <a:spcBef>
                          <a:spcPts val="0"/>
                        </a:spcBef>
                        <a:buSzPct val="25000"/>
                        <a:buNone/>
                      </a:pPr>
                      <a:endParaRPr lang="en-US" sz="900" u="none" strike="noStrike" cap="none" baseline="0" dirty="0"/>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Range</a:t>
                      </a:r>
                    </a:p>
                    <a:p>
                      <a:pPr marL="0" marR="0" lvl="0" indent="0" algn="ctr" rtl="0">
                        <a:spcBef>
                          <a:spcPts val="0"/>
                        </a:spcBef>
                        <a:buSzPct val="25000"/>
                        <a:buNone/>
                      </a:pPr>
                      <a:r>
                        <a:rPr lang="en-US" sz="1100" u="none" strike="noStrike" cap="none" baseline="0" dirty="0" smtClean="0">
                          <a:solidFill>
                            <a:schemeClr val="tx1"/>
                          </a:solidFill>
                        </a:rPr>
                        <a:t>(m)</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Field of view</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Range</a:t>
                      </a:r>
                    </a:p>
                    <a:p>
                      <a:pPr marL="0" marR="0" lvl="0" indent="0" algn="ctr" rtl="0">
                        <a:spcBef>
                          <a:spcPts val="0"/>
                        </a:spcBef>
                        <a:buSzPct val="25000"/>
                        <a:buNone/>
                      </a:pPr>
                      <a:r>
                        <a:rPr lang="en-US" sz="1100" u="none" strike="noStrike" cap="none" baseline="0" dirty="0" smtClean="0">
                          <a:solidFill>
                            <a:schemeClr val="tx1"/>
                          </a:solidFill>
                        </a:rPr>
                        <a:t>(m)</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Ang</a:t>
                      </a:r>
                      <a:r>
                        <a:rPr lang="en-US" altLang="zh-CN" sz="1100" u="none" strike="noStrike" cap="none" baseline="0" dirty="0" smtClean="0">
                          <a:solidFill>
                            <a:schemeClr val="tx1"/>
                          </a:solidFill>
                        </a:rPr>
                        <a:t>le</a:t>
                      </a:r>
                    </a:p>
                    <a:p>
                      <a:pPr marL="0" marR="0" lvl="0" indent="0" algn="ctr" rtl="0">
                        <a:spcBef>
                          <a:spcPts val="0"/>
                        </a:spcBef>
                        <a:buSzPct val="25000"/>
                        <a:buNone/>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Range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(m)</a:t>
                      </a:r>
                    </a:p>
                  </a:txBody>
                  <a:tcPr marL="0" marR="0" marT="36000" marB="36000" anchor="ctr">
                    <a:solidFill>
                      <a:srgbClr val="D8D8D8"/>
                    </a:solidFill>
                  </a:tcPr>
                </a:tc>
                <a:tc>
                  <a:txBody>
                    <a:bodyPr/>
                    <a:lstStyle/>
                    <a:p>
                      <a:pPr marL="0" marR="0" lvl="0" indent="0" algn="ctr" rtl="0">
                        <a:spcBef>
                          <a:spcPts val="0"/>
                        </a:spcBef>
                        <a:buSzPct val="25000"/>
                        <a:buNone/>
                      </a:pPr>
                      <a:r>
                        <a:rPr lang="en-US" altLang="zh-CN" sz="1100" u="none" strike="noStrike" cap="none" baseline="0" dirty="0" smtClean="0">
                          <a:solidFill>
                            <a:schemeClr val="tx1"/>
                          </a:solidFill>
                        </a:rPr>
                        <a:t>Angle</a:t>
                      </a:r>
                    </a:p>
                    <a:p>
                      <a:pPr marL="0" marR="0" lvl="0" indent="0" algn="ctr" rtl="0">
                        <a:spcBef>
                          <a:spcPts val="0"/>
                        </a:spcBef>
                        <a:buSzPct val="25000"/>
                        <a:buNone/>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Velocity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smtClean="0">
                          <a:solidFill>
                            <a:schemeClr val="tx1"/>
                          </a:solidFill>
                          <a:latin typeface="Times New Roman" panose="02020603050405020304" pitchFamily="18" charset="0"/>
                          <a:cs typeface="Times New Roman" panose="02020603050405020304" pitchFamily="18" charset="0"/>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Probability of detection</a:t>
                      </a:r>
                    </a:p>
                    <a:p>
                      <a:pPr marL="0" marR="0" lvl="0" indent="0" algn="ctr" rtl="0">
                        <a:spcBef>
                          <a:spcPts val="0"/>
                        </a:spcBef>
                        <a:buSzPct val="25000"/>
                        <a:buNone/>
                      </a:pPr>
                      <a:r>
                        <a:rPr lang="en-US" sz="1100" u="none" strike="noStrike" cap="none" baseline="0" dirty="0" smtClean="0">
                          <a:solidFill>
                            <a:schemeClr val="tx1"/>
                          </a:solidFill>
                        </a:rPr>
                        <a:t>(%)</a:t>
                      </a:r>
                      <a:endParaRPr lang="en-US" sz="1100" u="none" strike="noStrike" cap="none" baseline="0" dirty="0">
                        <a:solidFill>
                          <a:schemeClr val="tx1"/>
                        </a:solidFill>
                      </a:endParaRP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Latency</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a:t>
                      </a:r>
                      <a:r>
                        <a:rPr lang="en-US" altLang="zh-CN" sz="1100" u="none" strike="noStrike" cap="none" baseline="0" dirty="0" err="1" smtClean="0">
                          <a:solidFill>
                            <a:schemeClr val="tx1"/>
                          </a:solidFill>
                        </a:rPr>
                        <a:t>ms</a:t>
                      </a:r>
                      <a:r>
                        <a:rPr lang="en-US" altLang="zh-CN" sz="1100" u="none" strike="noStrike" cap="none" baseline="0" dirty="0" smtClean="0">
                          <a:solidFill>
                            <a:schemeClr val="tx1"/>
                          </a:solidFill>
                        </a:rPr>
                        <a:t>)</a:t>
                      </a:r>
                    </a:p>
                  </a:txBody>
                  <a:tcPr marL="0" marR="0" marT="36000" marB="36000" anchor="ctr">
                    <a:solidFill>
                      <a:srgbClr val="D8D8D8"/>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Refresh rate</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(Hz)</a:t>
                      </a:r>
                    </a:p>
                  </a:txBody>
                  <a:tcPr marL="0" marR="0" marT="36000" marB="36000" anchor="ctr">
                    <a:solidFill>
                      <a:srgbClr val="D8D8D8"/>
                    </a:solidFill>
                  </a:tcPr>
                </a:tc>
                <a:tc>
                  <a:txBody>
                    <a:bodyPr/>
                    <a:lstStyle/>
                    <a:p>
                      <a:pPr marL="0" marR="0" lvl="0" indent="0" algn="ctr" rtl="0">
                        <a:spcBef>
                          <a:spcPts val="0"/>
                        </a:spcBef>
                        <a:buSzPct val="25000"/>
                        <a:buNone/>
                      </a:pPr>
                      <a:r>
                        <a:rPr lang="en-US" sz="1100" u="none" strike="noStrike" cap="none" baseline="0" dirty="0" smtClean="0">
                          <a:solidFill>
                            <a:schemeClr val="tx1"/>
                          </a:solidFill>
                        </a:rPr>
                        <a:t>No. of simultaneous targets</a:t>
                      </a:r>
                      <a:endParaRPr lang="en-US" sz="1100" u="none" strike="noStrike" cap="none" baseline="0" dirty="0">
                        <a:solidFill>
                          <a:schemeClr val="tx1"/>
                        </a:solidFill>
                      </a:endParaRPr>
                    </a:p>
                  </a:txBody>
                  <a:tcPr marL="0" marR="0" marT="36000" marB="36000" anchor="ctr">
                    <a:solidFill>
                      <a:srgbClr val="D8D8D8"/>
                    </a:solidFill>
                  </a:tcPr>
                </a:tc>
                <a:extLst>
                  <a:ext uri="{0D108BD9-81ED-4DB2-BD59-A6C34878D82A}">
                    <a16:rowId xmlns:a16="http://schemas.microsoft.com/office/drawing/2014/main" xmlns="" val="10000"/>
                  </a:ext>
                </a:extLst>
              </a:tr>
              <a:tr h="434616">
                <a:tc>
                  <a:txBody>
                    <a:bodyPr/>
                    <a:lstStyle/>
                    <a:p>
                      <a:pPr marL="0" marR="0" lvl="0" indent="0" algn="l"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1. Audio with user tracking</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n-lt"/>
                          <a:ea typeface="+mn-ea"/>
                          <a:cs typeface="+mn-cs"/>
                        </a:rPr>
                        <a:t>&lt;10</a:t>
                      </a:r>
                    </a:p>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latin typeface="+mn-lt"/>
                          <a:ea typeface="+mn-ea"/>
                          <a:cs typeface="+mn-cs"/>
                        </a:rPr>
                        <a:t>@13dB</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kern="1200" cap="none" baseline="0" dirty="0" smtClean="0">
                          <a:solidFill>
                            <a:schemeClr val="tx1"/>
                          </a:solidFill>
                          <a:effectLst/>
                          <a:latin typeface="Times New Roman" panose="02020603050405020304" pitchFamily="18" charset="0"/>
                          <a:ea typeface="+mn-ea"/>
                          <a:cs typeface="Times New Roman" panose="02020603050405020304" pitchFamily="18" charset="0"/>
                        </a:rPr>
                        <a:t>±60</a:t>
                      </a:r>
                      <a:endParaRPr lang="en-US" altLang="zh-CN" sz="1100" u="none" strike="noStrike" kern="1200" cap="none" baseline="0" dirty="0" smtClean="0">
                        <a:solidFill>
                          <a:schemeClr val="tx1"/>
                        </a:solidFill>
                        <a:effectLst/>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0.1</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2</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latinLnBrk="0" hangingPunct="1">
                        <a:spcBef>
                          <a:spcPts val="0"/>
                        </a:spcBef>
                        <a:buSzPct val="25000"/>
                        <a:buNone/>
                      </a:pPr>
                      <a:r>
                        <a:rPr lang="en-US" altLang="zh-CN" sz="1100" u="none" strike="noStrike" kern="1200" cap="none" baseline="0" dirty="0" smtClean="0">
                          <a:solidFill>
                            <a:schemeClr val="tx1"/>
                          </a:solidFill>
                          <a:latin typeface="+mn-lt"/>
                          <a:ea typeface="+mn-ea"/>
                          <a:cs typeface="+mn-cs"/>
                        </a:rPr>
                        <a:t>0.5</a:t>
                      </a:r>
                      <a:endParaRPr lang="en-US" altLang="zh-CN" sz="1100" u="none" strike="noStrike" kern="1200" cap="none" baseline="0" dirty="0">
                        <a:solidFill>
                          <a:schemeClr val="tx1"/>
                        </a:solidFill>
                        <a:latin typeface="+mn-lt"/>
                        <a:ea typeface="+mn-ea"/>
                        <a:cs typeface="+mn-cs"/>
                      </a:endParaRP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0.01</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&gt;95</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t>&lt;10</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u="none" strike="noStrike" cap="none" baseline="0" dirty="0" smtClean="0">
                          <a:solidFill>
                            <a:schemeClr val="tx1"/>
                          </a:solidFill>
                        </a:rPr>
                        <a:t>&gt;10</a:t>
                      </a:r>
                    </a:p>
                  </a:txBody>
                  <a:tcPr marL="36000" marR="36000" marT="36000" marB="36000" anchor="ctr">
                    <a:solidFill>
                      <a:schemeClr val="accent1">
                        <a:lumMod val="40000"/>
                        <a:lumOff val="60000"/>
                        <a:alpha val="0"/>
                      </a:schemeClr>
                    </a:solidFill>
                  </a:tcPr>
                </a:tc>
                <a:tc>
                  <a:txBody>
                    <a:bodyPr/>
                    <a:lstStyle/>
                    <a:p>
                      <a:pPr marL="0" marR="0" lvl="0" indent="0" algn="ctr" defTabSz="914400" rtl="0" eaLnBrk="1" fontAlgn="auto" latinLnBrk="0" hangingPunct="1">
                        <a:lnSpc>
                          <a:spcPct val="100000"/>
                        </a:lnSpc>
                        <a:spcBef>
                          <a:spcPts val="0"/>
                        </a:spcBef>
                        <a:spcAft>
                          <a:spcPts val="0"/>
                        </a:spcAft>
                        <a:buClrTx/>
                        <a:buSzPct val="25000"/>
                        <a:buFontTx/>
                        <a:buNone/>
                        <a:tabLst/>
                        <a:defRPr/>
                      </a:pPr>
                      <a:r>
                        <a:rPr lang="en-US" altLang="zh-CN" sz="1100" dirty="0" smtClean="0"/>
                        <a:t>&lt;= 5</a:t>
                      </a:r>
                    </a:p>
                  </a:txBody>
                  <a:tcPr marL="36000" marR="36000" marT="36000" marB="36000" anchor="ctr">
                    <a:solidFill>
                      <a:schemeClr val="accent1">
                        <a:lumMod val="40000"/>
                        <a:lumOff val="60000"/>
                        <a:alpha val="0"/>
                      </a:schemeClr>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771790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US" altLang="zh-CN" sz="1800" dirty="0"/>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15</a:t>
            </a:fld>
            <a:endParaRPr lang="en-US" altLang="zh-CN"/>
          </a:p>
        </p:txBody>
      </p:sp>
      <p:sp>
        <p:nvSpPr>
          <p:cNvPr id="14340"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smtClean="0"/>
              <a:t>Yingxiang</a:t>
            </a:r>
            <a:r>
              <a:rPr lang="en-US" altLang="zh-CN" dirty="0" smtClean="0"/>
              <a:t> 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smtClean="0"/>
              <a:t>Summary </a:t>
            </a:r>
            <a:endParaRPr lang="en-GB" altLang="zh-CN" dirty="0"/>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R</a:t>
            </a:r>
            <a:r>
              <a:rPr lang="en-US" altLang="zh-CN" sz="2400" b="1" i="0" u="none" strike="noStrike" cap="none" baseline="0" dirty="0" smtClean="0">
                <a:latin typeface="Times New Roman"/>
                <a:ea typeface="Times New Roman"/>
                <a:cs typeface="Times New Roman"/>
                <a:sym typeface="Times New Roman"/>
              </a:rPr>
              <a:t>elevant</a:t>
            </a:r>
            <a:r>
              <a:rPr lang="en-US" altLang="zh-CN" sz="2400" b="1" dirty="0" smtClean="0">
                <a:latin typeface="Times New Roman"/>
                <a:ea typeface="Times New Roman"/>
                <a:cs typeface="Times New Roman"/>
                <a:sym typeface="Times New Roman"/>
              </a:rPr>
              <a:t> terminologies required to describe </a:t>
            </a:r>
            <a:r>
              <a:rPr lang="en-US" altLang="zh-CN" sz="2400" b="1" i="0" u="none" strike="noStrike" cap="none" baseline="0" dirty="0" smtClean="0">
                <a:latin typeface="Times New Roman"/>
                <a:ea typeface="Times New Roman"/>
                <a:cs typeface="Times New Roman"/>
                <a:sym typeface="Times New Roman"/>
              </a:rPr>
              <a:t>the </a:t>
            </a:r>
            <a:r>
              <a:rPr lang="en-US" altLang="zh-CN" sz="2400" b="1" i="0" u="none" strike="noStrike" cap="none" baseline="0" dirty="0">
                <a:latin typeface="Times New Roman"/>
                <a:ea typeface="Times New Roman"/>
                <a:cs typeface="Times New Roman"/>
                <a:sym typeface="Times New Roman"/>
              </a:rPr>
              <a:t>usage models </a:t>
            </a:r>
            <a:r>
              <a:rPr lang="en-US" altLang="zh-CN" sz="2400" b="1" i="0" u="none" strike="noStrike" cap="none" baseline="0" dirty="0" smtClean="0">
                <a:latin typeface="Times New Roman"/>
                <a:ea typeface="Times New Roman"/>
                <a:cs typeface="Times New Roman"/>
                <a:sym typeface="Times New Roman"/>
              </a:rPr>
              <a:t>for WLAN</a:t>
            </a:r>
            <a:r>
              <a:rPr lang="en-US" altLang="zh-CN" sz="2400" b="1" i="0" u="none" strike="noStrike" cap="none" dirty="0" smtClean="0">
                <a:latin typeface="Times New Roman"/>
                <a:ea typeface="Times New Roman"/>
                <a:cs typeface="Times New Roman"/>
                <a:sym typeface="Times New Roman"/>
              </a:rPr>
              <a:t> sensing have been defined.  </a:t>
            </a:r>
          </a:p>
          <a:p>
            <a:pPr algn="just">
              <a:spcBef>
                <a:spcPct val="20000"/>
              </a:spcBef>
              <a:buFont typeface="Arial" panose="020B0604020202020204" pitchFamily="34" charset="0"/>
              <a:buChar char="•"/>
            </a:pPr>
            <a:endParaRPr lang="en-US" altLang="zh-CN" sz="2400" b="1" i="0" u="none" strike="noStrike" cap="none" dirty="0" smtClean="0">
              <a:latin typeface="Times New Roman"/>
              <a:ea typeface="Times New Roman"/>
              <a:cs typeface="Times New Roman"/>
              <a:sym typeface="Times New Roman"/>
            </a:endParaRPr>
          </a:p>
          <a:p>
            <a:pPr algn="just">
              <a:spcBef>
                <a:spcPct val="20000"/>
              </a:spcBef>
              <a:buFont typeface="Arial" panose="020B0604020202020204" pitchFamily="34" charset="0"/>
              <a:buChar char="•"/>
            </a:pPr>
            <a:r>
              <a:rPr lang="en-GB" altLang="zh-CN" sz="2400" b="1" dirty="0" smtClean="0"/>
              <a:t>An example usage model is presented and </a:t>
            </a:r>
            <a:r>
              <a:rPr lang="en-GB" altLang="zh-CN" sz="2400" b="1" dirty="0"/>
              <a:t>a</a:t>
            </a:r>
            <a:r>
              <a:rPr lang="en-GB" altLang="zh-CN" sz="2400" b="1" dirty="0" smtClean="0"/>
              <a:t>dditional usage models are expected to be added in the future.</a:t>
            </a:r>
          </a:p>
          <a:p>
            <a:pPr algn="just">
              <a:spcBef>
                <a:spcPct val="20000"/>
              </a:spcBef>
              <a:buFont typeface="Arial" panose="020B0604020202020204" pitchFamily="34" charset="0"/>
              <a:buChar char="•"/>
            </a:pPr>
            <a:endParaRPr lang="en-GB" altLang="zh-CN" sz="2400" b="1" dirty="0"/>
          </a:p>
        </p:txBody>
      </p:sp>
    </p:spTree>
    <p:extLst>
      <p:ext uri="{BB962C8B-B14F-4D97-AF65-F5344CB8AC3E}">
        <p14:creationId xmlns:p14="http://schemas.microsoft.com/office/powerpoint/2010/main" val="2531910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err="1" smtClean="0"/>
              <a:t>References</a:t>
            </a:r>
            <a:endParaRPr lang="fr-FR" altLang="zh-CN" sz="2000" dirty="0">
              <a:solidFill>
                <a:srgbClr val="00B050"/>
              </a:solidFill>
            </a:endParaRPr>
          </a:p>
        </p:txBody>
      </p:sp>
      <p:sp>
        <p:nvSpPr>
          <p:cNvPr id="63491" name="Espace réservé du contenu 2"/>
          <p:cNvSpPr>
            <a:spLocks noGrp="1"/>
          </p:cNvSpPr>
          <p:nvPr>
            <p:ph idx="1"/>
          </p:nvPr>
        </p:nvSpPr>
        <p:spPr/>
        <p:txBody>
          <a:bodyPr/>
          <a:lstStyle/>
          <a:p>
            <a:pPr marL="0" indent="0" latinLnBrk="1">
              <a:buNone/>
            </a:pPr>
            <a:r>
              <a:rPr lang="en-US" altLang="zh-CN" sz="1400" b="0" dirty="0" smtClean="0"/>
              <a:t>[1] IEEE </a:t>
            </a:r>
            <a:r>
              <a:rPr lang="en-US" altLang="zh-CN" sz="1400" b="0" dirty="0" err="1" smtClean="0"/>
              <a:t>Std</a:t>
            </a:r>
            <a:r>
              <a:rPr lang="en-US" altLang="zh-CN" sz="1400" b="0" dirty="0" smtClean="0"/>
              <a:t> 686-2017: IEEE Standard for Radar Definitions.</a:t>
            </a:r>
          </a:p>
          <a:p>
            <a:pPr marL="0" indent="0" latinLnBrk="1">
              <a:buNone/>
            </a:pPr>
            <a:r>
              <a:rPr lang="en-US" altLang="zh-CN" sz="1400" b="0" dirty="0" smtClean="0"/>
              <a:t>[2] 11-16-0137-04-00az-ngp-use-case-document.pptx</a:t>
            </a:r>
            <a:r>
              <a:rPr lang="en-US" altLang="zh-CN" sz="1400" b="0" dirty="0"/>
              <a:t> </a:t>
            </a:r>
            <a:endParaRPr lang="fr-FR" altLang="zh-CN" sz="1400" b="0" dirty="0"/>
          </a:p>
          <a:p>
            <a:endParaRPr lang="fr-FR" altLang="zh-CN" sz="1400" b="0" dirty="0"/>
          </a:p>
        </p:txBody>
      </p:sp>
      <p:sp>
        <p:nvSpPr>
          <p:cNvPr id="4" name="Espace réservé de la date 3"/>
          <p:cNvSpPr>
            <a:spLocks noGrp="1"/>
          </p:cNvSpPr>
          <p:nvPr>
            <p:ph type="dt" sz="quarter" idx="10"/>
          </p:nvPr>
        </p:nvSpPr>
        <p:spPr>
          <a:xfrm>
            <a:off x="696913" y="332601"/>
            <a:ext cx="942566" cy="276999"/>
          </a:xfrm>
        </p:spPr>
        <p:txBody>
          <a:bodyPr/>
          <a:lstStyle/>
          <a:p>
            <a:pPr>
              <a:defRPr/>
            </a:pPr>
            <a:r>
              <a:rPr lang="en-US" dirty="0" smtClean="0"/>
              <a:t>Ju</a:t>
            </a:r>
            <a:r>
              <a:rPr lang="en-US" altLang="zh-CN" dirty="0" smtClean="0"/>
              <a:t>ly</a:t>
            </a:r>
            <a:r>
              <a:rPr lang="en-US" dirty="0" smtClean="0"/>
              <a:t> 2020</a:t>
            </a:r>
            <a:endParaRPr lang="en-US" dirty="0"/>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16</a:t>
            </a:fld>
            <a:endParaRPr lang="en-US" altLang="zh-CN"/>
          </a:p>
        </p:txBody>
      </p:sp>
      <p:sp>
        <p:nvSpPr>
          <p:cNvPr id="63494"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smtClean="0"/>
              <a:t>Yingxiang</a:t>
            </a:r>
            <a:r>
              <a:rPr lang="en-US" altLang="zh-CN" dirty="0" smtClean="0"/>
              <a:t> Sun </a:t>
            </a:r>
            <a:r>
              <a:rPr lang="en-US" altLang="zh-CN" dirty="0"/>
              <a:t>(Huawei)</a:t>
            </a:r>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17</a:t>
            </a:fld>
            <a:endParaRPr lang="en-US" altLang="zh-CN"/>
          </a:p>
        </p:txBody>
      </p:sp>
      <p:sp>
        <p:nvSpPr>
          <p:cNvPr id="25"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2020</a:t>
            </a:r>
            <a:endParaRPr lang="en-US" altLang="zh-CN" sz="1800" dirty="0"/>
          </a:p>
        </p:txBody>
      </p:sp>
      <p:sp>
        <p:nvSpPr>
          <p:cNvPr id="26" name="Footer Placeholder 4"/>
          <p:cNvSpPr txBox="1">
            <a:spLocks/>
          </p:cNvSpPr>
          <p:nvPr/>
        </p:nvSpPr>
        <p:spPr bwMode="auto">
          <a:xfrm>
            <a:off x="6965416" y="6475413"/>
            <a:ext cx="1578509" cy="184666"/>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US" altLang="zh-CN" dirty="0" err="1" smtClean="0">
                <a:solidFill>
                  <a:schemeClr val="dk1"/>
                </a:solidFill>
                <a:cs typeface="Arial"/>
              </a:rPr>
              <a:t>Yingxiang</a:t>
            </a:r>
            <a:r>
              <a:rPr lang="en-US" altLang="zh-CN" dirty="0" smtClean="0">
                <a:solidFill>
                  <a:schemeClr val="dk1"/>
                </a:solidFill>
                <a:cs typeface="Arial"/>
              </a:rPr>
              <a:t> Sun</a:t>
            </a:r>
            <a:r>
              <a:rPr lang="en-US" altLang="zh-CN" dirty="0" smtClean="0"/>
              <a:t> (Huawei)</a:t>
            </a:r>
            <a:endParaRPr lang="en-US" altLang="zh-CN" dirty="0"/>
          </a:p>
        </p:txBody>
      </p:sp>
      <p:sp>
        <p:nvSpPr>
          <p:cNvPr id="27" name="Rectangle 2"/>
          <p:cNvSpPr>
            <a:spLocks noGrp="1" noChangeArrowheads="1"/>
          </p:cNvSpPr>
          <p:nvPr>
            <p:ph type="title"/>
          </p:nvPr>
        </p:nvSpPr>
        <p:spPr>
          <a:xfrm>
            <a:off x="685800" y="685800"/>
            <a:ext cx="7772400" cy="1066800"/>
          </a:xfrm>
          <a:noFill/>
        </p:spPr>
        <p:txBody>
          <a:bodyPr/>
          <a:lstStyle/>
          <a:p>
            <a:r>
              <a:rPr lang="en-GB" altLang="zh-CN" dirty="0" smtClean="0"/>
              <a:t>SP 1</a:t>
            </a:r>
            <a:endParaRPr lang="en-GB" altLang="zh-CN" dirty="0"/>
          </a:p>
        </p:txBody>
      </p:sp>
      <p:sp>
        <p:nvSpPr>
          <p:cNvPr id="28" name="Rectangle 3"/>
          <p:cNvSpPr txBox="1">
            <a:spLocks noChangeArrowheads="1"/>
          </p:cNvSpPr>
          <p:nvPr/>
        </p:nvSpPr>
        <p:spPr bwMode="auto">
          <a:xfrm>
            <a:off x="66675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cs typeface="Times New Roman"/>
                <a:sym typeface="Times New Roman"/>
              </a:rPr>
              <a:t>Do you agree that the </a:t>
            </a:r>
            <a:r>
              <a:rPr lang="en-US" altLang="zh-CN" sz="2400" b="1" dirty="0" smtClean="0">
                <a:latin typeface="Times New Roman"/>
                <a:cs typeface="Times New Roman"/>
                <a:sym typeface="Times New Roman"/>
              </a:rPr>
              <a:t>proposed metrics as summarized in slide 11 of this contribution should be considered as the baseline metrics for usage models of SENS </a:t>
            </a:r>
            <a:r>
              <a:rPr lang="en-US" altLang="zh-CN" sz="2400" b="1" dirty="0">
                <a:latin typeface="Times New Roman"/>
                <a:cs typeface="Times New Roman"/>
                <a:sym typeface="Times New Roman"/>
              </a:rPr>
              <a:t>SG (or the future </a:t>
            </a:r>
            <a:r>
              <a:rPr lang="en-US" altLang="zh-CN" sz="2400" b="1" dirty="0" smtClean="0">
                <a:latin typeface="Times New Roman"/>
                <a:cs typeface="Times New Roman"/>
                <a:sym typeface="Times New Roman"/>
              </a:rPr>
              <a:t>TG)?</a:t>
            </a:r>
          </a:p>
          <a:p>
            <a:pPr algn="just">
              <a:spcBef>
                <a:spcPct val="20000"/>
              </a:spcBef>
              <a:buFont typeface="Arial" panose="020B0604020202020204" pitchFamily="34" charset="0"/>
              <a:buChar char="•"/>
            </a:pPr>
            <a:endParaRPr lang="en-US" altLang="zh-CN" sz="2400" b="1" dirty="0" smtClean="0">
              <a:latin typeface="Times New Roman"/>
              <a:cs typeface="Times New Roman"/>
              <a:sym typeface="Times New Roman"/>
            </a:endParaRPr>
          </a:p>
          <a:p>
            <a:pPr lvl="1" algn="just">
              <a:spcBef>
                <a:spcPct val="20000"/>
              </a:spcBef>
              <a:buFontTx/>
              <a:buChar char="―"/>
            </a:pPr>
            <a:r>
              <a:rPr lang="en-US" altLang="zh-CN" sz="2000" dirty="0" smtClean="0">
                <a:latin typeface="Times New Roman"/>
                <a:cs typeface="Times New Roman"/>
                <a:sym typeface="Times New Roman"/>
              </a:rPr>
              <a:t>Yes:</a:t>
            </a:r>
          </a:p>
          <a:p>
            <a:pPr lvl="1" algn="just">
              <a:spcBef>
                <a:spcPct val="20000"/>
              </a:spcBef>
              <a:buFontTx/>
              <a:buChar char="―"/>
            </a:pPr>
            <a:r>
              <a:rPr lang="en-US" altLang="zh-CN" sz="2000" dirty="0" smtClean="0">
                <a:latin typeface="Times New Roman"/>
                <a:cs typeface="Times New Roman"/>
                <a:sym typeface="Times New Roman"/>
              </a:rPr>
              <a:t>No:</a:t>
            </a:r>
          </a:p>
          <a:p>
            <a:pPr lvl="1" algn="just">
              <a:spcBef>
                <a:spcPct val="20000"/>
              </a:spcBef>
              <a:buFontTx/>
              <a:buChar char="―"/>
            </a:pPr>
            <a:r>
              <a:rPr lang="en-US" altLang="zh-CN" sz="2000" dirty="0" smtClean="0">
                <a:latin typeface="Times New Roman"/>
                <a:cs typeface="Times New Roman"/>
                <a:sym typeface="Times New Roman"/>
              </a:rPr>
              <a:t>Abstain:</a:t>
            </a:r>
            <a:endParaRPr lang="en-GB" altLang="zh-CN" sz="2000" dirty="0"/>
          </a:p>
          <a:p>
            <a:pPr marL="0" indent="0" algn="just">
              <a:spcBef>
                <a:spcPct val="20000"/>
              </a:spcBef>
            </a:pPr>
            <a:endParaRPr lang="en-GB" altLang="zh-CN" sz="2400" b="1" dirty="0"/>
          </a:p>
        </p:txBody>
      </p:sp>
    </p:spTree>
    <p:extLst>
      <p:ext uri="{BB962C8B-B14F-4D97-AF65-F5344CB8AC3E}">
        <p14:creationId xmlns:p14="http://schemas.microsoft.com/office/powerpoint/2010/main" val="405668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0" name="Footer Placeholder 4"/>
          <p:cNvSpPr>
            <a:spLocks noGrp="1"/>
          </p:cNvSpPr>
          <p:nvPr>
            <p:ph type="ftr" sz="quarter" idx="4294967295"/>
          </p:nvPr>
        </p:nvSpPr>
        <p:spPr>
          <a:xfrm>
            <a:off x="6965416" y="6475413"/>
            <a:ext cx="157850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err="1"/>
              <a:t>Yingxiang</a:t>
            </a:r>
            <a:r>
              <a:rPr lang="en-US" altLang="zh-CN" dirty="0"/>
              <a:t> </a:t>
            </a:r>
            <a:r>
              <a:rPr lang="en-US" altLang="zh-CN" dirty="0" smtClean="0"/>
              <a:t>Sun </a:t>
            </a:r>
            <a:r>
              <a:rPr lang="en-US" altLang="zh-CN" dirty="0"/>
              <a:t>(Huawei)</a:t>
            </a:r>
          </a:p>
        </p:txBody>
      </p:sp>
      <p:sp>
        <p:nvSpPr>
          <p:cNvPr id="14341" name="Rectangle 2"/>
          <p:cNvSpPr>
            <a:spLocks noGrp="1" noChangeArrowheads="1"/>
          </p:cNvSpPr>
          <p:nvPr>
            <p:ph type="title"/>
          </p:nvPr>
        </p:nvSpPr>
        <p:spPr>
          <a:noFill/>
        </p:spPr>
        <p:txBody>
          <a:bodyPr/>
          <a:lstStyle/>
          <a:p>
            <a:r>
              <a:rPr lang="en-GB" altLang="zh-CN" dirty="0"/>
              <a:t>Abstract</a:t>
            </a:r>
          </a:p>
        </p:txBody>
      </p:sp>
      <p:sp>
        <p:nvSpPr>
          <p:cNvPr id="14342" name="Rectangle 3"/>
          <p:cNvSpPr txBox="1">
            <a:spLocks noChangeArrowheads="1"/>
          </p:cNvSpPr>
          <p:nvPr/>
        </p:nvSpPr>
        <p:spPr bwMode="auto">
          <a:xfrm>
            <a:off x="685800" y="2057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The purpose of this contribution is to serve as a starting point in preparing an usage model document for the future SENS TG. </a:t>
            </a:r>
          </a:p>
          <a:p>
            <a:pPr algn="just">
              <a:spcBef>
                <a:spcPct val="20000"/>
              </a:spcBef>
              <a:buFont typeface="Arial" panose="020B0604020202020204" pitchFamily="34" charset="0"/>
              <a:buChar char="•"/>
            </a:pPr>
            <a:r>
              <a:rPr lang="en-US" altLang="zh-CN" sz="2400" b="1" dirty="0">
                <a:latin typeface="Times New Roman"/>
                <a:ea typeface="Times New Roman"/>
                <a:cs typeface="Times New Roman"/>
                <a:sym typeface="Times New Roman"/>
              </a:rPr>
              <a:t>Specifically, this contribution </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refreshes the usage model terminology the other TGs are using in preparing the respective usage model documents, </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proposes a few metrics that would facilitate the discussion on requirements for WLAN sensing, and</a:t>
            </a:r>
          </a:p>
          <a:p>
            <a:pPr lvl="1" algn="just">
              <a:spcBef>
                <a:spcPct val="20000"/>
              </a:spcBef>
              <a:buFont typeface="Arial" panose="020B0604020202020204" pitchFamily="34" charset="0"/>
              <a:buChar char="•"/>
            </a:pPr>
            <a:r>
              <a:rPr lang="en-US" altLang="zh-CN" sz="2000" b="1" dirty="0">
                <a:latin typeface="Times New Roman"/>
                <a:ea typeface="Times New Roman"/>
                <a:cs typeface="Times New Roman"/>
                <a:sym typeface="Times New Roman"/>
              </a:rPr>
              <a:t>provides an illustrative example on an usage model with the proposed metrics.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852738"/>
            <a:ext cx="7772400" cy="1066800"/>
          </a:xfrm>
        </p:spPr>
        <p:txBody>
          <a:bodyPr/>
          <a:lstStyle/>
          <a:p>
            <a:r>
              <a:rPr lang="en-CA" altLang="zh-CN" dirty="0">
                <a:solidFill>
                  <a:schemeClr val="tx1"/>
                </a:solidFill>
              </a:rPr>
              <a:t>Refresh:  Usage model terminology</a:t>
            </a:r>
          </a:p>
        </p:txBody>
      </p:sp>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3</a:t>
            </a:fld>
            <a:endParaRPr lang="en-CA" altLang="zh-CN"/>
          </a:p>
        </p:txBody>
      </p:sp>
      <p:sp>
        <p:nvSpPr>
          <p:cNvPr id="18436"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8437"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t>Usage model terminology</a:t>
            </a:r>
          </a:p>
        </p:txBody>
      </p:sp>
      <p:sp>
        <p:nvSpPr>
          <p:cNvPr id="5123" name="Rectangle 3"/>
          <p:cNvSpPr>
            <a:spLocks noGrp="1" noChangeArrowheads="1"/>
          </p:cNvSpPr>
          <p:nvPr>
            <p:ph type="body" idx="1"/>
          </p:nvPr>
        </p:nvSpPr>
        <p:spPr>
          <a:xfrm>
            <a:off x="684213" y="1143000"/>
            <a:ext cx="7989887" cy="5332413"/>
          </a:xfrm>
        </p:spPr>
        <p:txBody>
          <a:bodyPr/>
          <a:lstStyle/>
          <a:p>
            <a:pPr marL="0" indent="0" algn="just">
              <a:spcBef>
                <a:spcPts val="600"/>
              </a:spcBef>
              <a:buFontTx/>
              <a:buNone/>
              <a:defRPr/>
            </a:pPr>
            <a:endParaRPr lang="en-US" sz="1600" dirty="0">
              <a:solidFill>
                <a:srgbClr val="0000FF"/>
              </a:solidFill>
              <a:ea typeface="ＭＳ Ｐゴシック" pitchFamily="34" charset="-128"/>
            </a:endParaRPr>
          </a:p>
          <a:p>
            <a:pPr marL="0" indent="0" algn="just">
              <a:spcBef>
                <a:spcPts val="600"/>
              </a:spcBef>
              <a:buFontTx/>
              <a:buNone/>
              <a:defRPr/>
            </a:pPr>
            <a:r>
              <a:rPr lang="en-US" sz="1600" dirty="0">
                <a:solidFill>
                  <a:srgbClr val="0000FF"/>
                </a:solidFill>
                <a:ea typeface="ＭＳ Ｐゴシック" pitchFamily="34" charset="-128"/>
              </a:rPr>
              <a:t>Usage Model </a:t>
            </a:r>
            <a:r>
              <a:rPr lang="en-US" sz="1600" dirty="0">
                <a:ea typeface="ＭＳ Ｐゴシック" pitchFamily="34" charset="-128"/>
              </a:rPr>
              <a:t>– A usage model is the </a:t>
            </a:r>
            <a:r>
              <a:rPr lang="en-US" sz="1600" dirty="0">
                <a:solidFill>
                  <a:srgbClr val="0000FF"/>
                </a:solidFill>
                <a:ea typeface="ＭＳ Ｐゴシック" pitchFamily="34" charset="-128"/>
              </a:rPr>
              <a:t>combination</a:t>
            </a:r>
            <a:r>
              <a:rPr lang="en-US" sz="1600" dirty="0">
                <a:ea typeface="ＭＳ Ｐゴシック" pitchFamily="34" charset="-128"/>
              </a:rPr>
              <a:t> of the following </a:t>
            </a:r>
            <a:r>
              <a:rPr lang="en-US" sz="1600" dirty="0" smtClean="0">
                <a:ea typeface="ＭＳ Ｐゴシック" pitchFamily="34" charset="-128"/>
              </a:rPr>
              <a:t>4 </a:t>
            </a:r>
            <a:r>
              <a:rPr lang="en-US" sz="1600" dirty="0">
                <a:ea typeface="ＭＳ Ｐゴシック" pitchFamily="34" charset="-128"/>
              </a:rPr>
              <a:t>items </a:t>
            </a:r>
            <a:r>
              <a:rPr lang="en-US" sz="1600" dirty="0" smtClean="0">
                <a:ea typeface="ＭＳ Ｐゴシック" pitchFamily="34" charset="-128"/>
              </a:rPr>
              <a:t>below; </a:t>
            </a:r>
            <a:r>
              <a:rPr lang="en-US" sz="1600" dirty="0">
                <a:ea typeface="ＭＳ Ｐゴシック" pitchFamily="34" charset="-128"/>
              </a:rPr>
              <a:t>not to be confused with a </a:t>
            </a:r>
            <a:r>
              <a:rPr lang="en-US" sz="1600" dirty="0">
                <a:solidFill>
                  <a:srgbClr val="0000FF"/>
                </a:solidFill>
                <a:ea typeface="ＭＳ Ｐゴシック" pitchFamily="34" charset="-128"/>
              </a:rPr>
              <a:t>use case </a:t>
            </a:r>
            <a:r>
              <a:rPr lang="en-US" sz="1600" dirty="0">
                <a:ea typeface="ＭＳ Ｐゴシック" pitchFamily="34" charset="-128"/>
              </a:rPr>
              <a:t>which is the </a:t>
            </a:r>
            <a:r>
              <a:rPr lang="en-US" sz="1600" dirty="0">
                <a:solidFill>
                  <a:srgbClr val="0000FF"/>
                </a:solidFill>
                <a:ea typeface="ＭＳ Ｐゴシック" pitchFamily="34" charset="-128"/>
              </a:rPr>
              <a:t>specific set of steps </a:t>
            </a:r>
            <a:r>
              <a:rPr lang="en-US" sz="1600" dirty="0">
                <a:ea typeface="ＭＳ Ｐゴシック" pitchFamily="34" charset="-128"/>
              </a:rPr>
              <a:t>to accomplish a particular task. </a:t>
            </a:r>
          </a:p>
          <a:p>
            <a:pPr marL="0" indent="0" algn="just">
              <a:spcBef>
                <a:spcPts val="600"/>
              </a:spcBef>
              <a:buFontTx/>
              <a:buNone/>
              <a:defRPr/>
            </a:pPr>
            <a:endParaRPr lang="en-US" sz="600" dirty="0">
              <a:ea typeface="ＭＳ Ｐゴシック" pitchFamily="34" charset="-128"/>
            </a:endParaRPr>
          </a:p>
          <a:p>
            <a:pPr algn="just">
              <a:spcBef>
                <a:spcPts val="600"/>
              </a:spcBef>
              <a:defRPr/>
            </a:pPr>
            <a:r>
              <a:rPr lang="en-US" sz="1600" dirty="0">
                <a:ea typeface="ＭＳ Ｐゴシック" pitchFamily="34" charset="-128"/>
              </a:rPr>
              <a:t>Pre-Conditions </a:t>
            </a:r>
            <a:r>
              <a:rPr lang="en-US" sz="1600" b="0" dirty="0">
                <a:ea typeface="ＭＳ Ｐゴシック" pitchFamily="34" charset="-128"/>
              </a:rPr>
              <a:t>– Initial conditions before the use case begins.</a:t>
            </a:r>
          </a:p>
          <a:p>
            <a:pPr algn="just">
              <a:spcBef>
                <a:spcPts val="600"/>
              </a:spcBef>
              <a:defRPr/>
            </a:pPr>
            <a:r>
              <a:rPr lang="en-US" sz="1600" dirty="0">
                <a:ea typeface="ＭＳ Ｐゴシック" pitchFamily="34" charset="-128"/>
              </a:rPr>
              <a:t>Environment </a:t>
            </a:r>
            <a:r>
              <a:rPr lang="en-US" sz="1600" b="0" dirty="0">
                <a:ea typeface="ＭＳ Ｐゴシック" pitchFamily="34" charset="-128"/>
              </a:rPr>
              <a:t>– The type of place in which the network of the use case is deployed, such as home, outdoor, hot spot, enterprise, metropolitan area, etc.</a:t>
            </a:r>
          </a:p>
          <a:p>
            <a:pPr algn="just">
              <a:spcBef>
                <a:spcPts val="600"/>
              </a:spcBef>
              <a:defRPr/>
            </a:pPr>
            <a:r>
              <a:rPr lang="en-US" sz="1600" dirty="0">
                <a:ea typeface="ＭＳ Ｐゴシック" pitchFamily="34" charset="-128"/>
              </a:rPr>
              <a:t>Use case </a:t>
            </a:r>
            <a:r>
              <a:rPr lang="en-US" sz="1600" b="0" dirty="0">
                <a:ea typeface="ＭＳ Ｐゴシック" pitchFamily="34" charset="-128"/>
              </a:rPr>
              <a:t>– A use case is task oriented. It describes the specific step-by-step actions performed by a user or device. One use case example is a user starting and stopping a video stream</a:t>
            </a:r>
            <a:r>
              <a:rPr lang="en-US" sz="1600" b="0" dirty="0" smtClean="0">
                <a:ea typeface="ＭＳ Ｐゴシック" pitchFamily="34" charset="-128"/>
              </a:rPr>
              <a:t>.</a:t>
            </a:r>
          </a:p>
          <a:p>
            <a:pPr algn="just">
              <a:spcBef>
                <a:spcPts val="600"/>
              </a:spcBef>
              <a:defRPr/>
            </a:pPr>
            <a:r>
              <a:rPr lang="en-US" altLang="zh-CN" sz="1600" dirty="0" smtClean="0">
                <a:ea typeface="ＭＳ Ｐゴシック" pitchFamily="34" charset="-128"/>
              </a:rPr>
              <a:t>Metrics and</a:t>
            </a:r>
            <a:r>
              <a:rPr lang="en-US" altLang="zh-CN" sz="1800" dirty="0">
                <a:ea typeface="ＭＳ Ｐゴシック" pitchFamily="34" charset="-128"/>
              </a:rPr>
              <a:t> </a:t>
            </a:r>
            <a:r>
              <a:rPr lang="en-US" altLang="zh-CN" sz="1800" dirty="0" smtClean="0">
                <a:ea typeface="ＭＳ Ｐゴシック" pitchFamily="34" charset="-128"/>
              </a:rPr>
              <a:t>R</a:t>
            </a:r>
            <a:r>
              <a:rPr lang="en-US" altLang="zh-CN" sz="1600" dirty="0" smtClean="0">
                <a:ea typeface="ＭＳ Ｐゴシック" pitchFamily="34" charset="-128"/>
              </a:rPr>
              <a:t>equirements </a:t>
            </a:r>
            <a:r>
              <a:rPr lang="en-US" altLang="zh-CN" sz="1600" b="0" dirty="0" smtClean="0">
                <a:ea typeface="ＭＳ Ｐゴシック" pitchFamily="34" charset="-128"/>
              </a:rPr>
              <a:t>– The </a:t>
            </a:r>
            <a:r>
              <a:rPr lang="en-US" altLang="zh-CN" sz="1600" b="0" dirty="0">
                <a:ea typeface="ＭＳ Ｐゴシック" pitchFamily="34" charset="-128"/>
              </a:rPr>
              <a:t>evaluated </a:t>
            </a:r>
            <a:r>
              <a:rPr lang="en-US" altLang="zh-CN" sz="1600" b="0" dirty="0" smtClean="0">
                <a:ea typeface="ＭＳ Ｐゴシック" pitchFamily="34" charset="-128"/>
              </a:rPr>
              <a:t>performance with specific metrics that are expected to achieve in the use case.</a:t>
            </a:r>
            <a:endParaRPr lang="en-US" sz="1600" b="0" dirty="0">
              <a:ea typeface="ＭＳ Ｐゴシック" pitchFamily="34" charset="-128"/>
            </a:endParaRPr>
          </a:p>
          <a:p>
            <a:pPr marL="0" indent="0" algn="just">
              <a:spcBef>
                <a:spcPts val="600"/>
              </a:spcBef>
              <a:buNone/>
              <a:defRPr/>
            </a:pPr>
            <a:endParaRPr lang="en-US" altLang="zh-CN" sz="1600" b="0" dirty="0" smtClean="0">
              <a:solidFill>
                <a:srgbClr val="7030A0"/>
              </a:solidFill>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4</a:t>
            </a:fld>
            <a:endParaRPr lang="en-CA" altLang="zh-CN"/>
          </a:p>
        </p:txBody>
      </p:sp>
      <p:sp>
        <p:nvSpPr>
          <p:cNvPr id="19461" name="Footer Placeholder 4"/>
          <p:cNvSpPr txBox="1">
            <a:spLocks/>
          </p:cNvSpPr>
          <p:nvPr/>
        </p:nvSpPr>
        <p:spPr bwMode="auto">
          <a:xfrm>
            <a:off x="7003887" y="6475413"/>
            <a:ext cx="15400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a:t>
            </a:r>
            <a:r>
              <a:rPr lang="en-US" altLang="zh-CN" dirty="0"/>
              <a:t> </a:t>
            </a:r>
            <a:r>
              <a:rPr lang="en-US" altLang="zh-CN" dirty="0" smtClean="0"/>
              <a:t>(Huawei</a:t>
            </a:r>
            <a:r>
              <a:rPr lang="en-US" altLang="zh-CN" dirty="0"/>
              <a:t>)</a:t>
            </a:r>
          </a:p>
        </p:txBody>
      </p:sp>
      <p:sp>
        <p:nvSpPr>
          <p:cNvPr id="19462" name="Date Placeholder 3"/>
          <p:cNvSpPr>
            <a:spLocks noGrp="1"/>
          </p:cNvSpPr>
          <p:nvPr>
            <p:ph type="dt" sz="quarter" idx="10"/>
          </p:nvPr>
        </p:nvSpPr>
        <p:spPr>
          <a:xfrm>
            <a:off x="6842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7" name="Rectangle 3"/>
          <p:cNvSpPr txBox="1">
            <a:spLocks noChangeArrowheads="1"/>
          </p:cNvSpPr>
          <p:nvPr/>
        </p:nvSpPr>
        <p:spPr bwMode="auto">
          <a:xfrm>
            <a:off x="690245" y="5714999"/>
            <a:ext cx="785368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indent="0" algn="just">
              <a:spcBef>
                <a:spcPts val="600"/>
              </a:spcBef>
              <a:buNone/>
              <a:defRPr/>
            </a:pPr>
            <a:r>
              <a:rPr lang="en-US" altLang="zh-CN" sz="1100" dirty="0">
                <a:ea typeface="ＭＳ Ｐゴシック" pitchFamily="34" charset="-128"/>
              </a:rPr>
              <a:t>NOTE:</a:t>
            </a:r>
          </a:p>
          <a:p>
            <a:pPr marL="0" indent="0" algn="just">
              <a:spcBef>
                <a:spcPts val="600"/>
              </a:spcBef>
              <a:buNone/>
              <a:defRPr/>
            </a:pPr>
            <a:r>
              <a:rPr lang="en-US" altLang="zh-CN" sz="1100" dirty="0">
                <a:ea typeface="ＭＳ Ｐゴシック" pitchFamily="34" charset="-128"/>
              </a:rPr>
              <a:t>In the usage model documents of other TGs, “Applications” and “Traffic Models” may be included.  Based on the nature of this project, we do not believe these two items are needed.  Instead, a new item “Metrics and </a:t>
            </a:r>
            <a:r>
              <a:rPr lang="en-US" altLang="zh-CN" sz="1100" dirty="0" smtClean="0">
                <a:ea typeface="ＭＳ Ｐゴシック" pitchFamily="34" charset="-128"/>
              </a:rPr>
              <a:t>Requirements” </a:t>
            </a:r>
            <a:r>
              <a:rPr lang="en-US" altLang="zh-CN" sz="1100" dirty="0">
                <a:ea typeface="ＭＳ Ｐゴシック" pitchFamily="34" charset="-128"/>
              </a:rPr>
              <a:t>is proposed.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4213" y="2852738"/>
            <a:ext cx="7772400" cy="1066800"/>
          </a:xfrm>
        </p:spPr>
        <p:txBody>
          <a:bodyPr/>
          <a:lstStyle/>
          <a:p>
            <a:r>
              <a:rPr lang="en-CA" altLang="zh-CN" dirty="0" smtClean="0">
                <a:solidFill>
                  <a:schemeClr val="tx1"/>
                </a:solidFill>
              </a:rPr>
              <a:t>Proposed metrics for discussion on requirements for WLAN sensing</a:t>
            </a:r>
            <a:endParaRPr lang="en-CA" altLang="zh-CN" dirty="0">
              <a:solidFill>
                <a:schemeClr val="tx1"/>
              </a:solidFill>
            </a:endParaRPr>
          </a:p>
        </p:txBody>
      </p:sp>
      <p:sp>
        <p:nvSpPr>
          <p:cNvPr id="18435"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CBB1AC91-4FF5-4799-A18D-DD5EA77A24D1}" type="slidenum">
              <a:rPr lang="en-CA" altLang="zh-CN"/>
              <a:pPr/>
              <a:t>5</a:t>
            </a:fld>
            <a:endParaRPr lang="en-CA" altLang="zh-CN"/>
          </a:p>
        </p:txBody>
      </p:sp>
      <p:sp>
        <p:nvSpPr>
          <p:cNvPr id="18436"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8437"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2931000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a:t>
            </a:r>
            <a:r>
              <a:rPr lang="en-US" altLang="zh-CN" sz="2800" dirty="0" smtClean="0">
                <a:solidFill>
                  <a:schemeClr val="tx1"/>
                </a:solidFill>
              </a:rPr>
              <a:t>1</a:t>
            </a:r>
            <a:r>
              <a:rPr lang="en-CA" altLang="zh-CN" sz="2800" dirty="0" smtClean="0">
                <a:solidFill>
                  <a:schemeClr val="tx1"/>
                </a:solidFill>
              </a:rPr>
              <a:t>)</a:t>
            </a:r>
            <a:endParaRPr lang="en-CA" altLang="zh-CN" sz="2800" dirty="0">
              <a:solidFill>
                <a:schemeClr val="tx1"/>
              </a:solidFill>
            </a:endParaRPr>
          </a:p>
        </p:txBody>
      </p:sp>
      <p:sp>
        <p:nvSpPr>
          <p:cNvPr id="5123" name="Rectangle 3"/>
          <p:cNvSpPr>
            <a:spLocks noGrp="1" noChangeArrowheads="1"/>
          </p:cNvSpPr>
          <p:nvPr>
            <p:ph type="body" idx="1"/>
          </p:nvPr>
        </p:nvSpPr>
        <p:spPr>
          <a:xfrm>
            <a:off x="684213" y="1295400"/>
            <a:ext cx="7989887" cy="5029200"/>
          </a:xfrm>
        </p:spPr>
        <p:txBody>
          <a:bodyPr/>
          <a:lstStyle/>
          <a:p>
            <a:pPr algn="just">
              <a:spcBef>
                <a:spcPts val="0"/>
              </a:spcBef>
              <a:defRPr/>
            </a:pPr>
            <a:r>
              <a:rPr lang="en-US" altLang="zh-CN" sz="1800" dirty="0" smtClean="0">
                <a:ea typeface="ＭＳ Ｐゴシック" pitchFamily="34" charset="-128"/>
              </a:rPr>
              <a:t>Range </a:t>
            </a:r>
            <a:r>
              <a:rPr lang="en-US" altLang="zh-CN" sz="1800" dirty="0">
                <a:ea typeface="ＭＳ Ｐゴシック" pitchFamily="34" charset="-128"/>
              </a:rPr>
              <a:t>C</a:t>
            </a:r>
            <a:r>
              <a:rPr lang="en-US" altLang="zh-CN" sz="1800" dirty="0" smtClean="0">
                <a:ea typeface="ＭＳ Ｐゴシック" pitchFamily="34" charset="-128"/>
              </a:rPr>
              <a:t>overage</a:t>
            </a:r>
            <a:r>
              <a:rPr lang="en-US" altLang="zh-CN" sz="1800" dirty="0">
                <a:ea typeface="ＭＳ Ｐゴシック" pitchFamily="34" charset="-128"/>
              </a:rPr>
              <a:t>: The maximum allowable distance from a sensing device to the target. The SNR is above a pre-defined threshold (conventionally taken as 10dB or 13dB) within this distance, which enables targets to be detected. </a:t>
            </a:r>
            <a:endParaRPr lang="en-US" sz="1800" b="0" dirty="0">
              <a:ea typeface="ＭＳ Ｐゴシック" pitchFamily="34" charset="-128"/>
            </a:endParaRPr>
          </a:p>
          <a:p>
            <a:pPr marL="716400" lvl="1" indent="-284400" algn="just">
              <a:spcBef>
                <a:spcPts val="0"/>
              </a:spcBef>
              <a:buFont typeface="Times New Roman" panose="02020603050405020304" pitchFamily="18" charset="0"/>
              <a:buChar char="−"/>
              <a:defRPr/>
            </a:pPr>
            <a:r>
              <a:rPr lang="en-US" sz="1600" dirty="0" smtClean="0">
                <a:ea typeface="ＭＳ Ｐゴシック" pitchFamily="34" charset="-128"/>
              </a:rPr>
              <a:t>E.g</a:t>
            </a:r>
            <a:r>
              <a:rPr lang="en-US" sz="1600" dirty="0">
                <a:ea typeface="ＭＳ Ｐゴシック" pitchFamily="34" charset="-128"/>
              </a:rPr>
              <a:t>., &lt; </a:t>
            </a:r>
            <a:r>
              <a:rPr lang="en-US" sz="1600" dirty="0" smtClean="0">
                <a:ea typeface="ＭＳ Ｐゴシック" pitchFamily="34" charset="-128"/>
              </a:rPr>
              <a:t>5m@13dB </a:t>
            </a:r>
            <a:r>
              <a:rPr lang="en-US" sz="1600" dirty="0">
                <a:ea typeface="ＭＳ Ｐゴシック" pitchFamily="34" charset="-128"/>
              </a:rPr>
              <a:t>would indicate that the </a:t>
            </a:r>
            <a:r>
              <a:rPr lang="en-US" sz="1600" dirty="0" smtClean="0">
                <a:ea typeface="ＭＳ Ｐゴシック" pitchFamily="34" charset="-128"/>
              </a:rPr>
              <a:t>maximum allow</a:t>
            </a:r>
            <a:r>
              <a:rPr lang="en-US" altLang="zh-CN" sz="1600" dirty="0" smtClean="0">
                <a:ea typeface="ＭＳ Ｐゴシック" pitchFamily="34" charset="-128"/>
              </a:rPr>
              <a:t>able</a:t>
            </a:r>
            <a:r>
              <a:rPr lang="en-US" sz="1600" dirty="0" smtClean="0">
                <a:ea typeface="ＭＳ Ｐゴシック" pitchFamily="34" charset="-128"/>
              </a:rPr>
              <a:t> distance </a:t>
            </a:r>
            <a:r>
              <a:rPr lang="en-US" sz="1600" dirty="0">
                <a:ea typeface="ＭＳ Ｐゴシック" pitchFamily="34" charset="-128"/>
              </a:rPr>
              <a:t>from </a:t>
            </a:r>
            <a:r>
              <a:rPr lang="en-US" altLang="zh-CN" sz="1600" dirty="0">
                <a:ea typeface="ＭＳ Ｐゴシック" pitchFamily="34" charset="-128"/>
              </a:rPr>
              <a:t>a </a:t>
            </a:r>
            <a:r>
              <a:rPr lang="en-US" sz="1600" dirty="0">
                <a:ea typeface="ＭＳ Ｐゴシック" pitchFamily="34" charset="-128"/>
              </a:rPr>
              <a:t>sensing device to the target </a:t>
            </a:r>
            <a:r>
              <a:rPr lang="en-US" sz="1600" dirty="0" smtClean="0">
                <a:ea typeface="ＭＳ Ｐゴシック" pitchFamily="34" charset="-128"/>
              </a:rPr>
              <a:t>with a 13dB SNR threshold is </a:t>
            </a:r>
            <a:r>
              <a:rPr lang="en-US" sz="1600" dirty="0">
                <a:ea typeface="ＭＳ Ｐゴシック" pitchFamily="34" charset="-128"/>
              </a:rPr>
              <a:t>within 5 </a:t>
            </a:r>
            <a:r>
              <a:rPr lang="en-US" sz="1600" dirty="0" smtClean="0">
                <a:ea typeface="ＭＳ Ｐゴシック" pitchFamily="34" charset="-128"/>
              </a:rPr>
              <a:t>meters.</a:t>
            </a:r>
            <a:endParaRPr lang="en-US" sz="1600" dirty="0" smtClean="0">
              <a:solidFill>
                <a:srgbClr val="0000FF"/>
              </a:solidFill>
              <a:ea typeface="ＭＳ Ｐゴシック" pitchFamily="34" charset="-128"/>
            </a:endParaRPr>
          </a:p>
          <a:p>
            <a:pPr marL="716400" lvl="1" indent="-284400" algn="just">
              <a:spcBef>
                <a:spcPts val="0"/>
              </a:spcBef>
              <a:buFont typeface="Times New Roman" panose="02020603050405020304" pitchFamily="18" charset="0"/>
              <a:buChar char="−"/>
              <a:defRPr/>
            </a:pPr>
            <a:endParaRPr lang="en-US"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Range Resolution: The ability of sensing device to distinguish between two or more targets on the same direction but at different ranges</a:t>
            </a:r>
            <a:r>
              <a:rPr lang="en-US" altLang="zh-CN" sz="1800" b="1" dirty="0" smtClean="0">
                <a:ea typeface="ＭＳ Ｐゴシック" pitchFamily="34" charset="-128"/>
              </a:rPr>
              <a:t>.</a:t>
            </a:r>
            <a:endParaRPr lang="en-US"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50cm would indicate that two targets are distinguishable when the range difference between them is greater than 50cm</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dirty="0" smtClean="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Range Accuracy: The difference between </a:t>
            </a:r>
            <a:endParaRPr lang="en-US" altLang="zh-CN" sz="1800" b="1" dirty="0" smtClean="0">
              <a:ea typeface="ＭＳ Ｐゴシック" pitchFamily="34" charset="-128"/>
            </a:endParaRPr>
          </a:p>
          <a:p>
            <a:pPr marL="0" lvl="1" indent="0" algn="just">
              <a:spcBef>
                <a:spcPts val="0"/>
              </a:spcBef>
              <a:buNone/>
              <a:defRPr/>
            </a:pPr>
            <a:r>
              <a:rPr lang="en-US" altLang="zh-CN" sz="1800" b="1" dirty="0">
                <a:ea typeface="ＭＳ Ｐゴシック" pitchFamily="34" charset="-128"/>
              </a:rPr>
              <a:t> </a:t>
            </a:r>
            <a:r>
              <a:rPr lang="en-US" altLang="zh-CN" sz="1800" b="1" dirty="0" smtClean="0">
                <a:ea typeface="ＭＳ Ｐゴシック" pitchFamily="34" charset="-128"/>
              </a:rPr>
              <a:t>     the estimated </a:t>
            </a:r>
            <a:r>
              <a:rPr lang="en-US" altLang="zh-CN" sz="1800" b="1" dirty="0">
                <a:ea typeface="ＭＳ Ｐゴシック" pitchFamily="34" charset="-128"/>
              </a:rPr>
              <a:t>range and the actual range </a:t>
            </a:r>
            <a:endParaRPr lang="en-US" altLang="zh-CN" sz="1800" b="1" dirty="0" smtClean="0">
              <a:ea typeface="ＭＳ Ｐゴシック" pitchFamily="34" charset="-128"/>
            </a:endParaRPr>
          </a:p>
          <a:p>
            <a:pPr marL="0" lvl="1" indent="0" algn="just">
              <a:spcBef>
                <a:spcPts val="0"/>
              </a:spcBef>
              <a:buNone/>
              <a:defRPr/>
            </a:pPr>
            <a:r>
              <a:rPr lang="en-US" altLang="zh-CN" sz="1800" b="1" dirty="0">
                <a:ea typeface="ＭＳ Ｐゴシック" pitchFamily="34" charset="-128"/>
              </a:rPr>
              <a:t> </a:t>
            </a:r>
            <a:r>
              <a:rPr lang="en-US" altLang="zh-CN" sz="1800" b="1" dirty="0" smtClean="0">
                <a:ea typeface="ＭＳ Ｐゴシック" pitchFamily="34" charset="-128"/>
              </a:rPr>
              <a:t>     of </a:t>
            </a:r>
            <a:r>
              <a:rPr lang="en-US" altLang="zh-CN" sz="1800" b="1" dirty="0">
                <a:ea typeface="ＭＳ Ｐゴシック" pitchFamily="34" charset="-128"/>
              </a:rPr>
              <a:t>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 10cm </a:t>
            </a:r>
            <a:r>
              <a:rPr lang="en-US" altLang="zh-CN" sz="1600" dirty="0">
                <a:latin typeface="Times New Roman" panose="02020603050405020304" pitchFamily="18" charset="0"/>
                <a:ea typeface="ＭＳ Ｐゴシック" pitchFamily="34" charset="-128"/>
                <a:cs typeface="Times New Roman" panose="02020603050405020304" pitchFamily="18" charset="0"/>
              </a:rPr>
              <a:t>is a requirement that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estimated </a:t>
            </a:r>
          </a:p>
          <a:p>
            <a:pPr marL="432000" lvl="1" indent="0" algn="just">
              <a:spcBef>
                <a:spcPts val="0"/>
              </a:spcBef>
              <a:buNone/>
              <a:defRPr/>
            </a:pPr>
            <a:r>
              <a:rPr lang="en-US" altLang="zh-CN" sz="1600" dirty="0">
                <a:latin typeface="Times New Roman" panose="02020603050405020304" pitchFamily="18" charset="0"/>
                <a:ea typeface="ＭＳ Ｐゴシック" pitchFamily="34" charset="-128"/>
                <a:cs typeface="Times New Roman" panose="02020603050405020304" pitchFamily="18" charset="0"/>
              </a:rPr>
              <a:t>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range </a:t>
            </a:r>
            <a:r>
              <a:rPr lang="en-US" altLang="zh-CN" sz="1600" dirty="0">
                <a:latin typeface="Times New Roman" panose="02020603050405020304" pitchFamily="18" charset="0"/>
                <a:ea typeface="ＭＳ Ｐゴシック" pitchFamily="34" charset="-128"/>
                <a:cs typeface="Times New Roman" panose="02020603050405020304" pitchFamily="18" charset="0"/>
              </a:rPr>
              <a:t>be within 10cm of the actual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range</a:t>
            </a:r>
            <a:r>
              <a:rPr lang="en-US" altLang="zh-CN" sz="1600" dirty="0" smtClean="0">
                <a:ea typeface="ＭＳ Ｐゴシック" pitchFamily="34" charset="-128"/>
              </a:rPr>
              <a:t>.</a:t>
            </a:r>
            <a:endParaRPr lang="en-US" altLang="zh-CN" sz="1600"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6</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3" name="文本框 2"/>
          <p:cNvSpPr txBox="1"/>
          <p:nvPr/>
        </p:nvSpPr>
        <p:spPr>
          <a:xfrm>
            <a:off x="5562600" y="6109156"/>
            <a:ext cx="3276600" cy="215444"/>
          </a:xfrm>
          <a:prstGeom prst="rect">
            <a:avLst/>
          </a:prstGeom>
          <a:noFill/>
        </p:spPr>
        <p:txBody>
          <a:bodyPr wrap="square" rtlCol="0">
            <a:spAutoFit/>
          </a:bodyPr>
          <a:lstStyle/>
          <a:p>
            <a:r>
              <a:rPr lang="en-US" altLang="zh-CN" sz="800" dirty="0" smtClean="0"/>
              <a:t>https</a:t>
            </a:r>
            <a:r>
              <a:rPr lang="en-US" altLang="zh-CN" sz="800" dirty="0"/>
              <a:t>://polarresearch.net/index.php/polar/article/view/3382/10009#figures</a:t>
            </a:r>
            <a:endParaRPr lang="zh-CN" altLang="en-US" sz="800" dirty="0"/>
          </a:p>
        </p:txBody>
      </p:sp>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9760" y="3733800"/>
            <a:ext cx="2492240" cy="2375002"/>
          </a:xfrm>
          <a:prstGeom prst="rect">
            <a:avLst/>
          </a:prstGeom>
        </p:spPr>
      </p:pic>
    </p:spTree>
    <p:extLst>
      <p:ext uri="{BB962C8B-B14F-4D97-AF65-F5344CB8AC3E}">
        <p14:creationId xmlns:p14="http://schemas.microsoft.com/office/powerpoint/2010/main" val="1353319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a:t>
            </a:r>
            <a:r>
              <a:rPr lang="en-US" altLang="zh-CN" sz="2800" dirty="0">
                <a:solidFill>
                  <a:schemeClr val="tx1"/>
                </a:solidFill>
              </a:rPr>
              <a:t>2</a:t>
            </a:r>
            <a:r>
              <a:rPr lang="en-CA" altLang="zh-CN" sz="2800" dirty="0" smtClean="0">
                <a:solidFill>
                  <a:schemeClr val="tx1"/>
                </a:solidFill>
              </a:rPr>
              <a:t>)</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Angular </a:t>
            </a:r>
            <a:r>
              <a:rPr lang="en-US" altLang="zh-CN" sz="1800" b="1" dirty="0" smtClean="0">
                <a:ea typeface="ＭＳ Ｐゴシック" pitchFamily="34" charset="-128"/>
              </a:rPr>
              <a:t>Resolution</a:t>
            </a:r>
            <a:r>
              <a:rPr lang="en-US" altLang="zh-CN" sz="1800" b="1" baseline="30000" dirty="0" smtClean="0">
                <a:ea typeface="ＭＳ Ｐゴシック" pitchFamily="34" charset="-128"/>
              </a:rPr>
              <a:t>1</a:t>
            </a:r>
            <a:r>
              <a:rPr lang="en-US" altLang="zh-CN" sz="1800" b="1" dirty="0" smtClean="0">
                <a:ea typeface="ＭＳ Ｐゴシック" pitchFamily="34" charset="-128"/>
              </a:rPr>
              <a:t> </a:t>
            </a:r>
            <a:r>
              <a:rPr lang="en-US" altLang="zh-CN" sz="1800" b="1" dirty="0" smtClean="0">
                <a:ea typeface="ＭＳ Ｐゴシック" pitchFamily="34" charset="-128"/>
              </a:rPr>
              <a:t>(Azimuth / Elevation): </a:t>
            </a:r>
            <a:r>
              <a:rPr lang="en-US" altLang="zh-CN" sz="1800" b="1" dirty="0">
                <a:ea typeface="ＭＳ Ｐゴシック" pitchFamily="34" charset="-128"/>
              </a:rPr>
              <a:t>The minimum angle between two targets at the same </a:t>
            </a:r>
            <a:r>
              <a:rPr lang="en-US" altLang="zh-CN" sz="1800" b="1" dirty="0" smtClean="0">
                <a:ea typeface="ＭＳ Ｐゴシック" pitchFamily="34" charset="-128"/>
              </a:rPr>
              <a:t>range</a:t>
            </a:r>
            <a:r>
              <a:rPr lang="en-US" altLang="zh-CN" sz="1800" b="1" baseline="30000" dirty="0" smtClean="0">
                <a:ea typeface="ＭＳ Ｐゴシック" pitchFamily="34" charset="-128"/>
              </a:rPr>
              <a:t>2</a:t>
            </a:r>
            <a:r>
              <a:rPr lang="en-US" altLang="zh-CN" sz="1800" b="1" dirty="0" smtClean="0">
                <a:ea typeface="ＭＳ Ｐゴシック" pitchFamily="34" charset="-128"/>
              </a:rPr>
              <a:t> </a:t>
            </a:r>
            <a:r>
              <a:rPr lang="en-US" altLang="zh-CN" sz="1800" b="1" dirty="0">
                <a:ea typeface="ＭＳ Ｐゴシック" pitchFamily="34" charset="-128"/>
              </a:rPr>
              <a:t>which sensing device is able to distinguish and separate from each other</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10</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would </a:t>
            </a:r>
            <a:r>
              <a:rPr lang="en-US" altLang="zh-CN" sz="1600" dirty="0">
                <a:latin typeface="Times New Roman" panose="02020603050405020304" pitchFamily="18" charset="0"/>
                <a:ea typeface="ＭＳ Ｐゴシック" pitchFamily="34" charset="-128"/>
                <a:cs typeface="Times New Roman" panose="02020603050405020304" pitchFamily="18" charset="0"/>
              </a:rPr>
              <a:t>indicate that two targets with an angle between them that values greater than 10˚ are distinguishable</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b="1" dirty="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Angular Accuracy </a:t>
            </a:r>
            <a:r>
              <a:rPr lang="en-US" altLang="zh-CN" sz="1800" b="1" dirty="0" smtClean="0">
                <a:ea typeface="ＭＳ Ｐゴシック" pitchFamily="34" charset="-128"/>
              </a:rPr>
              <a:t>(</a:t>
            </a:r>
            <a:r>
              <a:rPr lang="en-US" altLang="zh-CN" sz="1800" b="1" dirty="0">
                <a:ea typeface="ＭＳ Ｐゴシック" pitchFamily="34" charset="-128"/>
              </a:rPr>
              <a:t>Azimuth / Elevation</a:t>
            </a:r>
            <a:r>
              <a:rPr lang="en-US" altLang="zh-CN" sz="1800" b="1" dirty="0" smtClean="0">
                <a:ea typeface="ＭＳ Ｐゴシック" pitchFamily="34" charset="-128"/>
              </a:rPr>
              <a:t>): </a:t>
            </a:r>
            <a:r>
              <a:rPr lang="en-US" altLang="zh-CN" sz="1800" b="1" dirty="0">
                <a:ea typeface="ＭＳ Ｐゴシック" pitchFamily="34" charset="-128"/>
              </a:rPr>
              <a:t>The difference between the </a:t>
            </a:r>
            <a:r>
              <a:rPr lang="en-US" altLang="zh-CN" sz="1800" b="1" dirty="0" smtClean="0">
                <a:ea typeface="ＭＳ Ｐゴシック" pitchFamily="34" charset="-128"/>
              </a:rPr>
              <a:t>estimated </a:t>
            </a:r>
            <a:r>
              <a:rPr lang="en-US" altLang="zh-CN" sz="1800" b="1" dirty="0">
                <a:ea typeface="ＭＳ Ｐゴシック" pitchFamily="34" charset="-128"/>
              </a:rPr>
              <a:t>angle and the actual angle of 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1</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 is </a:t>
            </a:r>
            <a:r>
              <a:rPr lang="en-US" altLang="zh-CN" sz="1600" dirty="0">
                <a:latin typeface="Times New Roman" panose="02020603050405020304" pitchFamily="18" charset="0"/>
                <a:ea typeface="ＭＳ Ｐゴシック" pitchFamily="34" charset="-128"/>
                <a:cs typeface="Times New Roman" panose="02020603050405020304" pitchFamily="18" charset="0"/>
              </a:rPr>
              <a:t>a requirement that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estimated </a:t>
            </a:r>
            <a:r>
              <a:rPr lang="en-US" altLang="zh-CN" sz="1600" dirty="0">
                <a:latin typeface="Times New Roman" panose="02020603050405020304" pitchFamily="18" charset="0"/>
                <a:ea typeface="ＭＳ Ｐゴシック" pitchFamily="34" charset="-128"/>
                <a:cs typeface="Times New Roman" panose="02020603050405020304" pitchFamily="18" charset="0"/>
              </a:rPr>
              <a:t>angle be within 1˚ of the </a:t>
            </a:r>
            <a:r>
              <a:rPr lang="en-US" altLang="zh-CN" sz="1600" dirty="0" smtClean="0">
                <a:latin typeface="Times New Roman" panose="02020603050405020304" pitchFamily="18" charset="0"/>
                <a:ea typeface="ＭＳ Ｐゴシック" pitchFamily="34" charset="-128"/>
                <a:cs typeface="Times New Roman" panose="02020603050405020304" pitchFamily="18" charset="0"/>
              </a:rPr>
              <a:t>actual angle</a:t>
            </a:r>
            <a:r>
              <a:rPr lang="en-US" altLang="zh-CN" sz="1600" dirty="0" smtClean="0">
                <a:ea typeface="ＭＳ Ｐゴシック" pitchFamily="34" charset="-128"/>
              </a:rPr>
              <a:t>.</a:t>
            </a:r>
            <a:endParaRPr lang="en-US" altLang="zh-CN" sz="1600" dirty="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a:p>
            <a:pPr marL="715963" lvl="1" indent="0" algn="just">
              <a:spcBef>
                <a:spcPts val="0"/>
              </a:spcBef>
              <a:buNone/>
              <a:defRPr/>
            </a:pPr>
            <a:endParaRPr lang="en-US" altLang="zh-CN" sz="1100" dirty="0">
              <a:ea typeface="ＭＳ Ｐゴシック" pitchFamily="34" charset="-128"/>
            </a:endParaRPr>
          </a:p>
          <a:p>
            <a:pPr marL="715963" lvl="1" indent="0" algn="just">
              <a:spcBef>
                <a:spcPts val="0"/>
              </a:spcBef>
              <a:buNone/>
              <a:defRPr/>
            </a:pPr>
            <a:endParaRPr lang="en-US" altLang="zh-CN" sz="1100" dirty="0" smtClean="0">
              <a:ea typeface="ＭＳ Ｐゴシック" pitchFamily="34" charset="-128"/>
            </a:endParaRPr>
          </a:p>
          <a:p>
            <a:pPr marL="0" lvl="1" indent="0">
              <a:spcBef>
                <a:spcPts val="0"/>
              </a:spcBef>
              <a:buNone/>
              <a:defRPr/>
            </a:pPr>
            <a:endParaRPr lang="en-US" altLang="zh-CN" sz="1100" dirty="0">
              <a:ea typeface="ＭＳ Ｐゴシック" pitchFamily="34" charset="-128"/>
            </a:endParaRPr>
          </a:p>
          <a:p>
            <a:pPr marL="0" lvl="1" indent="0" algn="just">
              <a:spcBef>
                <a:spcPts val="0"/>
              </a:spcBef>
              <a:buNone/>
              <a:defRPr/>
            </a:pPr>
            <a:endParaRPr lang="en-US" altLang="zh-CN" sz="1100" dirty="0" smtClean="0">
              <a:ea typeface="ＭＳ Ｐゴシック" pitchFamily="34" charset="-128"/>
            </a:endParaRPr>
          </a:p>
          <a:p>
            <a:pPr marL="0" lvl="1" indent="0" algn="just">
              <a:spcBef>
                <a:spcPts val="0"/>
              </a:spcBef>
              <a:buNone/>
              <a:defRPr/>
            </a:pPr>
            <a:r>
              <a:rPr lang="en-US" altLang="zh-CN" sz="1100" dirty="0" smtClean="0">
                <a:ea typeface="ＭＳ Ｐゴシック" pitchFamily="34" charset="-128"/>
              </a:rPr>
              <a:t>Note 1: </a:t>
            </a:r>
          </a:p>
          <a:p>
            <a:pPr marL="0" lvl="1" indent="0" algn="just">
              <a:spcBef>
                <a:spcPts val="0"/>
              </a:spcBef>
              <a:buNone/>
              <a:defRPr/>
            </a:pPr>
            <a:r>
              <a:rPr lang="en-US" altLang="zh-CN" sz="1100" b="1" dirty="0" smtClean="0">
                <a:ea typeface="ＭＳ Ｐゴシック" pitchFamily="34" charset="-128"/>
              </a:rPr>
              <a:t>Angular Resolution [1]</a:t>
            </a:r>
            <a:r>
              <a:rPr lang="en-US" altLang="zh-CN" sz="1100" dirty="0" smtClean="0">
                <a:ea typeface="ＭＳ Ｐゴシック" pitchFamily="34" charset="-128"/>
              </a:rPr>
              <a:t>: </a:t>
            </a:r>
            <a:r>
              <a:rPr lang="en-US" altLang="zh-CN" sz="1100" dirty="0">
                <a:ea typeface="ＭＳ Ｐゴシック" pitchFamily="34" charset="-128"/>
              </a:rPr>
              <a:t>The ability to distinguish between two targets solely by the observation of their angle</a:t>
            </a:r>
            <a:r>
              <a:rPr lang="en-US" altLang="zh-CN" sz="1100" dirty="0" smtClean="0">
                <a:ea typeface="ＭＳ Ｐゴシック" pitchFamily="34" charset="-128"/>
              </a:rPr>
              <a:t>, usually </a:t>
            </a:r>
            <a:r>
              <a:rPr lang="en-US" altLang="zh-CN" sz="1100" dirty="0">
                <a:ea typeface="ＭＳ Ｐゴシック" pitchFamily="34" charset="-128"/>
              </a:rPr>
              <a:t>expressed in terms of the minimum angle separation by which two targets </a:t>
            </a:r>
            <a:r>
              <a:rPr lang="en-US" altLang="zh-CN" sz="1100" b="1" dirty="0">
                <a:ea typeface="ＭＳ Ｐゴシック" pitchFamily="34" charset="-128"/>
              </a:rPr>
              <a:t>at a given range </a:t>
            </a:r>
            <a:r>
              <a:rPr lang="en-US" altLang="zh-CN" sz="1100" dirty="0">
                <a:ea typeface="ＭＳ Ｐゴシック" pitchFamily="34" charset="-128"/>
              </a:rPr>
              <a:t>can be distinguished</a:t>
            </a:r>
            <a:r>
              <a:rPr lang="en-US" altLang="zh-CN" sz="1100" dirty="0" smtClean="0">
                <a:ea typeface="ＭＳ Ｐゴシック" pitchFamily="34" charset="-128"/>
              </a:rPr>
              <a:t>. The </a:t>
            </a:r>
            <a:r>
              <a:rPr lang="en-US" altLang="zh-CN" sz="1100" dirty="0">
                <a:ea typeface="ＭＳ Ｐゴシック" pitchFamily="34" charset="-128"/>
              </a:rPr>
              <a:t>required separation should be specified for targets of given relative power level at the receiver</a:t>
            </a:r>
            <a:r>
              <a:rPr lang="en-US" altLang="zh-CN" sz="1100" dirty="0" smtClean="0">
                <a:ea typeface="ＭＳ Ｐゴシック" pitchFamily="34" charset="-128"/>
              </a:rPr>
              <a:t>. Equal </a:t>
            </a:r>
            <a:r>
              <a:rPr lang="en-US" altLang="zh-CN" sz="1100" dirty="0">
                <a:ea typeface="ＭＳ Ｐゴシック" pitchFamily="34" charset="-128"/>
              </a:rPr>
              <a:t>powers are often assumed, but where resolution of targets of different powers is important it may </a:t>
            </a:r>
            <a:r>
              <a:rPr lang="en-US" altLang="zh-CN" sz="1100" dirty="0" smtClean="0">
                <a:ea typeface="ＭＳ Ｐゴシック" pitchFamily="34" charset="-128"/>
              </a:rPr>
              <a:t>be necessary </a:t>
            </a:r>
            <a:r>
              <a:rPr lang="en-US" altLang="zh-CN" sz="1100" dirty="0">
                <a:ea typeface="ＭＳ Ｐゴシック" pitchFamily="34" charset="-128"/>
              </a:rPr>
              <a:t>to specify the separation at two or more power ratios. </a:t>
            </a:r>
            <a:endParaRPr lang="en-US" altLang="zh-CN" sz="1100" dirty="0" smtClean="0">
              <a:ea typeface="ＭＳ Ｐゴシック" pitchFamily="34" charset="-128"/>
            </a:endParaRPr>
          </a:p>
          <a:p>
            <a:pPr marL="0" lvl="1" indent="0" algn="just">
              <a:spcBef>
                <a:spcPts val="0"/>
              </a:spcBef>
              <a:buNone/>
              <a:defRPr/>
            </a:pPr>
            <a:endParaRPr lang="en-US" altLang="zh-CN" sz="1100" dirty="0">
              <a:ea typeface="ＭＳ Ｐゴシック" pitchFamily="34" charset="-128"/>
            </a:endParaRPr>
          </a:p>
          <a:p>
            <a:pPr marL="0" lvl="1" indent="0" algn="just">
              <a:spcBef>
                <a:spcPts val="0"/>
              </a:spcBef>
              <a:buNone/>
              <a:defRPr/>
            </a:pPr>
            <a:r>
              <a:rPr lang="en-US" altLang="zh-CN" sz="1100" dirty="0" smtClean="0">
                <a:ea typeface="ＭＳ Ｐゴシック" pitchFamily="34" charset="-128"/>
              </a:rPr>
              <a:t>Note 2:</a:t>
            </a:r>
          </a:p>
          <a:p>
            <a:pPr marL="0" lvl="1" indent="0" algn="just">
              <a:spcBef>
                <a:spcPts val="0"/>
              </a:spcBef>
              <a:buNone/>
              <a:defRPr/>
            </a:pPr>
            <a:r>
              <a:rPr lang="en-US" altLang="zh-CN" sz="1100" dirty="0" smtClean="0">
                <a:ea typeface="ＭＳ Ｐゴシック" pitchFamily="34" charset="-128"/>
              </a:rPr>
              <a:t>In a physical space, range and angle (polar coordinates) are jointly used to indicate the position of an object. Velocity is not involved in </a:t>
            </a:r>
            <a:r>
              <a:rPr lang="en-US" altLang="zh-CN" sz="1100" dirty="0">
                <a:ea typeface="ＭＳ Ｐゴシック" pitchFamily="34" charset="-128"/>
              </a:rPr>
              <a:t>such a </a:t>
            </a:r>
            <a:r>
              <a:rPr lang="en-US" altLang="zh-CN" sz="1100" dirty="0" smtClean="0">
                <a:ea typeface="ＭＳ Ｐゴシック" pitchFamily="34" charset="-128"/>
              </a:rPr>
              <a:t>context. Therefore, ‘at the same velocity’ is not used as a restriction in the definition of angular resolution.</a:t>
            </a: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7</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233085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(3)</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smtClean="0">
                <a:ea typeface="ＭＳ Ｐゴシック" pitchFamily="34" charset="-128"/>
              </a:rPr>
              <a:t>Velocity Resolution</a:t>
            </a:r>
            <a:r>
              <a:rPr lang="en-US" altLang="zh-CN" sz="1800" b="1" baseline="30000" dirty="0" smtClean="0">
                <a:ea typeface="ＭＳ Ｐゴシック" pitchFamily="34" charset="-128"/>
              </a:rPr>
              <a:t>1, 2</a:t>
            </a:r>
            <a:r>
              <a:rPr lang="en-US" altLang="zh-CN" sz="1800" b="1" dirty="0" smtClean="0">
                <a:ea typeface="ＭＳ Ｐゴシック" pitchFamily="34" charset="-128"/>
              </a:rPr>
              <a:t>: </a:t>
            </a:r>
            <a:r>
              <a:rPr lang="en-US" altLang="zh-CN" sz="1800" b="1" dirty="0">
                <a:ea typeface="ＭＳ Ｐゴシック" pitchFamily="34" charset="-128"/>
              </a:rPr>
              <a:t>The minimal </a:t>
            </a:r>
            <a:r>
              <a:rPr lang="en-US" altLang="zh-CN" sz="1800" b="1" dirty="0" smtClean="0">
                <a:ea typeface="ＭＳ Ｐゴシック" pitchFamily="34" charset="-128"/>
              </a:rPr>
              <a:t>velocity </a:t>
            </a:r>
            <a:r>
              <a:rPr lang="en-US" altLang="zh-CN" sz="1800" b="1" dirty="0">
                <a:ea typeface="ＭＳ Ｐゴシック" pitchFamily="34" charset="-128"/>
              </a:rPr>
              <a:t>difference between two objects travelling </a:t>
            </a:r>
            <a:r>
              <a:rPr lang="en-US" altLang="zh-CN" sz="1800" b="1" dirty="0" smtClean="0">
                <a:ea typeface="ＭＳ Ｐゴシック" pitchFamily="34" charset="-128"/>
              </a:rPr>
              <a:t>before </a:t>
            </a:r>
            <a:r>
              <a:rPr lang="en-US" altLang="zh-CN" sz="1800" b="1" dirty="0">
                <a:ea typeface="ＭＳ Ｐゴシック" pitchFamily="34" charset="-128"/>
              </a:rPr>
              <a:t>a sensing device detects two discrete reflections</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0.1m/s would indicate that two or more targets that with velocity difference greater than 0.1m/s between each other are distinguishable</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600" b="1" dirty="0">
              <a:ea typeface="ＭＳ Ｐゴシック" pitchFamily="34" charset="-128"/>
            </a:endParaRPr>
          </a:p>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Velocity Accuracy: The difference between the </a:t>
            </a:r>
            <a:r>
              <a:rPr lang="en-US" altLang="zh-CN" sz="1800" b="1" dirty="0" smtClean="0">
                <a:ea typeface="ＭＳ Ｐゴシック" pitchFamily="34" charset="-128"/>
              </a:rPr>
              <a:t>estimated </a:t>
            </a:r>
            <a:r>
              <a:rPr lang="en-US" altLang="zh-CN" sz="1800" b="1" dirty="0">
                <a:ea typeface="ＭＳ Ｐゴシック" pitchFamily="34" charset="-128"/>
              </a:rPr>
              <a:t>velocity and the actual velocity of an object</a:t>
            </a:r>
            <a:r>
              <a:rPr lang="en-US" altLang="zh-CN" sz="1800" b="1" dirty="0" smtClean="0">
                <a:ea typeface="ＭＳ Ｐゴシック" pitchFamily="34" charset="-128"/>
              </a:rPr>
              <a:t>.</a:t>
            </a:r>
            <a:endParaRPr lang="en-US" altLang="zh-CN" sz="1800" b="1" dirty="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a:ea typeface="ＭＳ Ｐゴシック" pitchFamily="34" charset="-128"/>
              </a:rPr>
              <a:t>E.g., </a:t>
            </a:r>
            <a:r>
              <a:rPr lang="en-US" altLang="zh-CN" sz="1600" dirty="0" smtClean="0">
                <a:ea typeface="ＭＳ Ｐゴシック" pitchFamily="34" charset="-128"/>
              </a:rPr>
              <a:t>0.2m/s </a:t>
            </a:r>
            <a:r>
              <a:rPr lang="en-US" altLang="zh-CN" sz="1600" dirty="0">
                <a:ea typeface="ＭＳ Ｐゴシック" pitchFamily="34" charset="-128"/>
              </a:rPr>
              <a:t>is a requirement that the </a:t>
            </a:r>
            <a:r>
              <a:rPr lang="en-US" altLang="zh-CN" sz="1600" dirty="0" smtClean="0">
                <a:ea typeface="ＭＳ Ｐゴシック" pitchFamily="34" charset="-128"/>
              </a:rPr>
              <a:t>estimated </a:t>
            </a:r>
            <a:r>
              <a:rPr lang="en-US" altLang="zh-CN" sz="1600" dirty="0">
                <a:ea typeface="ＭＳ Ｐゴシック" pitchFamily="34" charset="-128"/>
              </a:rPr>
              <a:t>velocity be within </a:t>
            </a:r>
            <a:r>
              <a:rPr lang="en-US" altLang="zh-CN" sz="1600" dirty="0" smtClean="0">
                <a:ea typeface="ＭＳ Ｐゴシック" pitchFamily="34" charset="-128"/>
              </a:rPr>
              <a:t>0.2m/s </a:t>
            </a:r>
            <a:r>
              <a:rPr lang="en-US" altLang="zh-CN" sz="1600" dirty="0">
                <a:ea typeface="ＭＳ Ｐゴシック" pitchFamily="34" charset="-128"/>
              </a:rPr>
              <a:t>of the actual </a:t>
            </a:r>
            <a:r>
              <a:rPr lang="en-US" altLang="zh-CN" sz="1600" dirty="0" smtClean="0">
                <a:ea typeface="ＭＳ Ｐゴシック" pitchFamily="34" charset="-128"/>
              </a:rPr>
              <a:t>velocity.</a:t>
            </a:r>
          </a:p>
          <a:p>
            <a:pPr marL="432000" lvl="1" indent="0" algn="just">
              <a:spcBef>
                <a:spcPts val="0"/>
              </a:spcBef>
              <a:buNone/>
              <a:defRPr/>
            </a:pPr>
            <a:endParaRPr lang="en-US" altLang="zh-CN" sz="1600" dirty="0" smtClean="0">
              <a:ea typeface="ＭＳ Ｐゴシック" pitchFamily="34" charset="-128"/>
            </a:endParaRPr>
          </a:p>
          <a:p>
            <a:pPr marL="0" lvl="1" indent="0" algn="just">
              <a:spcBef>
                <a:spcPts val="0"/>
              </a:spcBef>
              <a:buNone/>
              <a:defRPr/>
            </a:pPr>
            <a:endParaRPr lang="en-US" altLang="zh-CN" sz="1100" dirty="0" smtClean="0">
              <a:solidFill>
                <a:srgbClr val="00B050"/>
              </a:solidFill>
              <a:ea typeface="ＭＳ Ｐゴシック" pitchFamily="34" charset="-128"/>
            </a:endParaRPr>
          </a:p>
          <a:p>
            <a:pPr marL="0" lvl="1" indent="0" algn="just">
              <a:spcBef>
                <a:spcPts val="0"/>
              </a:spcBef>
              <a:buNone/>
              <a:defRPr/>
            </a:pPr>
            <a:endParaRPr lang="en-US" altLang="zh-CN" sz="1100" dirty="0">
              <a:solidFill>
                <a:srgbClr val="00B050"/>
              </a:solidFill>
              <a:ea typeface="ＭＳ Ｐゴシック" pitchFamily="34" charset="-128"/>
            </a:endParaRPr>
          </a:p>
          <a:p>
            <a:pPr marL="0" lvl="1" indent="0" algn="just">
              <a:spcBef>
                <a:spcPts val="0"/>
              </a:spcBef>
              <a:buNone/>
              <a:defRPr/>
            </a:pPr>
            <a:endParaRPr lang="en-US" altLang="zh-CN" sz="1100" dirty="0" smtClean="0">
              <a:solidFill>
                <a:srgbClr val="00B050"/>
              </a:solidFill>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8</a:t>
            </a:fld>
            <a:endParaRPr lang="en-CA" altLang="zh-CN"/>
          </a:p>
        </p:txBody>
      </p:sp>
      <p:sp>
        <p:nvSpPr>
          <p:cNvPr id="19461" name="Footer Placeholder 4"/>
          <p:cNvSpPr txBox="1">
            <a:spLocks/>
          </p:cNvSpPr>
          <p:nvPr/>
        </p:nvSpPr>
        <p:spPr bwMode="auto">
          <a:xfrm>
            <a:off x="6965416" y="6475413"/>
            <a:ext cx="157850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
        <p:nvSpPr>
          <p:cNvPr id="7" name="文本框 6"/>
          <p:cNvSpPr txBox="1"/>
          <p:nvPr/>
        </p:nvSpPr>
        <p:spPr>
          <a:xfrm>
            <a:off x="5562600" y="6109156"/>
            <a:ext cx="3276600" cy="215444"/>
          </a:xfrm>
          <a:prstGeom prst="rect">
            <a:avLst/>
          </a:prstGeom>
          <a:noFill/>
        </p:spPr>
        <p:txBody>
          <a:bodyPr wrap="square" rtlCol="0">
            <a:spAutoFit/>
          </a:bodyPr>
          <a:lstStyle/>
          <a:p>
            <a:r>
              <a:rPr lang="en-US" altLang="zh-CN" sz="800" dirty="0" smtClean="0"/>
              <a:t>https</a:t>
            </a:r>
            <a:r>
              <a:rPr lang="en-US" altLang="zh-CN" sz="800" dirty="0"/>
              <a:t>://polarresearch.net/index.php/polar/article/view/3382/10009#figures</a:t>
            </a:r>
            <a:endParaRPr lang="zh-CN" altLang="en-US" sz="800" dirty="0"/>
          </a:p>
        </p:txBody>
      </p:sp>
      <p:pic>
        <p:nvPicPr>
          <p:cNvPr id="8" name="图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89760" y="3733800"/>
            <a:ext cx="2492240" cy="2375002"/>
          </a:xfrm>
          <a:prstGeom prst="rect">
            <a:avLst/>
          </a:prstGeom>
        </p:spPr>
      </p:pic>
      <p:sp>
        <p:nvSpPr>
          <p:cNvPr id="9" name="Rectangle 3"/>
          <p:cNvSpPr txBox="1">
            <a:spLocks noChangeArrowheads="1"/>
          </p:cNvSpPr>
          <p:nvPr/>
        </p:nvSpPr>
        <p:spPr bwMode="auto">
          <a:xfrm>
            <a:off x="696913" y="4709657"/>
            <a:ext cx="5144452" cy="1767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1" indent="0" algn="just">
              <a:spcBef>
                <a:spcPts val="0"/>
              </a:spcBef>
              <a:buNone/>
              <a:defRPr/>
            </a:pPr>
            <a:r>
              <a:rPr lang="en-US" altLang="zh-CN" sz="1100" dirty="0" smtClean="0">
                <a:ea typeface="ＭＳ Ｐゴシック" pitchFamily="34" charset="-128"/>
              </a:rPr>
              <a:t>Note 1:</a:t>
            </a:r>
            <a:endParaRPr lang="en-US" altLang="zh-CN" sz="1100" dirty="0">
              <a:ea typeface="ＭＳ Ｐゴシック" pitchFamily="34" charset="-128"/>
            </a:endParaRPr>
          </a:p>
          <a:p>
            <a:pPr marL="0" lvl="1" indent="0" algn="just">
              <a:spcBef>
                <a:spcPts val="0"/>
              </a:spcBef>
              <a:buNone/>
              <a:defRPr/>
            </a:pPr>
            <a:r>
              <a:rPr lang="en-US" altLang="zh-CN" sz="1100" dirty="0" smtClean="0">
                <a:ea typeface="ＭＳ Ｐゴシック" pitchFamily="34" charset="-128"/>
              </a:rPr>
              <a:t>If </a:t>
            </a:r>
            <a:r>
              <a:rPr lang="en-US" altLang="zh-CN" sz="1100" dirty="0">
                <a:ea typeface="ＭＳ Ｐゴシック" pitchFamily="34" charset="-128"/>
              </a:rPr>
              <a:t>two objects are very close to each other, and they are not distinguishable neither by range nor by angle, </a:t>
            </a:r>
            <a:r>
              <a:rPr lang="en-US" altLang="zh-CN" sz="1100" dirty="0" smtClean="0">
                <a:ea typeface="ＭＳ Ｐゴシック" pitchFamily="34" charset="-128"/>
              </a:rPr>
              <a:t>then velocity </a:t>
            </a:r>
            <a:r>
              <a:rPr lang="en-US" altLang="zh-CN" sz="1100" dirty="0">
                <a:ea typeface="ＭＳ Ｐゴシック" pitchFamily="34" charset="-128"/>
              </a:rPr>
              <a:t>resolution is </a:t>
            </a:r>
            <a:r>
              <a:rPr lang="en-US" altLang="zh-CN" sz="1100" dirty="0" smtClean="0">
                <a:ea typeface="ＭＳ Ｐゴシック" pitchFamily="34" charset="-128"/>
              </a:rPr>
              <a:t>introduced </a:t>
            </a:r>
            <a:r>
              <a:rPr lang="en-US" altLang="zh-CN" sz="1100" dirty="0">
                <a:ea typeface="ＭＳ Ｐゴシック" pitchFamily="34" charset="-128"/>
              </a:rPr>
              <a:t>to distinguish them from each </a:t>
            </a:r>
            <a:r>
              <a:rPr lang="en-US" altLang="zh-CN" sz="1100" dirty="0" smtClean="0">
                <a:ea typeface="ＭＳ Ｐゴシック" pitchFamily="34" charset="-128"/>
              </a:rPr>
              <a:t>other.</a:t>
            </a:r>
          </a:p>
          <a:p>
            <a:pPr marL="0" lvl="1" indent="0" algn="just">
              <a:spcBef>
                <a:spcPts val="0"/>
              </a:spcBef>
              <a:buNone/>
              <a:defRPr/>
            </a:pPr>
            <a:endParaRPr lang="en-US" altLang="zh-CN" sz="1100" dirty="0">
              <a:ea typeface="ＭＳ Ｐゴシック" pitchFamily="34" charset="-128"/>
            </a:endParaRPr>
          </a:p>
          <a:p>
            <a:pPr marL="0" lvl="1" indent="0" algn="just">
              <a:spcBef>
                <a:spcPts val="0"/>
              </a:spcBef>
              <a:buNone/>
              <a:defRPr/>
            </a:pPr>
            <a:r>
              <a:rPr lang="en-US" altLang="zh-CN" sz="1100" dirty="0">
                <a:ea typeface="ＭＳ Ｐゴシック" pitchFamily="34" charset="-128"/>
              </a:rPr>
              <a:t>Note </a:t>
            </a:r>
            <a:r>
              <a:rPr lang="en-US" altLang="zh-CN" sz="1100" dirty="0" smtClean="0">
                <a:ea typeface="ＭＳ Ｐゴシック" pitchFamily="34" charset="-128"/>
              </a:rPr>
              <a:t>2:</a:t>
            </a:r>
            <a:endParaRPr lang="en-US" altLang="zh-CN" sz="1100" dirty="0">
              <a:ea typeface="ＭＳ Ｐゴシック" pitchFamily="34" charset="-128"/>
            </a:endParaRPr>
          </a:p>
          <a:p>
            <a:pPr marL="0" lvl="1" indent="0" algn="just">
              <a:spcBef>
                <a:spcPts val="0"/>
              </a:spcBef>
              <a:buNone/>
              <a:defRPr/>
            </a:pPr>
            <a:r>
              <a:rPr lang="en-US" altLang="zh-CN" sz="1100" dirty="0">
                <a:ea typeface="ＭＳ Ｐゴシック" pitchFamily="34" charset="-128"/>
              </a:rPr>
              <a:t>If two objects are moving in opposite directions at the same speed, they are distinguishable since </a:t>
            </a:r>
            <a:r>
              <a:rPr lang="en-US" altLang="zh-CN" sz="1100" dirty="0" smtClean="0">
                <a:ea typeface="ＭＳ Ｐゴシック" pitchFamily="34" charset="-128"/>
              </a:rPr>
              <a:t>the Doppler are opposite in sign. </a:t>
            </a:r>
            <a:r>
              <a:rPr lang="en-US" altLang="zh-CN" sz="1100" dirty="0">
                <a:ea typeface="ＭＳ Ｐゴシック" pitchFamily="34" charset="-128"/>
              </a:rPr>
              <a:t>Therefore, the vector concept ‘velocity’ is used to depict the </a:t>
            </a:r>
            <a:r>
              <a:rPr lang="en-US" altLang="zh-CN" sz="1100" dirty="0" smtClean="0">
                <a:ea typeface="ＭＳ Ｐゴシック" pitchFamily="34" charset="-128"/>
              </a:rPr>
              <a:t>objects</a:t>
            </a:r>
            <a:r>
              <a:rPr lang="en-US" altLang="zh-CN" sz="1100" dirty="0">
                <a:ea typeface="ＭＳ Ｐゴシック" pitchFamily="34" charset="-128"/>
              </a:rPr>
              <a:t> </a:t>
            </a:r>
            <a:r>
              <a:rPr lang="en-US" altLang="zh-CN" sz="1100" dirty="0" smtClean="0">
                <a:ea typeface="ＭＳ Ｐゴシック" pitchFamily="34" charset="-128"/>
              </a:rPr>
              <a:t>in speed and bearing.</a:t>
            </a:r>
            <a:endParaRPr lang="en-US" altLang="zh-CN" sz="1100" dirty="0">
              <a:ea typeface="ＭＳ Ｐゴシック" pitchFamily="34" charset="-128"/>
            </a:endParaRPr>
          </a:p>
          <a:p>
            <a:pPr marL="0" lvl="1" indent="0" algn="just">
              <a:spcBef>
                <a:spcPts val="0"/>
              </a:spcBef>
              <a:buNone/>
              <a:defRPr/>
            </a:pPr>
            <a:endParaRPr lang="en-US" altLang="zh-CN" sz="1100" dirty="0">
              <a:ea typeface="ＭＳ Ｐゴシック" pitchFamily="34" charset="-128"/>
            </a:endParaRPr>
          </a:p>
        </p:txBody>
      </p:sp>
    </p:spTree>
    <p:extLst>
      <p:ext uri="{BB962C8B-B14F-4D97-AF65-F5344CB8AC3E}">
        <p14:creationId xmlns:p14="http://schemas.microsoft.com/office/powerpoint/2010/main" val="3402557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7772400" cy="381000"/>
          </a:xfrm>
        </p:spPr>
        <p:txBody>
          <a:bodyPr/>
          <a:lstStyle/>
          <a:p>
            <a:pPr algn="l"/>
            <a:r>
              <a:rPr lang="en-CA" altLang="zh-CN" sz="2800" dirty="0">
                <a:solidFill>
                  <a:schemeClr val="tx1"/>
                </a:solidFill>
              </a:rPr>
              <a:t>Proposed metrics &amp; the respective definitions </a:t>
            </a:r>
            <a:r>
              <a:rPr lang="en-CA" altLang="zh-CN" sz="2800" dirty="0" smtClean="0">
                <a:solidFill>
                  <a:schemeClr val="tx1"/>
                </a:solidFill>
              </a:rPr>
              <a:t>(4)</a:t>
            </a:r>
            <a:endParaRPr lang="en-CA" altLang="zh-CN" sz="2800" dirty="0"/>
          </a:p>
        </p:txBody>
      </p:sp>
      <p:sp>
        <p:nvSpPr>
          <p:cNvPr id="5123" name="Rectangle 3"/>
          <p:cNvSpPr>
            <a:spLocks noGrp="1" noChangeArrowheads="1"/>
          </p:cNvSpPr>
          <p:nvPr>
            <p:ph type="body" idx="1"/>
          </p:nvPr>
        </p:nvSpPr>
        <p:spPr>
          <a:xfrm>
            <a:off x="684213" y="1295400"/>
            <a:ext cx="7989887" cy="5029200"/>
          </a:xfrm>
        </p:spPr>
        <p:txBody>
          <a:bodyPr/>
          <a:lstStyle/>
          <a:p>
            <a:pPr marL="342000" lvl="1" indent="-342000" algn="just">
              <a:spcBef>
                <a:spcPts val="0"/>
              </a:spcBef>
              <a:buFont typeface="Arial" panose="020B0604020202020204" pitchFamily="34" charset="0"/>
              <a:buChar char="•"/>
              <a:defRPr/>
            </a:pPr>
            <a:r>
              <a:rPr lang="en-US" altLang="zh-CN" sz="1800" b="1" dirty="0">
                <a:ea typeface="ＭＳ Ｐゴシック" pitchFamily="34" charset="-128"/>
              </a:rPr>
              <a:t>Probability of Detection: The ratio of number of correct predictions to the number of all aimed samples in terms of  </a:t>
            </a:r>
            <a:r>
              <a:rPr lang="en-US" altLang="zh-CN" sz="1800" b="1" dirty="0" smtClean="0">
                <a:ea typeface="ＭＳ Ｐゴシック" pitchFamily="34" charset="-128"/>
              </a:rPr>
              <a:t>gestures/activities/motions, which, e.g., can be one </a:t>
            </a:r>
            <a:r>
              <a:rPr lang="en-US" altLang="zh-CN" sz="1800" b="1" dirty="0">
                <a:ea typeface="ＭＳ Ｐゴシック" pitchFamily="34" charset="-128"/>
              </a:rPr>
              <a:t>of the </a:t>
            </a:r>
            <a:r>
              <a:rPr lang="en-US" altLang="zh-CN" sz="1800" b="1" dirty="0" smtClean="0">
                <a:ea typeface="ＭＳ Ｐゴシック" pitchFamily="34" charset="-128"/>
              </a:rPr>
              <a:t>followings:</a:t>
            </a:r>
          </a:p>
          <a:p>
            <a:pPr marL="457200" lvl="1" indent="0" algn="just">
              <a:spcBef>
                <a:spcPts val="0"/>
              </a:spcBef>
              <a:buNone/>
              <a:defRPr/>
            </a:pPr>
            <a:r>
              <a:rPr lang="en-US" altLang="zh-CN" sz="1800" b="1" dirty="0" smtClean="0">
                <a:ea typeface="ＭＳ Ｐゴシック" pitchFamily="34" charset="-128"/>
              </a:rPr>
              <a:t>a) 	gesture </a:t>
            </a:r>
            <a:r>
              <a:rPr lang="en-US" altLang="zh-CN" sz="1800" b="1" dirty="0">
                <a:ea typeface="ＭＳ Ｐゴシック" pitchFamily="34" charset="-128"/>
              </a:rPr>
              <a:t>detection where a pre-defined set of gestures and/or motions </a:t>
            </a:r>
            <a:r>
              <a:rPr lang="en-US" altLang="zh-CN" sz="1800" b="1" dirty="0" smtClean="0">
                <a:ea typeface="ＭＳ Ｐゴシック" pitchFamily="34" charset="-128"/>
              </a:rPr>
              <a:t>	shall </a:t>
            </a:r>
            <a:r>
              <a:rPr lang="en-US" altLang="zh-CN" sz="1800" b="1" dirty="0">
                <a:ea typeface="ＭＳ Ｐゴシック" pitchFamily="34" charset="-128"/>
              </a:rPr>
              <a:t>be </a:t>
            </a:r>
            <a:r>
              <a:rPr lang="en-US" altLang="zh-CN" sz="1800" b="1" dirty="0" smtClean="0">
                <a:ea typeface="ＭＳ Ｐゴシック" pitchFamily="34" charset="-128"/>
              </a:rPr>
              <a:t>identified;</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b</a:t>
            </a:r>
            <a:r>
              <a:rPr lang="en-US" altLang="zh-CN" sz="1800" b="1" dirty="0">
                <a:ea typeface="ＭＳ Ｐゴシック" pitchFamily="34" charset="-128"/>
              </a:rPr>
              <a:t>) </a:t>
            </a:r>
            <a:r>
              <a:rPr lang="en-US" altLang="zh-CN" sz="1800" b="1" dirty="0" smtClean="0">
                <a:ea typeface="ＭＳ Ｐゴシック" pitchFamily="34" charset="-128"/>
              </a:rPr>
              <a:t>	presence detection; </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c</a:t>
            </a:r>
            <a:r>
              <a:rPr lang="en-US" altLang="zh-CN" sz="1800" b="1" dirty="0">
                <a:ea typeface="ＭＳ Ｐゴシック" pitchFamily="34" charset="-128"/>
              </a:rPr>
              <a:t>) </a:t>
            </a:r>
            <a:r>
              <a:rPr lang="en-US" altLang="zh-CN" sz="1800" b="1" dirty="0" smtClean="0">
                <a:ea typeface="ＭＳ Ｐゴシック" pitchFamily="34" charset="-128"/>
              </a:rPr>
              <a:t>	a </a:t>
            </a:r>
            <a:r>
              <a:rPr lang="en-US" altLang="zh-CN" sz="1800" b="1" dirty="0">
                <a:ea typeface="ＭＳ Ｐゴシック" pitchFamily="34" charset="-128"/>
              </a:rPr>
              <a:t>specific body activity detection like </a:t>
            </a:r>
            <a:r>
              <a:rPr lang="en-US" altLang="zh-CN" sz="1800" b="1" dirty="0" smtClean="0">
                <a:ea typeface="ＭＳ Ｐゴシック" pitchFamily="34" charset="-128"/>
              </a:rPr>
              <a:t>breathing; </a:t>
            </a:r>
            <a:endParaRPr lang="en-US" altLang="zh-CN" sz="1800" b="1" dirty="0">
              <a:ea typeface="ＭＳ Ｐゴシック" pitchFamily="34" charset="-128"/>
            </a:endParaRPr>
          </a:p>
          <a:p>
            <a:pPr marL="457200" lvl="1" indent="0" algn="just">
              <a:spcBef>
                <a:spcPts val="0"/>
              </a:spcBef>
              <a:buNone/>
              <a:defRPr/>
            </a:pPr>
            <a:r>
              <a:rPr lang="en-US" altLang="zh-CN" sz="1800" b="1" dirty="0" smtClean="0">
                <a:ea typeface="ＭＳ Ｐゴシック" pitchFamily="34" charset="-128"/>
              </a:rPr>
              <a:t>d</a:t>
            </a:r>
            <a:r>
              <a:rPr lang="en-US" altLang="zh-CN" sz="1800" b="1" dirty="0">
                <a:ea typeface="ＭＳ Ｐゴシック" pitchFamily="34" charset="-128"/>
              </a:rPr>
              <a:t>) </a:t>
            </a:r>
            <a:r>
              <a:rPr lang="en-US" altLang="zh-CN" sz="1800" b="1" dirty="0" smtClean="0">
                <a:ea typeface="ＭＳ Ｐゴシック" pitchFamily="34" charset="-128"/>
              </a:rPr>
              <a:t>	real </a:t>
            </a:r>
            <a:r>
              <a:rPr lang="en-US" altLang="zh-CN" sz="1800" b="1" dirty="0">
                <a:ea typeface="ＭＳ Ｐゴシック" pitchFamily="34" charset="-128"/>
              </a:rPr>
              <a:t>person detection distinguishing human </a:t>
            </a:r>
            <a:r>
              <a:rPr lang="en-US" altLang="zh-CN" sz="1800" b="1" dirty="0" smtClean="0">
                <a:ea typeface="ＭＳ Ｐゴシック" pitchFamily="34" charset="-128"/>
              </a:rPr>
              <a:t>beings from other objects.</a:t>
            </a:r>
          </a:p>
          <a:p>
            <a:pPr marL="457200" lvl="1" indent="0" algn="just">
              <a:spcBef>
                <a:spcPts val="0"/>
              </a:spcBef>
              <a:buNone/>
              <a:defRPr/>
            </a:pPr>
            <a:endParaRPr lang="en-US" altLang="zh-CN" sz="1600" b="1" dirty="0" smtClean="0">
              <a:ea typeface="ＭＳ Ｐゴシック" pitchFamily="34" charset="-128"/>
            </a:endParaRPr>
          </a:p>
          <a:p>
            <a:pPr marL="717750" lvl="1" algn="just">
              <a:spcBef>
                <a:spcPts val="0"/>
              </a:spcBef>
              <a:buFont typeface="Times New Roman" panose="02020603050405020304" pitchFamily="18" charset="0"/>
              <a:buChar char="−"/>
              <a:defRPr/>
            </a:pPr>
            <a:r>
              <a:rPr lang="en-US" altLang="zh-CN" sz="1600" dirty="0" smtClean="0">
                <a:ea typeface="ＭＳ Ｐゴシック" pitchFamily="34" charset="-128"/>
              </a:rPr>
              <a:t>E.g</a:t>
            </a:r>
            <a:r>
              <a:rPr lang="en-US" altLang="zh-CN" sz="1600" dirty="0">
                <a:ea typeface="ＭＳ Ｐゴシック" pitchFamily="34" charset="-128"/>
              </a:rPr>
              <a:t>., &gt;95% is a requirement that the percentage of correct detection is more than 95</a:t>
            </a:r>
            <a:r>
              <a:rPr lang="en-US" altLang="zh-CN" sz="1600" dirty="0" smtClean="0">
                <a:ea typeface="ＭＳ Ｐゴシック" pitchFamily="34" charset="-128"/>
              </a:rPr>
              <a:t>%.</a:t>
            </a:r>
          </a:p>
          <a:p>
            <a:pPr marL="717750" lvl="1" algn="just">
              <a:spcBef>
                <a:spcPts val="0"/>
              </a:spcBef>
              <a:buFont typeface="Times New Roman" panose="02020603050405020304" pitchFamily="18" charset="0"/>
              <a:buChar char="−"/>
              <a:defRPr/>
            </a:pPr>
            <a:endParaRPr lang="en-US" altLang="zh-CN" sz="1400" b="1" dirty="0">
              <a:ea typeface="ＭＳ Ｐゴシック" pitchFamily="34" charset="-128"/>
            </a:endParaRPr>
          </a:p>
        </p:txBody>
      </p:sp>
      <p:sp>
        <p:nvSpPr>
          <p:cNvPr id="1946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zh-CN"/>
              <a:t>Slide </a:t>
            </a:r>
            <a:fld id="{4FB428D8-2D1E-4A17-B060-DE5555684B85}" type="slidenum">
              <a:rPr lang="en-CA" altLang="zh-CN"/>
              <a:pPr/>
              <a:t>9</a:t>
            </a:fld>
            <a:endParaRPr lang="en-CA" altLang="zh-CN"/>
          </a:p>
        </p:txBody>
      </p:sp>
      <p:sp>
        <p:nvSpPr>
          <p:cNvPr id="19461" name="Footer Placeholder 4"/>
          <p:cNvSpPr txBox="1">
            <a:spLocks/>
          </p:cNvSpPr>
          <p:nvPr/>
        </p:nvSpPr>
        <p:spPr bwMode="auto">
          <a:xfrm>
            <a:off x="7003888" y="6475413"/>
            <a:ext cx="15400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r>
              <a:rPr lang="en-US" altLang="zh-CN" dirty="0" err="1"/>
              <a:t>Yingxiang</a:t>
            </a:r>
            <a:r>
              <a:rPr lang="en-US" altLang="zh-CN" dirty="0"/>
              <a:t> </a:t>
            </a:r>
            <a:r>
              <a:rPr lang="en-US" altLang="zh-CN" dirty="0" smtClean="0"/>
              <a:t>Sun (</a:t>
            </a:r>
            <a:r>
              <a:rPr lang="en-US" altLang="zh-CN" dirty="0"/>
              <a:t>Huawei)</a:t>
            </a:r>
          </a:p>
        </p:txBody>
      </p:sp>
      <p:sp>
        <p:nvSpPr>
          <p:cNvPr id="19462"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a:t>
            </a:r>
            <a:r>
              <a:rPr lang="en-US" altLang="zh-CN" sz="1800" dirty="0"/>
              <a:t>2020</a:t>
            </a:r>
          </a:p>
        </p:txBody>
      </p:sp>
    </p:spTree>
    <p:extLst>
      <p:ext uri="{BB962C8B-B14F-4D97-AF65-F5344CB8AC3E}">
        <p14:creationId xmlns:p14="http://schemas.microsoft.com/office/powerpoint/2010/main" val="2919485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67706</TotalTime>
  <Words>1854</Words>
  <Application>Microsoft Office PowerPoint</Application>
  <PresentationFormat>全屏显示(4:3)</PresentationFormat>
  <Paragraphs>301</Paragraphs>
  <Slides>17</Slides>
  <Notes>15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17</vt:i4>
      </vt:variant>
    </vt:vector>
  </HeadingPairs>
  <TitlesOfParts>
    <vt:vector size="22" baseType="lpstr">
      <vt:lpstr>MS PGothic</vt:lpstr>
      <vt:lpstr>MS PGothic</vt:lpstr>
      <vt:lpstr>Arial</vt:lpstr>
      <vt:lpstr>Times New Roman</vt:lpstr>
      <vt:lpstr>802-11-Submission</vt:lpstr>
      <vt:lpstr>Usage model terminology for WLAN sensing</vt:lpstr>
      <vt:lpstr>Abstract</vt:lpstr>
      <vt:lpstr>Refresh:  Usage model terminology</vt:lpstr>
      <vt:lpstr>Usage model terminology</vt:lpstr>
      <vt:lpstr>Proposed metrics for discussion on requirements for WLAN sensing</vt:lpstr>
      <vt:lpstr>Proposed metrics &amp; the respective definitions (1)</vt:lpstr>
      <vt:lpstr>Proposed metrics &amp; the respective definitions (2)</vt:lpstr>
      <vt:lpstr>Proposed metrics &amp; the respective definitions (3)</vt:lpstr>
      <vt:lpstr>Proposed metrics &amp; the respective definitions (4)</vt:lpstr>
      <vt:lpstr>Proposed metrics &amp; the respective definitions (5)</vt:lpstr>
      <vt:lpstr>Proposed metrics &amp; the respective definitions (6)</vt:lpstr>
      <vt:lpstr>An example usage model</vt:lpstr>
      <vt:lpstr>1. Audio with user tracking (Follow-me sound) (1/2)</vt:lpstr>
      <vt:lpstr>1. Audio with user tracking (Follow-me sound) (2/2)</vt:lpstr>
      <vt:lpstr>Summary </vt:lpstr>
      <vt:lpstr>References</vt:lpstr>
      <vt:lpstr>SP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sunyingxiang</cp:lastModifiedBy>
  <cp:revision>660</cp:revision>
  <cp:lastPrinted>1998-02-10T13:28:06Z</cp:lastPrinted>
  <dcterms:created xsi:type="dcterms:W3CDTF">2007-04-17T18:10:23Z</dcterms:created>
  <dcterms:modified xsi:type="dcterms:W3CDTF">2020-07-14T06:41:48Z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(3)Jf/8IszwWaPrtgLkMXYQQ32d0QF1O7psIGaYze/lSY6Q4FjH2J6IaK9Fkrgitowerl9z4c83
fEW8whhvCoFzVohrbtU0ilBgK7cVnddk3r/3cxzrabwdlfnzS90A6INYyQGt/1klGTTubNtv
Iulv/6Re7bKtHB9gY/t9pIokYpS9oCH8JtWWJfldFVBE4sHyT7TcmvCc1mE6H4/CZmLRF/o4
HJuOSO0mvsp3z4VGfY</vt:lpwstr>
  </property>
  <property fmtid="{D5CDD505-2E9C-101B-9397-08002B2CF9AE}" pid="10" name="_2015_ms_pID_7253431">
    <vt:lpwstr>xhg1CqaCQaGhv7tVd7JtiUjZ0xyvFc/LCKGPmBc1wdQL6Qd9ZSvRek
1R8xD56dptj9Yu0SrM/JpuQ2FK2JC/D6nabiUTUznM5bk/9ChU3wkDQ0zAaUY75DFRPQyV5B
FsgqM1p1OtFqaJ9IQO7pVXKYenpPh27IHicoecnjGv9AaXZEDBBj8x8sMoVeGT/niIIwNvPo
G/fThy3pMfTJqz7HrqXOsTaYECTlFfvbnv7c</vt:lpwstr>
  </property>
  <property fmtid="{D5CDD505-2E9C-101B-9397-08002B2CF9AE}" pid="11" name="_2015_ms_pID_7253432">
    <vt:lpwstr>CSWAXxKcFb+OS61d/kOjTHg=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1593998995</vt:lpwstr>
  </property>
</Properties>
</file>