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9" r:id="rId2"/>
    <p:sldId id="377" r:id="rId3"/>
    <p:sldId id="386" r:id="rId4"/>
    <p:sldId id="387" r:id="rId5"/>
    <p:sldId id="389" r:id="rId6"/>
    <p:sldId id="388" r:id="rId7"/>
    <p:sldId id="390" r:id="rId8"/>
    <p:sldId id="383" r:id="rId9"/>
    <p:sldId id="385" r:id="rId10"/>
    <p:sldId id="391" r:id="rId11"/>
    <p:sldId id="393" r:id="rId12"/>
    <p:sldId id="392"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00B050"/>
    <a:srgbClr val="90FA93"/>
    <a:srgbClr val="FAE690"/>
    <a:srgbClr val="FD9491"/>
    <a:srgbClr val="DFB7D9"/>
    <a:srgbClr val="C2C2FE"/>
    <a:srgbClr val="1E1EFA"/>
    <a:srgbClr val="F49088"/>
    <a:srgbClr val="FF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5" d="100"/>
          <a:sy n="95" d="100"/>
        </p:scale>
        <p:origin x="1090"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1" d="100"/>
          <a:sy n="91" d="100"/>
        </p:scale>
        <p:origin x="373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
        <p:nvSpPr>
          <p:cNvPr id="7"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
        <p:nvSpPr>
          <p:cNvPr id="7"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
        <p:nvSpPr>
          <p:cNvPr id="7"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7"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
        <p:nvSpPr>
          <p:cNvPr id="7"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
        <p:nvSpPr>
          <p:cNvPr id="8" name="Rectangle 4"/>
          <p:cNvSpPr>
            <a:spLocks noGrp="1" noChangeArrowheads="1"/>
          </p:cNvSpPr>
          <p:nvPr>
            <p:ph type="dt" sz="half" idx="13"/>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
        <p:nvSpPr>
          <p:cNvPr id="10" name="Rectangle 4"/>
          <p:cNvSpPr>
            <a:spLocks noGrp="1" noChangeArrowheads="1"/>
          </p:cNvSpPr>
          <p:nvPr>
            <p:ph type="dt" sz="half" idx="13"/>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
        <p:nvSpPr>
          <p:cNvPr id="6"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
        <p:nvSpPr>
          <p:cNvPr id="5"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
        <p:nvSpPr>
          <p:cNvPr id="8" name="Rectangle 4"/>
          <p:cNvSpPr>
            <a:spLocks noGrp="1" noChangeArrowheads="1"/>
          </p:cNvSpPr>
          <p:nvPr>
            <p:ph type="dt" sz="half" idx="13"/>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
        <p:nvSpPr>
          <p:cNvPr id="8" name="Rectangle 4"/>
          <p:cNvSpPr>
            <a:spLocks noGrp="1" noChangeArrowheads="1"/>
          </p:cNvSpPr>
          <p:nvPr>
            <p:ph type="dt" sz="half" idx="13"/>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 </a:t>
            </a:r>
            <a:r>
              <a:rPr lang="en-US" dirty="0" smtClean="0"/>
              <a:t>2020</a:t>
            </a:r>
            <a:endParaRPr lang="en-US" dirty="0"/>
          </a:p>
        </p:txBody>
      </p:sp>
      <p:sp>
        <p:nvSpPr>
          <p:cNvPr id="1029" name="Rectangle 5"/>
          <p:cNvSpPr>
            <a:spLocks noGrp="1" noChangeArrowheads="1"/>
          </p:cNvSpPr>
          <p:nvPr>
            <p:ph type="ftr" sz="quarter" idx="3"/>
          </p:nvPr>
        </p:nvSpPr>
        <p:spPr bwMode="auto">
          <a:xfrm>
            <a:off x="7359305" y="6475413"/>
            <a:ext cx="118462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Ming Gan,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4534108" y="332601"/>
            <a:ext cx="391139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a:t>
            </a:r>
            <a:r>
              <a:rPr lang="en-US" sz="1800" b="1" kern="1200" dirty="0" smtClean="0">
                <a:solidFill>
                  <a:schemeClr val="tx1"/>
                </a:solidFill>
                <a:latin typeface="Times New Roman" charset="0"/>
                <a:ea typeface="+mn-ea"/>
                <a:cs typeface="+mn-cs"/>
              </a:rPr>
              <a:t>802.11-20/0902-04-00be</a:t>
            </a:r>
            <a:endParaRPr lang="en-US" sz="1800" b="1" kern="1200" dirty="0">
              <a:solidFill>
                <a:schemeClr val="tx1"/>
              </a:solidFill>
              <a:latin typeface="Times New Roman"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a:xfrm>
            <a:off x="7359305" y="6475413"/>
            <a:ext cx="1184620" cy="184666"/>
          </a:xfrm>
        </p:spPr>
        <p:txBody>
          <a:bodyPr/>
          <a:lstStyle/>
          <a:p>
            <a:r>
              <a:rPr lang="en-US" dirty="0" smtClean="0"/>
              <a:t>Ming Gan, Huawei</a:t>
            </a:r>
            <a:endParaRPr lang="en-US" dirty="0"/>
          </a:p>
        </p:txBody>
      </p:sp>
      <p:sp>
        <p:nvSpPr>
          <p:cNvPr id="8" name="Slide Number Placeholder 5"/>
          <p:cNvSpPr>
            <a:spLocks noGrp="1"/>
          </p:cNvSpPr>
          <p:nvPr>
            <p:ph type="sldNum" sz="quarter" idx="12"/>
          </p:nvPr>
        </p:nvSpPr>
        <p:spPr/>
        <p:txBody>
          <a:bodyPr/>
          <a:lstStyle/>
          <a:p>
            <a:r>
              <a:rPr lang="en-US"/>
              <a:t>Slide </a:t>
            </a:r>
            <a:fld id="{A1DF4EA4-62C6-4747-AA37-39380629ED0A}" type="slidenum">
              <a:rPr lang="en-US"/>
              <a:pPr/>
              <a:t>1</a:t>
            </a:fld>
            <a:endParaRPr lang="en-US"/>
          </a:p>
        </p:txBody>
      </p:sp>
      <p:sp>
        <p:nvSpPr>
          <p:cNvPr id="30722" name="Rectangle 2"/>
          <p:cNvSpPr>
            <a:spLocks noGrp="1" noChangeArrowheads="1"/>
          </p:cNvSpPr>
          <p:nvPr>
            <p:ph type="title"/>
          </p:nvPr>
        </p:nvSpPr>
        <p:spPr>
          <a:xfrm>
            <a:off x="304800" y="845911"/>
            <a:ext cx="8763000" cy="762000"/>
          </a:xfrm>
          <a:noFill/>
          <a:ln/>
        </p:spPr>
        <p:txBody>
          <a:bodyPr/>
          <a:lstStyle/>
          <a:p>
            <a:pPr eaLnBrk="1" hangingPunct="1">
              <a:lnSpc>
                <a:spcPct val="120000"/>
              </a:lnSpc>
            </a:pPr>
            <a:r>
              <a:rPr lang="en-US" altLang="zh-CN" dirty="0">
                <a:solidFill>
                  <a:schemeClr val="tx1"/>
                </a:solidFill>
              </a:rPr>
              <a:t>Group addressed frames delivery for </a:t>
            </a:r>
            <a:r>
              <a:rPr lang="en-US" altLang="zh-CN" dirty="0" smtClean="0">
                <a:solidFill>
                  <a:schemeClr val="tx1"/>
                </a:solidFill>
              </a:rPr>
              <a:t>MLO Follow UP</a:t>
            </a:r>
            <a:endParaRPr lang="en-US" dirty="0">
              <a:solidFill>
                <a:schemeClr val="tx1"/>
              </a:solidFill>
            </a:endParaRPr>
          </a:p>
        </p:txBody>
      </p:sp>
      <p:sp>
        <p:nvSpPr>
          <p:cNvPr id="30726" name="Rectangle 6"/>
          <p:cNvSpPr>
            <a:spLocks noGrp="1" noChangeArrowheads="1"/>
          </p:cNvSpPr>
          <p:nvPr>
            <p:ph type="body" idx="1"/>
          </p:nvPr>
        </p:nvSpPr>
        <p:spPr>
          <a:xfrm>
            <a:off x="609600" y="1754188"/>
            <a:ext cx="7772400" cy="381000"/>
          </a:xfrm>
          <a:noFill/>
          <a:ln/>
        </p:spPr>
        <p:txBody>
          <a:bodyPr/>
          <a:lstStyle/>
          <a:p>
            <a:pPr algn="ctr">
              <a:buFontTx/>
              <a:buNone/>
            </a:pPr>
            <a:r>
              <a:rPr lang="en-US" sz="2000" dirty="0"/>
              <a:t>Date:</a:t>
            </a:r>
            <a:r>
              <a:rPr lang="en-US" sz="2000" b="0" dirty="0" smtClean="0"/>
              <a:t> 2020-</a:t>
            </a:r>
            <a:r>
              <a:rPr lang="en-US" altLang="zh-CN" sz="2000" b="0" dirty="0" smtClean="0"/>
              <a:t>07</a:t>
            </a:r>
            <a:r>
              <a:rPr lang="en-US" sz="2000" b="0" dirty="0" smtClean="0"/>
              <a:t>-20</a:t>
            </a:r>
            <a:endParaRPr lang="en-US" sz="2000" b="0" dirty="0"/>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9" name="Object 11"/>
          <p:cNvGraphicFramePr>
            <a:graphicFrameLocks noChangeAspect="1"/>
          </p:cNvGraphicFramePr>
          <p:nvPr>
            <p:extLst>
              <p:ext uri="{D42A27DB-BD31-4B8C-83A1-F6EECF244321}">
                <p14:modId xmlns:p14="http://schemas.microsoft.com/office/powerpoint/2010/main" val="904938845"/>
              </p:ext>
            </p:extLst>
          </p:nvPr>
        </p:nvGraphicFramePr>
        <p:xfrm>
          <a:off x="1150937" y="2663825"/>
          <a:ext cx="6918325" cy="3994150"/>
        </p:xfrm>
        <a:graphic>
          <a:graphicData uri="http://schemas.openxmlformats.org/presentationml/2006/ole">
            <mc:AlternateContent xmlns:mc="http://schemas.openxmlformats.org/markup-compatibility/2006">
              <mc:Choice xmlns:v="urn:schemas-microsoft-com:vml" Requires="v">
                <p:oleObj spid="_x0000_s31208" name="Document" r:id="rId4" imgW="8377861" imgH="4838633" progId="Word.Document.8">
                  <p:embed/>
                </p:oleObj>
              </mc:Choice>
              <mc:Fallback>
                <p:oleObj name="Document" r:id="rId4" imgW="8377861" imgH="4838633" progId="Word.Document.8">
                  <p:embed/>
                  <p:pic>
                    <p:nvPicPr>
                      <p:cNvPr id="0" name=""/>
                      <p:cNvPicPr>
                        <a:picLocks noChangeAspect="1" noChangeArrowheads="1"/>
                      </p:cNvPicPr>
                      <p:nvPr/>
                    </p:nvPicPr>
                    <p:blipFill>
                      <a:blip r:embed="rId5"/>
                      <a:srcRect/>
                      <a:stretch>
                        <a:fillRect/>
                      </a:stretch>
                    </p:blipFill>
                    <p:spPr bwMode="auto">
                      <a:xfrm>
                        <a:off x="1150937" y="2663825"/>
                        <a:ext cx="6918325" cy="3994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日期占位符 5"/>
          <p:cNvSpPr>
            <a:spLocks noGrp="1"/>
          </p:cNvSpPr>
          <p:nvPr>
            <p:ph type="dt" sz="half" idx="2"/>
          </p:nvPr>
        </p:nvSpPr>
        <p:spPr>
          <a:xfrm>
            <a:off x="696913" y="332601"/>
            <a:ext cx="942566" cy="276999"/>
          </a:xfrm>
        </p:spPr>
        <p:txBody>
          <a:bodyPr/>
          <a:lstStyle/>
          <a:p>
            <a:r>
              <a:rPr lang="en-US" altLang="zh-CN" dirty="0" smtClean="0"/>
              <a:t>July </a:t>
            </a:r>
            <a:r>
              <a:rPr lang="en-US" dirty="0" smtClean="0"/>
              <a:t>2020</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a:t>
            </a:r>
            <a:endParaRPr lang="zh-CN" altLang="en-US" dirty="0"/>
          </a:p>
        </p:txBody>
      </p:sp>
      <p:sp>
        <p:nvSpPr>
          <p:cNvPr id="3" name="内容占位符 2"/>
          <p:cNvSpPr>
            <a:spLocks noGrp="1"/>
          </p:cNvSpPr>
          <p:nvPr>
            <p:ph idx="1"/>
          </p:nvPr>
        </p:nvSpPr>
        <p:spPr/>
        <p:txBody>
          <a:bodyPr/>
          <a:lstStyle/>
          <a:p>
            <a:pPr lvl="0"/>
            <a:r>
              <a:rPr lang="en-US" altLang="zh-CN" dirty="0" smtClean="0"/>
              <a:t>Do </a:t>
            </a:r>
            <a:r>
              <a:rPr lang="en-US" altLang="zh-CN" dirty="0"/>
              <a:t>you support that in R1, an AP affiliated with an AP MLD shall indicate if other APs in the same AP MLD has buffered group addressed frames by using the existing TIM element? </a:t>
            </a:r>
            <a:endParaRPr lang="zh-CN" altLang="zh-CN" dirty="0"/>
          </a:p>
          <a:p>
            <a:pPr lvl="1"/>
            <a:r>
              <a:rPr lang="en-US" altLang="zh-CN" sz="1800" dirty="0"/>
              <a:t>If the AP is not part of multiple BSSID set or if the AP is part of a multiple BSSID set and is a transmitted BSSID, then the indication is in DTIM Beacon sent by the AP and is based on the latest information about the other APs that it has when the AP schedules the DTIM beacon</a:t>
            </a:r>
            <a:endParaRPr lang="zh-CN" altLang="zh-CN" sz="1800" dirty="0"/>
          </a:p>
          <a:p>
            <a:pPr lvl="1"/>
            <a:r>
              <a:rPr lang="en-US" altLang="zh-CN" sz="1800" dirty="0"/>
              <a:t>if the AP is a non-transmitted BSSID in a multiple BSSID set, then the indication is in DTIM Beacon sent by the transmitted BSSID of the same multiple BSSID set as the AP and is based on the latest information about the other APs that the transmitted BSSID has when it schedules the DTIM beacon</a:t>
            </a:r>
            <a:endParaRPr lang="zh-CN" altLang="zh-CN" sz="1800" dirty="0"/>
          </a:p>
          <a:p>
            <a:pPr lvl="1">
              <a:buFont typeface="Arial" panose="020B0604020202020204" pitchFamily="34" charset="0"/>
              <a:buChar char="–"/>
            </a:pPr>
            <a:endParaRPr lang="zh-CN" altLang="zh-CN" sz="1600" dirty="0"/>
          </a:p>
          <a:p>
            <a:endParaRPr lang="en-US" altLang="zh-CN" dirty="0" smtClean="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10</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spTree>
    <p:extLst>
      <p:ext uri="{BB962C8B-B14F-4D97-AF65-F5344CB8AC3E}">
        <p14:creationId xmlns:p14="http://schemas.microsoft.com/office/powerpoint/2010/main" val="3477025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a:t>
            </a:r>
            <a:endParaRPr lang="zh-CN" altLang="en-US" dirty="0"/>
          </a:p>
        </p:txBody>
      </p:sp>
      <p:sp>
        <p:nvSpPr>
          <p:cNvPr id="3" name="内容占位符 2"/>
          <p:cNvSpPr>
            <a:spLocks noGrp="1"/>
          </p:cNvSpPr>
          <p:nvPr>
            <p:ph idx="1"/>
          </p:nvPr>
        </p:nvSpPr>
        <p:spPr/>
        <p:txBody>
          <a:bodyPr/>
          <a:lstStyle/>
          <a:p>
            <a:r>
              <a:rPr lang="en-US" altLang="zh-CN" dirty="0" smtClean="0"/>
              <a:t>Do you agree that in R1, </a:t>
            </a:r>
            <a:r>
              <a:rPr lang="en-US" altLang="zh-CN" dirty="0"/>
              <a:t>i</a:t>
            </a:r>
            <a:r>
              <a:rPr lang="en-US" altLang="zh-CN" dirty="0" smtClean="0"/>
              <a:t>f  </a:t>
            </a:r>
            <a:r>
              <a:rPr lang="en-US" altLang="zh-CN" dirty="0"/>
              <a:t>an indication of buffered group addressed </a:t>
            </a:r>
            <a:r>
              <a:rPr lang="en-US" altLang="zh-CN" dirty="0" smtClean="0"/>
              <a:t>frames about an AP in an AP MLD is received by a non-AP MLD, </a:t>
            </a:r>
            <a:r>
              <a:rPr lang="en-US" altLang="zh-CN" dirty="0"/>
              <a:t>the </a:t>
            </a:r>
            <a:r>
              <a:rPr lang="en-US" altLang="zh-CN" dirty="0" smtClean="0"/>
              <a:t>STA in the non-AP MLD that is associated with that AP and that stays </a:t>
            </a:r>
            <a:r>
              <a:rPr lang="en-US" altLang="zh-CN" dirty="0"/>
              <a:t>awake to receive group addressed BUs shall elect to receive all group </a:t>
            </a:r>
            <a:r>
              <a:rPr lang="en-US" altLang="zh-CN" dirty="0" smtClean="0"/>
              <a:t>addressed Management frames</a:t>
            </a:r>
            <a:endParaRPr lang="zh-CN" altLang="en-US" dirty="0"/>
          </a:p>
          <a:p>
            <a:endParaRPr lang="en-US" altLang="zh-CN" b="0"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11</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spTree>
    <p:extLst>
      <p:ext uri="{BB962C8B-B14F-4D97-AF65-F5344CB8AC3E}">
        <p14:creationId xmlns:p14="http://schemas.microsoft.com/office/powerpoint/2010/main" val="4049472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a:t>
            </a:r>
            <a:endParaRPr lang="zh-CN" altLang="en-US" dirty="0"/>
          </a:p>
        </p:txBody>
      </p:sp>
      <p:sp>
        <p:nvSpPr>
          <p:cNvPr id="3" name="内容占位符 2"/>
          <p:cNvSpPr>
            <a:spLocks noGrp="1"/>
          </p:cNvSpPr>
          <p:nvPr>
            <p:ph idx="1"/>
          </p:nvPr>
        </p:nvSpPr>
        <p:spPr/>
        <p:txBody>
          <a:bodyPr/>
          <a:lstStyle/>
          <a:p>
            <a:r>
              <a:rPr lang="en-US" altLang="zh-CN" dirty="0" smtClean="0"/>
              <a:t>Do </a:t>
            </a:r>
            <a:r>
              <a:rPr lang="en-US" altLang="zh-CN" dirty="0"/>
              <a:t>you agree to add to the SFD for R1 that an AP shall use contiguous bits of the Partial Virtual Bitmap field of the TIM element in the DTIM beacon it sends to indicate group addressed BU information for the other APs in the AP MLDs to which the AP is affiliated to or to which an AP that is in the same multiple BSSID set as the AP is affiliated to?</a:t>
            </a:r>
            <a:endParaRPr lang="zh-CN" altLang="zh-CN"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12</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spTree>
    <p:extLst>
      <p:ext uri="{BB962C8B-B14F-4D97-AF65-F5344CB8AC3E}">
        <p14:creationId xmlns:p14="http://schemas.microsoft.com/office/powerpoint/2010/main" val="1715608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a:t>
            </a:r>
            <a:endParaRPr lang="zh-CN" altLang="en-US" dirty="0"/>
          </a:p>
        </p:txBody>
      </p:sp>
      <p:sp>
        <p:nvSpPr>
          <p:cNvPr id="3" name="内容占位符 2"/>
          <p:cNvSpPr>
            <a:spLocks noGrp="1"/>
          </p:cNvSpPr>
          <p:nvPr>
            <p:ph idx="1"/>
          </p:nvPr>
        </p:nvSpPr>
        <p:spPr>
          <a:xfrm>
            <a:off x="685800" y="1824446"/>
            <a:ext cx="7772400" cy="4114800"/>
          </a:xfrm>
        </p:spPr>
        <p:txBody>
          <a:bodyPr/>
          <a:lstStyle/>
          <a:p>
            <a:r>
              <a:rPr lang="en-US" altLang="zh-CN" sz="2000" dirty="0" smtClean="0"/>
              <a:t>There are two kinds of buffered BUs at the AP, one is individual addressed BUs and the other is group addressed BUs</a:t>
            </a:r>
            <a:endParaRPr lang="en-US" altLang="zh-CN" sz="2000" dirty="0"/>
          </a:p>
          <a:p>
            <a:r>
              <a:rPr lang="en-US" altLang="zh-CN" sz="2000" dirty="0" smtClean="0"/>
              <a:t>Regarding individual addressed BU, its delivery follows the TIM baseline</a:t>
            </a:r>
          </a:p>
          <a:p>
            <a:pPr lvl="1">
              <a:buFont typeface="Arial" panose="020B0604020202020204" pitchFamily="34" charset="0"/>
              <a:buChar char="–"/>
            </a:pPr>
            <a:r>
              <a:rPr lang="en-US" altLang="zh-CN" sz="1600" dirty="0"/>
              <a:t>T</a:t>
            </a:r>
            <a:r>
              <a:rPr lang="en-US" altLang="zh-CN" sz="1600" dirty="0" smtClean="0"/>
              <a:t>he </a:t>
            </a:r>
            <a:r>
              <a:rPr lang="en-US" altLang="zh-CN" sz="1600" dirty="0"/>
              <a:t>non-AP MLD is assigned by one AID </a:t>
            </a:r>
            <a:r>
              <a:rPr lang="en-US" altLang="zh-CN" sz="1600" dirty="0" smtClean="0"/>
              <a:t>only</a:t>
            </a:r>
          </a:p>
          <a:p>
            <a:pPr lvl="1">
              <a:buFont typeface="Arial" panose="020B0604020202020204" pitchFamily="34" charset="0"/>
              <a:buChar char="–"/>
            </a:pPr>
            <a:r>
              <a:rPr lang="en-US" altLang="zh-CN" sz="1600" dirty="0" smtClean="0"/>
              <a:t>In the TIM element, one bit corresponding to a non-AP MLD’s AID indicates if there is buffered individual addressed BUs for this non-AP MLD</a:t>
            </a:r>
          </a:p>
          <a:p>
            <a:pPr lvl="1">
              <a:buFont typeface="Arial" panose="020B0604020202020204" pitchFamily="34" charset="0"/>
              <a:buChar char="–"/>
            </a:pPr>
            <a:r>
              <a:rPr lang="en-US" altLang="zh-CN" sz="1600" dirty="0" smtClean="0"/>
              <a:t>Further optimization is needed, such link bitmap to indicate on which link the non-AP MLD should receive this buffer</a:t>
            </a:r>
            <a:endParaRPr lang="en-US" altLang="zh-CN" sz="1600" dirty="0"/>
          </a:p>
          <a:p>
            <a:r>
              <a:rPr lang="en-US" altLang="zh-CN" sz="2000" dirty="0" smtClean="0"/>
              <a:t>Meanwhile group addressed BUs delivery was also discussed in a few contributions [1]-[4]</a:t>
            </a:r>
          </a:p>
          <a:p>
            <a:pPr lvl="1">
              <a:buFont typeface="Arial" panose="020B0604020202020204" pitchFamily="34" charset="0"/>
              <a:buChar char="–"/>
            </a:pPr>
            <a:r>
              <a:rPr lang="en-US" altLang="zh-CN" sz="1600" dirty="0" smtClean="0"/>
              <a:t>It is </a:t>
            </a:r>
            <a:r>
              <a:rPr lang="en-US" altLang="zh-CN" sz="1600" dirty="0"/>
              <a:t>agreed that each AP in an AP MLD shall independently transmit all </a:t>
            </a:r>
            <a:r>
              <a:rPr lang="en-US" altLang="zh-CN" sz="1600" dirty="0" err="1"/>
              <a:t>bufferable</a:t>
            </a:r>
            <a:r>
              <a:rPr lang="en-US" altLang="zh-CN" sz="1600" dirty="0"/>
              <a:t> group addressed Management frames </a:t>
            </a:r>
            <a:r>
              <a:rPr lang="en-US" altLang="zh-CN" sz="1600" dirty="0" smtClean="0"/>
              <a:t>after </a:t>
            </a:r>
            <a:r>
              <a:rPr lang="en-US" altLang="zh-CN" sz="1600" dirty="0"/>
              <a:t>every DTIM beacon</a:t>
            </a:r>
            <a:r>
              <a:rPr lang="en-US" altLang="zh-CN" sz="1400" dirty="0"/>
              <a:t> </a:t>
            </a:r>
          </a:p>
          <a:p>
            <a:r>
              <a:rPr lang="en-US" altLang="zh-CN" sz="2000" dirty="0" smtClean="0"/>
              <a:t>In this contributions, we provide further discussion </a:t>
            </a:r>
            <a:r>
              <a:rPr lang="en-US" altLang="zh-CN" sz="2000" dirty="0"/>
              <a:t>for group addressed BUs delivery </a:t>
            </a:r>
            <a:endParaRPr lang="en-US" altLang="zh-CN" sz="2000" dirty="0" smtClean="0"/>
          </a:p>
          <a:p>
            <a:pPr lvl="1">
              <a:buFont typeface="Arial" panose="020B0604020202020204" pitchFamily="34" charset="0"/>
              <a:buChar char="–"/>
            </a:pPr>
            <a:endParaRPr lang="en-US" altLang="zh-CN" sz="1600" dirty="0" smtClean="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2</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42812659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Group addressed BUs delivery</a:t>
            </a:r>
            <a:endParaRPr lang="zh-CN" altLang="en-US" dirty="0"/>
          </a:p>
        </p:txBody>
      </p:sp>
      <p:sp>
        <p:nvSpPr>
          <p:cNvPr id="3" name="内容占位符 2"/>
          <p:cNvSpPr>
            <a:spLocks noGrp="1"/>
          </p:cNvSpPr>
          <p:nvPr>
            <p:ph idx="1"/>
          </p:nvPr>
        </p:nvSpPr>
        <p:spPr/>
        <p:txBody>
          <a:bodyPr/>
          <a:lstStyle/>
          <a:p>
            <a:r>
              <a:rPr lang="en-US" altLang="zh-CN" dirty="0" smtClean="0"/>
              <a:t>The AP in the AP MLD shall transmit all buffered group addressed MMPDU BUs immediately after every DTIM beacon except for the following case</a:t>
            </a:r>
          </a:p>
          <a:p>
            <a:pPr lvl="1">
              <a:buFont typeface="Arial" panose="020B0604020202020204" pitchFamily="34" charset="0"/>
              <a:buChar char="–"/>
            </a:pPr>
            <a:r>
              <a:rPr lang="en-US" altLang="zh-CN" sz="1600" dirty="0" smtClean="0"/>
              <a:t>A TWT scheduling AP shall schedule all buffered group addressed BU during the broadcast TWT SPs located within the beacon interval that follows the DTIM Beacon frame in the non-trigger enabled unannounced Broadcast TWT SP</a:t>
            </a:r>
          </a:p>
          <a:p>
            <a:endParaRPr lang="en-US" altLang="zh-CN" dirty="0" smtClean="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3</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grpSp>
        <p:nvGrpSpPr>
          <p:cNvPr id="7" name="组合 6"/>
          <p:cNvGrpSpPr/>
          <p:nvPr/>
        </p:nvGrpSpPr>
        <p:grpSpPr>
          <a:xfrm>
            <a:off x="76200" y="4574418"/>
            <a:ext cx="8955081" cy="1521582"/>
            <a:chOff x="76200" y="4401593"/>
            <a:chExt cx="8955081" cy="2072407"/>
          </a:xfrm>
        </p:grpSpPr>
        <p:sp>
          <p:nvSpPr>
            <p:cNvPr id="8" name="Rectangle 27"/>
            <p:cNvSpPr/>
            <p:nvPr/>
          </p:nvSpPr>
          <p:spPr bwMode="auto">
            <a:xfrm>
              <a:off x="213246" y="4506816"/>
              <a:ext cx="489521" cy="374735"/>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1</a:t>
              </a:r>
            </a:p>
          </p:txBody>
        </p:sp>
        <p:sp>
          <p:nvSpPr>
            <p:cNvPr id="9" name="Rectangle 58"/>
            <p:cNvSpPr/>
            <p:nvPr/>
          </p:nvSpPr>
          <p:spPr bwMode="auto">
            <a:xfrm>
              <a:off x="222390" y="5144327"/>
              <a:ext cx="489521" cy="374735"/>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2</a:t>
              </a:r>
            </a:p>
          </p:txBody>
        </p:sp>
        <p:sp>
          <p:nvSpPr>
            <p:cNvPr id="10" name="Rectangle 78"/>
            <p:cNvSpPr/>
            <p:nvPr/>
          </p:nvSpPr>
          <p:spPr bwMode="auto">
            <a:xfrm>
              <a:off x="76200" y="4401593"/>
              <a:ext cx="778967" cy="1906971"/>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11" name="TextBox 111"/>
            <p:cNvSpPr txBox="1"/>
            <p:nvPr/>
          </p:nvSpPr>
          <p:spPr>
            <a:xfrm>
              <a:off x="855167" y="4598950"/>
              <a:ext cx="647318" cy="246221"/>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1</a:t>
              </a:r>
            </a:p>
          </p:txBody>
        </p:sp>
        <p:sp>
          <p:nvSpPr>
            <p:cNvPr id="12" name="TextBox 120"/>
            <p:cNvSpPr txBox="1"/>
            <p:nvPr/>
          </p:nvSpPr>
          <p:spPr>
            <a:xfrm>
              <a:off x="7570615" y="4789461"/>
              <a:ext cx="647318"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STA1</a:t>
              </a:r>
            </a:p>
          </p:txBody>
        </p:sp>
        <p:sp>
          <p:nvSpPr>
            <p:cNvPr id="13" name="TextBox 121"/>
            <p:cNvSpPr txBox="1"/>
            <p:nvPr/>
          </p:nvSpPr>
          <p:spPr>
            <a:xfrm>
              <a:off x="1394816" y="4500551"/>
              <a:ext cx="647318"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AP1</a:t>
              </a:r>
            </a:p>
          </p:txBody>
        </p:sp>
        <p:sp>
          <p:nvSpPr>
            <p:cNvPr id="14" name="TextBox 129"/>
            <p:cNvSpPr txBox="1"/>
            <p:nvPr/>
          </p:nvSpPr>
          <p:spPr>
            <a:xfrm>
              <a:off x="7570615" y="5542757"/>
              <a:ext cx="647318" cy="246221"/>
            </a:xfrm>
            <a:prstGeom prst="rect">
              <a:avLst/>
            </a:prstGeom>
            <a:noFill/>
          </p:spPr>
          <p:txBody>
            <a:bodyPr wrap="square" rtlCol="0">
              <a:spAutoFit/>
            </a:bodyPr>
            <a:lstStyle/>
            <a:p>
              <a:pPr eaLnBrk="0" fontAlgn="base" hangingPunct="0">
                <a:spcBef>
                  <a:spcPct val="0"/>
                </a:spcBef>
                <a:spcAft>
                  <a:spcPct val="0"/>
                </a:spcAft>
              </a:pPr>
              <a:r>
                <a:rPr lang="en-US" sz="1000" dirty="0" smtClean="0">
                  <a:solidFill>
                    <a:srgbClr val="000000"/>
                  </a:solidFill>
                  <a:latin typeface="Arial" panose="020B0604020202020204" pitchFamily="34" charset="0"/>
                  <a:cs typeface="Arial" panose="020B0604020202020204" pitchFamily="34" charset="0"/>
                </a:rPr>
                <a:t>STA2</a:t>
              </a:r>
              <a:endParaRPr lang="en-US" sz="1000" dirty="0">
                <a:solidFill>
                  <a:srgbClr val="000000"/>
                </a:solidFill>
                <a:latin typeface="Arial" panose="020B0604020202020204" pitchFamily="34" charset="0"/>
                <a:cs typeface="Arial" panose="020B0604020202020204" pitchFamily="34" charset="0"/>
              </a:endParaRPr>
            </a:p>
          </p:txBody>
        </p:sp>
        <p:sp>
          <p:nvSpPr>
            <p:cNvPr id="15" name="TextBox 130"/>
            <p:cNvSpPr txBox="1"/>
            <p:nvPr/>
          </p:nvSpPr>
          <p:spPr>
            <a:xfrm>
              <a:off x="1379396" y="5262551"/>
              <a:ext cx="647318"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AP2</a:t>
              </a:r>
            </a:p>
          </p:txBody>
        </p:sp>
        <p:cxnSp>
          <p:nvCxnSpPr>
            <p:cNvPr id="16" name="Straight Connector 127"/>
            <p:cNvCxnSpPr/>
            <p:nvPr/>
          </p:nvCxnSpPr>
          <p:spPr bwMode="auto">
            <a:xfrm flipV="1">
              <a:off x="1385833" y="5519062"/>
              <a:ext cx="6777092" cy="14883"/>
            </a:xfrm>
            <a:prstGeom prst="line">
              <a:avLst/>
            </a:prstGeom>
            <a:solidFill>
              <a:srgbClr val="00CC99"/>
            </a:solidFill>
            <a:ln w="12700" cap="flat" cmpd="sng" algn="ctr">
              <a:solidFill>
                <a:srgbClr val="000000"/>
              </a:solidFill>
              <a:prstDash val="solid"/>
              <a:round/>
              <a:headEnd type="none" w="sm" len="sm"/>
              <a:tailEnd type="triangle" w="med" len="med"/>
            </a:ln>
            <a:effectLst/>
          </p:spPr>
        </p:cxnSp>
        <p:cxnSp>
          <p:nvCxnSpPr>
            <p:cNvPr id="17" name="Straight Connector 102"/>
            <p:cNvCxnSpPr/>
            <p:nvPr/>
          </p:nvCxnSpPr>
          <p:spPr bwMode="auto">
            <a:xfrm flipV="1">
              <a:off x="1444098" y="4805962"/>
              <a:ext cx="6791230" cy="4293"/>
            </a:xfrm>
            <a:prstGeom prst="line">
              <a:avLst/>
            </a:prstGeom>
            <a:solidFill>
              <a:srgbClr val="00CC99"/>
            </a:solidFill>
            <a:ln w="12700" cap="flat" cmpd="sng" algn="ctr">
              <a:solidFill>
                <a:schemeClr val="tx1"/>
              </a:solidFill>
              <a:prstDash val="solid"/>
              <a:round/>
              <a:headEnd type="none" w="sm" len="sm"/>
              <a:tailEnd type="triangle" w="med" len="med"/>
            </a:ln>
            <a:effectLst/>
          </p:spPr>
        </p:cxnSp>
        <p:sp>
          <p:nvSpPr>
            <p:cNvPr id="18" name="TextBox 169"/>
            <p:cNvSpPr txBox="1"/>
            <p:nvPr/>
          </p:nvSpPr>
          <p:spPr>
            <a:xfrm>
              <a:off x="796780" y="5375475"/>
              <a:ext cx="647318" cy="246221"/>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2</a:t>
              </a:r>
            </a:p>
          </p:txBody>
        </p:sp>
        <p:sp>
          <p:nvSpPr>
            <p:cNvPr id="19" name="Rectangle 134"/>
            <p:cNvSpPr/>
            <p:nvPr/>
          </p:nvSpPr>
          <p:spPr bwMode="auto">
            <a:xfrm>
              <a:off x="2247539" y="4555631"/>
              <a:ext cx="717675" cy="249535"/>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DTIM B</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cxnSp>
          <p:nvCxnSpPr>
            <p:cNvPr id="20" name="直接连接符 19"/>
            <p:cNvCxnSpPr/>
            <p:nvPr/>
          </p:nvCxnSpPr>
          <p:spPr bwMode="auto">
            <a:xfrm>
              <a:off x="2765544" y="5393455"/>
              <a:ext cx="406274"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直接连接符 20"/>
            <p:cNvCxnSpPr/>
            <p:nvPr/>
          </p:nvCxnSpPr>
          <p:spPr bwMode="auto">
            <a:xfrm flipH="1">
              <a:off x="2674469" y="5393455"/>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2" name="直接连接符 21"/>
            <p:cNvCxnSpPr/>
            <p:nvPr/>
          </p:nvCxnSpPr>
          <p:spPr bwMode="auto">
            <a:xfrm flipH="1">
              <a:off x="2846028" y="5403966"/>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3" name="直接连接符 22"/>
            <p:cNvCxnSpPr/>
            <p:nvPr/>
          </p:nvCxnSpPr>
          <p:spPr bwMode="auto">
            <a:xfrm flipH="1">
              <a:off x="2997382" y="5399095"/>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接连接符 23"/>
            <p:cNvCxnSpPr/>
            <p:nvPr/>
          </p:nvCxnSpPr>
          <p:spPr bwMode="auto">
            <a:xfrm>
              <a:off x="1843675" y="4661531"/>
              <a:ext cx="406274"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5" name="直接连接符 24"/>
            <p:cNvCxnSpPr/>
            <p:nvPr/>
          </p:nvCxnSpPr>
          <p:spPr bwMode="auto">
            <a:xfrm flipH="1">
              <a:off x="1752600" y="4661531"/>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 name="直接连接符 25"/>
            <p:cNvCxnSpPr/>
            <p:nvPr/>
          </p:nvCxnSpPr>
          <p:spPr bwMode="auto">
            <a:xfrm flipH="1">
              <a:off x="1924159" y="4672042"/>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直接连接符 26"/>
            <p:cNvCxnSpPr/>
            <p:nvPr/>
          </p:nvCxnSpPr>
          <p:spPr bwMode="auto">
            <a:xfrm flipH="1">
              <a:off x="2075513" y="4667171"/>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8" name="Rectangle 134"/>
            <p:cNvSpPr/>
            <p:nvPr/>
          </p:nvSpPr>
          <p:spPr bwMode="auto">
            <a:xfrm>
              <a:off x="3197519" y="4555632"/>
              <a:ext cx="910002" cy="268396"/>
            </a:xfrm>
            <a:prstGeom prst="rect">
              <a:avLst/>
            </a:prstGeom>
            <a:solidFill>
              <a:srgbClr val="00CC99"/>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Group BU 1</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29" name="Rectangle 58"/>
            <p:cNvSpPr/>
            <p:nvPr/>
          </p:nvSpPr>
          <p:spPr bwMode="auto">
            <a:xfrm>
              <a:off x="246465" y="5872151"/>
              <a:ext cx="489521" cy="374735"/>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a:t>
              </a: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3</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0" name="Rectangle 134"/>
            <p:cNvSpPr/>
            <p:nvPr/>
          </p:nvSpPr>
          <p:spPr bwMode="auto">
            <a:xfrm>
              <a:off x="3145045" y="5279321"/>
              <a:ext cx="717675" cy="249535"/>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DTIM B</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1" name="Rectangle 134"/>
            <p:cNvSpPr/>
            <p:nvPr/>
          </p:nvSpPr>
          <p:spPr bwMode="auto">
            <a:xfrm>
              <a:off x="4007255" y="5286567"/>
              <a:ext cx="874529" cy="232495"/>
            </a:xfrm>
            <a:prstGeom prst="rect">
              <a:avLst/>
            </a:prstGeom>
            <a:solidFill>
              <a:srgbClr val="00CC99"/>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Group BU 2</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2" name="Rectangle 126"/>
            <p:cNvSpPr/>
            <p:nvPr/>
          </p:nvSpPr>
          <p:spPr bwMode="auto">
            <a:xfrm>
              <a:off x="1389350" y="6043790"/>
              <a:ext cx="6535450" cy="85615"/>
            </a:xfrm>
            <a:prstGeom prst="rect">
              <a:avLst/>
            </a:prstGeom>
            <a:solidFill>
              <a:srgbClr val="A6A6A6"/>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3" name="TextBox 129"/>
            <p:cNvSpPr txBox="1"/>
            <p:nvPr/>
          </p:nvSpPr>
          <p:spPr>
            <a:xfrm>
              <a:off x="7620000" y="6154579"/>
              <a:ext cx="647318" cy="246221"/>
            </a:xfrm>
            <a:prstGeom prst="rect">
              <a:avLst/>
            </a:prstGeom>
            <a:noFill/>
          </p:spPr>
          <p:txBody>
            <a:bodyPr wrap="square" rtlCol="0">
              <a:spAutoFit/>
            </a:bodyPr>
            <a:lstStyle/>
            <a:p>
              <a:pPr eaLnBrk="0" fontAlgn="base" hangingPunct="0">
                <a:spcBef>
                  <a:spcPct val="0"/>
                </a:spcBef>
                <a:spcAft>
                  <a:spcPct val="0"/>
                </a:spcAft>
              </a:pPr>
              <a:r>
                <a:rPr lang="en-US" sz="1000" dirty="0" smtClean="0">
                  <a:solidFill>
                    <a:srgbClr val="000000"/>
                  </a:solidFill>
                  <a:latin typeface="Arial" panose="020B0604020202020204" pitchFamily="34" charset="0"/>
                  <a:cs typeface="Arial" panose="020B0604020202020204" pitchFamily="34" charset="0"/>
                </a:rPr>
                <a:t>STA 3</a:t>
              </a:r>
              <a:endParaRPr lang="en-US" sz="1000" dirty="0">
                <a:solidFill>
                  <a:srgbClr val="000000"/>
                </a:solidFill>
                <a:latin typeface="Arial" panose="020B0604020202020204" pitchFamily="34" charset="0"/>
                <a:cs typeface="Arial" panose="020B0604020202020204" pitchFamily="34" charset="0"/>
              </a:endParaRPr>
            </a:p>
          </p:txBody>
        </p:sp>
        <p:sp>
          <p:nvSpPr>
            <p:cNvPr id="34" name="TextBox 130"/>
            <p:cNvSpPr txBox="1"/>
            <p:nvPr/>
          </p:nvSpPr>
          <p:spPr>
            <a:xfrm>
              <a:off x="1379396" y="5858335"/>
              <a:ext cx="647318" cy="246221"/>
            </a:xfrm>
            <a:prstGeom prst="rect">
              <a:avLst/>
            </a:prstGeom>
            <a:noFill/>
          </p:spPr>
          <p:txBody>
            <a:bodyPr wrap="square" rtlCol="0">
              <a:spAutoFit/>
            </a:bodyPr>
            <a:lstStyle/>
            <a:p>
              <a:pPr eaLnBrk="0" fontAlgn="base" hangingPunct="0">
                <a:spcBef>
                  <a:spcPct val="0"/>
                </a:spcBef>
                <a:spcAft>
                  <a:spcPct val="0"/>
                </a:spcAft>
              </a:pPr>
              <a:r>
                <a:rPr lang="en-US" sz="1000" dirty="0" smtClean="0">
                  <a:solidFill>
                    <a:srgbClr val="000000"/>
                  </a:solidFill>
                  <a:latin typeface="Arial" panose="020B0604020202020204" pitchFamily="34" charset="0"/>
                  <a:cs typeface="Arial" panose="020B0604020202020204" pitchFamily="34" charset="0"/>
                </a:rPr>
                <a:t>AP3</a:t>
              </a:r>
              <a:endParaRPr lang="en-US" sz="1000" dirty="0">
                <a:solidFill>
                  <a:srgbClr val="000000"/>
                </a:solidFill>
                <a:latin typeface="Arial" panose="020B0604020202020204" pitchFamily="34" charset="0"/>
                <a:cs typeface="Arial" panose="020B0604020202020204" pitchFamily="34" charset="0"/>
              </a:endParaRPr>
            </a:p>
          </p:txBody>
        </p:sp>
        <p:cxnSp>
          <p:nvCxnSpPr>
            <p:cNvPr id="35" name="Straight Connector 127"/>
            <p:cNvCxnSpPr/>
            <p:nvPr/>
          </p:nvCxnSpPr>
          <p:spPr bwMode="auto">
            <a:xfrm>
              <a:off x="1385833" y="6129729"/>
              <a:ext cx="6777092" cy="0"/>
            </a:xfrm>
            <a:prstGeom prst="line">
              <a:avLst/>
            </a:prstGeom>
            <a:solidFill>
              <a:srgbClr val="00CC99"/>
            </a:solidFill>
            <a:ln w="12700" cap="flat" cmpd="sng" algn="ctr">
              <a:solidFill>
                <a:srgbClr val="000000"/>
              </a:solidFill>
              <a:prstDash val="solid"/>
              <a:round/>
              <a:headEnd type="none" w="sm" len="sm"/>
              <a:tailEnd type="triangle" w="med" len="med"/>
            </a:ln>
            <a:effectLst/>
          </p:spPr>
        </p:cxnSp>
        <p:sp>
          <p:nvSpPr>
            <p:cNvPr id="36" name="TextBox 169"/>
            <p:cNvSpPr txBox="1"/>
            <p:nvPr/>
          </p:nvSpPr>
          <p:spPr>
            <a:xfrm>
              <a:off x="796780" y="5971259"/>
              <a:ext cx="647318" cy="246221"/>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a:t>
              </a:r>
              <a:r>
                <a:rPr lang="en-US" sz="1000" dirty="0" smtClean="0">
                  <a:solidFill>
                    <a:srgbClr val="000000"/>
                  </a:solidFill>
                  <a:latin typeface="Arial" panose="020B0604020202020204" pitchFamily="34" charset="0"/>
                  <a:cs typeface="Arial" panose="020B0604020202020204" pitchFamily="34" charset="0"/>
                </a:rPr>
                <a:t>3</a:t>
              </a:r>
              <a:endParaRPr lang="en-US" sz="1000" dirty="0">
                <a:solidFill>
                  <a:srgbClr val="000000"/>
                </a:solidFill>
                <a:latin typeface="Arial" panose="020B0604020202020204" pitchFamily="34" charset="0"/>
                <a:cs typeface="Arial" panose="020B0604020202020204" pitchFamily="34" charset="0"/>
              </a:endParaRPr>
            </a:p>
          </p:txBody>
        </p:sp>
        <p:cxnSp>
          <p:nvCxnSpPr>
            <p:cNvPr id="37" name="直接连接符 36"/>
            <p:cNvCxnSpPr/>
            <p:nvPr/>
          </p:nvCxnSpPr>
          <p:spPr bwMode="auto">
            <a:xfrm>
              <a:off x="3784608" y="5989239"/>
              <a:ext cx="406274"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8" name="直接连接符 37"/>
            <p:cNvCxnSpPr/>
            <p:nvPr/>
          </p:nvCxnSpPr>
          <p:spPr bwMode="auto">
            <a:xfrm flipH="1">
              <a:off x="3693533" y="5989239"/>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直接连接符 38"/>
            <p:cNvCxnSpPr/>
            <p:nvPr/>
          </p:nvCxnSpPr>
          <p:spPr bwMode="auto">
            <a:xfrm flipH="1">
              <a:off x="3865092" y="5999750"/>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0" name="直接连接符 39"/>
            <p:cNvCxnSpPr/>
            <p:nvPr/>
          </p:nvCxnSpPr>
          <p:spPr bwMode="auto">
            <a:xfrm flipH="1">
              <a:off x="4016446" y="5994879"/>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1" name="Rectangle 134"/>
            <p:cNvSpPr/>
            <p:nvPr/>
          </p:nvSpPr>
          <p:spPr bwMode="auto">
            <a:xfrm>
              <a:off x="4164109" y="5875105"/>
              <a:ext cx="717675" cy="249535"/>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DTIM B</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2" name="Rectangle 134"/>
            <p:cNvSpPr/>
            <p:nvPr/>
          </p:nvSpPr>
          <p:spPr bwMode="auto">
            <a:xfrm>
              <a:off x="5026320" y="5882350"/>
              <a:ext cx="1115948" cy="272229"/>
            </a:xfrm>
            <a:prstGeom prst="rect">
              <a:avLst/>
            </a:prstGeom>
            <a:solidFill>
              <a:srgbClr val="00CC99"/>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Group BU 3</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3" name="Rectangle 27"/>
            <p:cNvSpPr/>
            <p:nvPr/>
          </p:nvSpPr>
          <p:spPr bwMode="auto">
            <a:xfrm>
              <a:off x="8389360" y="4555703"/>
              <a:ext cx="489521" cy="374735"/>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STA </a:t>
              </a: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1</a:t>
              </a:r>
            </a:p>
          </p:txBody>
        </p:sp>
        <p:sp>
          <p:nvSpPr>
            <p:cNvPr id="44" name="Rectangle 58"/>
            <p:cNvSpPr/>
            <p:nvPr/>
          </p:nvSpPr>
          <p:spPr bwMode="auto">
            <a:xfrm>
              <a:off x="8398504" y="5193214"/>
              <a:ext cx="489521" cy="374735"/>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lang="en-US" sz="1000" kern="0" dirty="0" smtClean="0">
                  <a:solidFill>
                    <a:srgbClr val="000000"/>
                  </a:solidFill>
                  <a:latin typeface="Arial" panose="020B0604020202020204" pitchFamily="34" charset="0"/>
                  <a:cs typeface="Arial" panose="020B0604020202020204" pitchFamily="34" charset="0"/>
                </a:rPr>
                <a:t>STA</a:t>
              </a: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 </a:t>
              </a: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2</a:t>
              </a:r>
            </a:p>
          </p:txBody>
        </p:sp>
        <p:sp>
          <p:nvSpPr>
            <p:cNvPr id="45" name="Rectangle 78"/>
            <p:cNvSpPr/>
            <p:nvPr/>
          </p:nvSpPr>
          <p:spPr bwMode="auto">
            <a:xfrm>
              <a:off x="8252314" y="4450480"/>
              <a:ext cx="778967" cy="1906971"/>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6" name="Rectangle 58"/>
            <p:cNvSpPr/>
            <p:nvPr/>
          </p:nvSpPr>
          <p:spPr bwMode="auto">
            <a:xfrm>
              <a:off x="8422579" y="5921038"/>
              <a:ext cx="489521" cy="374735"/>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STA 3</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7" name="Rectangle 126"/>
            <p:cNvSpPr/>
            <p:nvPr/>
          </p:nvSpPr>
          <p:spPr bwMode="auto">
            <a:xfrm>
              <a:off x="2432514" y="6286401"/>
              <a:ext cx="918102" cy="116939"/>
            </a:xfrm>
            <a:prstGeom prst="rect">
              <a:avLst/>
            </a:prstGeom>
            <a:solidFill>
              <a:srgbClr val="A6A6A6"/>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8" name="文本框 47"/>
            <p:cNvSpPr txBox="1"/>
            <p:nvPr/>
          </p:nvSpPr>
          <p:spPr>
            <a:xfrm>
              <a:off x="3396812" y="6159688"/>
              <a:ext cx="1419408" cy="314312"/>
            </a:xfrm>
            <a:prstGeom prst="rect">
              <a:avLst/>
            </a:prstGeom>
            <a:noFill/>
          </p:spPr>
          <p:txBody>
            <a:bodyPr wrap="square" rtlCol="0">
              <a:spAutoFit/>
            </a:bodyPr>
            <a:lstStyle/>
            <a:p>
              <a:r>
                <a:rPr lang="en-US" altLang="zh-CN" dirty="0" smtClean="0">
                  <a:solidFill>
                    <a:srgbClr val="FF0000"/>
                  </a:solidFill>
                </a:rPr>
                <a:t>Configured link</a:t>
              </a:r>
              <a:endParaRPr lang="zh-CN" altLang="en-US" dirty="0">
                <a:solidFill>
                  <a:srgbClr val="FF0000"/>
                </a:solidFill>
              </a:endParaRPr>
            </a:p>
          </p:txBody>
        </p:sp>
      </p:grpSp>
      <p:sp>
        <p:nvSpPr>
          <p:cNvPr id="49" name="文本框 48"/>
          <p:cNvSpPr txBox="1"/>
          <p:nvPr/>
        </p:nvSpPr>
        <p:spPr>
          <a:xfrm>
            <a:off x="6280194" y="5829010"/>
            <a:ext cx="1188927" cy="276999"/>
          </a:xfrm>
          <a:prstGeom prst="rect">
            <a:avLst/>
          </a:prstGeom>
          <a:noFill/>
        </p:spPr>
        <p:txBody>
          <a:bodyPr wrap="square" rtlCol="0">
            <a:spAutoFit/>
          </a:bodyPr>
          <a:lstStyle/>
          <a:p>
            <a:r>
              <a:rPr lang="en-US" altLang="zh-CN" dirty="0" smtClean="0">
                <a:solidFill>
                  <a:srgbClr val="FF0000"/>
                </a:solidFill>
              </a:rPr>
              <a:t>Legacy STA</a:t>
            </a:r>
            <a:endParaRPr lang="zh-CN" altLang="en-US" dirty="0">
              <a:solidFill>
                <a:srgbClr val="FF0000"/>
              </a:solidFill>
            </a:endParaRPr>
          </a:p>
        </p:txBody>
      </p:sp>
    </p:spTree>
    <p:extLst>
      <p:ext uri="{BB962C8B-B14F-4D97-AF65-F5344CB8AC3E}">
        <p14:creationId xmlns:p14="http://schemas.microsoft.com/office/powerpoint/2010/main" val="39170908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Group addressed BUs delivery</a:t>
            </a:r>
            <a:endParaRPr lang="zh-CN" altLang="en-US" dirty="0"/>
          </a:p>
        </p:txBody>
      </p:sp>
      <p:sp>
        <p:nvSpPr>
          <p:cNvPr id="3" name="内容占位符 2"/>
          <p:cNvSpPr>
            <a:spLocks noGrp="1"/>
          </p:cNvSpPr>
          <p:nvPr>
            <p:ph idx="1"/>
          </p:nvPr>
        </p:nvSpPr>
        <p:spPr/>
        <p:txBody>
          <a:bodyPr/>
          <a:lstStyle/>
          <a:p>
            <a:r>
              <a:rPr lang="en-US" altLang="zh-CN" dirty="0"/>
              <a:t>TIM element provides group addressed BU delivery notification at the AP side</a:t>
            </a:r>
          </a:p>
          <a:p>
            <a:pPr lvl="1">
              <a:buFont typeface="Arial" panose="020B0604020202020204" pitchFamily="34" charset="0"/>
              <a:buChar char="–"/>
            </a:pPr>
            <a:r>
              <a:rPr lang="en-US" altLang="zh-CN" sz="1600" dirty="0"/>
              <a:t>Bit 0 of the Bitmap Control field of the TIM element contains the traffic indication virtual bitmap bit associated with AID 0. </a:t>
            </a:r>
          </a:p>
          <a:p>
            <a:pPr lvl="1">
              <a:buFont typeface="Arial" panose="020B0604020202020204" pitchFamily="34" charset="0"/>
              <a:buChar char="–"/>
            </a:pPr>
            <a:r>
              <a:rPr lang="en-US" altLang="zh-CN" sz="1600" dirty="0"/>
              <a:t>This bit is set to 1 in TIM elements with the DTIM Count field set to 0 when one or more group addressed MSDUs/MMPDUs are buffered at the </a:t>
            </a:r>
            <a:r>
              <a:rPr lang="en-US" altLang="zh-CN" sz="1600" dirty="0" smtClean="0"/>
              <a:t>AP</a:t>
            </a:r>
            <a:endParaRPr lang="en-US" altLang="zh-CN" dirty="0" smtClean="0"/>
          </a:p>
          <a:p>
            <a:r>
              <a:rPr lang="en-US" altLang="zh-CN" dirty="0" smtClean="0"/>
              <a:t>If the AP in a Multiple BSSID set, TIM element also provides the </a:t>
            </a:r>
            <a:r>
              <a:rPr lang="en-US" altLang="zh-CN" dirty="0"/>
              <a:t>group addressed BU delivery notification at the </a:t>
            </a:r>
            <a:r>
              <a:rPr lang="en-US" altLang="zh-CN" dirty="0" err="1" smtClean="0"/>
              <a:t>nontransmitted</a:t>
            </a:r>
            <a:r>
              <a:rPr lang="en-US" altLang="zh-CN" dirty="0" smtClean="0"/>
              <a:t> BSSID side</a:t>
            </a:r>
          </a:p>
          <a:p>
            <a:pPr lvl="1">
              <a:buFont typeface="Arial" panose="020B0604020202020204" pitchFamily="34" charset="0"/>
              <a:buChar char="–"/>
            </a:pPr>
            <a:r>
              <a:rPr lang="en-US" altLang="zh-CN" sz="1600" dirty="0"/>
              <a:t>The bits 1 to (2</a:t>
            </a:r>
            <a:r>
              <a:rPr lang="en-US" altLang="zh-CN" sz="1600" baseline="30000" dirty="0"/>
              <a:t>n </a:t>
            </a:r>
            <a:r>
              <a:rPr lang="en-US" altLang="zh-CN" sz="1600" dirty="0"/>
              <a:t>– 1</a:t>
            </a:r>
            <a:r>
              <a:rPr lang="en-US" altLang="zh-CN" sz="1600" dirty="0" smtClean="0"/>
              <a:t>) of </a:t>
            </a:r>
            <a:r>
              <a:rPr lang="en-US" altLang="zh-CN" sz="1600" dirty="0"/>
              <a:t>the </a:t>
            </a:r>
            <a:r>
              <a:rPr lang="en-US" altLang="zh-CN" sz="1600" dirty="0" smtClean="0"/>
              <a:t>Partial </a:t>
            </a:r>
            <a:r>
              <a:rPr lang="en-US" altLang="zh-CN" sz="1600" dirty="0"/>
              <a:t>Virtual Bitmap field of the TIM element are used to indicate that one or more group addressed frames are buffered for each AP corresponding to a </a:t>
            </a:r>
            <a:r>
              <a:rPr lang="en-US" altLang="zh-CN" sz="1600" dirty="0" err="1"/>
              <a:t>nontransmitted</a:t>
            </a:r>
            <a:r>
              <a:rPr lang="en-US" altLang="zh-CN" sz="1600" dirty="0"/>
              <a:t> </a:t>
            </a:r>
            <a:r>
              <a:rPr lang="en-US" altLang="zh-CN" sz="1600" dirty="0" smtClean="0"/>
              <a:t>BSSID</a:t>
            </a:r>
          </a:p>
          <a:p>
            <a:pPr lvl="1">
              <a:buFont typeface="Arial" panose="020B0604020202020204" pitchFamily="34" charset="0"/>
              <a:buChar char="–"/>
            </a:pPr>
            <a:r>
              <a:rPr lang="en-US" altLang="zh-CN" sz="1600" dirty="0"/>
              <a:t>The AIDs from 1 to (2</a:t>
            </a:r>
            <a:r>
              <a:rPr lang="en-US" altLang="zh-CN" sz="1600" baseline="30000" dirty="0"/>
              <a:t>n</a:t>
            </a:r>
            <a:r>
              <a:rPr lang="en-US" altLang="zh-CN" sz="1600" dirty="0"/>
              <a:t> – 1</a:t>
            </a:r>
            <a:r>
              <a:rPr lang="en-US" altLang="zh-CN" sz="1600" dirty="0" smtClean="0"/>
              <a:t>) </a:t>
            </a:r>
            <a:r>
              <a:rPr lang="en-US" altLang="zh-CN" sz="1600" dirty="0"/>
              <a:t>are </a:t>
            </a:r>
            <a:r>
              <a:rPr lang="en-US" altLang="zh-CN" sz="1600" dirty="0" smtClean="0"/>
              <a:t>not allocated </a:t>
            </a:r>
            <a:r>
              <a:rPr lang="en-US" altLang="zh-CN" sz="1600" dirty="0"/>
              <a:t>to a </a:t>
            </a:r>
            <a:r>
              <a:rPr lang="en-US" altLang="zh-CN" sz="1600" dirty="0" smtClean="0"/>
              <a:t>STA such that to avoid the collision with individual addressed BU notification</a:t>
            </a:r>
            <a:endParaRPr lang="en-US" altLang="zh-CN" sz="1600"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4</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spTree>
    <p:extLst>
      <p:ext uri="{BB962C8B-B14F-4D97-AF65-F5344CB8AC3E}">
        <p14:creationId xmlns:p14="http://schemas.microsoft.com/office/powerpoint/2010/main" val="2545129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Group addressed BUs </a:t>
            </a:r>
            <a:r>
              <a:rPr lang="en-US" altLang="zh-CN" dirty="0" smtClean="0"/>
              <a:t>delivery for MLO</a:t>
            </a:r>
            <a:endParaRPr lang="zh-CN" altLang="en-US" dirty="0"/>
          </a:p>
        </p:txBody>
      </p:sp>
      <p:sp>
        <p:nvSpPr>
          <p:cNvPr id="3" name="内容占位符 2"/>
          <p:cNvSpPr>
            <a:spLocks noGrp="1"/>
          </p:cNvSpPr>
          <p:nvPr>
            <p:ph idx="1"/>
          </p:nvPr>
        </p:nvSpPr>
        <p:spPr/>
        <p:txBody>
          <a:bodyPr/>
          <a:lstStyle/>
          <a:p>
            <a:r>
              <a:rPr lang="en-US" altLang="zh-CN" dirty="0"/>
              <a:t>Group addressed BU delivery notification in one frame is also needed for each AP in the AP </a:t>
            </a:r>
            <a:r>
              <a:rPr lang="en-US" altLang="zh-CN" dirty="0" smtClean="0"/>
              <a:t>MLD</a:t>
            </a:r>
          </a:p>
          <a:p>
            <a:pPr lvl="1">
              <a:buFont typeface="Arial" panose="020B0604020202020204" pitchFamily="34" charset="0"/>
              <a:buChar char="–"/>
            </a:pPr>
            <a:r>
              <a:rPr lang="en-US" altLang="zh-CN" sz="1600" dirty="0" smtClean="0"/>
              <a:t>To ensure that each </a:t>
            </a:r>
            <a:r>
              <a:rPr lang="en-US" altLang="zh-CN" sz="1600" dirty="0"/>
              <a:t>STA within the Non-AP </a:t>
            </a:r>
            <a:r>
              <a:rPr lang="en-US" altLang="zh-CN" sz="1600" dirty="0" smtClean="0"/>
              <a:t>MLD can receive </a:t>
            </a:r>
            <a:r>
              <a:rPr lang="en-US" altLang="zh-CN" sz="1600" dirty="0"/>
              <a:t>the </a:t>
            </a:r>
            <a:r>
              <a:rPr lang="en-US" altLang="zh-CN" sz="1600" dirty="0" smtClean="0"/>
              <a:t>group addressed </a:t>
            </a:r>
            <a:r>
              <a:rPr lang="en-US" altLang="zh-CN" sz="1600" dirty="0"/>
              <a:t>Management </a:t>
            </a:r>
            <a:r>
              <a:rPr lang="en-US" altLang="zh-CN" sz="1600" dirty="0" smtClean="0"/>
              <a:t>frames from its associated AP in the AP MLD, </a:t>
            </a:r>
            <a:r>
              <a:rPr lang="en-US" altLang="zh-CN" sz="1600" dirty="0"/>
              <a:t>an AP needs to indicate if other APs in the same AP MLD have buffered BUs </a:t>
            </a:r>
            <a:endParaRPr lang="en-US" altLang="zh-CN" sz="1600" dirty="0" smtClean="0"/>
          </a:p>
          <a:p>
            <a:pPr lvl="1">
              <a:buFont typeface="Arial" panose="020B0604020202020204" pitchFamily="34" charset="0"/>
              <a:buChar char="–"/>
            </a:pPr>
            <a:r>
              <a:rPr lang="en-US" altLang="zh-CN" sz="1600" dirty="0" smtClean="0"/>
              <a:t>To avoid the “miss” and “duplicate” group addressed Data frame problem as mentioned in [5], an AP needs to indicate if other APs in the same AP MLD have buffered BUs </a:t>
            </a:r>
          </a:p>
          <a:p>
            <a:r>
              <a:rPr lang="en-US" altLang="zh-CN" dirty="0" smtClean="0"/>
              <a:t>Note-It does not apply to single radio MLD</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5</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grpSp>
        <p:nvGrpSpPr>
          <p:cNvPr id="7" name="组合 6"/>
          <p:cNvGrpSpPr/>
          <p:nvPr/>
        </p:nvGrpSpPr>
        <p:grpSpPr>
          <a:xfrm>
            <a:off x="1066800" y="4743827"/>
            <a:ext cx="6781800" cy="1731586"/>
            <a:chOff x="954088" y="4439897"/>
            <a:chExt cx="6781800" cy="1731586"/>
          </a:xfrm>
        </p:grpSpPr>
        <p:sp>
          <p:nvSpPr>
            <p:cNvPr id="8" name="Rectangle 126"/>
            <p:cNvSpPr/>
            <p:nvPr/>
          </p:nvSpPr>
          <p:spPr bwMode="auto">
            <a:xfrm>
              <a:off x="3824123" y="4733816"/>
              <a:ext cx="2652877" cy="101039"/>
            </a:xfrm>
            <a:prstGeom prst="rect">
              <a:avLst/>
            </a:prstGeom>
            <a:solidFill>
              <a:srgbClr val="FF0000"/>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9" name="Rectangle 27"/>
            <p:cNvSpPr/>
            <p:nvPr/>
          </p:nvSpPr>
          <p:spPr bwMode="auto">
            <a:xfrm>
              <a:off x="1106552" y="4530611"/>
              <a:ext cx="544592" cy="323068"/>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1</a:t>
              </a:r>
            </a:p>
          </p:txBody>
        </p:sp>
        <p:sp>
          <p:nvSpPr>
            <p:cNvPr id="10" name="Rectangle 78"/>
            <p:cNvSpPr/>
            <p:nvPr/>
          </p:nvSpPr>
          <p:spPr bwMode="auto">
            <a:xfrm>
              <a:off x="954088" y="4439897"/>
              <a:ext cx="866601" cy="1364619"/>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11" name="TextBox 111"/>
            <p:cNvSpPr txBox="1"/>
            <p:nvPr/>
          </p:nvSpPr>
          <p:spPr>
            <a:xfrm>
              <a:off x="1801813" y="4610042"/>
              <a:ext cx="720141" cy="212273"/>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1</a:t>
              </a:r>
            </a:p>
          </p:txBody>
        </p:sp>
        <p:sp>
          <p:nvSpPr>
            <p:cNvPr id="12" name="TextBox 120"/>
            <p:cNvSpPr txBox="1"/>
            <p:nvPr/>
          </p:nvSpPr>
          <p:spPr>
            <a:xfrm>
              <a:off x="6110897" y="4763389"/>
              <a:ext cx="720141" cy="212273"/>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STA1</a:t>
              </a:r>
            </a:p>
          </p:txBody>
        </p:sp>
        <p:sp>
          <p:nvSpPr>
            <p:cNvPr id="13" name="TextBox 121"/>
            <p:cNvSpPr txBox="1"/>
            <p:nvPr/>
          </p:nvSpPr>
          <p:spPr>
            <a:xfrm>
              <a:off x="2402173" y="4525210"/>
              <a:ext cx="720141" cy="212273"/>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AP1</a:t>
              </a:r>
            </a:p>
          </p:txBody>
        </p:sp>
        <p:cxnSp>
          <p:nvCxnSpPr>
            <p:cNvPr id="14" name="Straight Connector 102"/>
            <p:cNvCxnSpPr/>
            <p:nvPr/>
          </p:nvCxnSpPr>
          <p:spPr bwMode="auto">
            <a:xfrm>
              <a:off x="2613526" y="4792214"/>
              <a:ext cx="4092074" cy="32208"/>
            </a:xfrm>
            <a:prstGeom prst="line">
              <a:avLst/>
            </a:prstGeom>
            <a:solidFill>
              <a:srgbClr val="00CC99"/>
            </a:solidFill>
            <a:ln w="12700" cap="flat" cmpd="sng" algn="ctr">
              <a:solidFill>
                <a:schemeClr val="tx1"/>
              </a:solidFill>
              <a:prstDash val="solid"/>
              <a:round/>
              <a:headEnd type="none" w="sm" len="sm"/>
              <a:tailEnd type="triangle" w="med" len="med"/>
            </a:ln>
            <a:effectLst/>
          </p:spPr>
        </p:cxnSp>
        <p:sp>
          <p:nvSpPr>
            <p:cNvPr id="15" name="Rectangle 134"/>
            <p:cNvSpPr/>
            <p:nvPr/>
          </p:nvSpPr>
          <p:spPr bwMode="auto">
            <a:xfrm>
              <a:off x="4227144" y="4525209"/>
              <a:ext cx="798413" cy="262617"/>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DTIM B</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cxnSp>
          <p:nvCxnSpPr>
            <p:cNvPr id="16" name="直接连接符 15"/>
            <p:cNvCxnSpPr/>
            <p:nvPr/>
          </p:nvCxnSpPr>
          <p:spPr bwMode="auto">
            <a:xfrm>
              <a:off x="3777845" y="4663995"/>
              <a:ext cx="45198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 name="直接连接符 16"/>
            <p:cNvCxnSpPr/>
            <p:nvPr/>
          </p:nvCxnSpPr>
          <p:spPr bwMode="auto">
            <a:xfrm flipH="1">
              <a:off x="3676525" y="4663995"/>
              <a:ext cx="101321" cy="11527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 name="直接连接符 17"/>
            <p:cNvCxnSpPr/>
            <p:nvPr/>
          </p:nvCxnSpPr>
          <p:spPr bwMode="auto">
            <a:xfrm flipH="1">
              <a:off x="3867385" y="4673056"/>
              <a:ext cx="101321" cy="11527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直接连接符 18"/>
            <p:cNvCxnSpPr/>
            <p:nvPr/>
          </p:nvCxnSpPr>
          <p:spPr bwMode="auto">
            <a:xfrm flipH="1">
              <a:off x="4035766" y="4668857"/>
              <a:ext cx="101321" cy="11527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0" name="Rectangle 134"/>
            <p:cNvSpPr/>
            <p:nvPr/>
          </p:nvSpPr>
          <p:spPr bwMode="auto">
            <a:xfrm>
              <a:off x="5283998" y="4531996"/>
              <a:ext cx="964402" cy="283506"/>
            </a:xfrm>
            <a:prstGeom prst="rect">
              <a:avLst/>
            </a:prstGeom>
            <a:solidFill>
              <a:srgbClr val="00CC99"/>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Group BU 1</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21" name="Rectangle 58"/>
            <p:cNvSpPr/>
            <p:nvPr/>
          </p:nvSpPr>
          <p:spPr bwMode="auto">
            <a:xfrm>
              <a:off x="1083085" y="5380630"/>
              <a:ext cx="544592" cy="323068"/>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a:t>
              </a: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2</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22" name="Rectangle 126"/>
            <p:cNvSpPr/>
            <p:nvPr/>
          </p:nvSpPr>
          <p:spPr bwMode="auto">
            <a:xfrm>
              <a:off x="2414967" y="5494538"/>
              <a:ext cx="4134106" cy="80816"/>
            </a:xfrm>
            <a:prstGeom prst="rect">
              <a:avLst/>
            </a:prstGeom>
            <a:solidFill>
              <a:srgbClr val="A6A6A6"/>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23" name="TextBox 129"/>
            <p:cNvSpPr txBox="1"/>
            <p:nvPr/>
          </p:nvSpPr>
          <p:spPr>
            <a:xfrm>
              <a:off x="6119614" y="5578279"/>
              <a:ext cx="720141" cy="289118"/>
            </a:xfrm>
            <a:prstGeom prst="rect">
              <a:avLst/>
            </a:prstGeom>
            <a:noFill/>
          </p:spPr>
          <p:txBody>
            <a:bodyPr wrap="square" rtlCol="0">
              <a:spAutoFit/>
            </a:bodyPr>
            <a:lstStyle/>
            <a:p>
              <a:pPr eaLnBrk="0" fontAlgn="base" hangingPunct="0">
                <a:spcBef>
                  <a:spcPct val="0"/>
                </a:spcBef>
                <a:spcAft>
                  <a:spcPct val="0"/>
                </a:spcAft>
              </a:pPr>
              <a:r>
                <a:rPr lang="en-US" sz="1000" dirty="0" smtClean="0">
                  <a:solidFill>
                    <a:srgbClr val="000000"/>
                  </a:solidFill>
                  <a:latin typeface="Arial" panose="020B0604020202020204" pitchFamily="34" charset="0"/>
                  <a:cs typeface="Arial" panose="020B0604020202020204" pitchFamily="34" charset="0"/>
                </a:rPr>
                <a:t>STA 2</a:t>
              </a:r>
              <a:endParaRPr lang="en-US" sz="1000" dirty="0">
                <a:solidFill>
                  <a:srgbClr val="000000"/>
                </a:solidFill>
                <a:latin typeface="Arial" panose="020B0604020202020204" pitchFamily="34" charset="0"/>
                <a:cs typeface="Arial" panose="020B0604020202020204" pitchFamily="34" charset="0"/>
              </a:endParaRPr>
            </a:p>
          </p:txBody>
        </p:sp>
        <p:sp>
          <p:nvSpPr>
            <p:cNvPr id="24" name="TextBox 130"/>
            <p:cNvSpPr txBox="1"/>
            <p:nvPr/>
          </p:nvSpPr>
          <p:spPr>
            <a:xfrm>
              <a:off x="2422470" y="5276586"/>
              <a:ext cx="720141" cy="289118"/>
            </a:xfrm>
            <a:prstGeom prst="rect">
              <a:avLst/>
            </a:prstGeom>
            <a:noFill/>
          </p:spPr>
          <p:txBody>
            <a:bodyPr wrap="square" rtlCol="0">
              <a:spAutoFit/>
            </a:bodyPr>
            <a:lstStyle/>
            <a:p>
              <a:pPr eaLnBrk="0" fontAlgn="base" hangingPunct="0">
                <a:spcBef>
                  <a:spcPct val="0"/>
                </a:spcBef>
                <a:spcAft>
                  <a:spcPct val="0"/>
                </a:spcAft>
              </a:pPr>
              <a:r>
                <a:rPr lang="en-US" sz="1000" dirty="0" smtClean="0">
                  <a:solidFill>
                    <a:srgbClr val="000000"/>
                  </a:solidFill>
                  <a:latin typeface="Arial" panose="020B0604020202020204" pitchFamily="34" charset="0"/>
                  <a:cs typeface="Arial" panose="020B0604020202020204" pitchFamily="34" charset="0"/>
                </a:rPr>
                <a:t>AP2</a:t>
              </a:r>
              <a:endParaRPr lang="en-US" sz="1000" dirty="0">
                <a:solidFill>
                  <a:srgbClr val="000000"/>
                </a:solidFill>
                <a:latin typeface="Arial" panose="020B0604020202020204" pitchFamily="34" charset="0"/>
                <a:cs typeface="Arial" panose="020B0604020202020204" pitchFamily="34" charset="0"/>
              </a:endParaRPr>
            </a:p>
          </p:txBody>
        </p:sp>
        <p:cxnSp>
          <p:nvCxnSpPr>
            <p:cNvPr id="25" name="Straight Connector 127"/>
            <p:cNvCxnSpPr/>
            <p:nvPr/>
          </p:nvCxnSpPr>
          <p:spPr bwMode="auto">
            <a:xfrm>
              <a:off x="2456318" y="5571840"/>
              <a:ext cx="4307563" cy="0"/>
            </a:xfrm>
            <a:prstGeom prst="line">
              <a:avLst/>
            </a:prstGeom>
            <a:solidFill>
              <a:srgbClr val="00CC99"/>
            </a:solidFill>
            <a:ln w="12700" cap="flat" cmpd="sng" algn="ctr">
              <a:solidFill>
                <a:srgbClr val="000000"/>
              </a:solidFill>
              <a:prstDash val="solid"/>
              <a:round/>
              <a:headEnd type="none" w="sm" len="sm"/>
              <a:tailEnd type="triangle" w="med" len="med"/>
            </a:ln>
            <a:effectLst/>
          </p:spPr>
        </p:cxnSp>
        <p:sp>
          <p:nvSpPr>
            <p:cNvPr id="26" name="TextBox 169"/>
            <p:cNvSpPr txBox="1"/>
            <p:nvPr/>
          </p:nvSpPr>
          <p:spPr>
            <a:xfrm>
              <a:off x="1755733" y="5432007"/>
              <a:ext cx="720141" cy="246221"/>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a:t>
              </a:r>
              <a:r>
                <a:rPr lang="en-US" sz="1000" dirty="0" smtClean="0">
                  <a:solidFill>
                    <a:srgbClr val="000000"/>
                  </a:solidFill>
                  <a:latin typeface="Arial" panose="020B0604020202020204" pitchFamily="34" charset="0"/>
                  <a:cs typeface="Arial" panose="020B0604020202020204" pitchFamily="34" charset="0"/>
                </a:rPr>
                <a:t>3</a:t>
              </a:r>
              <a:endParaRPr lang="en-US" sz="1000" dirty="0">
                <a:solidFill>
                  <a:srgbClr val="000000"/>
                </a:solidFill>
                <a:latin typeface="Arial" panose="020B0604020202020204" pitchFamily="34" charset="0"/>
                <a:cs typeface="Arial" panose="020B0604020202020204" pitchFamily="34" charset="0"/>
              </a:endParaRPr>
            </a:p>
          </p:txBody>
        </p:sp>
        <p:cxnSp>
          <p:nvCxnSpPr>
            <p:cNvPr id="27" name="直接连接符 26"/>
            <p:cNvCxnSpPr/>
            <p:nvPr/>
          </p:nvCxnSpPr>
          <p:spPr bwMode="auto">
            <a:xfrm>
              <a:off x="2920721" y="5447508"/>
              <a:ext cx="45198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8" name="直接连接符 27"/>
            <p:cNvCxnSpPr/>
            <p:nvPr/>
          </p:nvCxnSpPr>
          <p:spPr bwMode="auto">
            <a:xfrm flipH="1">
              <a:off x="2819400" y="5447508"/>
              <a:ext cx="101321" cy="11527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直接连接符 28"/>
            <p:cNvCxnSpPr/>
            <p:nvPr/>
          </p:nvCxnSpPr>
          <p:spPr bwMode="auto">
            <a:xfrm flipH="1">
              <a:off x="3010259" y="5456570"/>
              <a:ext cx="101321" cy="11527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0" name="直接连接符 29"/>
            <p:cNvCxnSpPr/>
            <p:nvPr/>
          </p:nvCxnSpPr>
          <p:spPr bwMode="auto">
            <a:xfrm flipH="1">
              <a:off x="3178641" y="5452371"/>
              <a:ext cx="101321" cy="11527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1" name="Rectangle 134"/>
            <p:cNvSpPr/>
            <p:nvPr/>
          </p:nvSpPr>
          <p:spPr bwMode="auto">
            <a:xfrm>
              <a:off x="3342916" y="5306703"/>
              <a:ext cx="798413" cy="257538"/>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DTIM B</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2" name="Rectangle 27"/>
            <p:cNvSpPr/>
            <p:nvPr/>
          </p:nvSpPr>
          <p:spPr bwMode="auto">
            <a:xfrm>
              <a:off x="7021751" y="4561859"/>
              <a:ext cx="544592" cy="413803"/>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STA </a:t>
              </a: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1</a:t>
              </a:r>
            </a:p>
          </p:txBody>
        </p:sp>
        <p:sp>
          <p:nvSpPr>
            <p:cNvPr id="33" name="Rectangle 78"/>
            <p:cNvSpPr/>
            <p:nvPr/>
          </p:nvSpPr>
          <p:spPr bwMode="auto">
            <a:xfrm>
              <a:off x="6869287" y="4471145"/>
              <a:ext cx="866601" cy="1333371"/>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4" name="Rectangle 58"/>
            <p:cNvSpPr/>
            <p:nvPr/>
          </p:nvSpPr>
          <p:spPr bwMode="auto">
            <a:xfrm>
              <a:off x="7009199" y="5326502"/>
              <a:ext cx="544592" cy="378892"/>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STA 2</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5" name="文本框 34"/>
            <p:cNvSpPr txBox="1"/>
            <p:nvPr/>
          </p:nvSpPr>
          <p:spPr>
            <a:xfrm>
              <a:off x="2496574" y="5709818"/>
              <a:ext cx="1426333" cy="461665"/>
            </a:xfrm>
            <a:prstGeom prst="rect">
              <a:avLst/>
            </a:prstGeom>
            <a:noFill/>
          </p:spPr>
          <p:txBody>
            <a:bodyPr wrap="square" rtlCol="0">
              <a:spAutoFit/>
            </a:bodyPr>
            <a:lstStyle/>
            <a:p>
              <a:r>
                <a:rPr lang="en-US" altLang="zh-CN" dirty="0" smtClean="0"/>
                <a:t>STA MLD has group BU on link 1</a:t>
              </a:r>
              <a:endParaRPr lang="zh-CN" altLang="en-US" dirty="0"/>
            </a:p>
          </p:txBody>
        </p:sp>
        <p:cxnSp>
          <p:nvCxnSpPr>
            <p:cNvPr id="36" name="直接箭头连接符 35"/>
            <p:cNvCxnSpPr>
              <a:endCxn id="35" idx="0"/>
            </p:cNvCxnSpPr>
            <p:nvPr/>
          </p:nvCxnSpPr>
          <p:spPr bwMode="auto">
            <a:xfrm flipH="1">
              <a:off x="3209741" y="5575727"/>
              <a:ext cx="386865" cy="1340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7" name="Rectangle 126"/>
            <p:cNvSpPr/>
            <p:nvPr/>
          </p:nvSpPr>
          <p:spPr bwMode="auto">
            <a:xfrm>
              <a:off x="4544306" y="5721125"/>
              <a:ext cx="546312" cy="102156"/>
            </a:xfrm>
            <a:prstGeom prst="rect">
              <a:avLst/>
            </a:prstGeom>
            <a:solidFill>
              <a:srgbClr val="A6A6A6"/>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8" name="文本框 37"/>
            <p:cNvSpPr txBox="1"/>
            <p:nvPr/>
          </p:nvSpPr>
          <p:spPr>
            <a:xfrm>
              <a:off x="5068150" y="5649811"/>
              <a:ext cx="1579091" cy="173470"/>
            </a:xfrm>
            <a:prstGeom prst="rect">
              <a:avLst/>
            </a:prstGeom>
            <a:noFill/>
          </p:spPr>
          <p:txBody>
            <a:bodyPr wrap="square" rtlCol="0">
              <a:spAutoFit/>
            </a:bodyPr>
            <a:lstStyle/>
            <a:p>
              <a:r>
                <a:rPr lang="en-US" altLang="zh-CN" dirty="0" smtClean="0">
                  <a:solidFill>
                    <a:srgbClr val="FF0000"/>
                  </a:solidFill>
                </a:rPr>
                <a:t>Configured link</a:t>
              </a:r>
              <a:endParaRPr lang="zh-CN" altLang="en-US" dirty="0">
                <a:solidFill>
                  <a:srgbClr val="FF0000"/>
                </a:solidFill>
              </a:endParaRPr>
            </a:p>
          </p:txBody>
        </p:sp>
        <p:sp>
          <p:nvSpPr>
            <p:cNvPr id="39" name="Rectangle 126"/>
            <p:cNvSpPr/>
            <p:nvPr/>
          </p:nvSpPr>
          <p:spPr bwMode="auto">
            <a:xfrm>
              <a:off x="4532376" y="5969052"/>
              <a:ext cx="546312" cy="102156"/>
            </a:xfrm>
            <a:prstGeom prst="rect">
              <a:avLst/>
            </a:prstGeom>
            <a:solidFill>
              <a:srgbClr val="FF0000"/>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0" name="文本框 39"/>
            <p:cNvSpPr txBox="1"/>
            <p:nvPr/>
          </p:nvSpPr>
          <p:spPr>
            <a:xfrm>
              <a:off x="5090618" y="5882317"/>
              <a:ext cx="1579091" cy="276999"/>
            </a:xfrm>
            <a:prstGeom prst="rect">
              <a:avLst/>
            </a:prstGeom>
            <a:noFill/>
          </p:spPr>
          <p:txBody>
            <a:bodyPr wrap="square" rtlCol="0">
              <a:spAutoFit/>
            </a:bodyPr>
            <a:lstStyle/>
            <a:p>
              <a:r>
                <a:rPr lang="en-US" altLang="zh-CN" dirty="0" smtClean="0">
                  <a:solidFill>
                    <a:srgbClr val="FF0000"/>
                  </a:solidFill>
                </a:rPr>
                <a:t>Reception</a:t>
              </a:r>
              <a:endParaRPr lang="zh-CN" altLang="en-US" dirty="0">
                <a:solidFill>
                  <a:srgbClr val="FF0000"/>
                </a:solidFill>
              </a:endParaRPr>
            </a:p>
          </p:txBody>
        </p:sp>
      </p:grpSp>
    </p:spTree>
    <p:extLst>
      <p:ext uri="{BB962C8B-B14F-4D97-AF65-F5344CB8AC3E}">
        <p14:creationId xmlns:p14="http://schemas.microsoft.com/office/powerpoint/2010/main" val="24455682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Group addressed BUs delivery for MLO</a:t>
            </a:r>
            <a:endParaRPr lang="zh-CN" altLang="en-US" dirty="0"/>
          </a:p>
        </p:txBody>
      </p:sp>
      <p:sp>
        <p:nvSpPr>
          <p:cNvPr id="3" name="内容占位符 2"/>
          <p:cNvSpPr>
            <a:spLocks noGrp="1"/>
          </p:cNvSpPr>
          <p:nvPr>
            <p:ph idx="1"/>
          </p:nvPr>
        </p:nvSpPr>
        <p:spPr>
          <a:xfrm>
            <a:off x="685800" y="1828800"/>
            <a:ext cx="7772400" cy="4114800"/>
          </a:xfrm>
        </p:spPr>
        <p:txBody>
          <a:bodyPr/>
          <a:lstStyle/>
          <a:p>
            <a:r>
              <a:rPr lang="en-US" altLang="zh-CN" sz="2000" dirty="0" smtClean="0"/>
              <a:t>Moreover, this notification is </a:t>
            </a:r>
            <a:r>
              <a:rPr lang="en-US" altLang="zh-CN" sz="2000" dirty="0"/>
              <a:t>also needed </a:t>
            </a:r>
            <a:r>
              <a:rPr lang="en-US" altLang="zh-CN" sz="2000" dirty="0" smtClean="0"/>
              <a:t>for </a:t>
            </a:r>
            <a:r>
              <a:rPr lang="en-US" altLang="zh-CN" sz="2000" dirty="0"/>
              <a:t>the other APs in the AP MLDs </a:t>
            </a:r>
            <a:r>
              <a:rPr lang="en-US" altLang="zh-CN" sz="2000" dirty="0" smtClean="0"/>
              <a:t>to </a:t>
            </a:r>
            <a:r>
              <a:rPr lang="en-US" altLang="zh-CN" sz="2000" dirty="0"/>
              <a:t>which an AP that is in the same multiple BSSID set as the </a:t>
            </a:r>
            <a:r>
              <a:rPr lang="en-US" altLang="zh-CN" sz="2000" dirty="0" smtClean="0"/>
              <a:t>transmitting AP </a:t>
            </a:r>
            <a:r>
              <a:rPr lang="en-US" altLang="zh-CN" sz="2000" dirty="0"/>
              <a:t>is affiliated </a:t>
            </a:r>
            <a:r>
              <a:rPr lang="en-US" altLang="zh-CN" sz="2000" dirty="0" smtClean="0"/>
              <a:t>to, similar to the CSN and </a:t>
            </a:r>
            <a:r>
              <a:rPr lang="en-US" altLang="zh-CN" sz="2000" dirty="0" err="1" smtClean="0"/>
              <a:t>eCSA</a:t>
            </a:r>
            <a:r>
              <a:rPr lang="en-US" altLang="zh-CN" sz="2000" dirty="0" smtClean="0"/>
              <a:t> mechanisms.</a:t>
            </a:r>
            <a:endParaRPr lang="en-US" altLang="zh-CN" sz="2000" dirty="0" smtClean="0"/>
          </a:p>
          <a:p>
            <a:r>
              <a:rPr lang="en-US" altLang="zh-CN" sz="2000" dirty="0" smtClean="0"/>
              <a:t>It </a:t>
            </a:r>
            <a:r>
              <a:rPr lang="en-US" altLang="zh-CN" sz="2000" dirty="0" smtClean="0"/>
              <a:t>is straightforward for an AP in an AP MLD to provide group addressed BU delivery notification for each AP in the AP MLD by using a bitmap</a:t>
            </a:r>
          </a:p>
          <a:p>
            <a:r>
              <a:rPr lang="en-US" altLang="zh-CN" sz="2000" dirty="0" smtClean="0"/>
              <a:t>However, it requires additional field or element in the Beacon frame.</a:t>
            </a:r>
          </a:p>
          <a:p>
            <a:r>
              <a:rPr lang="en-US" altLang="zh-CN" sz="2000" dirty="0" smtClean="0"/>
              <a:t>Hence, we propose to reuse TIM baseline to provide such notification, like individual addressed BU </a:t>
            </a:r>
          </a:p>
          <a:p>
            <a:pPr lvl="1">
              <a:buFont typeface="Arial" panose="020B0604020202020204" pitchFamily="34" charset="0"/>
              <a:buChar char="–"/>
            </a:pPr>
            <a:r>
              <a:rPr lang="en-US" altLang="zh-CN" sz="1600" dirty="0"/>
              <a:t>For the transmitting AP in the AP MLD, reuse Bit 0 of the Bitmap Control field of the TIM element </a:t>
            </a:r>
            <a:endParaRPr lang="en-US" altLang="zh-CN" sz="1600" dirty="0" smtClean="0"/>
          </a:p>
          <a:p>
            <a:pPr lvl="1">
              <a:buFont typeface="Arial" panose="020B0604020202020204" pitchFamily="34" charset="0"/>
              <a:buChar char="–"/>
            </a:pPr>
            <a:r>
              <a:rPr lang="en-US" altLang="zh-CN" sz="1600" dirty="0" smtClean="0"/>
              <a:t>For other APs in the AP MLD, reuse the </a:t>
            </a:r>
            <a:r>
              <a:rPr lang="en-US" altLang="zh-CN" sz="1600" dirty="0"/>
              <a:t>bits of the Partial Virtual Bitmap field of the TIM element </a:t>
            </a:r>
            <a:r>
              <a:rPr lang="en-US" altLang="zh-CN" sz="1600" dirty="0" smtClean="0"/>
              <a:t>like non-transmitted BSSID</a:t>
            </a:r>
            <a:endParaRPr lang="zh-CN" altLang="en-US" sz="1600"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6</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spTree>
    <p:extLst>
      <p:ext uri="{BB962C8B-B14F-4D97-AF65-F5344CB8AC3E}">
        <p14:creationId xmlns:p14="http://schemas.microsoft.com/office/powerpoint/2010/main" val="10485173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Group addressed BUs delivery for MLO</a:t>
            </a:r>
            <a:endParaRPr lang="zh-CN" altLang="en-US" dirty="0"/>
          </a:p>
        </p:txBody>
      </p:sp>
      <p:sp>
        <p:nvSpPr>
          <p:cNvPr id="3" name="内容占位符 2"/>
          <p:cNvSpPr>
            <a:spLocks noGrp="1"/>
          </p:cNvSpPr>
          <p:nvPr>
            <p:ph idx="1"/>
          </p:nvPr>
        </p:nvSpPr>
        <p:spPr/>
        <p:txBody>
          <a:bodyPr/>
          <a:lstStyle/>
          <a:p>
            <a:r>
              <a:rPr lang="en-US" altLang="zh-CN" dirty="0" smtClean="0"/>
              <a:t>Since </a:t>
            </a:r>
            <a:r>
              <a:rPr lang="en-US" altLang="zh-CN" dirty="0"/>
              <a:t>each bit of the Partial Virtual Bitmap field of the TIM </a:t>
            </a:r>
            <a:r>
              <a:rPr lang="en-US" altLang="zh-CN" dirty="0" smtClean="0"/>
              <a:t>element correspond to an AID in the AID space, each AP in the AP MLD shall be assigned by an AID </a:t>
            </a:r>
          </a:p>
          <a:p>
            <a:pPr lvl="1">
              <a:buFont typeface="Arial" panose="020B0604020202020204" pitchFamily="34" charset="0"/>
              <a:buChar char="–"/>
            </a:pPr>
            <a:r>
              <a:rPr lang="en-US" altLang="zh-CN" sz="1600" dirty="0"/>
              <a:t>Opt 1: Assign an unique AID to each AP in an AP MLD explicitly</a:t>
            </a:r>
          </a:p>
          <a:p>
            <a:pPr lvl="1" indent="285750">
              <a:buFont typeface="Arial" panose="020B0604020202020204" pitchFamily="34" charset="0"/>
              <a:buChar char="–"/>
            </a:pPr>
            <a:r>
              <a:rPr lang="en-US" altLang="zh-CN" sz="1600" dirty="0"/>
              <a:t>The unique AIDs will be broadcasted </a:t>
            </a:r>
            <a:r>
              <a:rPr lang="en-US" altLang="zh-CN" sz="1600" dirty="0" smtClean="0"/>
              <a:t>through the frame</a:t>
            </a:r>
          </a:p>
          <a:p>
            <a:pPr lvl="1">
              <a:buFont typeface="Arial" panose="020B0604020202020204" pitchFamily="34" charset="0"/>
              <a:buChar char="–"/>
            </a:pPr>
            <a:r>
              <a:rPr lang="en-US" altLang="zh-CN" sz="1600" dirty="0"/>
              <a:t>Opt 2: Assign an unique AID to each AP in an AP MLD implicitly </a:t>
            </a:r>
          </a:p>
          <a:p>
            <a:pPr lvl="1" indent="285750">
              <a:buFont typeface="Arial" panose="020B0604020202020204" pitchFamily="34" charset="0"/>
              <a:buChar char="–"/>
            </a:pPr>
            <a:r>
              <a:rPr lang="en-US" altLang="zh-CN" sz="1600" dirty="0"/>
              <a:t>Assign some contiguous unique AIDs </a:t>
            </a:r>
            <a:r>
              <a:rPr lang="en-US" altLang="zh-CN" sz="1600" dirty="0" smtClean="0"/>
              <a:t>to each AP in the MLD implicitly </a:t>
            </a:r>
            <a:r>
              <a:rPr lang="en-US" altLang="zh-CN" sz="1600" dirty="0"/>
              <a:t>like non-transmitted </a:t>
            </a:r>
            <a:r>
              <a:rPr lang="en-US" altLang="zh-CN" sz="1600" dirty="0" smtClean="0"/>
              <a:t>BSSIDs, but in the order of Link ID</a:t>
            </a:r>
          </a:p>
          <a:p>
            <a:pPr lvl="1" indent="285750">
              <a:buFont typeface="Arial" panose="020B0604020202020204" pitchFamily="34" charset="0"/>
              <a:buChar char="–"/>
            </a:pPr>
            <a:r>
              <a:rPr lang="en-US" altLang="zh-CN" sz="1600" dirty="0" smtClean="0"/>
              <a:t>The starting point can be either AID 1 or the AID after the last AID assigned to </a:t>
            </a:r>
            <a:r>
              <a:rPr lang="en-US" altLang="zh-CN" sz="1600" dirty="0" err="1" smtClean="0"/>
              <a:t>nontransmitted</a:t>
            </a:r>
            <a:r>
              <a:rPr lang="en-US" altLang="zh-CN" sz="1600" dirty="0" smtClean="0"/>
              <a:t> BSSIDs</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endParaRPr lang="en-US" altLang="zh-CN" sz="1600" dirty="0"/>
          </a:p>
          <a:p>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7</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pic>
        <p:nvPicPr>
          <p:cNvPr id="7" name="图片 6"/>
          <p:cNvPicPr>
            <a:picLocks noChangeAspect="1"/>
          </p:cNvPicPr>
          <p:nvPr/>
        </p:nvPicPr>
        <p:blipFill>
          <a:blip r:embed="rId2"/>
          <a:stretch>
            <a:fillRect/>
          </a:stretch>
        </p:blipFill>
        <p:spPr>
          <a:xfrm>
            <a:off x="1475656" y="5187220"/>
            <a:ext cx="6192688" cy="908780"/>
          </a:xfrm>
          <a:prstGeom prst="rect">
            <a:avLst/>
          </a:prstGeom>
        </p:spPr>
      </p:pic>
    </p:spTree>
    <p:extLst>
      <p:ext uri="{BB962C8B-B14F-4D97-AF65-F5344CB8AC3E}">
        <p14:creationId xmlns:p14="http://schemas.microsoft.com/office/powerpoint/2010/main" val="6512521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p:txBody>
          <a:bodyPr/>
          <a:lstStyle/>
          <a:p>
            <a:r>
              <a:rPr lang="en-US" altLang="zh-CN" dirty="0" smtClean="0"/>
              <a:t>To help each STA within the non-AP MLD maintain its own basic BSS operation, we propose that an AP within an AP MLD shall </a:t>
            </a:r>
            <a:r>
              <a:rPr lang="en-US" altLang="zh-CN" dirty="0"/>
              <a:t>provide </a:t>
            </a:r>
            <a:r>
              <a:rPr lang="en-US" altLang="zh-CN" dirty="0" smtClean="0"/>
              <a:t>the group </a:t>
            </a:r>
            <a:r>
              <a:rPr lang="en-US" altLang="zh-CN" dirty="0"/>
              <a:t>addressed BU delivery notification for each AP in the AP MLD</a:t>
            </a:r>
            <a:endParaRPr lang="en-US" altLang="zh-CN" dirty="0" smtClean="0"/>
          </a:p>
          <a:p>
            <a:pPr lvl="1">
              <a:buFont typeface="Arial" panose="020B0604020202020204" pitchFamily="34" charset="0"/>
              <a:buChar char="–"/>
            </a:pPr>
            <a:r>
              <a:rPr lang="en-US" altLang="zh-CN" sz="1600" dirty="0" smtClean="0"/>
              <a:t>One way is additional notification bitmap</a:t>
            </a:r>
          </a:p>
          <a:p>
            <a:pPr lvl="1">
              <a:buFont typeface="Arial" panose="020B0604020202020204" pitchFamily="34" charset="0"/>
              <a:buChar char="–"/>
            </a:pPr>
            <a:r>
              <a:rPr lang="en-US" altLang="zh-CN" sz="1600" dirty="0" smtClean="0"/>
              <a:t>The other way is to reuse TIM baseline</a:t>
            </a:r>
          </a:p>
          <a:p>
            <a:endParaRPr lang="en-US" altLang="zh-CN" dirty="0"/>
          </a:p>
          <a:p>
            <a:endParaRPr lang="en-US" altLang="zh-CN" dirty="0" smtClean="0"/>
          </a:p>
          <a:p>
            <a:endParaRPr lang="en-US" altLang="zh-CN" dirty="0" smtClean="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8</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34836770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p:txBody>
          <a:bodyPr/>
          <a:lstStyle/>
          <a:p>
            <a:r>
              <a:rPr lang="en-US" altLang="zh-CN" dirty="0"/>
              <a:t>[1]</a:t>
            </a:r>
            <a:r>
              <a:rPr lang="en-US" altLang="zh-CN" b="0" dirty="0"/>
              <a:t> </a:t>
            </a:r>
            <a:r>
              <a:rPr lang="en-US" altLang="zh-CN" dirty="0"/>
              <a:t>IEEE 802.11-19/1988</a:t>
            </a:r>
            <a:r>
              <a:rPr lang="it-IT" altLang="zh-CN" dirty="0"/>
              <a:t>r0 </a:t>
            </a:r>
            <a:r>
              <a:rPr lang="en-US" altLang="zh-CN" dirty="0"/>
              <a:t>Power save for Multi-link</a:t>
            </a:r>
          </a:p>
          <a:p>
            <a:r>
              <a:rPr lang="en-US" altLang="zh-CN" dirty="0"/>
              <a:t>[2] IEEE 802.11-20/0488</a:t>
            </a:r>
            <a:r>
              <a:rPr lang="it-IT" altLang="zh-CN" dirty="0"/>
              <a:t>r0 </a:t>
            </a:r>
            <a:r>
              <a:rPr lang="en-GB" altLang="en-US" dirty="0"/>
              <a:t>Multi-link Group Addressed Data Delivery</a:t>
            </a:r>
          </a:p>
          <a:p>
            <a:r>
              <a:rPr lang="en-US" altLang="zh-CN" b="0" dirty="0"/>
              <a:t>[3]</a:t>
            </a:r>
            <a:r>
              <a:rPr lang="en-US" altLang="zh-CN" dirty="0"/>
              <a:t> IEEE 802.11-20/0442</a:t>
            </a:r>
            <a:r>
              <a:rPr lang="it-IT" altLang="zh-CN" dirty="0"/>
              <a:t>r2 </a:t>
            </a:r>
            <a:r>
              <a:rPr lang="en-US" altLang="zh-CN" b="0" dirty="0"/>
              <a:t>MLA: Group addressed frames delivery</a:t>
            </a:r>
            <a:endParaRPr lang="en-GB" altLang="en-US" dirty="0"/>
          </a:p>
          <a:p>
            <a:r>
              <a:rPr lang="en-US" altLang="zh-CN" b="0" dirty="0" smtClean="0"/>
              <a:t>[4] </a:t>
            </a:r>
            <a:r>
              <a:rPr lang="en-US" altLang="zh-CN" dirty="0"/>
              <a:t>IEEE 802.11-20/0661</a:t>
            </a:r>
            <a:r>
              <a:rPr lang="it-IT" altLang="zh-CN" dirty="0"/>
              <a:t>r4 </a:t>
            </a:r>
            <a:r>
              <a:rPr lang="en-US" altLang="zh-CN" b="0" dirty="0"/>
              <a:t>Group addressed frames delivery for </a:t>
            </a:r>
            <a:r>
              <a:rPr lang="en-US" altLang="zh-CN" b="0" dirty="0" smtClean="0"/>
              <a:t>MLO</a:t>
            </a:r>
          </a:p>
          <a:p>
            <a:r>
              <a:rPr lang="en-US" altLang="zh-CN" b="0" dirty="0" smtClean="0"/>
              <a:t>[5]</a:t>
            </a:r>
            <a:r>
              <a:rPr lang="en-US" altLang="zh-CN" dirty="0"/>
              <a:t> IEEE </a:t>
            </a:r>
            <a:r>
              <a:rPr lang="en-US" altLang="zh-CN" dirty="0" smtClean="0"/>
              <a:t>802.11-20/0903</a:t>
            </a:r>
            <a:r>
              <a:rPr lang="it-IT" altLang="zh-CN" dirty="0" smtClean="0"/>
              <a:t>r0 </a:t>
            </a:r>
            <a:r>
              <a:rPr lang="en-GB" altLang="en-US" dirty="0"/>
              <a:t>Multi-link Group Addressed Data Frame Delivery Follow up</a:t>
            </a:r>
            <a:r>
              <a:rPr lang="it-IT" altLang="zh-CN" dirty="0" smtClean="0"/>
              <a:t> </a:t>
            </a:r>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9</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spTree>
    <p:extLst>
      <p:ext uri="{BB962C8B-B14F-4D97-AF65-F5344CB8AC3E}">
        <p14:creationId xmlns:p14="http://schemas.microsoft.com/office/powerpoint/2010/main" val="151746822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76182</TotalTime>
  <Words>1339</Words>
  <Application>Microsoft Office PowerPoint</Application>
  <PresentationFormat>全屏显示(4:3)</PresentationFormat>
  <Paragraphs>142</Paragraphs>
  <Slides>12</Slides>
  <Notes>1</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17" baseType="lpstr">
      <vt:lpstr>ＭＳ Ｐゴシック</vt:lpstr>
      <vt:lpstr>Arial</vt:lpstr>
      <vt:lpstr>Times New Roman</vt:lpstr>
      <vt:lpstr>802-11-Submission</vt:lpstr>
      <vt:lpstr>Document</vt:lpstr>
      <vt:lpstr>Group addressed frames delivery for MLO Follow UP</vt:lpstr>
      <vt:lpstr>Background</vt:lpstr>
      <vt:lpstr>Group addressed BUs delivery</vt:lpstr>
      <vt:lpstr>Group addressed BUs delivery</vt:lpstr>
      <vt:lpstr>Group addressed BUs delivery for MLO</vt:lpstr>
      <vt:lpstr>Group addressed BUs delivery for MLO</vt:lpstr>
      <vt:lpstr>Group addressed BUs delivery for MLO</vt:lpstr>
      <vt:lpstr>Summary</vt:lpstr>
      <vt:lpstr>References</vt:lpstr>
      <vt:lpstr>SP 1</vt:lpstr>
      <vt:lpstr>SP 2</vt:lpstr>
      <vt:lpstr>SP 3</vt:lpstr>
    </vt:vector>
  </TitlesOfParts>
  <Company>Stanford University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MING GAN</dc:creator>
  <cp:lastModifiedBy>Ming Gan</cp:lastModifiedBy>
  <cp:revision>656</cp:revision>
  <cp:lastPrinted>1998-02-10T13:28:06Z</cp:lastPrinted>
  <dcterms:created xsi:type="dcterms:W3CDTF">2013-11-12T18:41:50Z</dcterms:created>
  <dcterms:modified xsi:type="dcterms:W3CDTF">2020-12-16T12:22:24Z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(3)02l/2gwGgzw7wk6+kgn17F+L6/Yy5zwgUplGI6KI7l/frbVBeLLopK29Cb303tAmJCz9r4RA
7q4X83F1k+iEI37YexKBjZ/TV1rbX5g7ZrzYb38h+Woj/7BcWe0sUKj3pmPYS9A+GN2AFDxz
aonf5hpZswkgwG3WyQCPEov2465juB3eioXgrSjijf+fCSSzFLbTl6I19oKIc45aIXT4ns56
qRtb9nfmLDHFFzDzaW</vt:lpwstr>
  </property>
  <property fmtid="{D5CDD505-2E9C-101B-9397-08002B2CF9AE}" pid="4" name="_2015_ms_pID_7253431">
    <vt:lpwstr>giaf31p4UpQlmk+i9s6c8CfG6sldBbbYT1POnBscjE1DtTOTYe6+W0
FYz06JGmnQkE/9r4BBmUh7NfqsGgreJwRLvOmpYjbtGZRJ0QEOOuteCm6EanktIiaCM4L+nS
wqpwBzZuKsq7qJt4nymb6J7/p6Xry9FH4HaLfi2M8+DdYSkkhtRNFr2KPNZRMgERIQI3TIsh
rk/TX/Ym84YV0Nem+gbfJ7FYbPYf/YUtGfdp</vt:lpwstr>
  </property>
  <property fmtid="{D5CDD505-2E9C-101B-9397-08002B2CF9AE}" pid="5" name="_2015_ms_pID_7253432">
    <vt:lpwstr>o97H5E7iN6haXxtg/yiePwc=</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1606922104</vt:lpwstr>
  </property>
</Properties>
</file>