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322" r:id="rId3"/>
    <p:sldId id="343" r:id="rId4"/>
    <p:sldId id="337" r:id="rId5"/>
    <p:sldId id="344" r:id="rId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5D6CBB4-39BB-854F-9DC5-33BF7D643B56}">
          <p14:sldIdLst>
            <p14:sldId id="269"/>
            <p14:sldId id="322"/>
            <p14:sldId id="343"/>
            <p14:sldId id="337"/>
            <p14:sldId id="34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 Silva, Claudio" initials="DSC" lastIdx="2" clrIdx="0">
    <p:extLst/>
  </p:cmAuthor>
  <p:cmAuthor id="2" name="Aldana, Carlos H" initials="ACH" lastIdx="15" clrIdx="1">
    <p:extLst/>
  </p:cmAuthor>
  <p:cmAuthor id="3" name="Chen, Cheng" initials="CC" lastIdx="3" clrIdx="2">
    <p:extLst/>
  </p:cmAuthor>
  <p:cmAuthor id="4" name="Nabeel Ahmed" initials="NA" lastIdx="2" clrIdx="3">
    <p:extLst/>
  </p:cmAuthor>
  <p:cmAuthor id="5" name="Nabeel Ahmed" initials="NA [2]" lastIdx="1" clrIdx="4">
    <p:extLst/>
  </p:cmAuthor>
  <p:cmAuthor id="6" name="Nabeel Ahmed" initials="NA [3]" lastIdx="1" clrIdx="5">
    <p:extLst/>
  </p:cmAuthor>
  <p:cmAuthor id="7" name="Nabeel Ahmed" initials="NA [4]" lastIdx="1" clrIdx="6">
    <p:extLst/>
  </p:cmAuthor>
  <p:cmAuthor id="8" name="Nabeel Ahmed" initials="NA [5]" lastIdx="1" clrIdx="7">
    <p:extLst/>
  </p:cmAuthor>
  <p:cmAuthor id="9" name="Nabeel Ahmed" initials="NA [6]" lastIdx="1" clrIdx="8">
    <p:extLst/>
  </p:cmAuthor>
  <p:cmAuthor id="10" name="Nabeel Ahmed" initials="NA [7]" lastIdx="1" clrIdx="9">
    <p:extLst/>
  </p:cmAuthor>
  <p:cmAuthor id="11" name="Nabeel Ahmed" initials="NA [8]" lastIdx="1" clrIdx="10">
    <p:extLst/>
  </p:cmAuthor>
  <p:cmAuthor id="12" name="Nabeel Ahmed" initials="NA [9]" lastIdx="1" clrIdx="11">
    <p:extLst/>
  </p:cmAuthor>
  <p:cmAuthor id="13" name="Nabeel Ahmed" initials="NA [10]" lastIdx="1" clrIdx="12">
    <p:extLst/>
  </p:cmAuthor>
  <p:cmAuthor id="14" name="Nabeel Ahmed" initials="NA [11]" lastIdx="1" clrIdx="13">
    <p:extLst/>
  </p:cmAuthor>
  <p:cmAuthor id="15" name="Nabeel Ahmed" initials="NA [12]" lastIdx="1" clrIdx="14">
    <p:extLst/>
  </p:cmAuthor>
  <p:cmAuthor id="16" name="Nabeel Ahmed" initials="NA [13]" lastIdx="1" clrIdx="15">
    <p:extLst/>
  </p:cmAuthor>
  <p:cmAuthor id="17" name="Nabeel Ahmed" initials="NA [14]" lastIdx="1" clrIdx="16">
    <p:extLst/>
  </p:cmAuthor>
  <p:cmAuthor id="18" name="Nabeel Ahmed" initials="NA [15]" lastIdx="1" clrIdx="17">
    <p:extLst/>
  </p:cmAuthor>
  <p:cmAuthor id="19" name="Nabeel Ahmed" initials="NA [16]" lastIdx="1" clrIdx="18">
    <p:extLst/>
  </p:cmAuthor>
  <p:cmAuthor id="20" name="Nabeel Ahmed" initials="NA [17]" lastIdx="1" clrIdx="19">
    <p:extLst/>
  </p:cmAuthor>
  <p:cmAuthor id="21" name="Nabeel Ahmed" initials="NA [18]" lastIdx="1" clrIdx="20">
    <p:extLst/>
  </p:cmAuthor>
  <p:cmAuthor id="22" name="Nabeel Ahmed" initials="NA [19]" lastIdx="1" clrIdx="21">
    <p:extLst/>
  </p:cmAuthor>
  <p:cmAuthor id="23" name="Nabeel Ahmed" initials="NA [20]" lastIdx="1" clrIdx="22">
    <p:extLst/>
  </p:cmAuthor>
  <p:cmAuthor id="24" name="Nabeel Ahmed" initials="NA [21]" lastIdx="1" clrIdx="23">
    <p:extLst/>
  </p:cmAuthor>
  <p:cmAuthor id="25" name="Cordeiro, Carlos" initials="CC" lastIdx="17" clrIdx="24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  <p:cmAuthor id="26" name="Solomon Trainin" initials="ST" lastIdx="6" clrIdx="25">
    <p:extLst>
      <p:ext uri="{19B8F6BF-5375-455C-9EA6-DF929625EA0E}">
        <p15:presenceInfo xmlns:p15="http://schemas.microsoft.com/office/powerpoint/2012/main" userId="S-1-5-21-1952997573-423393015-1030492284-331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73" autoAdjust="0"/>
    <p:restoredTop sz="95979" autoAdjust="0"/>
  </p:normalViewPr>
  <p:slideViewPr>
    <p:cSldViewPr>
      <p:cViewPr varScale="1">
        <p:scale>
          <a:sx n="103" d="100"/>
          <a:sy n="103" d="100"/>
        </p:scale>
        <p:origin x="1104" y="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156"/>
    </p:cViewPr>
  </p:sorterViewPr>
  <p:notesViewPr>
    <p:cSldViewPr>
      <p:cViewPr varScale="1">
        <p:scale>
          <a:sx n="84" d="100"/>
          <a:sy n="84" d="100"/>
        </p:scale>
        <p:origin x="37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51276" y="175750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20081" y="8997440"/>
            <a:ext cx="106760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308D0DB5-E65D-4027-A3D6-A770114E773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dirty="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0043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4610" y="96239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818939" y="9000621"/>
            <a:ext cx="153183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>
              <a:defRPr smtClean="0"/>
            </a:lvl5pPr>
          </a:lstStyle>
          <a:p>
            <a:pPr lvl="4"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5141B13C-4ED3-422C-AA6B-C10F79265DE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7645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/>
              <a:t>September 2016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4820" indent="-34482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976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952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928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904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98802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dirty="0"/>
              <a:t>Intel Corporation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1260" y="9000621"/>
            <a:ext cx="415177" cy="184666"/>
          </a:xfrm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</p:spTree>
    <p:extLst>
      <p:ext uri="{BB962C8B-B14F-4D97-AF65-F5344CB8AC3E}">
        <p14:creationId xmlns:p14="http://schemas.microsoft.com/office/powerpoint/2010/main" val="370797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Oct 2016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53882" y="6475413"/>
            <a:ext cx="109004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Rob Sun, Huawei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5D672648-7DCA-4661-B892-3BDB8380A18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103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EA09825-A2EA-4142-A0E2-E50DC4D3D57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5286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B24DC951-9CD8-4722-8C76-3302E1A2B8B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749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November 2016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53882" y="6475413"/>
            <a:ext cx="109004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Rob Sun, Huawei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571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0F6E6CE-8ABD-4955-BA38-BB3D0CE062D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66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35713F2-5C51-482B-BB1A-40C072D1C4D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595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8EC0A8DC-FA10-4FB7-971C-0E8C528A379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761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42DAC82-9FFB-41F8-B85F-AE56342600F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010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C207694-CE22-4B71-AB21-68A1BA6616A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8589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7287725-04B1-4114-BE7C-1DB7341F149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362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79514AE6-3789-4BAA-855F-F1D0C197B3E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5445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5157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 smtClean="0"/>
              <a:t>June, 2020</a:t>
            </a:r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31817" y="6475413"/>
            <a:ext cx="91210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en-US" dirty="0" smtClean="0"/>
              <a:t>Rob Sun, et al,</a:t>
            </a: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6CD3B3E-E816-4245-A507-039527FD612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175583" y="332601"/>
            <a:ext cx="226991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</a:t>
            </a:r>
            <a:r>
              <a:rPr lang="en-US" altLang="en-US" sz="1800" b="1" dirty="0" smtClean="0"/>
              <a:t>11-20/0855r1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1.ieee802.org/security/802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May 2020</a:t>
            </a:r>
            <a:endParaRPr lang="en-US" alt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53882" y="6475413"/>
            <a:ext cx="1090043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Rob Sun, Huawei</a:t>
            </a:r>
            <a:endParaRPr lang="en-US" altLang="en-US" dirty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Slide </a:t>
            </a:r>
            <a:fld id="{F53C4008-337E-4BDF-8FF3-BA2CFCA543C3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altLang="zh-CN" dirty="0" smtClean="0"/>
              <a:t>RCM TG PAR Proposal</a:t>
            </a:r>
            <a:endParaRPr lang="en-US" alt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6490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2020-05-27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772253"/>
              </p:ext>
            </p:extLst>
          </p:nvPr>
        </p:nvGraphicFramePr>
        <p:xfrm>
          <a:off x="535905" y="3263623"/>
          <a:ext cx="8148390" cy="173736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6296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296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8079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74414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Rob Sun</a:t>
                      </a:r>
                      <a:endParaRPr lang="en-US" sz="1400" b="1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400" b="1" dirty="0" smtClean="0"/>
                        <a:t>   Huawei 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Rob.sun@Huawei.com</a:t>
                      </a:r>
                      <a:endParaRPr lang="en-US" sz="1400" b="1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Osama </a:t>
                      </a:r>
                      <a:r>
                        <a:rPr lang="en-US" sz="1400" b="1" dirty="0" err="1" smtClean="0"/>
                        <a:t>Aboulmagd</a:t>
                      </a:r>
                      <a:endParaRPr lang="en-US" sz="1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Osama.Aboulmagd@Huawei.com</a:t>
                      </a:r>
                      <a:endParaRPr lang="en-US" sz="1400" b="1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Edward Au</a:t>
                      </a:r>
                      <a:endParaRPr lang="en-US" sz="1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Edward.ks.au@huawei.com</a:t>
                      </a: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RCM Amendment  Proposal on Privacy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628800"/>
            <a:ext cx="7772400" cy="4114800"/>
          </a:xfrm>
        </p:spPr>
        <p:txBody>
          <a:bodyPr/>
          <a:lstStyle/>
          <a:p>
            <a:pPr lvl="0"/>
            <a:r>
              <a:rPr lang="en-US" altLang="zh-CN" dirty="0"/>
              <a:t>Privacy, trust and security are closely </a:t>
            </a:r>
            <a:r>
              <a:rPr lang="en-US" altLang="zh-CN" dirty="0" smtClean="0"/>
              <a:t>intertwined, </a:t>
            </a:r>
            <a:r>
              <a:rPr lang="en-US" altLang="zh-CN" dirty="0"/>
              <a:t>as are law and ethics which oversees the privacy practice principle. An ethical awareness provides means of security safeguard as to the privacy regulation compliances. </a:t>
            </a:r>
            <a:endParaRPr lang="zh-CN" altLang="zh-CN" dirty="0"/>
          </a:p>
          <a:p>
            <a:pPr lvl="0"/>
            <a:r>
              <a:rPr lang="en-US" altLang="zh-CN" dirty="0"/>
              <a:t>Data privacy is about access, use and collection of data and data subject’s legal right to the data.</a:t>
            </a:r>
            <a:endParaRPr lang="zh-CN" altLang="zh-CN" dirty="0"/>
          </a:p>
          <a:p>
            <a:pPr lvl="0"/>
            <a:r>
              <a:rPr lang="en-US" altLang="zh-CN" dirty="0"/>
              <a:t>IEEE 802.11 </a:t>
            </a:r>
            <a:r>
              <a:rPr lang="en-US" altLang="zh-CN" dirty="0" err="1"/>
              <a:t>std</a:t>
            </a:r>
            <a:r>
              <a:rPr lang="en-US" altLang="zh-CN" dirty="0"/>
              <a:t> defines the communications, which contains data or auxiliary data related to user. </a:t>
            </a:r>
            <a:endParaRPr lang="zh-CN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53882" y="6475413"/>
            <a:ext cx="1090043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Rob Sun, Huawei</a:t>
            </a:r>
            <a:endParaRPr lang="en-US" alt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5454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May,2020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67042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464661"/>
            <a:ext cx="7772400" cy="4114800"/>
          </a:xfrm>
        </p:spPr>
        <p:txBody>
          <a:bodyPr/>
          <a:lstStyle/>
          <a:p>
            <a:pPr lvl="0"/>
            <a:r>
              <a:rPr lang="en-US" altLang="zh-CN" dirty="0"/>
              <a:t>Revelation of user’s behavior, or types of devices, and other involuntary share of data, constitutes the core privacy protection elements.  </a:t>
            </a:r>
            <a:endParaRPr lang="zh-CN" altLang="zh-CN" dirty="0"/>
          </a:p>
          <a:p>
            <a:pPr lvl="0"/>
            <a:r>
              <a:rPr lang="en-US" altLang="zh-CN" dirty="0" smtClean="0"/>
              <a:t>The best practices with current </a:t>
            </a:r>
            <a:r>
              <a:rPr lang="en-US" altLang="zh-CN" dirty="0"/>
              <a:t>privacy protection regulation </a:t>
            </a:r>
            <a:r>
              <a:rPr lang="en-US" altLang="zh-CN" dirty="0" smtClean="0"/>
              <a:t>is to </a:t>
            </a:r>
            <a:r>
              <a:rPr lang="en-US" altLang="zh-CN" dirty="0"/>
              <a:t>protect personal data from illegitimate or unauthorized access or from accidental access, processing, erasure, loss or use.</a:t>
            </a:r>
            <a:endParaRPr lang="zh-CN" altLang="zh-CN" dirty="0"/>
          </a:p>
          <a:p>
            <a:pPr lvl="0"/>
            <a:r>
              <a:rPr lang="en-US" altLang="zh-CN" dirty="0"/>
              <a:t> IEEE 802e (</a:t>
            </a:r>
            <a:r>
              <a:rPr lang="en-GB" altLang="zh-CN" u="sng" dirty="0">
                <a:hlinkClick r:id="rId2"/>
              </a:rPr>
              <a:t>https://1.ieee802.org/security/802e/</a:t>
            </a:r>
            <a:r>
              <a:rPr lang="en-GB" altLang="zh-CN" dirty="0"/>
              <a:t>) aims to identify the privacy threat models and associated solutions, whereas this proposed project aims to </a:t>
            </a:r>
            <a:r>
              <a:rPr lang="en-GB" altLang="zh-CN" dirty="0" err="1"/>
              <a:t>fullfill</a:t>
            </a:r>
            <a:r>
              <a:rPr lang="en-GB" altLang="zh-CN" dirty="0"/>
              <a:t> the requirements of privacy regulation compliance and associated solutions in the context of IEEE 802.11 </a:t>
            </a:r>
            <a:r>
              <a:rPr lang="en-GB" altLang="zh-CN" dirty="0" err="1"/>
              <a:t>connectivities</a:t>
            </a:r>
            <a:r>
              <a:rPr lang="en-GB" altLang="zh-CN" dirty="0"/>
              <a:t>. </a:t>
            </a:r>
            <a:endParaRPr lang="zh-CN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53882" y="6475413"/>
            <a:ext cx="1090043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Rob Sun, Huawei</a:t>
            </a:r>
            <a:endParaRPr lang="en-US" alt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13162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May, 2020</a:t>
            </a:r>
            <a:endParaRPr lang="en-US" altLang="en-US" sz="1800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58788" y="604603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RCM Amendment  Proposal on Privacy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366804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PAR for RCM 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56792"/>
            <a:ext cx="7772400" cy="4114800"/>
          </a:xfrm>
        </p:spPr>
        <p:txBody>
          <a:bodyPr/>
          <a:lstStyle/>
          <a:p>
            <a:r>
              <a:rPr lang="en-US" altLang="zh-CN" sz="2000" dirty="0"/>
              <a:t>This</a:t>
            </a:r>
            <a:r>
              <a:rPr lang="en-GB" altLang="zh-CN" sz="2000" dirty="0"/>
              <a:t> amendment specifies modifications to the IEEE </a:t>
            </a:r>
            <a:r>
              <a:rPr lang="en-GB" altLang="zh-CN" sz="2000" dirty="0" err="1"/>
              <a:t>Std</a:t>
            </a:r>
            <a:r>
              <a:rPr lang="en-GB" altLang="zh-CN" sz="2000" dirty="0"/>
              <a:t> 802.11 medium access control (MAC) specification to introduce mechanisms to </a:t>
            </a:r>
            <a:r>
              <a:rPr lang="en-GB" altLang="zh-CN" sz="2000"/>
              <a:t>enable </a:t>
            </a:r>
            <a:r>
              <a:rPr lang="en-GB" altLang="zh-CN" sz="2000" smtClean="0"/>
              <a:t>data </a:t>
            </a:r>
            <a:r>
              <a:rPr lang="en-GB" altLang="zh-CN" sz="2000" dirty="0"/>
              <a:t>privacy </a:t>
            </a:r>
            <a:r>
              <a:rPr lang="en-GB" altLang="zh-CN" sz="2000" dirty="0" smtClean="0"/>
              <a:t>protection and compliances with privacy requirements. This </a:t>
            </a:r>
            <a:r>
              <a:rPr lang="en-GB" altLang="zh-CN" sz="2000" dirty="0"/>
              <a:t>amendment also aims at facilitating the ability to provide mechanisms for </a:t>
            </a:r>
            <a:r>
              <a:rPr lang="en-GB" altLang="zh-CN" sz="2000" dirty="0" smtClean="0"/>
              <a:t>ethical awareness of data usage, and of assessing </a:t>
            </a:r>
            <a:r>
              <a:rPr lang="en-GB" altLang="zh-CN" sz="2000" dirty="0"/>
              <a:t>the data privacy practices for </a:t>
            </a:r>
            <a:r>
              <a:rPr lang="en-GB" altLang="zh-CN" sz="2000" dirty="0" smtClean="0"/>
              <a:t>assessors </a:t>
            </a:r>
            <a:r>
              <a:rPr lang="en-GB" altLang="zh-CN" sz="2000" dirty="0"/>
              <a:t>and regulators. </a:t>
            </a:r>
            <a:endParaRPr lang="en-GB" altLang="zh-CN" sz="2000" dirty="0" smtClean="0"/>
          </a:p>
          <a:p>
            <a:endParaRPr lang="zh-CN" altLang="zh-CN" sz="2000" dirty="0"/>
          </a:p>
          <a:p>
            <a:r>
              <a:rPr lang="en-GB" altLang="zh-CN" sz="2000" dirty="0"/>
              <a:t>This amendment preserves the existing IEEE </a:t>
            </a:r>
            <a:r>
              <a:rPr lang="en-GB" altLang="zh-CN" sz="2000" dirty="0" err="1"/>
              <a:t>Std</a:t>
            </a:r>
            <a:r>
              <a:rPr lang="en-GB" altLang="zh-CN" sz="2000" dirty="0"/>
              <a:t> 802.11 mechanisms that could </a:t>
            </a:r>
            <a:r>
              <a:rPr lang="en-GB" altLang="zh-CN" sz="2000" dirty="0" smtClean="0"/>
              <a:t>fulfil </a:t>
            </a:r>
            <a:r>
              <a:rPr lang="en-GB" altLang="zh-CN" sz="2000" dirty="0"/>
              <a:t>current privacy compliance obligations to protect personal data from illegitimate or unauthorized access or from accidental access, processing, erasure, </a:t>
            </a:r>
            <a:r>
              <a:rPr lang="en-US" altLang="zh-CN" sz="2000" dirty="0"/>
              <a:t>divulging, </a:t>
            </a:r>
            <a:r>
              <a:rPr lang="en-GB" altLang="zh-CN" sz="2000" dirty="0"/>
              <a:t>and facilitate the communications with privacy protection best practices for individuals and organizations. </a:t>
            </a:r>
            <a:endParaRPr lang="zh-CN" altLang="zh-CN" sz="2000" dirty="0"/>
          </a:p>
          <a:p>
            <a:r>
              <a:rPr lang="en-GB" altLang="zh-CN" dirty="0"/>
              <a:t> </a:t>
            </a:r>
            <a:endParaRPr lang="zh-CN" altLang="zh-CN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53882" y="6475413"/>
            <a:ext cx="1090043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Rob Sun, Huawei</a:t>
            </a:r>
            <a:endParaRPr lang="en-US" alt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13162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May, 2020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7772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Usage Scenarios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Environments Settings: Hospital</a:t>
            </a:r>
          </a:p>
          <a:p>
            <a:r>
              <a:rPr lang="en-US" altLang="zh-CN" dirty="0" smtClean="0"/>
              <a:t>Access Interfaces: IEEE 802.11 </a:t>
            </a:r>
          </a:p>
          <a:p>
            <a:r>
              <a:rPr lang="en-US" altLang="zh-CN" dirty="0" smtClean="0"/>
              <a:t>The privacy protection requirements: Patients needs to be aware and consent that through pubic hotspots, the access point may use the data collected from the user’s device for study/medical purposes, </a:t>
            </a:r>
            <a:r>
              <a:rPr lang="en-US" altLang="zh-CN" dirty="0" err="1" smtClean="0"/>
              <a:t>i.e</a:t>
            </a:r>
            <a:r>
              <a:rPr lang="en-US" altLang="zh-CN" dirty="0" smtClean="0"/>
              <a:t> the social distancing purpose. 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May, 2020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Rob Sun, Huawei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0694589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41508</TotalTime>
  <Words>421</Words>
  <Application>Microsoft Office PowerPoint</Application>
  <PresentationFormat>On-screen Show (4:3)</PresentationFormat>
  <Paragraphs>50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Times New Roman</vt:lpstr>
      <vt:lpstr>802-11-Submission</vt:lpstr>
      <vt:lpstr>RCM TG PAR Proposal</vt:lpstr>
      <vt:lpstr>RCM Amendment  Proposal on Privacy</vt:lpstr>
      <vt:lpstr>PowerPoint Presentation</vt:lpstr>
      <vt:lpstr>Suggested PAR for RCM Privacy</vt:lpstr>
      <vt:lpstr>Usage Scenarios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Scheduling for FB network</dc:title>
  <dc:creator>carlos.cordeiro@intel.com</dc:creator>
  <cp:keywords>CTPClassification=CTP_IC:VisualMarkings=</cp:keywords>
  <cp:lastModifiedBy>Rob Sun</cp:lastModifiedBy>
  <cp:revision>9358</cp:revision>
  <cp:lastPrinted>2016-10-04T20:51:11Z</cp:lastPrinted>
  <dcterms:created xsi:type="dcterms:W3CDTF">2015-03-24T14:22:58Z</dcterms:created>
  <dcterms:modified xsi:type="dcterms:W3CDTF">2020-06-03T14:09:13Z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55c0982a-72dc-4711-b9fe-71da7bc145ba</vt:lpwstr>
  </property>
  <property fmtid="{D5CDD505-2E9C-101B-9397-08002B2CF9AE}" pid="3" name="CTP_BU">
    <vt:lpwstr>COMMUNICATION &amp;DEVICES GROUP</vt:lpwstr>
  </property>
  <property fmtid="{D5CDD505-2E9C-101B-9397-08002B2CF9AE}" pid="4" name="CTP_TimeStamp">
    <vt:lpwstr>2016-03-09 11:17:48Z</vt:lpwstr>
  </property>
  <property fmtid="{D5CDD505-2E9C-101B-9397-08002B2CF9AE}" pid="5" name="CTPClassification">
    <vt:lpwstr>CTP_IC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1509718974</vt:lpwstr>
  </property>
</Properties>
</file>