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789" r:id="rId3"/>
    <p:sldId id="794" r:id="rId4"/>
    <p:sldId id="796" r:id="rId5"/>
    <p:sldId id="786" r:id="rId6"/>
    <p:sldId id="792" r:id="rId7"/>
    <p:sldId id="797" r:id="rId8"/>
    <p:sldId id="798" r:id="rId9"/>
    <p:sldId id="79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86385" autoAdjust="0"/>
  </p:normalViewPr>
  <p:slideViewPr>
    <p:cSldViewPr>
      <p:cViewPr varScale="1">
        <p:scale>
          <a:sx n="86" d="100"/>
          <a:sy n="86" d="100"/>
        </p:scale>
        <p:origin x="161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6/1/2020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6/1/2020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6/1/2020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1310" y="6475413"/>
            <a:ext cx="18226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0843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GB" sz="2400" dirty="0"/>
              <a:t>MLO BSS Information Transmission with and without Multiple BSSID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2020-06-01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50756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66" y="621299"/>
            <a:ext cx="8955349" cy="367868"/>
          </a:xfrm>
        </p:spPr>
        <p:txBody>
          <a:bodyPr/>
          <a:lstStyle/>
          <a:p>
            <a:r>
              <a:rPr lang="en-US" sz="2100" dirty="0"/>
              <a:t>Recap: AP MLD with and without Multiple BSSID in Multiple Links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975419"/>
            <a:ext cx="9144000" cy="207258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500" kern="0" dirty="0"/>
              <a:t>An AP MLD may support multiple BSSID feature in one link while not supporting multiple BSSID feature in another link.</a:t>
            </a:r>
          </a:p>
          <a:p>
            <a:r>
              <a:rPr lang="en-US" sz="1500" kern="0" dirty="0"/>
              <a:t>ML element with Per Link Info elements is used to carry MLO information.</a:t>
            </a:r>
          </a:p>
          <a:p>
            <a:r>
              <a:rPr lang="en-US" sz="1500" kern="0" dirty="0"/>
              <a:t>ML element may be carried in Multiple BSSID element.</a:t>
            </a:r>
          </a:p>
          <a:p>
            <a:r>
              <a:rPr lang="en-US" sz="1500" kern="0" dirty="0"/>
              <a:t>Elements related to Multiple BSSID are not carried in Association Response frame.</a:t>
            </a:r>
          </a:p>
          <a:p>
            <a:r>
              <a:rPr lang="en-US" sz="1500" kern="0" dirty="0"/>
              <a:t>A STA affiliated with a STA MLO and a non-EHT STA may associate with an AP affiliated with an AP MLD.</a:t>
            </a:r>
          </a:p>
          <a:p>
            <a:pPr lvl="1"/>
            <a:endParaRPr lang="en-US" sz="1275" kern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2FCCA0-01A0-4C93-B825-124A35AC8586}"/>
              </a:ext>
            </a:extLst>
          </p:cNvPr>
          <p:cNvSpPr/>
          <p:nvPr/>
        </p:nvSpPr>
        <p:spPr bwMode="auto">
          <a:xfrm>
            <a:off x="1840259" y="44977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78423-81B2-49E1-83F1-95123D915DBC}"/>
              </a:ext>
            </a:extLst>
          </p:cNvPr>
          <p:cNvSpPr/>
          <p:nvPr/>
        </p:nvSpPr>
        <p:spPr bwMode="auto">
          <a:xfrm>
            <a:off x="1955391" y="48977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8E239B-32EB-4BA7-B37D-561C606A80F6}"/>
              </a:ext>
            </a:extLst>
          </p:cNvPr>
          <p:cNvSpPr/>
          <p:nvPr/>
        </p:nvSpPr>
        <p:spPr bwMode="auto">
          <a:xfrm>
            <a:off x="2263474" y="48977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AF78EA-EFDE-4C4C-98DF-14ACE046C6DB}"/>
              </a:ext>
            </a:extLst>
          </p:cNvPr>
          <p:cNvSpPr txBox="1"/>
          <p:nvPr/>
        </p:nvSpPr>
        <p:spPr>
          <a:xfrm>
            <a:off x="1448100" y="4512310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7AD00D-B330-4C68-9EE6-9460BF228FB0}"/>
              </a:ext>
            </a:extLst>
          </p:cNvPr>
          <p:cNvSpPr txBox="1"/>
          <p:nvPr/>
        </p:nvSpPr>
        <p:spPr>
          <a:xfrm>
            <a:off x="1518374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Addr11 (AP11)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ED2B60-5AE6-41E1-8E2E-76FFC4B94958}"/>
              </a:ext>
            </a:extLst>
          </p:cNvPr>
          <p:cNvSpPr txBox="1"/>
          <p:nvPr/>
        </p:nvSpPr>
        <p:spPr>
          <a:xfrm>
            <a:off x="2434924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Addr21 (AP21)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F21C9E-46FC-450E-9855-A8D5FE25E298}"/>
              </a:ext>
            </a:extLst>
          </p:cNvPr>
          <p:cNvSpPr txBox="1"/>
          <p:nvPr/>
        </p:nvSpPr>
        <p:spPr>
          <a:xfrm>
            <a:off x="1840259" y="45852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4D21CE-E3E5-48E0-86BA-0D0429E3C86C}"/>
              </a:ext>
            </a:extLst>
          </p:cNvPr>
          <p:cNvSpPr txBox="1"/>
          <p:nvPr/>
        </p:nvSpPr>
        <p:spPr>
          <a:xfrm>
            <a:off x="1867837" y="51947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E08B7-EA45-4CB8-BE40-81383F789ABE}"/>
              </a:ext>
            </a:extLst>
          </p:cNvPr>
          <p:cNvSpPr txBox="1"/>
          <p:nvPr/>
        </p:nvSpPr>
        <p:spPr>
          <a:xfrm>
            <a:off x="2229264" y="51815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B902234-2B89-4CE6-939B-E3D005ECA929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2183159" y="42032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EBE54CE-98BB-4389-91E0-149BFA628285}"/>
              </a:ext>
            </a:extLst>
          </p:cNvPr>
          <p:cNvSpPr txBox="1"/>
          <p:nvPr/>
        </p:nvSpPr>
        <p:spPr>
          <a:xfrm>
            <a:off x="1737871" y="432101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BSSID11 (addr11)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886C8AA-03E8-46D1-9DAB-ACDDFB0C26E2}"/>
              </a:ext>
            </a:extLst>
          </p:cNvPr>
          <p:cNvSpPr/>
          <p:nvPr/>
        </p:nvSpPr>
        <p:spPr>
          <a:xfrm>
            <a:off x="1295400" y="4306867"/>
            <a:ext cx="6428221" cy="1121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40FE37-6336-4D5B-87A9-EB25AF2E1AC8}"/>
              </a:ext>
            </a:extLst>
          </p:cNvPr>
          <p:cNvSpPr/>
          <p:nvPr/>
        </p:nvSpPr>
        <p:spPr bwMode="auto">
          <a:xfrm>
            <a:off x="3543917" y="44977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392F80-C6D7-4343-8BDF-9C673D118AC5}"/>
              </a:ext>
            </a:extLst>
          </p:cNvPr>
          <p:cNvSpPr/>
          <p:nvPr/>
        </p:nvSpPr>
        <p:spPr bwMode="auto">
          <a:xfrm>
            <a:off x="3659050" y="48977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6AF999-B510-4669-9608-16C273FDAD11}"/>
              </a:ext>
            </a:extLst>
          </p:cNvPr>
          <p:cNvSpPr/>
          <p:nvPr/>
        </p:nvSpPr>
        <p:spPr bwMode="auto">
          <a:xfrm>
            <a:off x="3967133" y="48977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A7DB57-120F-4FB9-95D3-BDA27784D6DC}"/>
              </a:ext>
            </a:extLst>
          </p:cNvPr>
          <p:cNvSpPr txBox="1"/>
          <p:nvPr/>
        </p:nvSpPr>
        <p:spPr>
          <a:xfrm>
            <a:off x="3151759" y="4492388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9843AB-4AAD-48E2-B04C-93E36FF8339E}"/>
              </a:ext>
            </a:extLst>
          </p:cNvPr>
          <p:cNvSpPr txBox="1"/>
          <p:nvPr/>
        </p:nvSpPr>
        <p:spPr>
          <a:xfrm>
            <a:off x="3222033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Addr12 (AP12)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5BC75E-113C-4591-903B-71B3AF512C23}"/>
              </a:ext>
            </a:extLst>
          </p:cNvPr>
          <p:cNvSpPr txBox="1"/>
          <p:nvPr/>
        </p:nvSpPr>
        <p:spPr>
          <a:xfrm>
            <a:off x="4138583" y="49065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Addr22 (AP22)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06BA83-0425-437A-8437-47EAA669C79F}"/>
              </a:ext>
            </a:extLst>
          </p:cNvPr>
          <p:cNvSpPr txBox="1"/>
          <p:nvPr/>
        </p:nvSpPr>
        <p:spPr>
          <a:xfrm>
            <a:off x="3543917" y="45852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5365FCF-C64F-4969-85FE-05645C6D06C7}"/>
              </a:ext>
            </a:extLst>
          </p:cNvPr>
          <p:cNvSpPr txBox="1"/>
          <p:nvPr/>
        </p:nvSpPr>
        <p:spPr>
          <a:xfrm>
            <a:off x="3571496" y="51947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BC342AB-F328-4F4E-B24C-D12D1A649F39}"/>
              </a:ext>
            </a:extLst>
          </p:cNvPr>
          <p:cNvSpPr txBox="1"/>
          <p:nvPr/>
        </p:nvSpPr>
        <p:spPr>
          <a:xfrm>
            <a:off x="3932923" y="51815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F66E674-0A76-4B54-89FF-2CA6D4755FDD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3886817" y="42032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0D915B0-2EA6-4F50-8998-624B994A486D}"/>
              </a:ext>
            </a:extLst>
          </p:cNvPr>
          <p:cNvSpPr txBox="1"/>
          <p:nvPr/>
        </p:nvSpPr>
        <p:spPr>
          <a:xfrm>
            <a:off x="3470983" y="431379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BSSID12 (addr12)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66F7E9B-49CB-4CBD-9031-07AB928DEA04}"/>
              </a:ext>
            </a:extLst>
          </p:cNvPr>
          <p:cNvSpPr/>
          <p:nvPr/>
        </p:nvSpPr>
        <p:spPr bwMode="auto">
          <a:xfrm>
            <a:off x="5019809" y="4486250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3F6CD8-909F-4BB1-B955-BC26239F9BCA}"/>
              </a:ext>
            </a:extLst>
          </p:cNvPr>
          <p:cNvSpPr/>
          <p:nvPr/>
        </p:nvSpPr>
        <p:spPr bwMode="auto">
          <a:xfrm>
            <a:off x="5134941" y="4886300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577202-3DDE-4F40-8A63-9A80906315A0}"/>
              </a:ext>
            </a:extLst>
          </p:cNvPr>
          <p:cNvSpPr/>
          <p:nvPr/>
        </p:nvSpPr>
        <p:spPr bwMode="auto">
          <a:xfrm>
            <a:off x="5443024" y="4886300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3D179B6-BA81-4EB7-B0E6-047A993C1511}"/>
              </a:ext>
            </a:extLst>
          </p:cNvPr>
          <p:cNvSpPr txBox="1"/>
          <p:nvPr/>
        </p:nvSpPr>
        <p:spPr>
          <a:xfrm>
            <a:off x="4635564" y="4471779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A7B52E-5C13-4BB1-AEFC-C58809D68878}"/>
              </a:ext>
            </a:extLst>
          </p:cNvPr>
          <p:cNvSpPr txBox="1"/>
          <p:nvPr/>
        </p:nvSpPr>
        <p:spPr>
          <a:xfrm>
            <a:off x="4697924" y="48950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Addr13 (AP13)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CF888FE-5047-486D-AC6D-92B8B58D825E}"/>
              </a:ext>
            </a:extLst>
          </p:cNvPr>
          <p:cNvSpPr txBox="1"/>
          <p:nvPr/>
        </p:nvSpPr>
        <p:spPr>
          <a:xfrm>
            <a:off x="5614474" y="48950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Addr23 (AP23)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D397902-3F81-48C9-BEF7-8273644CEA0D}"/>
              </a:ext>
            </a:extLst>
          </p:cNvPr>
          <p:cNvSpPr txBox="1"/>
          <p:nvPr/>
        </p:nvSpPr>
        <p:spPr>
          <a:xfrm>
            <a:off x="5019809" y="4573726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FB58BBA-A8BE-4CF6-959A-9E95321FE93F}"/>
              </a:ext>
            </a:extLst>
          </p:cNvPr>
          <p:cNvSpPr txBox="1"/>
          <p:nvPr/>
        </p:nvSpPr>
        <p:spPr>
          <a:xfrm>
            <a:off x="5047387" y="5183266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B9966A7-D989-4F8B-AAEA-F67B29BD4BD7}"/>
              </a:ext>
            </a:extLst>
          </p:cNvPr>
          <p:cNvSpPr txBox="1"/>
          <p:nvPr/>
        </p:nvSpPr>
        <p:spPr>
          <a:xfrm>
            <a:off x="5408814" y="5170059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F1E5B1C-08CF-46CB-86D6-7A1693E6F132}"/>
              </a:ext>
            </a:extLst>
          </p:cNvPr>
          <p:cNvCxnSpPr>
            <a:cxnSpLocks/>
            <a:endCxn id="40" idx="0"/>
          </p:cNvCxnSpPr>
          <p:nvPr/>
        </p:nvCxnSpPr>
        <p:spPr bwMode="auto">
          <a:xfrm>
            <a:off x="5362709" y="4191749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FC54112-6AB1-4B94-AF0D-3DFF220C39CC}"/>
              </a:ext>
            </a:extLst>
          </p:cNvPr>
          <p:cNvSpPr txBox="1"/>
          <p:nvPr/>
        </p:nvSpPr>
        <p:spPr>
          <a:xfrm>
            <a:off x="5006120" y="4309246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BSSID13 (addr13)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614EFF2-EDBD-4D85-B273-7BA84B691922}"/>
              </a:ext>
            </a:extLst>
          </p:cNvPr>
          <p:cNvSpPr/>
          <p:nvPr/>
        </p:nvSpPr>
        <p:spPr bwMode="auto">
          <a:xfrm>
            <a:off x="6586835" y="4485502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EC32C3A-A43A-4FDC-BC57-0F5B64A55F67}"/>
              </a:ext>
            </a:extLst>
          </p:cNvPr>
          <p:cNvSpPr/>
          <p:nvPr/>
        </p:nvSpPr>
        <p:spPr bwMode="auto">
          <a:xfrm>
            <a:off x="6701967" y="4885552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171E269-CB22-45A4-8297-5A8A80B8C46E}"/>
              </a:ext>
            </a:extLst>
          </p:cNvPr>
          <p:cNvSpPr/>
          <p:nvPr/>
        </p:nvSpPr>
        <p:spPr bwMode="auto">
          <a:xfrm>
            <a:off x="7010050" y="4885552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926A0BB-646A-472A-A98E-8976164BE08A}"/>
              </a:ext>
            </a:extLst>
          </p:cNvPr>
          <p:cNvSpPr txBox="1"/>
          <p:nvPr/>
        </p:nvSpPr>
        <p:spPr>
          <a:xfrm>
            <a:off x="6194676" y="4492685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3885C0-D68B-48CA-A4BE-A0E5C55C3823}"/>
              </a:ext>
            </a:extLst>
          </p:cNvPr>
          <p:cNvSpPr txBox="1"/>
          <p:nvPr/>
        </p:nvSpPr>
        <p:spPr>
          <a:xfrm>
            <a:off x="6264950" y="48943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Addr14 (AP14)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246DAA-3EFC-452E-A2EF-F7125B827BA5}"/>
              </a:ext>
            </a:extLst>
          </p:cNvPr>
          <p:cNvSpPr txBox="1"/>
          <p:nvPr/>
        </p:nvSpPr>
        <p:spPr>
          <a:xfrm>
            <a:off x="7181500" y="48943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Addr24 (AP24)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632F536-EA8D-4755-B55D-A19532E46D93}"/>
              </a:ext>
            </a:extLst>
          </p:cNvPr>
          <p:cNvSpPr txBox="1"/>
          <p:nvPr/>
        </p:nvSpPr>
        <p:spPr>
          <a:xfrm>
            <a:off x="6586835" y="4572978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8E956D6-275D-4FF9-98BA-F8BF43AFF243}"/>
              </a:ext>
            </a:extLst>
          </p:cNvPr>
          <p:cNvSpPr txBox="1"/>
          <p:nvPr/>
        </p:nvSpPr>
        <p:spPr>
          <a:xfrm>
            <a:off x="6614413" y="518251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124B1FB-FC11-45B5-BA72-20D6AAC11E8A}"/>
              </a:ext>
            </a:extLst>
          </p:cNvPr>
          <p:cNvSpPr txBox="1"/>
          <p:nvPr/>
        </p:nvSpPr>
        <p:spPr>
          <a:xfrm>
            <a:off x="6975840" y="5169310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BEA9FF1-35D9-4FD9-BDF3-C315840AEE60}"/>
              </a:ext>
            </a:extLst>
          </p:cNvPr>
          <p:cNvCxnSpPr>
            <a:cxnSpLocks/>
            <a:endCxn id="51" idx="0"/>
          </p:cNvCxnSpPr>
          <p:nvPr/>
        </p:nvCxnSpPr>
        <p:spPr bwMode="auto">
          <a:xfrm>
            <a:off x="6929735" y="4191000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F11D45A-2DE2-4E0E-8AD5-8E3FCA12EEB8}"/>
              </a:ext>
            </a:extLst>
          </p:cNvPr>
          <p:cNvSpPr txBox="1"/>
          <p:nvPr/>
        </p:nvSpPr>
        <p:spPr>
          <a:xfrm>
            <a:off x="6541258" y="431425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BSSID14 (addr14)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4BAACC9-3D3B-428D-A660-E4E91674547D}"/>
              </a:ext>
            </a:extLst>
          </p:cNvPr>
          <p:cNvSpPr txBox="1"/>
          <p:nvPr/>
        </p:nvSpPr>
        <p:spPr>
          <a:xfrm>
            <a:off x="2077327" y="5472238"/>
            <a:ext cx="29331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/>
              <a:t>APs with Addr11, 12, 13, 14 are defined by a Multiple BSSID element.</a:t>
            </a:r>
          </a:p>
          <a:p>
            <a:r>
              <a:rPr lang="en-US" sz="675" dirty="0"/>
              <a:t>APs with Addr21, 22, 23, 24 are defined by a Multiple BSSID element.</a:t>
            </a:r>
            <a:endParaRPr lang="en-US" sz="60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404E04F2-CE38-4180-8B6B-7D8B33FE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C6363178-A957-4A36-BE3F-9A734609C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63B6DE00-876D-4FB1-B9C0-72698A8A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161687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00"/>
            <a:ext cx="8955349" cy="367868"/>
          </a:xfrm>
        </p:spPr>
        <p:txBody>
          <a:bodyPr/>
          <a:lstStyle/>
          <a:p>
            <a:r>
              <a:rPr lang="en-US" sz="2100" dirty="0"/>
              <a:t>SSID and Security of AP Affiliated with AP MLD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107480"/>
            <a:ext cx="9144000" cy="50838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SSID:</a:t>
            </a:r>
          </a:p>
          <a:p>
            <a:pPr lvl="1"/>
            <a:r>
              <a:rPr lang="en-US" sz="1800" kern="0" dirty="0"/>
              <a:t>An AP in a link affiliated with an AP MLD belongs to one SSID:</a:t>
            </a:r>
          </a:p>
          <a:p>
            <a:pPr lvl="2"/>
            <a:r>
              <a:rPr lang="en-US" sz="1800" kern="0" dirty="0">
                <a:solidFill>
                  <a:schemeClr val="tx1"/>
                </a:solidFill>
              </a:rPr>
              <a:t>A non-EHT STA associated with the AP and a STA MLD that has multi-link association with the AP MLD through the AP see the same SSID</a:t>
            </a:r>
            <a:r>
              <a:rPr lang="en-US" sz="1800" kern="0" dirty="0"/>
              <a:t>.</a:t>
            </a:r>
          </a:p>
          <a:p>
            <a:pPr lvl="2"/>
            <a:r>
              <a:rPr lang="en-US" sz="1600" kern="0" dirty="0"/>
              <a:t>In order for the AP device supports different SSIDs in the link, multiple virtual APs are announced in the link.</a:t>
            </a:r>
          </a:p>
          <a:p>
            <a:pPr lvl="1"/>
            <a:r>
              <a:rPr lang="en-US" sz="1800" kern="0" dirty="0"/>
              <a:t>All the APs affiliated with an AP MLD belongs to one SSID</a:t>
            </a:r>
          </a:p>
          <a:p>
            <a:r>
              <a:rPr lang="en-US" sz="1800" kern="0" dirty="0"/>
              <a:t>Security:</a:t>
            </a:r>
          </a:p>
          <a:p>
            <a:pPr lvl="1"/>
            <a:r>
              <a:rPr lang="en-US" sz="1800" kern="0" dirty="0"/>
              <a:t>An AP in a link affiliated with AP MLD supports one security policy:</a:t>
            </a:r>
          </a:p>
          <a:p>
            <a:pPr lvl="2"/>
            <a:r>
              <a:rPr lang="en-US" sz="1800" kern="0" dirty="0">
                <a:solidFill>
                  <a:schemeClr val="tx1"/>
                </a:solidFill>
              </a:rPr>
              <a:t>A non-EHT STA associated with the AP and a STA MLD that has multi-link association with the AP MLD through the AP see the same security policy</a:t>
            </a:r>
            <a:r>
              <a:rPr lang="en-US" sz="1800" kern="0" dirty="0"/>
              <a:t>.</a:t>
            </a:r>
          </a:p>
          <a:p>
            <a:pPr lvl="1"/>
            <a:r>
              <a:rPr lang="en-US" sz="1800" kern="0" dirty="0"/>
              <a:t>In order for the AP device supports different security policies in the link, multiple virtual APs are announced in the link where each virtual AP announces its own security policy.</a:t>
            </a:r>
          </a:p>
          <a:p>
            <a:endParaRPr lang="en-US" sz="1800" kern="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B1A862E0-2CC6-4EFC-8801-7AE4C72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67BD206A-A080-459A-8F8C-69351280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A15471-DED4-472F-AF7F-57EEB651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110663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00"/>
            <a:ext cx="8955349" cy="367868"/>
          </a:xfrm>
        </p:spPr>
        <p:txBody>
          <a:bodyPr/>
          <a:lstStyle/>
          <a:p>
            <a:r>
              <a:rPr lang="en-US" sz="2100" dirty="0"/>
              <a:t>Inheritance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107480"/>
            <a:ext cx="9144000" cy="50838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600" kern="0" dirty="0"/>
              <a:t>Recap: The inheritance similar to 802.11ax is used for MLO: </a:t>
            </a:r>
          </a:p>
          <a:p>
            <a:pPr lvl="1"/>
            <a:r>
              <a:rPr lang="en-US" sz="1600" dirty="0"/>
              <a:t>Non-Inheritance element defines which information is not inherited by the reported STA from the reporting AP as the frame transmitter or the reporting AP as the non-transmitted BSSID</a:t>
            </a:r>
            <a:r>
              <a:rPr lang="en-US" sz="1600" kern="0" dirty="0"/>
              <a:t>.</a:t>
            </a:r>
          </a:p>
          <a:p>
            <a:pPr lvl="1"/>
            <a:r>
              <a:rPr lang="en-US" sz="1600" kern="0" dirty="0"/>
              <a:t>Otherwise the information of the reporting AP is inherited.</a:t>
            </a:r>
          </a:p>
          <a:p>
            <a:pPr lvl="1"/>
            <a:endParaRPr lang="en-US" sz="1600" kern="0" dirty="0"/>
          </a:p>
          <a:p>
            <a:pPr lvl="1"/>
            <a:r>
              <a:rPr lang="en-US" sz="1600" kern="0" dirty="0"/>
              <a:t>Issue: there is some cases where no inheritance is preferable.</a:t>
            </a:r>
          </a:p>
          <a:p>
            <a:endParaRPr lang="en-US" sz="1800" kern="0" dirty="0"/>
          </a:p>
          <a:p>
            <a:r>
              <a:rPr lang="en-US" sz="1800" kern="0" dirty="0"/>
              <a:t>One mode is defined where no-inheritance is applied to the reported </a:t>
            </a:r>
            <a:r>
              <a:rPr lang="en-US" sz="1800" kern="0"/>
              <a:t>AP.</a:t>
            </a:r>
            <a:endParaRPr lang="en-US" sz="1800" kern="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B1A862E0-2CC6-4EFC-8801-7AE4C72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67BD206A-A080-459A-8F8C-69351280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A15471-DED4-472F-AF7F-57EEB651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428144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09600"/>
            <a:ext cx="8955349" cy="367868"/>
          </a:xfrm>
        </p:spPr>
        <p:txBody>
          <a:bodyPr/>
          <a:lstStyle/>
          <a:p>
            <a:r>
              <a:rPr lang="en-US" sz="1800" dirty="0"/>
              <a:t>Incomplete Information after Multi-Link Association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037933"/>
            <a:ext cx="9144000" cy="3283345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600" kern="0" dirty="0"/>
              <a:t>Through the Probe Response in one link (e.g. link 1), a STA MLD may not know the Multiple BSSID arrangement: </a:t>
            </a:r>
          </a:p>
          <a:p>
            <a:pPr lvl="1"/>
            <a:r>
              <a:rPr lang="en-US" sz="1600" kern="0" dirty="0"/>
              <a:t>The Per Link Info for an AP in another link (e.g. link2) doesn’t include the Multiple BSSID element. </a:t>
            </a:r>
          </a:p>
          <a:p>
            <a:pPr lvl="2"/>
            <a:r>
              <a:rPr lang="en-US" sz="1400" kern="0" dirty="0"/>
              <a:t>Every AP’s Beacon in the link carries the AP in another link that is affiliated with the same AP MLD as the Beacon transmitter. </a:t>
            </a:r>
          </a:p>
          <a:p>
            <a:r>
              <a:rPr lang="en-US" sz="1800" kern="0" dirty="0"/>
              <a:t>In the Association Response frame, the Multiple BSSID element and/or Multiple BSSID Configuration element are not carried.</a:t>
            </a:r>
          </a:p>
          <a:p>
            <a:r>
              <a:rPr lang="en-US" sz="1800" kern="0" dirty="0"/>
              <a:t>After association, the following features don’t work correctly:</a:t>
            </a:r>
          </a:p>
          <a:p>
            <a:pPr lvl="1"/>
            <a:r>
              <a:rPr lang="en-US" sz="1600" kern="0" dirty="0"/>
              <a:t>NAV maintenance.</a:t>
            </a:r>
          </a:p>
          <a:p>
            <a:pPr lvl="2"/>
            <a:r>
              <a:rPr lang="en-US" sz="1600" kern="0" dirty="0"/>
              <a:t>Some PPDUs from APs that are in same device with associated AP may be discarded.</a:t>
            </a:r>
          </a:p>
          <a:p>
            <a:pPr lvl="1"/>
            <a:r>
              <a:rPr lang="en-US" sz="1600" dirty="0"/>
              <a:t>Rx Control Frame To </a:t>
            </a:r>
            <a:r>
              <a:rPr lang="en-US" sz="1600" dirty="0" err="1"/>
              <a:t>MultiBSS</a:t>
            </a:r>
            <a:r>
              <a:rPr lang="en-US" sz="1600" dirty="0"/>
              <a:t> doesn’t work correctly</a:t>
            </a:r>
            <a:r>
              <a:rPr lang="en-US" sz="1600" kern="0" dirty="0"/>
              <a:t>.</a:t>
            </a:r>
          </a:p>
          <a:p>
            <a:pPr lvl="2"/>
            <a:r>
              <a:rPr lang="en-US" sz="1400" kern="0" dirty="0"/>
              <a:t>The transmitted BSSID is not known.</a:t>
            </a:r>
          </a:p>
          <a:p>
            <a:pPr lvl="2"/>
            <a:endParaRPr lang="en-US" sz="1400" kern="0" dirty="0"/>
          </a:p>
          <a:p>
            <a:endParaRPr lang="en-US" sz="1800" kern="0" dirty="0"/>
          </a:p>
        </p:txBody>
      </p:sp>
      <p:sp>
        <p:nvSpPr>
          <p:cNvPr id="107" name="Slide Number Placeholder 2">
            <a:extLst>
              <a:ext uri="{FF2B5EF4-FFF2-40B4-BE49-F238E27FC236}">
                <a16:creationId xmlns:a16="http://schemas.microsoft.com/office/drawing/2014/main" id="{5B9D9029-C4AC-48A8-9D46-5F62AB46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8" name="Footer Placeholder 4">
            <a:extLst>
              <a:ext uri="{FF2B5EF4-FFF2-40B4-BE49-F238E27FC236}">
                <a16:creationId xmlns:a16="http://schemas.microsoft.com/office/drawing/2014/main" id="{A52037B7-76E5-4531-918A-12685317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9" name="Date Placeholder 3">
            <a:extLst>
              <a:ext uri="{FF2B5EF4-FFF2-40B4-BE49-F238E27FC236}">
                <a16:creationId xmlns:a16="http://schemas.microsoft.com/office/drawing/2014/main" id="{B39E00D2-BDDF-4B62-BF7E-CE6D07FA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16728F4-C21D-4094-A8A7-5B9106589770}"/>
              </a:ext>
            </a:extLst>
          </p:cNvPr>
          <p:cNvSpPr/>
          <p:nvPr/>
        </p:nvSpPr>
        <p:spPr bwMode="auto">
          <a:xfrm>
            <a:off x="2938517" y="47263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9A22D97-5465-42B5-91FB-23FEC7D879F1}"/>
              </a:ext>
            </a:extLst>
          </p:cNvPr>
          <p:cNvSpPr/>
          <p:nvPr/>
        </p:nvSpPr>
        <p:spPr bwMode="auto">
          <a:xfrm>
            <a:off x="3053649" y="51263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2609F95-631F-4549-B988-028E81B8EE35}"/>
              </a:ext>
            </a:extLst>
          </p:cNvPr>
          <p:cNvSpPr/>
          <p:nvPr/>
        </p:nvSpPr>
        <p:spPr bwMode="auto">
          <a:xfrm>
            <a:off x="3361732" y="51263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C7579D8-5C48-4953-B5F5-BDBED7BFACDF}"/>
              </a:ext>
            </a:extLst>
          </p:cNvPr>
          <p:cNvSpPr txBox="1"/>
          <p:nvPr/>
        </p:nvSpPr>
        <p:spPr>
          <a:xfrm>
            <a:off x="2546358" y="4740910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41A2933-2698-4928-81B7-6B8B4D3A7AE1}"/>
              </a:ext>
            </a:extLst>
          </p:cNvPr>
          <p:cNvSpPr txBox="1"/>
          <p:nvPr/>
        </p:nvSpPr>
        <p:spPr>
          <a:xfrm>
            <a:off x="2616632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Addr11 (AP11)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2F3D5BA-285A-415D-A03A-4338B64B2F6C}"/>
              </a:ext>
            </a:extLst>
          </p:cNvPr>
          <p:cNvSpPr txBox="1"/>
          <p:nvPr/>
        </p:nvSpPr>
        <p:spPr>
          <a:xfrm>
            <a:off x="3533182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Addr21 (AP21)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3D891CC-3BBB-40B9-9499-E8C4317EDE51}"/>
              </a:ext>
            </a:extLst>
          </p:cNvPr>
          <p:cNvSpPr txBox="1"/>
          <p:nvPr/>
        </p:nvSpPr>
        <p:spPr>
          <a:xfrm>
            <a:off x="2938517" y="48138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7249A82-855C-4C93-B2C8-EC7B1D7A9998}"/>
              </a:ext>
            </a:extLst>
          </p:cNvPr>
          <p:cNvSpPr txBox="1"/>
          <p:nvPr/>
        </p:nvSpPr>
        <p:spPr>
          <a:xfrm>
            <a:off x="2966095" y="54233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D699298-5345-4530-98F3-3991FF3D55AF}"/>
              </a:ext>
            </a:extLst>
          </p:cNvPr>
          <p:cNvSpPr txBox="1"/>
          <p:nvPr/>
        </p:nvSpPr>
        <p:spPr>
          <a:xfrm>
            <a:off x="3327522" y="54101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71A8677-52B4-410D-A664-BD1BE4BC5EE6}"/>
              </a:ext>
            </a:extLst>
          </p:cNvPr>
          <p:cNvCxnSpPr>
            <a:cxnSpLocks/>
            <a:endCxn id="110" idx="0"/>
          </p:cNvCxnSpPr>
          <p:nvPr/>
        </p:nvCxnSpPr>
        <p:spPr bwMode="auto">
          <a:xfrm>
            <a:off x="3281417" y="44318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C1B71DDF-092B-4AE9-81F4-E7F912D22A49}"/>
              </a:ext>
            </a:extLst>
          </p:cNvPr>
          <p:cNvSpPr txBox="1"/>
          <p:nvPr/>
        </p:nvSpPr>
        <p:spPr>
          <a:xfrm>
            <a:off x="2836129" y="454961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BSSID11 (addr11)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124FEE3-6620-4749-A7FF-C036A93D3EDD}"/>
              </a:ext>
            </a:extLst>
          </p:cNvPr>
          <p:cNvSpPr/>
          <p:nvPr/>
        </p:nvSpPr>
        <p:spPr>
          <a:xfrm>
            <a:off x="2393658" y="4535467"/>
            <a:ext cx="6428221" cy="1121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49D5290-4A62-404E-854C-1BEF3F7340D0}"/>
              </a:ext>
            </a:extLst>
          </p:cNvPr>
          <p:cNvSpPr/>
          <p:nvPr/>
        </p:nvSpPr>
        <p:spPr bwMode="auto">
          <a:xfrm>
            <a:off x="4642175" y="4726345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4BB5566-611B-4796-9807-90A51E1B3DE8}"/>
              </a:ext>
            </a:extLst>
          </p:cNvPr>
          <p:cNvSpPr/>
          <p:nvPr/>
        </p:nvSpPr>
        <p:spPr bwMode="auto">
          <a:xfrm>
            <a:off x="4757308" y="5126395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D7D3EA9-1290-4EE3-ACFD-A40EC7CDB311}"/>
              </a:ext>
            </a:extLst>
          </p:cNvPr>
          <p:cNvSpPr/>
          <p:nvPr/>
        </p:nvSpPr>
        <p:spPr bwMode="auto">
          <a:xfrm>
            <a:off x="5065391" y="5126395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6B530CA-EEF4-4838-B027-02D15E09CA14}"/>
              </a:ext>
            </a:extLst>
          </p:cNvPr>
          <p:cNvSpPr txBox="1"/>
          <p:nvPr/>
        </p:nvSpPr>
        <p:spPr>
          <a:xfrm>
            <a:off x="4250017" y="4720988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MLD2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0B11167-E91C-4A57-9246-FF51B10BFC0D}"/>
              </a:ext>
            </a:extLst>
          </p:cNvPr>
          <p:cNvSpPr txBox="1"/>
          <p:nvPr/>
        </p:nvSpPr>
        <p:spPr>
          <a:xfrm>
            <a:off x="4320291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Addr12 (AP12)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F20874B-813B-4582-B582-B5EB214A73B1}"/>
              </a:ext>
            </a:extLst>
          </p:cNvPr>
          <p:cNvSpPr txBox="1"/>
          <p:nvPr/>
        </p:nvSpPr>
        <p:spPr>
          <a:xfrm>
            <a:off x="5236841" y="5135146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Addr22 (AP22)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23D1344-544F-4912-9D81-AB4CA783FC20}"/>
              </a:ext>
            </a:extLst>
          </p:cNvPr>
          <p:cNvSpPr txBox="1"/>
          <p:nvPr/>
        </p:nvSpPr>
        <p:spPr>
          <a:xfrm>
            <a:off x="4642175" y="4813822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FC0D1B0-9B1C-4F11-AE02-AA32C2A6D9CE}"/>
              </a:ext>
            </a:extLst>
          </p:cNvPr>
          <p:cNvSpPr txBox="1"/>
          <p:nvPr/>
        </p:nvSpPr>
        <p:spPr>
          <a:xfrm>
            <a:off x="4669754" y="5423361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6B92728-4005-43D7-9F8A-0B63C5610F2F}"/>
              </a:ext>
            </a:extLst>
          </p:cNvPr>
          <p:cNvSpPr txBox="1"/>
          <p:nvPr/>
        </p:nvSpPr>
        <p:spPr>
          <a:xfrm>
            <a:off x="5031181" y="5410154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21C531C-F01E-44D1-A5E7-B267EDCEE93F}"/>
              </a:ext>
            </a:extLst>
          </p:cNvPr>
          <p:cNvCxnSpPr>
            <a:cxnSpLocks/>
            <a:endCxn id="122" idx="0"/>
          </p:cNvCxnSpPr>
          <p:nvPr/>
        </p:nvCxnSpPr>
        <p:spPr bwMode="auto">
          <a:xfrm>
            <a:off x="4985075" y="4431844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47672FF2-613E-4C09-ADB0-F3B11EE6BB6D}"/>
              </a:ext>
            </a:extLst>
          </p:cNvPr>
          <p:cNvSpPr txBox="1"/>
          <p:nvPr/>
        </p:nvSpPr>
        <p:spPr>
          <a:xfrm>
            <a:off x="4569241" y="4542391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BSSID12 (addr12)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2AC1517A-23FC-4B11-8BF6-3A41A065F388}"/>
              </a:ext>
            </a:extLst>
          </p:cNvPr>
          <p:cNvSpPr/>
          <p:nvPr/>
        </p:nvSpPr>
        <p:spPr bwMode="auto">
          <a:xfrm>
            <a:off x="6118067" y="4714850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0EB6BE4-1A6E-4D38-98D2-3AAA7E0C04E7}"/>
              </a:ext>
            </a:extLst>
          </p:cNvPr>
          <p:cNvSpPr/>
          <p:nvPr/>
        </p:nvSpPr>
        <p:spPr bwMode="auto">
          <a:xfrm>
            <a:off x="6233199" y="5114900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EB8D1E0-5B67-4EC9-9E24-E6A0AA75DA31}"/>
              </a:ext>
            </a:extLst>
          </p:cNvPr>
          <p:cNvSpPr/>
          <p:nvPr/>
        </p:nvSpPr>
        <p:spPr bwMode="auto">
          <a:xfrm>
            <a:off x="6541282" y="5114900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BBE336E-84DD-4A26-B60C-886590548CD7}"/>
              </a:ext>
            </a:extLst>
          </p:cNvPr>
          <p:cNvSpPr txBox="1"/>
          <p:nvPr/>
        </p:nvSpPr>
        <p:spPr>
          <a:xfrm>
            <a:off x="5733822" y="4700379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MLD3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A657660-6E9A-4877-8B29-B445292D3FEA}"/>
              </a:ext>
            </a:extLst>
          </p:cNvPr>
          <p:cNvSpPr txBox="1"/>
          <p:nvPr/>
        </p:nvSpPr>
        <p:spPr>
          <a:xfrm>
            <a:off x="5796182" y="51236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Addr13 (AP13)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823FA49-74F4-431F-AC72-DF8E9B4E404A}"/>
              </a:ext>
            </a:extLst>
          </p:cNvPr>
          <p:cNvSpPr txBox="1"/>
          <p:nvPr/>
        </p:nvSpPr>
        <p:spPr>
          <a:xfrm>
            <a:off x="6712732" y="5123651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Addr23 (AP23)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13286C7-2CE4-4A08-9263-59ECC8B5ABA0}"/>
              </a:ext>
            </a:extLst>
          </p:cNvPr>
          <p:cNvSpPr txBox="1"/>
          <p:nvPr/>
        </p:nvSpPr>
        <p:spPr>
          <a:xfrm>
            <a:off x="6118067" y="4802326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F66801B-C31B-4F0E-A3BE-9F16E91EE2D0}"/>
              </a:ext>
            </a:extLst>
          </p:cNvPr>
          <p:cNvSpPr txBox="1"/>
          <p:nvPr/>
        </p:nvSpPr>
        <p:spPr>
          <a:xfrm>
            <a:off x="6145645" y="5411866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F4C7E87-49AA-41B3-9795-FB1BFAD01138}"/>
              </a:ext>
            </a:extLst>
          </p:cNvPr>
          <p:cNvSpPr txBox="1"/>
          <p:nvPr/>
        </p:nvSpPr>
        <p:spPr>
          <a:xfrm>
            <a:off x="6507072" y="5398659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CB4F9578-E0A2-4B8E-AB4E-D30E75B3F2F1}"/>
              </a:ext>
            </a:extLst>
          </p:cNvPr>
          <p:cNvCxnSpPr>
            <a:cxnSpLocks/>
            <a:endCxn id="133" idx="0"/>
          </p:cNvCxnSpPr>
          <p:nvPr/>
        </p:nvCxnSpPr>
        <p:spPr bwMode="auto">
          <a:xfrm>
            <a:off x="6460967" y="4420349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587BED2B-72EE-48F4-BA30-75F4D36A04CC}"/>
              </a:ext>
            </a:extLst>
          </p:cNvPr>
          <p:cNvSpPr txBox="1"/>
          <p:nvPr/>
        </p:nvSpPr>
        <p:spPr>
          <a:xfrm>
            <a:off x="6104378" y="4537846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BSSID13 (addr13)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E68E79C-222F-436C-9E98-7EB97DE4CBE6}"/>
              </a:ext>
            </a:extLst>
          </p:cNvPr>
          <p:cNvSpPr/>
          <p:nvPr/>
        </p:nvSpPr>
        <p:spPr bwMode="auto">
          <a:xfrm>
            <a:off x="7685093" y="4714102"/>
            <a:ext cx="685800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E23F25A-2E66-4391-AEA0-007F4FF905AE}"/>
              </a:ext>
            </a:extLst>
          </p:cNvPr>
          <p:cNvSpPr/>
          <p:nvPr/>
        </p:nvSpPr>
        <p:spPr bwMode="auto">
          <a:xfrm>
            <a:off x="7800225" y="5114152"/>
            <a:ext cx="1714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EA4BBED-4E61-4472-AC4C-1F8ADE7C3EC2}"/>
              </a:ext>
            </a:extLst>
          </p:cNvPr>
          <p:cNvSpPr/>
          <p:nvPr/>
        </p:nvSpPr>
        <p:spPr bwMode="auto">
          <a:xfrm>
            <a:off x="8108308" y="5114152"/>
            <a:ext cx="171450" cy="2857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525">
              <a:latin typeface="Garamond" pitchFamily="18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D5A0FCC-DFA9-43D9-85A1-9C4D365A2E9C}"/>
              </a:ext>
            </a:extLst>
          </p:cNvPr>
          <p:cNvSpPr txBox="1"/>
          <p:nvPr/>
        </p:nvSpPr>
        <p:spPr>
          <a:xfrm>
            <a:off x="7292934" y="4721285"/>
            <a:ext cx="507291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AP MLD4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71944B9-F3F6-4BD7-A4AA-4E07363BD591}"/>
              </a:ext>
            </a:extLst>
          </p:cNvPr>
          <p:cNvSpPr txBox="1"/>
          <p:nvPr/>
        </p:nvSpPr>
        <p:spPr>
          <a:xfrm>
            <a:off x="7363208" y="51229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Addr14 (AP14)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4C20CB-9D77-4EA3-9B4D-AB76F0E94198}"/>
              </a:ext>
            </a:extLst>
          </p:cNvPr>
          <p:cNvSpPr txBox="1"/>
          <p:nvPr/>
        </p:nvSpPr>
        <p:spPr>
          <a:xfrm>
            <a:off x="8279758" y="5122903"/>
            <a:ext cx="48965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MAC with Addr24 (AP24)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CD5ADA5F-BFA8-4026-9387-59F85293894A}"/>
              </a:ext>
            </a:extLst>
          </p:cNvPr>
          <p:cNvSpPr txBox="1"/>
          <p:nvPr/>
        </p:nvSpPr>
        <p:spPr>
          <a:xfrm>
            <a:off x="7685093" y="4801578"/>
            <a:ext cx="606256" cy="17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25" dirty="0"/>
              <a:t>Common MAC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62A5E29-A62C-4F34-91BD-33B48C868B96}"/>
              </a:ext>
            </a:extLst>
          </p:cNvPr>
          <p:cNvSpPr txBox="1"/>
          <p:nvPr/>
        </p:nvSpPr>
        <p:spPr>
          <a:xfrm>
            <a:off x="7712671" y="5411117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BFE4815-3CBE-4101-AB24-D4E4E109C0ED}"/>
              </a:ext>
            </a:extLst>
          </p:cNvPr>
          <p:cNvSpPr txBox="1"/>
          <p:nvPr/>
        </p:nvSpPr>
        <p:spPr>
          <a:xfrm>
            <a:off x="8074098" y="5397910"/>
            <a:ext cx="346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Link2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456D877-247D-4160-9CE6-EBB608414237}"/>
              </a:ext>
            </a:extLst>
          </p:cNvPr>
          <p:cNvCxnSpPr>
            <a:cxnSpLocks/>
            <a:endCxn id="144" idx="0"/>
          </p:cNvCxnSpPr>
          <p:nvPr/>
        </p:nvCxnSpPr>
        <p:spPr bwMode="auto">
          <a:xfrm>
            <a:off x="8027993" y="4419600"/>
            <a:ext cx="0" cy="294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A0612792-BECC-4054-B124-2BCE778E9F9F}"/>
              </a:ext>
            </a:extLst>
          </p:cNvPr>
          <p:cNvSpPr txBox="1"/>
          <p:nvPr/>
        </p:nvSpPr>
        <p:spPr>
          <a:xfrm>
            <a:off x="7639516" y="4542858"/>
            <a:ext cx="1034558" cy="1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5" dirty="0"/>
              <a:t>SAP of BSSID14 (addr14)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3B9825C-088C-4D57-B4F4-D2DFAECE0EF6}"/>
              </a:ext>
            </a:extLst>
          </p:cNvPr>
          <p:cNvSpPr txBox="1"/>
          <p:nvPr/>
        </p:nvSpPr>
        <p:spPr>
          <a:xfrm>
            <a:off x="3175584" y="5700838"/>
            <a:ext cx="4463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APs with Addr11, 12, 13, 14 are not defined by a Multiple BSSID element.</a:t>
            </a:r>
          </a:p>
          <a:p>
            <a:r>
              <a:rPr lang="en-US" sz="1000" dirty="0"/>
              <a:t>APs with Addr21, 22, 23, 24 are defined by a Multiple BSSID element.</a:t>
            </a:r>
          </a:p>
          <a:p>
            <a:r>
              <a:rPr lang="en-US" sz="1000" dirty="0"/>
              <a:t>AP1x and AP2x are affiliated with one AP MLD.</a:t>
            </a:r>
          </a:p>
        </p:txBody>
      </p:sp>
    </p:spTree>
    <p:extLst>
      <p:ext uri="{BB962C8B-B14F-4D97-AF65-F5344CB8AC3E}">
        <p14:creationId xmlns:p14="http://schemas.microsoft.com/office/powerpoint/2010/main" val="140817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9ACA1A2F-89BB-418D-9E00-A4F49F40494C}"/>
              </a:ext>
            </a:extLst>
          </p:cNvPr>
          <p:cNvSpPr/>
          <p:nvPr/>
        </p:nvSpPr>
        <p:spPr>
          <a:xfrm>
            <a:off x="133165" y="5311941"/>
            <a:ext cx="2082692" cy="591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072CAFE-F7D5-4BBD-8DCD-44F1219817F2}"/>
              </a:ext>
            </a:extLst>
          </p:cNvPr>
          <p:cNvSpPr/>
          <p:nvPr/>
        </p:nvSpPr>
        <p:spPr>
          <a:xfrm>
            <a:off x="7787450" y="5279044"/>
            <a:ext cx="1337893" cy="591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31406"/>
            <a:ext cx="8955349" cy="367868"/>
          </a:xfrm>
        </p:spPr>
        <p:txBody>
          <a:bodyPr/>
          <a:lstStyle/>
          <a:p>
            <a:r>
              <a:rPr lang="en-US" sz="2100" dirty="0"/>
              <a:t>Methods to Acquire Full BSS Information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066800"/>
            <a:ext cx="9144000" cy="28956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endParaRPr lang="en-US" sz="1600" kern="0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8F932A3-DAB0-497C-B271-9347EE4C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608B498-C0C7-4479-A104-F6384C653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BE07A96-0F9F-42C9-BB27-68C90ABE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65B41E-B3D4-4B7B-832E-6F88EC97A5EA}"/>
              </a:ext>
            </a:extLst>
          </p:cNvPr>
          <p:cNvSpPr txBox="1">
            <a:spLocks/>
          </p:cNvSpPr>
          <p:nvPr/>
        </p:nvSpPr>
        <p:spPr>
          <a:xfrm>
            <a:off x="0" y="1037933"/>
            <a:ext cx="9144000" cy="328334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The </a:t>
            </a:r>
            <a:r>
              <a:rPr lang="en-US" sz="1800" dirty="0"/>
              <a:t>ML element in (Re)Association Response frame</a:t>
            </a:r>
            <a:r>
              <a:rPr lang="en-US" sz="1800" kern="0" dirty="0"/>
              <a:t> can carry the following information: </a:t>
            </a:r>
          </a:p>
          <a:p>
            <a:pPr lvl="1"/>
            <a:r>
              <a:rPr lang="en-US" sz="1800" kern="0" dirty="0"/>
              <a:t>the transmitted BSSID through Multiple BSSID Index, </a:t>
            </a:r>
          </a:p>
          <a:p>
            <a:pPr lvl="1"/>
            <a:r>
              <a:rPr lang="en-US" sz="1800" kern="0" dirty="0"/>
              <a:t>the </a:t>
            </a:r>
            <a:r>
              <a:rPr lang="en-US" sz="1800" dirty="0" err="1"/>
              <a:t>MaxBSSID</a:t>
            </a:r>
            <a:r>
              <a:rPr lang="en-US" sz="1800" dirty="0"/>
              <a:t> Indicator.</a:t>
            </a:r>
            <a:endParaRPr lang="en-US" sz="1800" kern="0" dirty="0"/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994185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00"/>
            <a:ext cx="8955349" cy="367868"/>
          </a:xfrm>
        </p:spPr>
        <p:txBody>
          <a:bodyPr/>
          <a:lstStyle/>
          <a:p>
            <a:r>
              <a:rPr lang="en-US" sz="2100" dirty="0"/>
              <a:t>Straw Poll 1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107480"/>
            <a:ext cx="9144000" cy="50838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800" kern="0" dirty="0"/>
              <a:t>Do you support that </a:t>
            </a:r>
          </a:p>
          <a:p>
            <a:pPr lvl="1"/>
            <a:r>
              <a:rPr lang="en-US" sz="1800" kern="0" dirty="0"/>
              <a:t>Each AP affiliated with an AP MLD shall have only one SSID that is same as the SSID of the AP MLD.</a:t>
            </a:r>
          </a:p>
          <a:p>
            <a:endParaRPr lang="en-US" sz="1800" kern="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B1A862E0-2CC6-4EFC-8801-7AE4C72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67BD206A-A080-459A-8F8C-69351280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A15471-DED4-472F-AF7F-57EEB651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82847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00"/>
            <a:ext cx="8955349" cy="367868"/>
          </a:xfrm>
        </p:spPr>
        <p:txBody>
          <a:bodyPr/>
          <a:lstStyle/>
          <a:p>
            <a:r>
              <a:rPr lang="en-US" sz="2100" dirty="0"/>
              <a:t>Straw Poll 2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107480"/>
            <a:ext cx="9144000" cy="50838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1600" kern="0" dirty="0"/>
              <a:t>Do you support to define a </a:t>
            </a:r>
            <a:r>
              <a:rPr lang="en-US" sz="1800" kern="0" dirty="0"/>
              <a:t>mode where no-inheritance is applied to the reported AP?</a:t>
            </a:r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B1A862E0-2CC6-4EFC-8801-7AE4C72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67BD206A-A080-459A-8F8C-69351280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A15471-DED4-472F-AF7F-57EEB651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70683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00"/>
            <a:ext cx="8955349" cy="367868"/>
          </a:xfrm>
        </p:spPr>
        <p:txBody>
          <a:bodyPr/>
          <a:lstStyle/>
          <a:p>
            <a:r>
              <a:rPr lang="en-US" sz="2100" dirty="0"/>
              <a:t>Straw Poll 3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E300EB2-1588-4A67-B0F2-E878E6F96D3C}"/>
              </a:ext>
            </a:extLst>
          </p:cNvPr>
          <p:cNvSpPr txBox="1">
            <a:spLocks/>
          </p:cNvSpPr>
          <p:nvPr/>
        </p:nvSpPr>
        <p:spPr>
          <a:xfrm>
            <a:off x="0" y="1107480"/>
            <a:ext cx="9144000" cy="50838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fontAlgn="base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fontAlgn="base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lvl="0"/>
            <a:r>
              <a:rPr lang="en-US" sz="1800" dirty="0"/>
              <a:t>Do you support that the reported AP’s profile in the ML element in Association Response frame shall carry the following information if the reported AP is a non-transmitted BSSID: the non-transmitted BSSID index, the </a:t>
            </a:r>
            <a:r>
              <a:rPr lang="en-US" sz="1800" dirty="0" err="1"/>
              <a:t>MaxBSSID</a:t>
            </a:r>
            <a:r>
              <a:rPr lang="en-US" sz="1800" dirty="0"/>
              <a:t> Indicator?</a:t>
            </a:r>
          </a:p>
          <a:p>
            <a:pPr lvl="1"/>
            <a:r>
              <a:rPr lang="en-US" sz="1800" dirty="0"/>
              <a:t>Signaling TBD</a:t>
            </a:r>
          </a:p>
          <a:p>
            <a:endParaRPr lang="en-US" sz="1600" kern="0" dirty="0"/>
          </a:p>
          <a:p>
            <a:endParaRPr lang="en-US" sz="1800" kern="0" dirty="0"/>
          </a:p>
        </p:txBody>
      </p:sp>
      <p:sp>
        <p:nvSpPr>
          <p:cNvPr id="63" name="Slide Number Placeholder 2">
            <a:extLst>
              <a:ext uri="{FF2B5EF4-FFF2-40B4-BE49-F238E27FC236}">
                <a16:creationId xmlns:a16="http://schemas.microsoft.com/office/drawing/2014/main" id="{B1A862E0-2CC6-4EFC-8801-7AE4C72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67BD206A-A080-459A-8F8C-69351280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A15471-DED4-472F-AF7F-57EEB651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06/01/2020</a:t>
            </a:r>
          </a:p>
        </p:txBody>
      </p:sp>
    </p:spTree>
    <p:extLst>
      <p:ext uri="{BB962C8B-B14F-4D97-AF65-F5344CB8AC3E}">
        <p14:creationId xmlns:p14="http://schemas.microsoft.com/office/powerpoint/2010/main" val="3225673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1017</Words>
  <Application>Microsoft Office PowerPoint</Application>
  <PresentationFormat>On-screen Show (4:3)</PresentationFormat>
  <Paragraphs>167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Garamond</vt:lpstr>
      <vt:lpstr>Times New Roman</vt:lpstr>
      <vt:lpstr>Wingdings</vt:lpstr>
      <vt:lpstr>802-11-Submission</vt:lpstr>
      <vt:lpstr>MLO BSS Information Transmission with and without Multiple BSSID</vt:lpstr>
      <vt:lpstr>Recap: AP MLD with and without Multiple BSSID in Multiple Links </vt:lpstr>
      <vt:lpstr>SSID and Security of AP Affiliated with AP MLD</vt:lpstr>
      <vt:lpstr>Inheritance </vt:lpstr>
      <vt:lpstr>Incomplete Information after Multi-Link Association</vt:lpstr>
      <vt:lpstr>Methods to Acquire Full BSS Information</vt:lpstr>
      <vt:lpstr>Straw Poll 1</vt:lpstr>
      <vt:lpstr>Straw Poll 2</vt:lpstr>
      <vt:lpstr>Straw Poll 3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2114</cp:revision>
  <cp:lastPrinted>1998-02-10T13:28:06Z</cp:lastPrinted>
  <dcterms:created xsi:type="dcterms:W3CDTF">2007-05-21T21:00:37Z</dcterms:created>
  <dcterms:modified xsi:type="dcterms:W3CDTF">2020-06-02T01:23:27Z</dcterms:modified>
  <cp:category>Submission</cp:category>
</cp:coreProperties>
</file>