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51"/>
  </p:notesMasterIdLst>
  <p:handoutMasterIdLst>
    <p:handoutMasterId r:id="rId52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  <p:sldId id="486" r:id="rId43"/>
    <p:sldId id="488" r:id="rId44"/>
    <p:sldId id="493" r:id="rId45"/>
    <p:sldId id="496" r:id="rId46"/>
    <p:sldId id="499" r:id="rId47"/>
    <p:sldId id="497" r:id="rId48"/>
    <p:sldId id="498" r:id="rId49"/>
    <p:sldId id="495" r:id="rId5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AAEB6-8EB9-48CC-AA17-0C81BC246AD2}" v="170" dt="2020-11-01T17:41:43.6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802.11-20/0841r31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hyperlink" Target="https://mentor.ieee.org/802.11/dcn/20/11-20-1353-05-00be-pdt-mac-eht-bss-operation.docx" TargetMode="External"/><Relationship Id="rId18" Type="http://schemas.openxmlformats.org/officeDocument/2006/relationships/hyperlink" Target="https://mentor.ieee.org/802.11/dcn/20/11-20-1395-14-00be-pdt-mac-mlo-multi-link-channel-access-general-non-str.docx" TargetMode="External"/><Relationship Id="rId26" Type="http://schemas.openxmlformats.org/officeDocument/2006/relationships/hyperlink" Target="https://mentor.ieee.org/802.11/dcn/20/11-20-1320-09-00be-pdt-mac-mlo-multi-link-channel-access-capability-signaling.docx" TargetMode="External"/><Relationship Id="rId39" Type="http://schemas.openxmlformats.org/officeDocument/2006/relationships/hyperlink" Target="https://mentor.ieee.org/802.11/dcn/20/11-20-1253-06-00be-pdt-phy-modulation-accuracy.docx" TargetMode="External"/><Relationship Id="rId21" Type="http://schemas.openxmlformats.org/officeDocument/2006/relationships/hyperlink" Target="https://mentor.ieee.org/802.11/dcn/20/11-20-1408-02-00be-pdt-mac-txop-preamble-puncturing.docx" TargetMode="External"/><Relationship Id="rId34" Type="http://schemas.openxmlformats.org/officeDocument/2006/relationships/hyperlink" Target="https://mentor.ieee.org/802.11/dcn/20/11-20-1153-03-00be-pdt-phy-timing-related-parameters.docx" TargetMode="External"/><Relationship Id="rId42" Type="http://schemas.openxmlformats.org/officeDocument/2006/relationships/hyperlink" Target="https://mentor.ieee.org/802.11/dcn/20/11-20-1294-04-00be-pdt-phy-eht-plme.docx" TargetMode="External"/><Relationship Id="rId47" Type="http://schemas.openxmlformats.org/officeDocument/2006/relationships/hyperlink" Target="https://mentor.ieee.org/802.11/dcn/20/11-20-1338-06-00be-pdt-phy-eht-modulation-and-coding-eht-mcss.docx" TargetMode="External"/><Relationship Id="rId50" Type="http://schemas.openxmlformats.org/officeDocument/2006/relationships/hyperlink" Target="https://mentor.ieee.org/802.11/dcn/20/11-20-1340-02-00be-pdt-phy-packet-extension.docx" TargetMode="External"/><Relationship Id="rId55" Type="http://schemas.openxmlformats.org/officeDocument/2006/relationships/hyperlink" Target="https://mentor.ieee.org/802.11/dcn/20/11-20-1404-02-00be-pdt-phy-support-for-non-ht-ht-vht-he-format-and-regulatory.doc" TargetMode="External"/><Relationship Id="rId63" Type="http://schemas.openxmlformats.org/officeDocument/2006/relationships/hyperlink" Target="https://mentor.ieee.org/802.11/dcn/20/11-20-1480-01-00be-pdt-phy-s-flatness.docx" TargetMode="External"/><Relationship Id="rId7" Type="http://schemas.openxmlformats.org/officeDocument/2006/relationships/hyperlink" Target="https://mentor.ieee.org/802.11/dcn/20/11-20-1271-07-00be-pdt-mac-mlo-multi-link-channel-access-end-ppdu-alignment.docx" TargetMode="External"/><Relationship Id="rId2" Type="http://schemas.openxmlformats.org/officeDocument/2006/relationships/hyperlink" Target="https://mentor.ieee.org/802.11/dcn/20/11-20-1256-03-00be-pdt-mac-mlo-tid-mapping-link-management-default-mode-and-enablement.docx" TargetMode="External"/><Relationship Id="rId16" Type="http://schemas.openxmlformats.org/officeDocument/2006/relationships/hyperlink" Target="https://mentor.ieee.org/802.11/dcn/20/11-20-1336-05-00be-11be-spec-text-for-mlo-ba-share-and-extension-of-sn-space.docx" TargetMode="External"/><Relationship Id="rId20" Type="http://schemas.openxmlformats.org/officeDocument/2006/relationships/hyperlink" Target="https://mentor.ieee.org/802.11/dcn/20/11-20-1409-03-00be-pdt-mac-sta-id.docx" TargetMode="External"/><Relationship Id="rId29" Type="http://schemas.openxmlformats.org/officeDocument/2006/relationships/hyperlink" Target="https://mentor.ieee.org/802.11/dcn/20/11-20-1434-06-00be-pdt-for-ns-ep-priority-access.docx" TargetMode="External"/><Relationship Id="rId41" Type="http://schemas.openxmlformats.org/officeDocument/2006/relationships/hyperlink" Target="https://mentor.ieee.org/802.11/dcn/20/11-20-1229-03-00be-pdt-phy-channel-numbering-and-channelization.docx" TargetMode="External"/><Relationship Id="rId54" Type="http://schemas.openxmlformats.org/officeDocument/2006/relationships/hyperlink" Target="https://mentor.ieee.org/802.11/dcn/20/11-20-1403-04-00be-pdt-phy-txvector-rxvector-trigvector-config-vector.doc" TargetMode="External"/><Relationship Id="rId62" Type="http://schemas.openxmlformats.org/officeDocument/2006/relationships/hyperlink" Target="https://mentor.ieee.org/802.11/dcn/20/11-20-1466-00-00be-pdt-phy-eht-sounding-nd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291-12-00be-pdt-mac-mlo-enhanced-multi-link-single-radio-operation.docx" TargetMode="External"/><Relationship Id="rId11" Type="http://schemas.openxmlformats.org/officeDocument/2006/relationships/hyperlink" Target="https://mentor.ieee.org/802.11/dcn/20/11-20-1299-06-00be-pdt-mac-mlo-multi-link-channel-access-str.docx" TargetMode="External"/><Relationship Id="rId24" Type="http://schemas.openxmlformats.org/officeDocument/2006/relationships/hyperlink" Target="https://mentor.ieee.org/802.11/dcn/20/11-20-1411-04-00be-pdt-mac-mlo-group-addressed-data-frame.docx" TargetMode="External"/><Relationship Id="rId32" Type="http://schemas.openxmlformats.org/officeDocument/2006/relationships/hyperlink" Target="https://mentor.ieee.org/802.11/dcn/20/11-20-1160-04-00be-pdt-phy-mu-mimo.docx" TargetMode="External"/><Relationship Id="rId37" Type="http://schemas.openxmlformats.org/officeDocument/2006/relationships/hyperlink" Target="https://mentor.ieee.org/802.11/dcn/20/11-20-1231-03-00be-pdt-phy-beamforming.docx" TargetMode="External"/><Relationship Id="rId40" Type="http://schemas.openxmlformats.org/officeDocument/2006/relationships/hyperlink" Target="https://mentor.ieee.org/802.11/dcn/20/11-20-1254-06-00be-pdt-phy-receive-specification-general-and-receiver-minimum-input-sensitivity-and-channel-rejection.docx" TargetMode="External"/><Relationship Id="rId45" Type="http://schemas.openxmlformats.org/officeDocument/2006/relationships/hyperlink" Target="https://mentor.ieee.org/802.11/dcn/20/11-20-1276-07-00be-pdt-phy-eht-preamble-eht-sig.docx" TargetMode="External"/><Relationship Id="rId53" Type="http://schemas.openxmlformats.org/officeDocument/2006/relationships/hyperlink" Target="https://mentor.ieee.org/802.11/dcn/20/11-20-1319-03-00be-pdt-phy-preamble-puncture.docx" TargetMode="External"/><Relationship Id="rId58" Type="http://schemas.openxmlformats.org/officeDocument/2006/relationships/hyperlink" Target="https://mentor.ieee.org/802.11/dcn/20/11-20-1452-03-00be-pdt-segment-parser.docx" TargetMode="External"/><Relationship Id="rId66" Type="http://schemas.openxmlformats.org/officeDocument/2006/relationships/hyperlink" Target="https://mentor.ieee.org/802.11/dcn/20/11-20-1495-03-00be-pdt-of-eht-ltf-sequences.docx" TargetMode="External"/><Relationship Id="rId5" Type="http://schemas.openxmlformats.org/officeDocument/2006/relationships/hyperlink" Target="https://mentor.ieee.org/802.11/dcn/20/11-20-1261-01-00be-pdt-mac-mlo-retransmissions.docx" TargetMode="External"/><Relationship Id="rId15" Type="http://schemas.openxmlformats.org/officeDocument/2006/relationships/hyperlink" Target="https://mentor.ieee.org/802.11/dcn/20/11-20-1281-04-00be-pdt-mac-txop-bandwidth-signaling.docx" TargetMode="External"/><Relationship Id="rId23" Type="http://schemas.openxmlformats.org/officeDocument/2006/relationships/hyperlink" Target="https://mentor.ieee.org/802.11/dcn/20/11-20-1445-06-00be-pdt-mac-mlo-setup-security.docx" TargetMode="External"/><Relationship Id="rId28" Type="http://schemas.openxmlformats.org/officeDocument/2006/relationships/hyperlink" Target="https://mentor.ieee.org/802.11/dcn/20/11-20-1332-06-00be-pdt-mac-mlo-bss-parameter-update.docx" TargetMode="External"/><Relationship Id="rId36" Type="http://schemas.openxmlformats.org/officeDocument/2006/relationships/hyperlink" Target="https://mentor.ieee.org/802.11/dcn/20/11-20-1349-03-00be-pdt-constellation-mapping.docx" TargetMode="External"/><Relationship Id="rId49" Type="http://schemas.openxmlformats.org/officeDocument/2006/relationships/hyperlink" Target="https://mentor.ieee.org/802.11/dcn/20/11-20-1337-03-00be-pdt-phy-mathematical-description-of-signals.docx" TargetMode="External"/><Relationship Id="rId57" Type="http://schemas.openxmlformats.org/officeDocument/2006/relationships/hyperlink" Target="https://mentor.ieee.org/802.11/dcn/20/11-20-1448-07-00be-pdt-resource-unit-interleaving-for-rus-and-multipe-rus.docx" TargetMode="External"/><Relationship Id="rId61" Type="http://schemas.openxmlformats.org/officeDocument/2006/relationships/hyperlink" Target="https://mentor.ieee.org/802.11/dcn/20/11-20-1464-02-00be-pdt-phy-u-sig.docx" TargetMode="External"/><Relationship Id="rId10" Type="http://schemas.openxmlformats.org/officeDocument/2006/relationships/hyperlink" Target="https://mentor.ieee.org/802.11/dcn/20/11-20-1300-08-00be-pdt-mac-mlo-multi-link-setup-usage-and-rules-of-ml-ie.docx" TargetMode="External"/><Relationship Id="rId19" Type="http://schemas.openxmlformats.org/officeDocument/2006/relationships/hyperlink" Target="https://mentor.ieee.org/802.11/dcn/20/11-20-1333-02-00be-pdt-mac-mlo-discovery-ml-ie-usage-rules-in-the-context-of-discovery.docx" TargetMode="External"/><Relationship Id="rId31" Type="http://schemas.openxmlformats.org/officeDocument/2006/relationships/hyperlink" Target="https://mentor.ieee.org/802.11/dcn/20/11-20-1295-01-00be-pdt-phy-overview-of-the-ppdu-enconding-process.docx" TargetMode="External"/><Relationship Id="rId44" Type="http://schemas.openxmlformats.org/officeDocument/2006/relationships/hyperlink" Target="https://mentor.ieee.org/802.11/dcn/20/11-20-1290-03-00be-pdt-phy-parameters-for-eht-mcss.docx" TargetMode="External"/><Relationship Id="rId52" Type="http://schemas.openxmlformats.org/officeDocument/2006/relationships/hyperlink" Target="https://mentor.ieee.org/802.11/dcn/20/11-20-1351-05-00be-pdt-phy-pilot.docx" TargetMode="External"/><Relationship Id="rId60" Type="http://schemas.openxmlformats.org/officeDocument/2006/relationships/hyperlink" Target="https://mentor.ieee.org/802.11/dcn/20/11-20-1462-02-00be-pdt-phy-tx-mask.docx" TargetMode="External"/><Relationship Id="rId65" Type="http://schemas.openxmlformats.org/officeDocument/2006/relationships/hyperlink" Target="https://mentor.ieee.org/802.11/dcn/20/11-20-1494-04-00be-pdt-of-eht-phy-data-scrambler-and-descrambler.docx" TargetMode="External"/><Relationship Id="rId4" Type="http://schemas.openxmlformats.org/officeDocument/2006/relationships/hyperlink" Target="https://mentor.ieee.org/802.11/dcn/20/11-20-1272-01-00be-pdt-mac-mlo-multiple-bssid-procedure.docx" TargetMode="External"/><Relationship Id="rId9" Type="http://schemas.openxmlformats.org/officeDocument/2006/relationships/hyperlink" Target="https://mentor.ieee.org/802.11/dcn/20/11-20-1270-04-00be-pdt-mac-mlo-power-save-procedures.docx" TargetMode="External"/><Relationship Id="rId14" Type="http://schemas.openxmlformats.org/officeDocument/2006/relationships/hyperlink" Target="https://mentor.ieee.org/802.11/dcn/20/11-20-1309-06-00be-proposed-draft-specification-for-ml-general-mld-authentication-mld-association-and-ml-setup.docx" TargetMode="External"/><Relationship Id="rId22" Type="http://schemas.openxmlformats.org/officeDocument/2006/relationships/hyperlink" Target="https://mentor.ieee.org/802.11/dcn/20/11-20-1440-07-00be-pdt-mac-mlo-enhanced-multi-link-operation-mode.docx" TargetMode="External"/><Relationship Id="rId27" Type="http://schemas.openxmlformats.org/officeDocument/2006/relationships/hyperlink" Target="https://mentor.ieee.org/802.11/dcn/20/11-20-1274-09-00be-mac-pdt-mlo-ml-ie-structure.docx" TargetMode="External"/><Relationship Id="rId30" Type="http://schemas.openxmlformats.org/officeDocument/2006/relationships/hyperlink" Target="https://mentor.ieee.org/802.11/dcn/20/11-20-1293-01-00be-pdt-phy-scope-and-eht-phy-functions.docx" TargetMode="External"/><Relationship Id="rId35" Type="http://schemas.openxmlformats.org/officeDocument/2006/relationships/hyperlink" Target="https://mentor.ieee.org/802.11/dcn/20/11-20-1260-04-00be-pdt-phy-eht-stf.docx" TargetMode="External"/><Relationship Id="rId43" Type="http://schemas.openxmlformats.org/officeDocument/2006/relationships/hyperlink" Target="https://mentor.ieee.org/802.11/dcn/20/11-20-1329-02-00be-pdt-eht-preamble-l-stf-l-ltf-l-sig-and-rl-sig.docx" TargetMode="External"/><Relationship Id="rId48" Type="http://schemas.openxmlformats.org/officeDocument/2006/relationships/hyperlink" Target="https://mentor.ieee.org/802.11/dcn/20/11-20-1339-05-00be-pdt-phy-data-field-coding.docx" TargetMode="External"/><Relationship Id="rId56" Type="http://schemas.openxmlformats.org/officeDocument/2006/relationships/hyperlink" Target="https://mentor.ieee.org/802.11/dcn/20/11-20-1447-06-00be-pdt-subcarriers-and-resource-allocation-for-multiple-rus.docx" TargetMode="External"/><Relationship Id="rId64" Type="http://schemas.openxmlformats.org/officeDocument/2006/relationships/hyperlink" Target="https://mentor.ieee.org/802.11/dcn/20/11-20-1479-02-00be-pdt-phy-t-block.docx" TargetMode="External"/><Relationship Id="rId8" Type="http://schemas.openxmlformats.org/officeDocument/2006/relationships/hyperlink" Target="https://mentor.ieee.org/802.11/dcn/20/11-20-1275-04-00be-mac-pdt-mlo-ba-procedure.docx" TargetMode="External"/><Relationship Id="rId51" Type="http://schemas.openxmlformats.org/officeDocument/2006/relationships/hyperlink" Target="https://mentor.ieee.org/802.11/dcn/20/11-20-1315-06-00be-draft-text-for-support-for-large-bandwidth.docx" TargetMode="External"/><Relationship Id="rId3" Type="http://schemas.openxmlformats.org/officeDocument/2006/relationships/hyperlink" Target="https://mentor.ieee.org/802.11/dcn/20/11-20-1255-05-00be-pdt-mac-mlo-discovery-discovery-procedures-including-probing-and-rnr.docx" TargetMode="External"/><Relationship Id="rId12" Type="http://schemas.openxmlformats.org/officeDocument/2006/relationships/hyperlink" Target="https://mentor.ieee.org/802.11/dcn/20/11-20-1359-04-00be-pdt-mac-eht-operation-element.docx" TargetMode="External"/><Relationship Id="rId17" Type="http://schemas.openxmlformats.org/officeDocument/2006/relationships/hyperlink" Target="https://mentor.ieee.org/802.11/dcn/20/11-20-1292-06-00be-pdt-mac-mlo-power-save-traffic-indication.docx" TargetMode="External"/><Relationship Id="rId25" Type="http://schemas.openxmlformats.org/officeDocument/2006/relationships/hyperlink" Target="https://mentor.ieee.org/802.11/dcn/20/11-20-1431-06-00be-proposed-draft-specification-for-individual-addressed-data-delivery-without-ba-negotiation.docx" TargetMode="External"/><Relationship Id="rId33" Type="http://schemas.openxmlformats.org/officeDocument/2006/relationships/hyperlink" Target="https://mentor.ieee.org/802.11/dcn/20/11-20-1327-01-00be-pdt-eht-ppdu-format.docx" TargetMode="External"/><Relationship Id="rId38" Type="http://schemas.openxmlformats.org/officeDocument/2006/relationships/hyperlink" Target="https://mentor.ieee.org/802.11/dcn/20/11-20-1252-02-00be-pdt-phy-frequency-tolerance.docx" TargetMode="External"/><Relationship Id="rId46" Type="http://schemas.openxmlformats.org/officeDocument/2006/relationships/hyperlink" Target="https://mentor.ieee.org/802.11/dcn/20/11-20-1371-04-00be-pdt-phy-subcarriers-and-resource-allocation-for-wideband.docx" TargetMode="External"/><Relationship Id="rId59" Type="http://schemas.openxmlformats.org/officeDocument/2006/relationships/hyperlink" Target="https://mentor.ieee.org/802.11/dcn/20/11-20-1307-04-00be-pdt-phy-introduction-to-eht-phy.docx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77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92-00-00be-ml-ie-in-authentication-frame.docx" TargetMode="External"/><Relationship Id="rId7" Type="http://schemas.openxmlformats.org/officeDocument/2006/relationships/hyperlink" Target="https://mentor.ieee.org/802.11/dcn/20/11-20-1612-01-00be-pdt-phy-spatial-configuration-table-typo-fixed.docx" TargetMode="External"/><Relationship Id="rId2" Type="http://schemas.openxmlformats.org/officeDocument/2006/relationships/hyperlink" Target="https://mentor.ieee.org/802.11/dcn/20/11-20-1582-01-00be-ml-ie-complete-profile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59-01-00be-pdt-mac-mlo-6-3-7-to-6-3-9-association-1.docx" TargetMode="External"/><Relationship Id="rId5" Type="http://schemas.openxmlformats.org/officeDocument/2006/relationships/hyperlink" Target="https://mentor.ieee.org/802.11/dcn/20/11-20-1611-01-00be-pdt-mac-mlo-6-3-7-to-9-association.docx" TargetMode="External"/><Relationship Id="rId4" Type="http://schemas.openxmlformats.org/officeDocument/2006/relationships/hyperlink" Target="https://mentor.ieee.org/802.11/dcn/20/11-20-1610-01-00be-pdt-mac-mlo-6-3-5-and-6-authentication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496-06-00be-sep-nov-tgbe-teleconference-minutes.docx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86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52-00-00be-pdt-tbds-mac-mlo-tid-mapping-link-management-default-mode-and-enablement.docx" TargetMode="External"/><Relationship Id="rId2" Type="http://schemas.openxmlformats.org/officeDocument/2006/relationships/hyperlink" Target="https://mentor.ieee.org/802.11/dcn/20/11-20-1651-00-00be-pdt-tbds-mac-mlo-discovery-discovery-procedures-including-probing-and-rn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650-00-00be-proposed-tbd-fix-for-mld-association-sa-query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63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Second: Edward Au	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Edward Au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Ross Jian Yu</a:t>
            </a:r>
          </a:p>
          <a:p>
            <a:r>
              <a:rPr lang="en-US" sz="1800" dirty="0"/>
              <a:t>Discussion: Minor clarification.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Matthew Fischer				Second: Kaiying Lu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59Y, 37N, 43A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59Y, 35N, 40A (Fails)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Liwen Chu				Second: Ming Gan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1256r3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1255r</a:t>
            </a:r>
            <a:r>
              <a:rPr lang="en-GB" sz="1050" u="sng" dirty="0">
                <a:solidFill>
                  <a:schemeClr val="tx1"/>
                </a:solidFill>
              </a:rPr>
              <a:t>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1272r1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1261r1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1291r12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1271r7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1275r4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1300r8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1359r4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1353r5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1281r4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1336r5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1292r6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1395r14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1333r2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1409r3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1408r2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1440r7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1445r6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1411r4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1431r6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1320r9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1274r9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1332r6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1293r1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1295r1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1327r1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1153r3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1231r3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1252r2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1253r6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1229r3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1294r4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1329r2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1290r3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1276r7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1371r4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1338r6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1339r5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1340r2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1315r6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1351r5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1403r4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1404r2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1447r6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1448r7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1452r3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1307r4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1462r2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1464r2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1466r0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1480r1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1479r2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1494r4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1495r3</a:t>
            </a:r>
            <a:r>
              <a:rPr lang="en-US" sz="105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Laurent Cariou				Second: Bin Tian</a:t>
            </a:r>
          </a:p>
          <a:p>
            <a:r>
              <a:rPr lang="en-US" sz="1200" dirty="0"/>
              <a:t>Discussion: Some questions on whether it approves the draft as well. Answer: it approves the documents and authorizes the creation of the draft based on them.</a:t>
            </a:r>
          </a:p>
          <a:p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  <a:r>
              <a:rPr lang="en-US" sz="1200" dirty="0">
                <a:highlight>
                  <a:srgbClr val="00FF00"/>
                </a:highlight>
              </a:rPr>
              <a:t>Motion passes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October 29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73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11-20/566r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77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SP210, SP211, SP212, SP213, SP214, SP215, SP216, SP217, SP218, SP219,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SP220, SP221, SP222, SP223, SP224, SP225, SP226, SP227, SP228, SP229,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SP230, SP231, SP232, SP233, SP234, SP235, SP236, SP237, SP238, SP239,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SP240, SP241, SP242, SP243.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r>
              <a:rPr lang="en-US" sz="1800" dirty="0"/>
              <a:t>Discussion: No discussion.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5831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2"/>
              </a:rPr>
              <a:t>1582r1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1592r0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GB" sz="1600" u="sng" dirty="0">
                <a:hlinkClick r:id="rId5"/>
              </a:rPr>
              <a:t>1611r1</a:t>
            </a:r>
            <a:r>
              <a:rPr lang="en-GB" sz="1600" u="sng" dirty="0"/>
              <a:t>, </a:t>
            </a:r>
            <a:r>
              <a:rPr lang="en-GB" sz="1600" u="sng" dirty="0">
                <a:hlinkClick r:id="rId6"/>
              </a:rPr>
              <a:t>1659r1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7"/>
              </a:rPr>
              <a:t>1612r0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900" dirty="0">
              <a:solidFill>
                <a:srgbClr val="FFC000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r>
              <a:rPr lang="en-US" sz="1600" dirty="0"/>
              <a:t>Discussion: No discussion.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Note: These are all proposed draft texts (PDTs) that obtained ≥ 75% support during the straw poll phase and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643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November 04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03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Sept-Nov: </a:t>
            </a:r>
            <a:r>
              <a:rPr lang="en-US" sz="1600" dirty="0">
                <a:solidFill>
                  <a:srgbClr val="6B9F25"/>
                </a:solidFill>
                <a:hlinkClick r:id="rId2"/>
              </a:rPr>
              <a:t>https://mentor.ieee.org/802.11/dcn/20/11-20-1496-06-00be-sep-nov-tgbe-teleconference-minutes.docx</a:t>
            </a:r>
            <a:endParaRPr lang="en-US" sz="1600" dirty="0">
              <a:solidFill>
                <a:srgbClr val="6B9F25"/>
              </a:solidFill>
            </a:endParaRPr>
          </a:p>
          <a:p>
            <a:endParaRPr lang="en-US" sz="1600" dirty="0">
              <a:solidFill>
                <a:srgbClr val="6B9F25"/>
              </a:solidFill>
            </a:endParaRPr>
          </a:p>
          <a:p>
            <a:endParaRPr lang="en-US" sz="1600" dirty="0">
              <a:solidFill>
                <a:srgbClr val="6B9F25"/>
              </a:solidFill>
            </a:endParaRPr>
          </a:p>
          <a:p>
            <a:r>
              <a:rPr lang="en-US" sz="2000" dirty="0"/>
              <a:t>Move: 			Second: 	</a:t>
            </a:r>
          </a:p>
          <a:p>
            <a:r>
              <a:rPr lang="en-US" sz="2000" dirty="0"/>
              <a:t>Discussion: </a:t>
            </a:r>
          </a:p>
          <a:p>
            <a:r>
              <a:rPr lang="en-US" sz="2000" dirty="0"/>
              <a:t>Result:</a:t>
            </a:r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383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5B21C-9359-4987-BB1A-6C228EEB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B06E4-811A-4BDD-9B2E-190BB1F06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11-20/566r86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SP244, SP245, SP246, SP247, SP248, SP249, SP250, SP251, SP252, SP253,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SP254, SP255, SP256, SP257, SP258, SP259, SP260, SP261, SP262, SP263,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SP264, SP265, SP266, SP267, SP268, SP269, SP270, SP271, SP272, SP273,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SP274, SP275, SP276, SP277, SP278, SP279, SP280, SP281, SP282, SP283,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SP284, SP285, SP286, SP287, SP288, SP289, SP290, SP291, SP292, SP293,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SP294, SP295.</a:t>
            </a:r>
            <a:endParaRPr lang="en-US" sz="1800" dirty="0"/>
          </a:p>
          <a:p>
            <a:pPr marL="0" indent="0"/>
            <a:r>
              <a:rPr lang="en-US" sz="1800" dirty="0"/>
              <a:t>Move:			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</a:t>
            </a:r>
          </a:p>
          <a:p>
            <a:endParaRPr lang="en-US" sz="1400" dirty="0"/>
          </a:p>
          <a:p>
            <a:r>
              <a:rPr lang="en-US" sz="1400" dirty="0"/>
              <a:t>Note: These are all candidate SFD texts highlighted in </a:t>
            </a:r>
            <a:r>
              <a:rPr lang="en-US" sz="1400" dirty="0">
                <a:highlight>
                  <a:srgbClr val="FFFF00"/>
                </a:highlight>
              </a:rPr>
              <a:t>yellow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32B5C-CC45-4C12-9371-374EE39FC4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8D729-FA35-4013-8565-20272A5625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F87245-432E-43D8-9ADF-B7EBC6FA1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0582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2"/>
              </a:rPr>
              <a:t>1651r1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1652r0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1650r1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		Second:</a:t>
            </a:r>
          </a:p>
          <a:p>
            <a:r>
              <a:rPr lang="en-US" sz="1600" dirty="0"/>
              <a:t>Discussion:</a:t>
            </a:r>
          </a:p>
          <a:p>
            <a:pPr marL="0" indent="0"/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Note: These are all proposed draft texts (PDTs) that obtained ≥ 75% support during the straw poll phase and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endParaRPr lang="en-US" sz="16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1588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42836-7411-4DA7-A120-F87A6498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56813-04D4-4398-B81F-AE146CF0B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11-20/566r</a:t>
            </a:r>
            <a:r>
              <a:rPr lang="en-US" sz="1800" dirty="0">
                <a:solidFill>
                  <a:srgbClr val="FF0000"/>
                </a:solidFill>
                <a:hlinkClick r:id="rId2"/>
              </a:rPr>
              <a:t>63</a:t>
            </a:r>
            <a:r>
              <a:rPr lang="en-US" sz="1800" dirty="0"/>
              <a:t> that is identified with the following tag: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					Second:</a:t>
            </a:r>
          </a:p>
          <a:p>
            <a:r>
              <a:rPr lang="en-US" sz="1600" dirty="0"/>
              <a:t>Discussion:</a:t>
            </a:r>
          </a:p>
          <a:p>
            <a:endParaRPr lang="en-US" sz="1600" dirty="0"/>
          </a:p>
          <a:p>
            <a:r>
              <a:rPr lang="en-US" sz="1600" dirty="0"/>
              <a:t>Preliminary 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dirty="0"/>
              <a:t>Result: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57150" indent="0"/>
            <a:r>
              <a:rPr lang="en-GB" sz="1600" b="0" i="1" dirty="0"/>
              <a:t>SP175: Do you agree to the proposed RU table as attached on slide 5 of 1138r4? </a:t>
            </a:r>
            <a:endParaRPr lang="en-US" sz="1600" b="0" i="1" dirty="0"/>
          </a:p>
          <a:p>
            <a:pPr marL="57150" indent="0"/>
            <a:r>
              <a:rPr lang="en-GB" sz="1400" b="0" i="1" dirty="0"/>
              <a:t>[</a:t>
            </a:r>
            <a:r>
              <a:rPr lang="en-US" sz="1400" b="0" i="1" dirty="0"/>
              <a:t>20/1138r4 (Large M-RU Table, Ron Porat, Broadcom), SP#3, </a:t>
            </a:r>
            <a:r>
              <a:rPr lang="en-GB" sz="1400" b="0" i="1" dirty="0"/>
              <a:t>Y/N/A: 30/9/8]</a:t>
            </a:r>
            <a:endParaRPr lang="en-US" sz="1400" b="0" i="1" dirty="0"/>
          </a:p>
          <a:p>
            <a:pPr marL="57150" indent="0"/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F397B0-6986-42CB-8F93-6506FBB6AA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F5E27-0741-408E-B209-DD0312F2B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8460DE-BA78-49AE-8D07-178AC4442C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41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75855</TotalTime>
  <Words>4147</Words>
  <Application>Microsoft Office PowerPoint</Application>
  <PresentationFormat>On-screen Show (4:3)</PresentationFormat>
  <Paragraphs>509</Paragraphs>
  <Slides>46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134</vt:lpstr>
      <vt:lpstr>Motions on October 29th</vt:lpstr>
      <vt:lpstr>Motion 135</vt:lpstr>
      <vt:lpstr>Motion 136</vt:lpstr>
      <vt:lpstr>Motions on November 04th</vt:lpstr>
      <vt:lpstr>Approve TG Minutes</vt:lpstr>
      <vt:lpstr>Motion 137</vt:lpstr>
      <vt:lpstr>Motion 138</vt:lpstr>
      <vt:lpstr>Motion 139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1369</cp:revision>
  <cp:lastPrinted>1601-01-01T00:00:00Z</cp:lastPrinted>
  <dcterms:created xsi:type="dcterms:W3CDTF">2017-01-26T15:28:16Z</dcterms:created>
  <dcterms:modified xsi:type="dcterms:W3CDTF">2020-11-01T18:03:11Z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