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8"/>
  </p:notesMasterIdLst>
  <p:handoutMasterIdLst>
    <p:handoutMasterId r:id="rId49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71" r:id="rId14"/>
    <p:sldId id="449" r:id="rId15"/>
    <p:sldId id="454" r:id="rId16"/>
    <p:sldId id="455" r:id="rId17"/>
    <p:sldId id="456" r:id="rId18"/>
    <p:sldId id="457" r:id="rId19"/>
    <p:sldId id="460" r:id="rId20"/>
    <p:sldId id="458" r:id="rId21"/>
    <p:sldId id="459" r:id="rId22"/>
    <p:sldId id="462" r:id="rId23"/>
    <p:sldId id="463" r:id="rId24"/>
    <p:sldId id="465" r:id="rId25"/>
    <p:sldId id="466" r:id="rId26"/>
    <p:sldId id="467" r:id="rId27"/>
    <p:sldId id="468" r:id="rId28"/>
    <p:sldId id="469" r:id="rId29"/>
    <p:sldId id="472" r:id="rId30"/>
    <p:sldId id="473" r:id="rId31"/>
    <p:sldId id="475" r:id="rId32"/>
    <p:sldId id="478" r:id="rId33"/>
    <p:sldId id="480" r:id="rId34"/>
    <p:sldId id="479" r:id="rId35"/>
    <p:sldId id="481" r:id="rId36"/>
    <p:sldId id="476" r:id="rId37"/>
    <p:sldId id="477" r:id="rId38"/>
    <p:sldId id="482" r:id="rId39"/>
    <p:sldId id="483" r:id="rId40"/>
    <p:sldId id="484" r:id="rId41"/>
    <p:sldId id="485" r:id="rId42"/>
    <p:sldId id="486" r:id="rId43"/>
    <p:sldId id="488" r:id="rId44"/>
    <p:sldId id="493" r:id="rId45"/>
    <p:sldId id="496" r:id="rId46"/>
    <p:sldId id="495" r:id="rId4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3AAEB6-8EB9-48CC-AA17-0C81BC246AD2}" v="39" dt="2020-10-30T18:30:26.716"/>
    <p1510:client id="{CACFE0F0-D575-492B-8521-B4831EF50AFF}" v="8" dt="2020-10-30T18:28:03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373AAEB6-8EB9-48CC-AA17-0C81BC246AD2}"/>
    <pc:docChg chg="modSld">
      <pc:chgData name="Alfred Asterjadhi" userId="39de57b9-85c0-4fd1-aaac-8ca2b6560ad0" providerId="ADAL" clId="{373AAEB6-8EB9-48CC-AA17-0C81BC246AD2}" dt="2020-10-30T18:30:26.716" v="39"/>
      <pc:docMkLst>
        <pc:docMk/>
      </pc:docMkLst>
      <pc:sldChg chg="modSp">
        <pc:chgData name="Alfred Asterjadhi" userId="39de57b9-85c0-4fd1-aaac-8ca2b6560ad0" providerId="ADAL" clId="{373AAEB6-8EB9-48CC-AA17-0C81BC246AD2}" dt="2020-10-30T18:29:07.766" v="0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0-30T18:29:07.766" v="0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0-30T18:29:10.150" v="1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0-30T18:29:10.150" v="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0-30T18:30:26.716" v="39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18:30:26.716" v="39"/>
          <ac:spMkLst>
            <pc:docMk/>
            <pc:sldMk cId="2179419876" sldId="495"/>
            <ac:spMk id="6" creationId="{B18460DE-BA78-49AE-8D07-178AC4442C0F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802.11-20/0841r29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109-06-00be-july-september-tgbe-teleconference-minutes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3" Type="http://schemas.openxmlformats.org/officeDocument/2006/relationships/hyperlink" Target="https://mentor.ieee.org/802.11/dcn/20/11-20-1353-05-00be-pdt-mac-eht-bss-operation.docx" TargetMode="External"/><Relationship Id="rId18" Type="http://schemas.openxmlformats.org/officeDocument/2006/relationships/hyperlink" Target="https://mentor.ieee.org/802.11/dcn/20/11-20-1395-14-00be-pdt-mac-mlo-multi-link-channel-access-general-non-str.docx" TargetMode="External"/><Relationship Id="rId26" Type="http://schemas.openxmlformats.org/officeDocument/2006/relationships/hyperlink" Target="https://mentor.ieee.org/802.11/dcn/20/11-20-1320-09-00be-pdt-mac-mlo-multi-link-channel-access-capability-signaling.docx" TargetMode="External"/><Relationship Id="rId39" Type="http://schemas.openxmlformats.org/officeDocument/2006/relationships/hyperlink" Target="https://mentor.ieee.org/802.11/dcn/20/11-20-1253-06-00be-pdt-phy-modulation-accuracy.docx" TargetMode="External"/><Relationship Id="rId21" Type="http://schemas.openxmlformats.org/officeDocument/2006/relationships/hyperlink" Target="https://mentor.ieee.org/802.11/dcn/20/11-20-1408-02-00be-pdt-mac-txop-preamble-puncturing.docx" TargetMode="External"/><Relationship Id="rId34" Type="http://schemas.openxmlformats.org/officeDocument/2006/relationships/hyperlink" Target="https://mentor.ieee.org/802.11/dcn/20/11-20-1153-03-00be-pdt-phy-timing-related-parameters.docx" TargetMode="External"/><Relationship Id="rId42" Type="http://schemas.openxmlformats.org/officeDocument/2006/relationships/hyperlink" Target="https://mentor.ieee.org/802.11/dcn/20/11-20-1294-04-00be-pdt-phy-eht-plme.docx" TargetMode="External"/><Relationship Id="rId47" Type="http://schemas.openxmlformats.org/officeDocument/2006/relationships/hyperlink" Target="https://mentor.ieee.org/802.11/dcn/20/11-20-1338-06-00be-pdt-phy-eht-modulation-and-coding-eht-mcss.docx" TargetMode="External"/><Relationship Id="rId50" Type="http://schemas.openxmlformats.org/officeDocument/2006/relationships/hyperlink" Target="https://mentor.ieee.org/802.11/dcn/20/11-20-1340-02-00be-pdt-phy-packet-extension.docx" TargetMode="External"/><Relationship Id="rId55" Type="http://schemas.openxmlformats.org/officeDocument/2006/relationships/hyperlink" Target="https://mentor.ieee.org/802.11/dcn/20/11-20-1404-02-00be-pdt-phy-support-for-non-ht-ht-vht-he-format-and-regulatory.doc" TargetMode="External"/><Relationship Id="rId63" Type="http://schemas.openxmlformats.org/officeDocument/2006/relationships/hyperlink" Target="https://mentor.ieee.org/802.11/dcn/20/11-20-1480-01-00be-pdt-phy-s-flatness.docx" TargetMode="External"/><Relationship Id="rId7" Type="http://schemas.openxmlformats.org/officeDocument/2006/relationships/hyperlink" Target="https://mentor.ieee.org/802.11/dcn/20/11-20-1271-07-00be-pdt-mac-mlo-multi-link-channel-access-end-ppdu-alignment.docx" TargetMode="External"/><Relationship Id="rId2" Type="http://schemas.openxmlformats.org/officeDocument/2006/relationships/hyperlink" Target="https://mentor.ieee.org/802.11/dcn/20/11-20-1256-03-00be-pdt-mac-mlo-tid-mapping-link-management-default-mode-and-enablement.docx" TargetMode="External"/><Relationship Id="rId16" Type="http://schemas.openxmlformats.org/officeDocument/2006/relationships/hyperlink" Target="https://mentor.ieee.org/802.11/dcn/20/11-20-1336-05-00be-11be-spec-text-for-mlo-ba-share-and-extension-of-sn-space.docx" TargetMode="External"/><Relationship Id="rId20" Type="http://schemas.openxmlformats.org/officeDocument/2006/relationships/hyperlink" Target="https://mentor.ieee.org/802.11/dcn/20/11-20-1409-03-00be-pdt-mac-sta-id.docx" TargetMode="External"/><Relationship Id="rId29" Type="http://schemas.openxmlformats.org/officeDocument/2006/relationships/hyperlink" Target="https://mentor.ieee.org/802.11/dcn/20/11-20-1434-06-00be-pdt-for-ns-ep-priority-access.docx" TargetMode="External"/><Relationship Id="rId41" Type="http://schemas.openxmlformats.org/officeDocument/2006/relationships/hyperlink" Target="https://mentor.ieee.org/802.11/dcn/20/11-20-1229-03-00be-pdt-phy-channel-numbering-and-channelization.docx" TargetMode="External"/><Relationship Id="rId54" Type="http://schemas.openxmlformats.org/officeDocument/2006/relationships/hyperlink" Target="https://mentor.ieee.org/802.11/dcn/20/11-20-1403-04-00be-pdt-phy-txvector-rxvector-trigvector-config-vector.doc" TargetMode="External"/><Relationship Id="rId62" Type="http://schemas.openxmlformats.org/officeDocument/2006/relationships/hyperlink" Target="https://mentor.ieee.org/802.11/dcn/20/11-20-1466-00-00be-pdt-phy-eht-sounding-ndp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291-12-00be-pdt-mac-mlo-enhanced-multi-link-single-radio-operation.docx" TargetMode="External"/><Relationship Id="rId11" Type="http://schemas.openxmlformats.org/officeDocument/2006/relationships/hyperlink" Target="https://mentor.ieee.org/802.11/dcn/20/11-20-1299-06-00be-pdt-mac-mlo-multi-link-channel-access-str.docx" TargetMode="External"/><Relationship Id="rId24" Type="http://schemas.openxmlformats.org/officeDocument/2006/relationships/hyperlink" Target="https://mentor.ieee.org/802.11/dcn/20/11-20-1411-04-00be-pdt-mac-mlo-group-addressed-data-frame.docx" TargetMode="External"/><Relationship Id="rId32" Type="http://schemas.openxmlformats.org/officeDocument/2006/relationships/hyperlink" Target="https://mentor.ieee.org/802.11/dcn/20/11-20-1160-04-00be-pdt-phy-mu-mimo.docx" TargetMode="External"/><Relationship Id="rId37" Type="http://schemas.openxmlformats.org/officeDocument/2006/relationships/hyperlink" Target="https://mentor.ieee.org/802.11/dcn/20/11-20-1231-03-00be-pdt-phy-beamforming.docx" TargetMode="External"/><Relationship Id="rId40" Type="http://schemas.openxmlformats.org/officeDocument/2006/relationships/hyperlink" Target="https://mentor.ieee.org/802.11/dcn/20/11-20-1254-06-00be-pdt-phy-receive-specification-general-and-receiver-minimum-input-sensitivity-and-channel-rejection.docx" TargetMode="External"/><Relationship Id="rId45" Type="http://schemas.openxmlformats.org/officeDocument/2006/relationships/hyperlink" Target="https://mentor.ieee.org/802.11/dcn/20/11-20-1276-07-00be-pdt-phy-eht-preamble-eht-sig.docx" TargetMode="External"/><Relationship Id="rId53" Type="http://schemas.openxmlformats.org/officeDocument/2006/relationships/hyperlink" Target="https://mentor.ieee.org/802.11/dcn/20/11-20-1319-03-00be-pdt-phy-preamble-puncture.docx" TargetMode="External"/><Relationship Id="rId58" Type="http://schemas.openxmlformats.org/officeDocument/2006/relationships/hyperlink" Target="https://mentor.ieee.org/802.11/dcn/20/11-20-1452-03-00be-pdt-segment-parser.docx" TargetMode="External"/><Relationship Id="rId66" Type="http://schemas.openxmlformats.org/officeDocument/2006/relationships/hyperlink" Target="https://mentor.ieee.org/802.11/dcn/20/11-20-1495-03-00be-pdt-of-eht-ltf-sequences.docx" TargetMode="External"/><Relationship Id="rId5" Type="http://schemas.openxmlformats.org/officeDocument/2006/relationships/hyperlink" Target="https://mentor.ieee.org/802.11/dcn/20/11-20-1261-01-00be-pdt-mac-mlo-retransmissions.docx" TargetMode="External"/><Relationship Id="rId15" Type="http://schemas.openxmlformats.org/officeDocument/2006/relationships/hyperlink" Target="https://mentor.ieee.org/802.11/dcn/20/11-20-1281-04-00be-pdt-mac-txop-bandwidth-signaling.docx" TargetMode="External"/><Relationship Id="rId23" Type="http://schemas.openxmlformats.org/officeDocument/2006/relationships/hyperlink" Target="https://mentor.ieee.org/802.11/dcn/20/11-20-1445-06-00be-pdt-mac-mlo-setup-security.docx" TargetMode="External"/><Relationship Id="rId28" Type="http://schemas.openxmlformats.org/officeDocument/2006/relationships/hyperlink" Target="https://mentor.ieee.org/802.11/dcn/20/11-20-1332-06-00be-pdt-mac-mlo-bss-parameter-update.docx" TargetMode="External"/><Relationship Id="rId36" Type="http://schemas.openxmlformats.org/officeDocument/2006/relationships/hyperlink" Target="https://mentor.ieee.org/802.11/dcn/20/11-20-1349-03-00be-pdt-constellation-mapping.docx" TargetMode="External"/><Relationship Id="rId49" Type="http://schemas.openxmlformats.org/officeDocument/2006/relationships/hyperlink" Target="https://mentor.ieee.org/802.11/dcn/20/11-20-1337-03-00be-pdt-phy-mathematical-description-of-signals.docx" TargetMode="External"/><Relationship Id="rId57" Type="http://schemas.openxmlformats.org/officeDocument/2006/relationships/hyperlink" Target="https://mentor.ieee.org/802.11/dcn/20/11-20-1448-07-00be-pdt-resource-unit-interleaving-for-rus-and-multipe-rus.docx" TargetMode="External"/><Relationship Id="rId61" Type="http://schemas.openxmlformats.org/officeDocument/2006/relationships/hyperlink" Target="https://mentor.ieee.org/802.11/dcn/20/11-20-1464-02-00be-pdt-phy-u-sig.docx" TargetMode="External"/><Relationship Id="rId10" Type="http://schemas.openxmlformats.org/officeDocument/2006/relationships/hyperlink" Target="https://mentor.ieee.org/802.11/dcn/20/11-20-1300-08-00be-pdt-mac-mlo-multi-link-setup-usage-and-rules-of-ml-ie.docx" TargetMode="External"/><Relationship Id="rId19" Type="http://schemas.openxmlformats.org/officeDocument/2006/relationships/hyperlink" Target="https://mentor.ieee.org/802.11/dcn/20/11-20-1333-02-00be-pdt-mac-mlo-discovery-ml-ie-usage-rules-in-the-context-of-discovery.docx" TargetMode="External"/><Relationship Id="rId31" Type="http://schemas.openxmlformats.org/officeDocument/2006/relationships/hyperlink" Target="https://mentor.ieee.org/802.11/dcn/20/11-20-1295-01-00be-pdt-phy-overview-of-the-ppdu-enconding-process.docx" TargetMode="External"/><Relationship Id="rId44" Type="http://schemas.openxmlformats.org/officeDocument/2006/relationships/hyperlink" Target="https://mentor.ieee.org/802.11/dcn/20/11-20-1290-03-00be-pdt-phy-parameters-for-eht-mcss.docx" TargetMode="External"/><Relationship Id="rId52" Type="http://schemas.openxmlformats.org/officeDocument/2006/relationships/hyperlink" Target="https://mentor.ieee.org/802.11/dcn/20/11-20-1351-05-00be-pdt-phy-pilot.docx" TargetMode="External"/><Relationship Id="rId60" Type="http://schemas.openxmlformats.org/officeDocument/2006/relationships/hyperlink" Target="https://mentor.ieee.org/802.11/dcn/20/11-20-1462-02-00be-pdt-phy-tx-mask.docx" TargetMode="External"/><Relationship Id="rId65" Type="http://schemas.openxmlformats.org/officeDocument/2006/relationships/hyperlink" Target="https://mentor.ieee.org/802.11/dcn/20/11-20-1494-04-00be-pdt-of-eht-phy-data-scrambler-and-descrambler.docx" TargetMode="External"/><Relationship Id="rId4" Type="http://schemas.openxmlformats.org/officeDocument/2006/relationships/hyperlink" Target="https://mentor.ieee.org/802.11/dcn/20/11-20-1272-01-00be-pdt-mac-mlo-multiple-bssid-procedure.docx" TargetMode="External"/><Relationship Id="rId9" Type="http://schemas.openxmlformats.org/officeDocument/2006/relationships/hyperlink" Target="https://mentor.ieee.org/802.11/dcn/20/11-20-1270-04-00be-pdt-mac-mlo-power-save-procedures.docx" TargetMode="External"/><Relationship Id="rId14" Type="http://schemas.openxmlformats.org/officeDocument/2006/relationships/hyperlink" Target="https://mentor.ieee.org/802.11/dcn/20/11-20-1309-06-00be-proposed-draft-specification-for-ml-general-mld-authentication-mld-association-and-ml-setup.docx" TargetMode="External"/><Relationship Id="rId22" Type="http://schemas.openxmlformats.org/officeDocument/2006/relationships/hyperlink" Target="https://mentor.ieee.org/802.11/dcn/20/11-20-1440-07-00be-pdt-mac-mlo-enhanced-multi-link-operation-mode.docx" TargetMode="External"/><Relationship Id="rId27" Type="http://schemas.openxmlformats.org/officeDocument/2006/relationships/hyperlink" Target="https://mentor.ieee.org/802.11/dcn/20/11-20-1274-09-00be-mac-pdt-mlo-ml-ie-structure.docx" TargetMode="External"/><Relationship Id="rId30" Type="http://schemas.openxmlformats.org/officeDocument/2006/relationships/hyperlink" Target="https://mentor.ieee.org/802.11/dcn/20/11-20-1293-01-00be-pdt-phy-scope-and-eht-phy-functions.docx" TargetMode="External"/><Relationship Id="rId35" Type="http://schemas.openxmlformats.org/officeDocument/2006/relationships/hyperlink" Target="https://mentor.ieee.org/802.11/dcn/20/11-20-1260-04-00be-pdt-phy-eht-stf.docx" TargetMode="External"/><Relationship Id="rId43" Type="http://schemas.openxmlformats.org/officeDocument/2006/relationships/hyperlink" Target="https://mentor.ieee.org/802.11/dcn/20/11-20-1329-02-00be-pdt-eht-preamble-l-stf-l-ltf-l-sig-and-rl-sig.docx" TargetMode="External"/><Relationship Id="rId48" Type="http://schemas.openxmlformats.org/officeDocument/2006/relationships/hyperlink" Target="https://mentor.ieee.org/802.11/dcn/20/11-20-1339-05-00be-pdt-phy-data-field-coding.docx" TargetMode="External"/><Relationship Id="rId56" Type="http://schemas.openxmlformats.org/officeDocument/2006/relationships/hyperlink" Target="https://mentor.ieee.org/802.11/dcn/20/11-20-1447-06-00be-pdt-subcarriers-and-resource-allocation-for-multiple-rus.docx" TargetMode="External"/><Relationship Id="rId64" Type="http://schemas.openxmlformats.org/officeDocument/2006/relationships/hyperlink" Target="https://mentor.ieee.org/802.11/dcn/20/11-20-1479-02-00be-pdt-phy-t-block.docx" TargetMode="External"/><Relationship Id="rId8" Type="http://schemas.openxmlformats.org/officeDocument/2006/relationships/hyperlink" Target="https://mentor.ieee.org/802.11/dcn/20/11-20-1275-04-00be-mac-pdt-mlo-ba-procedure.docx" TargetMode="External"/><Relationship Id="rId51" Type="http://schemas.openxmlformats.org/officeDocument/2006/relationships/hyperlink" Target="https://mentor.ieee.org/802.11/dcn/20/11-20-1315-06-00be-draft-text-for-support-for-large-bandwidth.docx" TargetMode="External"/><Relationship Id="rId3" Type="http://schemas.openxmlformats.org/officeDocument/2006/relationships/hyperlink" Target="https://mentor.ieee.org/802.11/dcn/20/11-20-1255-05-00be-pdt-mac-mlo-discovery-discovery-procedures-including-probing-and-rnr.docx" TargetMode="External"/><Relationship Id="rId12" Type="http://schemas.openxmlformats.org/officeDocument/2006/relationships/hyperlink" Target="https://mentor.ieee.org/802.11/dcn/20/11-20-1359-04-00be-pdt-mac-eht-operation-element.docx" TargetMode="External"/><Relationship Id="rId17" Type="http://schemas.openxmlformats.org/officeDocument/2006/relationships/hyperlink" Target="https://mentor.ieee.org/802.11/dcn/20/11-20-1292-06-00be-pdt-mac-mlo-power-save-traffic-indication.docx" TargetMode="External"/><Relationship Id="rId25" Type="http://schemas.openxmlformats.org/officeDocument/2006/relationships/hyperlink" Target="https://mentor.ieee.org/802.11/dcn/20/11-20-1431-06-00be-proposed-draft-specification-for-individual-addressed-data-delivery-without-ba-negotiation.docx" TargetMode="External"/><Relationship Id="rId33" Type="http://schemas.openxmlformats.org/officeDocument/2006/relationships/hyperlink" Target="https://mentor.ieee.org/802.11/dcn/20/11-20-1327-01-00be-pdt-eht-ppdu-format.docx" TargetMode="External"/><Relationship Id="rId38" Type="http://schemas.openxmlformats.org/officeDocument/2006/relationships/hyperlink" Target="https://mentor.ieee.org/802.11/dcn/20/11-20-1252-02-00be-pdt-phy-frequency-tolerance.docx" TargetMode="External"/><Relationship Id="rId46" Type="http://schemas.openxmlformats.org/officeDocument/2006/relationships/hyperlink" Target="https://mentor.ieee.org/802.11/dcn/20/11-20-1371-04-00be-pdt-phy-subcarriers-and-resource-allocation-for-wideband.docx" TargetMode="External"/><Relationship Id="rId59" Type="http://schemas.openxmlformats.org/officeDocument/2006/relationships/hyperlink" Target="https://mentor.ieee.org/802.11/dcn/20/11-20-1307-04-00be-pdt-phy-introduction-to-eht-phy.docx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77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592-00-00be-ml-ie-in-authentication-frame.docx" TargetMode="External"/><Relationship Id="rId7" Type="http://schemas.openxmlformats.org/officeDocument/2006/relationships/hyperlink" Target="https://mentor.ieee.org/802.11/dcn/20/11-20-1612-01-00be-pdt-phy-spatial-configuration-table-typo-fixed.docx" TargetMode="External"/><Relationship Id="rId2" Type="http://schemas.openxmlformats.org/officeDocument/2006/relationships/hyperlink" Target="https://mentor.ieee.org/802.11/dcn/20/11-20-1582-01-00be-ml-ie-complete-profile-ind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659-01-00be-pdt-mac-mlo-6-3-7-to-6-3-9-association-1.docx" TargetMode="External"/><Relationship Id="rId5" Type="http://schemas.openxmlformats.org/officeDocument/2006/relationships/hyperlink" Target="https://mentor.ieee.org/802.11/dcn/20/11-20-1611-01-00be-pdt-mac-mlo-6-3-7-to-9-association.docx" TargetMode="External"/><Relationship Id="rId4" Type="http://schemas.openxmlformats.org/officeDocument/2006/relationships/hyperlink" Target="https://mentor.ieee.org/802.11/dcn/20/11-20-1610-01-00be-pdt-mac-mlo-6-3-5-and-6-authentication.docx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63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597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August 20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749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SP131, SP132, SP133, SP136, SP137, SP138, SP139, SP140, SP141, SP142, SP143, SP144, SP145, SP146, SP147, SP148, SP149, SP150, SP151, SP152, SP153, SP154, SP155, SP156, SP157, SP158, SP159, SP160, SP161, SP162, SP163, SP164, SP165, SP166, SP167, SP168, SP170.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r>
              <a:rPr lang="en-US" sz="1600" dirty="0"/>
              <a:t>Note 2: </a:t>
            </a:r>
            <a:r>
              <a:rPr lang="en-US" sz="1600" dirty="0">
                <a:solidFill>
                  <a:srgbClr val="FF0000"/>
                </a:solidFill>
              </a:rPr>
              <a:t>SP134 and SP135 </a:t>
            </a:r>
            <a:r>
              <a:rPr lang="en-US" sz="1600" dirty="0"/>
              <a:t>were requested to be removed from SP’s author.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8475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</a:rPr>
              <a:t>SP169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71Y, 42N, 28A.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70Y</a:t>
            </a:r>
            <a:r>
              <a:rPr lang="en-US" sz="1800">
                <a:highlight>
                  <a:srgbClr val="FF0000"/>
                </a:highlight>
              </a:rPr>
              <a:t>, 40N</a:t>
            </a:r>
            <a:r>
              <a:rPr lang="en-US" sz="1800" dirty="0">
                <a:highlight>
                  <a:srgbClr val="FF0000"/>
                </a:highlight>
              </a:rPr>
              <a:t>, 27A (Fails).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0645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03</a:t>
            </a:r>
            <a:r>
              <a:rPr lang="en-US" sz="3600" baseline="30000" dirty="0"/>
              <a:t>rd</a:t>
            </a:r>
            <a:endParaRPr lang="en-US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5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SP171, SP172, SP173, SP174, SP176, SP177, SP178, SP179, SP180, SP181, SP182, SP183, SP184, SP185, SP186, SP187, SP188, SP189.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Bin Tian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274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 Move to define mechanisms to support the operation of a Non-STR AP MLD in R1. The mechanisms are limited to instantiate a Non-STR Non-AP MLD as a Soft AP that could utilize all its links under TBD conditions. The exact language to govern such scope is TBD.</a:t>
            </a:r>
          </a:p>
          <a:p>
            <a:endParaRPr lang="en-US" sz="1800" dirty="0"/>
          </a:p>
          <a:p>
            <a:r>
              <a:rPr lang="en-US" sz="1800" dirty="0"/>
              <a:t>Move: Jinjing Jiang		Second: Kaiying Lu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104Y, 33N, 24A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103Y, 33N, 24A (Passes).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595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5FBD-0820-4C51-A874-099B83CA8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6EB8-B7E8-49FF-BD8F-5F23A632B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following paragraph of the TGbe SFD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NS/EP Priority Service if supported by a non-AP STA, shall use </a:t>
            </a:r>
            <a:r>
              <a:rPr lang="en-GB" sz="2000" strike="sngStrike" dirty="0"/>
              <a:t>a TID value (TBD) that is greater than 7 </a:t>
            </a:r>
            <a:r>
              <a:rPr lang="en-GB" sz="2000" u="sng" dirty="0"/>
              <a:t>an action frame </a:t>
            </a:r>
            <a:r>
              <a:rPr lang="en-GB" sz="2000" dirty="0"/>
              <a:t>to indicate the need for priority access to its associated AP STA </a:t>
            </a:r>
            <a:r>
              <a:rPr lang="en-GB" sz="2000" u="sng" dirty="0"/>
              <a:t>and to be included in Release 1 specification</a:t>
            </a:r>
            <a:r>
              <a:rPr lang="en-GB" sz="20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r>
              <a:rPr lang="en-US" sz="2000" dirty="0"/>
              <a:t>Move: Subir Das		Second: Vinko Erceg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Passes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7A22C-D13E-40B3-B033-DEF036C057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BDA50-377D-4E99-A133-0AD47A11CE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F481D0-B971-4959-BBB0-B33F187F0F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023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59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Ron Porat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87Y, 39N, 25A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87Y, 37N, 24A (Fails).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1363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17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480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July-Sept: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https://mentor.ieee.org/802.11/dcn/20/11-20-1109-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06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-00be-july-september-tgbe-teleconference-minutes.docx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Second: Edward Au	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  <a:p>
            <a:endParaRPr lang="en-US" sz="2000" dirty="0">
              <a:highlight>
                <a:srgbClr val="00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61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Laurent Cariou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768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Matthew Fischer as TGbe Vice-Chair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Ming Gan 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562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7D81-389C-4F46-A4DA-763FD075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51275-7EAA-488D-B944-20F806F85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Dennis Sundman as TGbe Secretary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Move: Subir Das			Second: Edward Au	</a:t>
            </a:r>
          </a:p>
          <a:p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D5D58-6545-4183-900A-8109CF6D5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72B23-78FF-4886-885B-34C96F4C13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7D3FCA-3D3B-40BB-9849-2F36E183A5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5844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131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SP190, SP191, SP192, SP193, SP194, SP195, SP196, SP197, SP199, SP200, SP201, SP202, SP203, SP204, SP205, SP206, SP207, SP208, SP209.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Ross Jian Yu</a:t>
            </a:r>
          </a:p>
          <a:p>
            <a:r>
              <a:rPr lang="en-US" sz="1800" dirty="0"/>
              <a:t>Discussion: Minor clarification.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800" dirty="0">
              <a:highlight>
                <a:srgbClr val="00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901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381E4-9086-43C4-A6AB-58D94AAC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30278-7415-4E30-B2DB-C83CAF3F4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66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tx1"/>
                </a:solidFill>
              </a:rPr>
              <a:t>SP198</a:t>
            </a:r>
          </a:p>
          <a:p>
            <a:pPr marL="457200" lvl="1" indent="0"/>
            <a:endParaRPr lang="en-US" sz="1800" dirty="0"/>
          </a:p>
          <a:p>
            <a:pPr marL="0" indent="0"/>
            <a:r>
              <a:rPr lang="en-US" sz="1800" dirty="0"/>
              <a:t>Move: Matthew Fischer				Second: Kaiying Lu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Preliminary Result: 59Y, 37N, 43A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FF0000"/>
                </a:highlight>
              </a:rPr>
              <a:t>59Y, 35N, 40A (Fails)</a:t>
            </a:r>
          </a:p>
          <a:p>
            <a:pPr marL="0" indent="0"/>
            <a:endParaRPr lang="en-US" sz="1800" dirty="0">
              <a:highlight>
                <a:srgbClr val="FF0000"/>
              </a:highlight>
            </a:endParaRPr>
          </a:p>
          <a:p>
            <a:pPr marL="0" indent="0"/>
            <a:r>
              <a:rPr lang="en-US" sz="1600" dirty="0"/>
              <a:t>Note 1: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received</a:t>
            </a:r>
            <a:r>
              <a:rPr lang="en-US" sz="1600" dirty="0"/>
              <a:t> a request for further discussion</a:t>
            </a:r>
          </a:p>
          <a:p>
            <a:r>
              <a:rPr lang="en-US" sz="1600" dirty="0"/>
              <a:t>Note 2: SP result is 52Y,16N,24A: see next slide for SP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D1BD2-09A9-4739-A496-7A14279FCC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59FB5-0BD5-4DB6-8307-E1B7F3A94C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26A86D-5F3E-438C-B2A4-8FC08D1087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204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09BF1-F9F3-4F14-991E-7047F24B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Snapshot of Straw poll #198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FC0F-FF04-426E-A37B-7D4BB48CB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Do you support the inclusion of the following in the SFD for R2:</a:t>
            </a: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sz="2000" dirty="0"/>
              <a:t>Non-primary transmission: The concept in which an AP that finds the primary channel to be busy under TBD conditions, can employ techniques to access and transmit on the idle non-primary channels under TBD conditions </a:t>
            </a:r>
            <a:r>
              <a:rPr lang="en-GB" sz="2000" i="1" dirty="0"/>
              <a:t>[#SP198]</a:t>
            </a:r>
            <a:endParaRPr lang="en-US" sz="2000" dirty="0"/>
          </a:p>
          <a:p>
            <a:r>
              <a:rPr lang="en-GB" sz="2000" dirty="0"/>
              <a:t>[20/0363r3 (Proposals on unused bandwidth utilizations, Sindhu Verma, Broadcom), SP#1, Y/N/A: 52/16/24]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47C45-B445-47D8-AE4A-EF89404410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FBAF8-9FF5-4CB2-8479-8E0D92F035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D2B7C6A-D4B5-4935-A1F1-2948E1E2F8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078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7F15E-32F1-468D-AC02-8D2AC0FBB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DFFD0-5D2D-4BA8-B70F-B9B3AE55C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amend the paragraph below of the TGbe SFD (11-20/1262r14):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uses B3 equal to 1, B2 B1 equal to 0 and B0 equal to 0 in Fragment Number field to indicate 512 BA bitmap length and to use B3 equal to 1, B2</a:t>
            </a:r>
            <a:r>
              <a:rPr lang="en-US" sz="1600" dirty="0">
                <a:highlight>
                  <a:srgbClr val="FFFF00"/>
                </a:highlight>
              </a:rPr>
              <a:t>-</a:t>
            </a:r>
            <a:r>
              <a:rPr lang="en-US" sz="1600" dirty="0"/>
              <a:t>B1 equal to </a:t>
            </a:r>
            <a:r>
              <a:rPr lang="en-US" sz="1600" strike="sngStrike" dirty="0">
                <a:highlight>
                  <a:srgbClr val="FFFF00"/>
                </a:highlight>
              </a:rPr>
              <a:t>0</a:t>
            </a:r>
            <a:r>
              <a:rPr lang="en-US" sz="1600" u="sng" dirty="0">
                <a:highlight>
                  <a:srgbClr val="FFFF00"/>
                </a:highlight>
              </a:rPr>
              <a:t>1</a:t>
            </a:r>
            <a:r>
              <a:rPr lang="en-US" sz="1600" dirty="0"/>
              <a:t> and B0 equal to </a:t>
            </a:r>
            <a:r>
              <a:rPr lang="en-US" sz="1600" strike="sngStrike" dirty="0">
                <a:highlight>
                  <a:srgbClr val="FFFF00"/>
                </a:highlight>
              </a:rPr>
              <a:t>1</a:t>
            </a:r>
            <a:r>
              <a:rPr lang="en-US" sz="1600" u="sng" dirty="0">
                <a:highlight>
                  <a:srgbClr val="FFFF00"/>
                </a:highlight>
              </a:rPr>
              <a:t>0</a:t>
            </a:r>
            <a:r>
              <a:rPr lang="en-US" sz="1600" dirty="0"/>
              <a:t> in Fragment Number field to indicate 1024 BA bitmap length in compressed BA and multi-STA BA. [Motion 112, #SP24, [17] and [158]]</a:t>
            </a:r>
          </a:p>
          <a:p>
            <a:endParaRPr lang="en-US" sz="2000" dirty="0"/>
          </a:p>
          <a:p>
            <a:pPr marL="0" indent="0"/>
            <a:r>
              <a:rPr lang="en-US" sz="2000" dirty="0"/>
              <a:t>Move: Liwen Chu				Second: Ming Gan</a:t>
            </a:r>
          </a:p>
          <a:p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AF2C0-4CA3-40CC-9C70-1C348EB78B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2E21-8AC9-4628-A5DC-4036E3BB57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2E8D9F-3ECB-4013-BB98-B26475327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996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September 30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1935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134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400" dirty="0"/>
              <a:t>Move to instruct the TGbe Editor to create IEEE802.11be D0.1 draft by incorporating the changes specified in the following documents: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1256r3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1255r</a:t>
            </a:r>
            <a:r>
              <a:rPr lang="en-GB" sz="1050" u="sng" dirty="0">
                <a:solidFill>
                  <a:schemeClr val="tx1"/>
                </a:solidFill>
              </a:rPr>
              <a:t>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1272r1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1261r1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1291r12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1271r7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1275r4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1300r8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1359r4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1353r5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1309r6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1281r4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1336r5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1292r6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1395r14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1333r2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1409r3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1408r2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1440r7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1445r6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1411r4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1431r6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1320r9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1274r9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1332r6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r>
              <a:rPr lang="en-US" sz="1050" dirty="0">
                <a:solidFill>
                  <a:schemeClr val="tx1"/>
                </a:solidFill>
                <a:hlinkClick r:id="rId2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1434r6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1293r1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1295r1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3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1327r1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1153r3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1260r4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1231r3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1252r2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3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1253r6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1254r6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1229r3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1294r4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1329r2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1290r3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1276r7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1371r4</a:t>
            </a:r>
            <a:r>
              <a:rPr lang="en-GB" sz="1050" dirty="0">
                <a:solidFill>
                  <a:schemeClr val="tx1"/>
                </a:solidFill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050" u="sng" dirty="0">
                <a:solidFill>
                  <a:schemeClr val="tx1"/>
                </a:solidFill>
                <a:hlinkClick r:id="rId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1338r6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1339r5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4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1340r2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1315r6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1351r5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1319r3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1403r4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1404r2</a:t>
            </a:r>
            <a:r>
              <a:rPr lang="en-GB" sz="1050" dirty="0">
                <a:solidFill>
                  <a:schemeClr val="tx1"/>
                </a:solidFill>
              </a:rPr>
              <a:t>, </a:t>
            </a:r>
            <a:r>
              <a:rPr lang="en-GB" sz="1050" u="sng" dirty="0">
                <a:solidFill>
                  <a:schemeClr val="tx1"/>
                </a:solidFill>
                <a:hlinkClick r:id="rId5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1447r6</a:t>
            </a:r>
            <a:r>
              <a:rPr lang="en-GB" sz="1050" u="sng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1448r7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1452r3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5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1307r4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1462r2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1464r2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1"/>
                </a:solidFill>
                <a:hlinkClick r:id="rId6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1466r0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1480r1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1479r2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1494r4</a:t>
            </a:r>
            <a:r>
              <a:rPr lang="en-US" sz="1050" dirty="0">
                <a:solidFill>
                  <a:schemeClr val="tx1"/>
                </a:solidFill>
              </a:rPr>
              <a:t>, </a:t>
            </a:r>
            <a:r>
              <a:rPr lang="en-US" sz="1050" dirty="0">
                <a:solidFill>
                  <a:schemeClr val="tx1"/>
                </a:solidFill>
                <a:hlinkClick r:id="rId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1495r3</a:t>
            </a:r>
            <a:r>
              <a:rPr lang="en-US" sz="105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700" dirty="0">
              <a:solidFill>
                <a:srgbClr val="FFC000"/>
              </a:solidFill>
            </a:endParaRPr>
          </a:p>
          <a:p>
            <a:pPr marL="0" indent="0"/>
            <a:r>
              <a:rPr lang="en-US" sz="1200" dirty="0"/>
              <a:t>Move:	Laurent Cariou				Second: Bin Tian</a:t>
            </a:r>
          </a:p>
          <a:p>
            <a:r>
              <a:rPr lang="en-US" sz="1200" dirty="0"/>
              <a:t>Discussion: Some questions on whether it approves the draft as well. Answer: it approves the documents and authorizes the creation of the draft based on them.</a:t>
            </a:r>
          </a:p>
          <a:p>
            <a:endParaRPr lang="en-US" sz="1200" dirty="0">
              <a:highlight>
                <a:srgbClr val="00FF00"/>
              </a:highlight>
            </a:endParaRPr>
          </a:p>
          <a:p>
            <a:pPr marL="0" indent="0"/>
            <a:r>
              <a:rPr lang="en-US" sz="1200" dirty="0"/>
              <a:t>Result: </a:t>
            </a:r>
            <a:r>
              <a:rPr lang="en-US" sz="1200" dirty="0">
                <a:highlight>
                  <a:srgbClr val="00FF00"/>
                </a:highlight>
              </a:rPr>
              <a:t>Motion passes with unanimous consent.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4160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October 29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35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11-20/566r</a:t>
            </a:r>
            <a:r>
              <a:rPr lang="en-US" sz="1800" dirty="0">
                <a:solidFill>
                  <a:srgbClr val="FF0000"/>
                </a:solidFill>
                <a:hlinkClick r:id="rId2"/>
              </a:rPr>
              <a:t>77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SP210, SP211, SP212, SP213, SP214, SP215, SP216, SP217, SP218, SP219,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SP220, SP221, SP222, SP223, SP224, SP225, SP226, SP227, SP228, SP229,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SP230, SP231, SP232, SP233, SP234, SP235, SP236, SP237, SP238, SP239,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SP240, SP241, SP242, SP243.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r>
              <a:rPr lang="en-US" sz="1800" dirty="0"/>
              <a:t>Discussion: No discussion.</a:t>
            </a:r>
          </a:p>
          <a:p>
            <a:pPr marL="0" indent="0"/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5831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2FD7E17-9925-4E7A-8F05-BE097F84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2FE9533-EFA8-4A83-A053-C2EC4DD7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2"/>
              </a:rPr>
              <a:t>1582r1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1592r0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1610r1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GB" sz="1600" u="sng" dirty="0">
                <a:hlinkClick r:id="rId5"/>
              </a:rPr>
              <a:t>1611r1</a:t>
            </a:r>
            <a:r>
              <a:rPr lang="en-GB" sz="1600" u="sng" dirty="0"/>
              <a:t>, </a:t>
            </a:r>
            <a:r>
              <a:rPr lang="en-GB" sz="1600" u="sng" dirty="0">
                <a:hlinkClick r:id="rId6"/>
              </a:rPr>
              <a:t>1659r1</a:t>
            </a:r>
            <a:endParaRPr lang="en-US" sz="16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hlinkClick r:id="rId7"/>
              </a:rPr>
              <a:t>1612r0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indent="0"/>
            <a:endParaRPr lang="en-US" sz="900" dirty="0">
              <a:solidFill>
                <a:srgbClr val="FFC000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r>
              <a:rPr lang="en-US" sz="1600" dirty="0"/>
              <a:t>Discussion: No discussion.</a:t>
            </a:r>
          </a:p>
          <a:p>
            <a:pPr marL="0" indent="0"/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Note: These are all proposed draft texts (PDTs) that obtained ≥ 75% support during the straw poll phase and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pPr marL="0" indent="0"/>
            <a:endParaRPr lang="en-US" sz="1600" dirty="0">
              <a:highlight>
                <a:srgbClr val="00FF00"/>
              </a:highlight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DAA7-FDF7-4F59-A450-6F8B746AD3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8FB0-B551-4C50-B852-BAA53BA9D9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2795D-107E-4D60-92C9-D50FD78AC5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80643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450BD-B6E2-46A7-9AC1-6BAD641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Motions on November 04</a:t>
            </a:r>
            <a:r>
              <a:rPr lang="en-US" sz="3600" baseline="30000" dirty="0"/>
              <a:t>th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CEEC3-C77B-4B31-90DE-B44FA36105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E0CB0-9F99-4502-9791-7FBE7156097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58E5C-2544-40BD-B30F-252EE727456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2E6C8-D29C-472B-84D8-0D484803DF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903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42836-7411-4DA7-A120-F87A6498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56813-04D4-4398-B81F-AE146CF0B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11-20/566r</a:t>
            </a:r>
            <a:r>
              <a:rPr lang="en-US" sz="1800" dirty="0">
                <a:solidFill>
                  <a:srgbClr val="FF0000"/>
                </a:solidFill>
                <a:hlinkClick r:id="rId2"/>
              </a:rPr>
              <a:t>63</a:t>
            </a:r>
            <a:r>
              <a:rPr lang="en-US" sz="1800" dirty="0"/>
              <a:t> that is identified with the following tag: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SP175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					Second:</a:t>
            </a:r>
          </a:p>
          <a:p>
            <a:endParaRPr lang="en-US" sz="1600" dirty="0"/>
          </a:p>
          <a:p>
            <a:r>
              <a:rPr lang="en-US" sz="1600" dirty="0"/>
              <a:t>Discussion:</a:t>
            </a:r>
          </a:p>
          <a:p>
            <a:endParaRPr lang="en-US" sz="1600" dirty="0"/>
          </a:p>
          <a:p>
            <a:r>
              <a:rPr lang="en-US" sz="1600" dirty="0"/>
              <a:t>Preliminary Result:</a:t>
            </a:r>
            <a:endParaRPr lang="en-US" sz="1600" dirty="0">
              <a:highlight>
                <a:srgbClr val="00FF00"/>
              </a:highlight>
            </a:endParaRPr>
          </a:p>
          <a:p>
            <a:pPr marL="0" indent="0"/>
            <a:r>
              <a:rPr lang="en-US" sz="1600" dirty="0"/>
              <a:t>Result: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397B0-6986-42CB-8F93-6506FBB6AA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F5E27-0741-408E-B209-DD0312F2B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8460DE-BA78-49AE-8D07-178AC4442C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41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73027</TotalTime>
  <Words>3798</Words>
  <Application>Microsoft Office PowerPoint</Application>
  <PresentationFormat>On-screen Show (4:3)</PresentationFormat>
  <Paragraphs>464</Paragraphs>
  <Slides>43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Approve TG Minutes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  <vt:lpstr>Motions on August 20th</vt:lpstr>
      <vt:lpstr>Motion 122</vt:lpstr>
      <vt:lpstr>Motion 123</vt:lpstr>
      <vt:lpstr>Motions on September 03rd</vt:lpstr>
      <vt:lpstr>Motion 124</vt:lpstr>
      <vt:lpstr>Motion 125</vt:lpstr>
      <vt:lpstr>Motion 126</vt:lpstr>
      <vt:lpstr>Motion 127</vt:lpstr>
      <vt:lpstr>Motions on September 17th</vt:lpstr>
      <vt:lpstr>Approve TG Minutes</vt:lpstr>
      <vt:lpstr>Motion 128</vt:lpstr>
      <vt:lpstr>Motion 129</vt:lpstr>
      <vt:lpstr>Motion 130</vt:lpstr>
      <vt:lpstr>Motion 131</vt:lpstr>
      <vt:lpstr>Motion 132</vt:lpstr>
      <vt:lpstr>Snapshot of Straw poll #198</vt:lpstr>
      <vt:lpstr>Motion 133</vt:lpstr>
      <vt:lpstr>Motions on September 30th</vt:lpstr>
      <vt:lpstr>Motion 134</vt:lpstr>
      <vt:lpstr>Motions on October 29th</vt:lpstr>
      <vt:lpstr>Motion 135</vt:lpstr>
      <vt:lpstr>Motion 136</vt:lpstr>
      <vt:lpstr>Motions on November 04th</vt:lpstr>
      <vt:lpstr>Motion TBD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1369</cp:revision>
  <cp:lastPrinted>1601-01-01T00:00:00Z</cp:lastPrinted>
  <dcterms:created xsi:type="dcterms:W3CDTF">2017-01-26T15:28:16Z</dcterms:created>
  <dcterms:modified xsi:type="dcterms:W3CDTF">2020-10-30T18:30:33Z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