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9" r:id="rId2"/>
    <p:sldId id="343" r:id="rId3"/>
    <p:sldId id="368" r:id="rId4"/>
    <p:sldId id="369" r:id="rId5"/>
    <p:sldId id="370" r:id="rId6"/>
    <p:sldId id="371" r:id="rId7"/>
    <p:sldId id="361" r:id="rId8"/>
    <p:sldId id="348" r:id="rId9"/>
    <p:sldId id="367" r:id="rId10"/>
    <p:sldId id="372" r:id="rId11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x" initials="yx" lastIdx="4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0FA93"/>
    <a:srgbClr val="FAE690"/>
    <a:srgbClr val="FD9491"/>
    <a:srgbClr val="DFB7D9"/>
    <a:srgbClr val="C2C2FE"/>
    <a:srgbClr val="1E1EFA"/>
    <a:srgbClr val="F49088"/>
    <a:srgbClr val="FFABFF"/>
    <a:srgbClr val="FFCCFF"/>
    <a:srgbClr val="FFE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149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1" d="100"/>
          <a:sy n="91" d="100"/>
        </p:scale>
        <p:origin x="3732" y="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7BB2AFA7-5586-BD46-B254-20B26FA49A8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1744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451921" y="79930"/>
            <a:ext cx="19107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200" b="1"/>
            </a:lvl1pPr>
            <a:lvl5pPr>
              <a:defRPr sz="1200" b="1"/>
            </a:lvl5pPr>
          </a:lstStyle>
          <a:p>
            <a:pPr marL="0" lvl="4" algn="r" defTabSz="933450"/>
            <a:r>
              <a:rPr lang="en-US" smtClean="0"/>
              <a:t>doc.: IEEE 802.11-13/1421r1</a:t>
            </a:r>
          </a:p>
          <a:p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3B191D38-BDD1-6541-816B-CB820FB164E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5580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BDEF6872-0A84-C942-A3A2-ABF96B18CF88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289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ECEF215-4BA6-7E4B-B3E6-576F7C1A872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938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June </a:t>
            </a:r>
            <a:r>
              <a:rPr lang="en-US" dirty="0" smtClean="0"/>
              <a:t>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3909A9A-17AB-D64E-ABDB-B2DAB46BA19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5849896-531F-E649-85B6-C4BB428659A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303B08C7-0CD1-8846-8502-BF7BB64F44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938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June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CE281B3-A5CB-F64F-B915-055FA19C701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938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June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4693F8C-6A96-8140-9ED0-8C47DF1C828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F52CB4B-E5D4-424D-A7DD-3DCF430E6D2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5ED327D-21C3-674C-981C-8A8BC9E6D25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1A22FF3-B0EE-3C41-8A57-F9CEF858FB7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03FA230-405D-B44B-BF48-A2D0EC29C97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276F568-1379-2143-A0B7-604112B6CE9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938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June </a:t>
            </a:r>
            <a:r>
              <a:rPr lang="en-US" dirty="0" smtClean="0"/>
              <a:t>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59305" y="6475413"/>
            <a:ext cx="118462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4C64FA26-C19D-454E-AC49-D681356F58D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534108" y="332601"/>
            <a:ext cx="391139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/>
              <a:t>doc.: </a:t>
            </a:r>
            <a:r>
              <a:rPr lang="en-US" sz="1800" b="1" dirty="0" smtClean="0"/>
              <a:t>IEEE </a:t>
            </a:r>
            <a:r>
              <a:rPr lang="en-US" sz="1800" b="1" kern="1200" dirty="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802.11-20/0840-00-00be</a:t>
            </a:r>
            <a:endParaRPr lang="en-US" sz="1800" b="1" kern="1200" dirty="0">
              <a:solidFill>
                <a:schemeClr val="tx1"/>
              </a:solidFill>
              <a:latin typeface="Times New Roman" charset="0"/>
              <a:ea typeface="+mn-ea"/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/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1DF4EA4-62C6-4747-AA37-39380629ED0A}" type="slidenum">
              <a:rPr lang="en-US"/>
              <a:pPr/>
              <a:t>1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85800"/>
            <a:ext cx="8763000" cy="762000"/>
          </a:xfrm>
          <a:noFill/>
          <a:ln/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altLang="zh-CN" b="0" dirty="0"/>
              <a:t>Backward compatible </a:t>
            </a:r>
            <a:r>
              <a:rPr lang="en-US" altLang="zh-CN" b="0" dirty="0" smtClean="0"/>
              <a:t>EHT </a:t>
            </a:r>
            <a:r>
              <a:rPr lang="en-US" altLang="zh-CN" b="0" dirty="0"/>
              <a:t>trigger frame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 smtClean="0"/>
              <a:t> 2020-</a:t>
            </a:r>
            <a:r>
              <a:rPr lang="en-US" altLang="zh-CN" sz="2000" b="0" dirty="0" smtClean="0"/>
              <a:t>06</a:t>
            </a:r>
            <a:r>
              <a:rPr lang="en-US" sz="2000" b="0" dirty="0" smtClean="0"/>
              <a:t>-01</a:t>
            </a:r>
            <a:endParaRPr lang="en-US" sz="2000" b="0" dirty="0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762000" y="20574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5733328"/>
              </p:ext>
            </p:extLst>
          </p:nvPr>
        </p:nvGraphicFramePr>
        <p:xfrm>
          <a:off x="1139825" y="2555875"/>
          <a:ext cx="6932613" cy="3992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59" name="Document" r:id="rId4" imgW="8377264" imgH="4838877" progId="Word.Document.8">
                  <p:embed/>
                </p:oleObj>
              </mc:Choice>
              <mc:Fallback>
                <p:oleObj name="Document" r:id="rId4" imgW="8377264" imgH="483887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9825" y="2555875"/>
                        <a:ext cx="6932613" cy="3992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日期占位符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93862" cy="276999"/>
          </a:xfrm>
        </p:spPr>
        <p:txBody>
          <a:bodyPr/>
          <a:lstStyle/>
          <a:p>
            <a:r>
              <a:rPr lang="en-US" altLang="zh-CN" dirty="0" smtClean="0"/>
              <a:t>June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Appendix</a:t>
            </a:r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June</a:t>
            </a:r>
            <a:r>
              <a:rPr lang="en-US" smtClean="0"/>
              <a:t> 2020</a:t>
            </a:r>
            <a:endParaRPr lang="en-US" dirty="0"/>
          </a:p>
        </p:txBody>
      </p:sp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1627785"/>
              </p:ext>
            </p:extLst>
          </p:nvPr>
        </p:nvGraphicFramePr>
        <p:xfrm>
          <a:off x="838200" y="1981200"/>
          <a:ext cx="7285211" cy="34884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4815"/>
                <a:gridCol w="3613489"/>
                <a:gridCol w="1816907"/>
              </a:tblGrid>
              <a:tr h="1442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1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B8-B2</a:t>
                      </a:r>
                      <a:endParaRPr lang="zh-CN" sz="11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7504" marR="47504" marT="23752" marB="23752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100" kern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Description</a:t>
                      </a:r>
                      <a:endParaRPr lang="zh-CN" sz="11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100" kern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Number</a:t>
                      </a:r>
                      <a:r>
                        <a:rPr lang="en-US" altLang="zh-CN" sz="1100" kern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entries</a:t>
                      </a:r>
                      <a:endParaRPr lang="zh-CN" sz="11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7504" marR="47504" marT="23752" marB="23752"/>
                </a:tc>
              </a:tr>
              <a:tr h="19020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0-36</a:t>
                      </a:r>
                      <a:endParaRPr lang="zh-CN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7504" marR="47504" marT="23752" marB="23752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26-tone RU in 80MHz</a:t>
                      </a:r>
                      <a:endParaRPr lang="zh-CN" sz="10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 (18</a:t>
                      </a:r>
                      <a:r>
                        <a:rPr lang="en-US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zh-CN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 </a:t>
                      </a:r>
                      <a:r>
                        <a:rPr lang="en-US" altLang="zh-CN" sz="10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reserved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zh-CN" sz="10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7504" marR="47504" marT="23752" marB="23752" anchor="ctr"/>
                </a:tc>
              </a:tr>
              <a:tr h="19020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37-52</a:t>
                      </a:r>
                      <a:endParaRPr lang="zh-CN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7504" marR="47504" marT="23752" marB="23752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</a:t>
                      </a:r>
                      <a:r>
                        <a:rPr lang="en-US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-tone RU in 80MHz</a:t>
                      </a:r>
                      <a:endParaRPr lang="zh-CN" sz="10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endParaRPr lang="zh-CN" sz="10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7504" marR="47504" marT="23752" marB="23752" anchor="ctr"/>
                </a:tc>
              </a:tr>
              <a:tr h="24125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53-60</a:t>
                      </a:r>
                      <a:endParaRPr lang="zh-CN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7504" marR="47504" marT="23752" marB="23752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106</a:t>
                      </a:r>
                      <a:r>
                        <a:rPr lang="en-US" altLang="zh-CN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-tone RU in 80MHz</a:t>
                      </a:r>
                      <a:endParaRPr lang="zh-CN" altLang="zh-CN" sz="10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zh-CN" sz="1000" kern="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7504" marR="47504" marT="23752" marB="23752" anchor="ctr"/>
                </a:tc>
              </a:tr>
              <a:tr h="19020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61-64</a:t>
                      </a:r>
                      <a:endParaRPr lang="zh-CN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7504" marR="47504" marT="23752" marB="23752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242</a:t>
                      </a:r>
                      <a:r>
                        <a:rPr lang="en-US" altLang="zh-CN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-tone RU in 80MHz</a:t>
                      </a:r>
                      <a:endParaRPr lang="zh-CN" altLang="zh-CN" sz="10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zh-CN" sz="1000" kern="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7504" marR="47504" marT="23752" marB="23752" anchor="ctr"/>
                </a:tc>
              </a:tr>
              <a:tr h="19020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65-66</a:t>
                      </a:r>
                      <a:endParaRPr lang="zh-CN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7504" marR="47504" marT="23752" marB="23752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484</a:t>
                      </a:r>
                      <a:r>
                        <a:rPr lang="en-US" altLang="zh-CN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-tone RU in 80MHz</a:t>
                      </a:r>
                      <a:endParaRPr lang="zh-CN" altLang="zh-CN" sz="10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zh-CN" sz="10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7504" marR="47504" marT="23752" marB="23752" anchor="ctr"/>
                </a:tc>
              </a:tr>
              <a:tr h="19020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</a:t>
                      </a:r>
                      <a:endParaRPr lang="zh-CN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7504" marR="47504" marT="23752" marB="23752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996</a:t>
                      </a:r>
                      <a:r>
                        <a:rPr lang="en-US" altLang="zh-CN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-tone RU in 80MHz</a:t>
                      </a:r>
                      <a:endParaRPr lang="zh-CN" altLang="zh-CN" sz="10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zh-CN" sz="10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7504" marR="47504" marT="23752" marB="23752" anchor="ctr"/>
                </a:tc>
              </a:tr>
              <a:tr h="13805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68</a:t>
                      </a:r>
                      <a:endParaRPr lang="zh-CN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7504" marR="47504" marT="23752" marB="23752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zh-CN" altLang="en-US" sz="10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</a:t>
                      </a:r>
                      <a:r>
                        <a:rPr lang="en-US" altLang="zh-CN" sz="10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996</a:t>
                      </a:r>
                      <a:r>
                        <a:rPr lang="en-US" altLang="zh-CN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-tone RU </a:t>
                      </a:r>
                      <a:endParaRPr lang="zh-CN" sz="10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1 (can be either</a:t>
                      </a:r>
                      <a:r>
                        <a:rPr lang="en-US" altLang="zh-CN" sz="1000" kern="1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 160MHz full BW or one kind of large M-RU</a:t>
                      </a:r>
                      <a:r>
                        <a:rPr lang="en-US" altLang="zh-CN" sz="1000" kern="1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)</a:t>
                      </a:r>
                      <a:endParaRPr lang="zh-CN" sz="10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7504" marR="47504" marT="23752" marB="23752" anchor="ctr"/>
                </a:tc>
              </a:tr>
              <a:tr h="13805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69-84</a:t>
                      </a:r>
                      <a:endParaRPr lang="zh-CN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7504" marR="47504" marT="23752" marB="23752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Small M-RU </a:t>
                      </a:r>
                      <a:endParaRPr lang="zh-CN" sz="10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16</a:t>
                      </a:r>
                      <a:endParaRPr lang="zh-CN" sz="10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7504" marR="47504" marT="23752" marB="23752" anchor="ctr"/>
                </a:tc>
              </a:tr>
              <a:tr h="19020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85-120</a:t>
                      </a:r>
                      <a:endParaRPr lang="zh-CN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7504" marR="47504" marT="23752" marB="23752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Large M-RU</a:t>
                      </a:r>
                      <a:endParaRPr lang="zh-CN" sz="10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26</a:t>
                      </a:r>
                      <a:endParaRPr lang="zh-CN" sz="10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7504" marR="47504" marT="23752" marB="23752" anchor="ctr"/>
                </a:tc>
              </a:tr>
              <a:tr h="190208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121</a:t>
                      </a:r>
                      <a:endParaRPr lang="zh-CN" sz="10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7504" marR="47504" marT="23752" marB="23752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r>
                        <a:rPr lang="zh-CN" altLang="en-US" sz="10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</a:t>
                      </a:r>
                      <a:r>
                        <a:rPr lang="en-US" altLang="zh-CN" sz="10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996</a:t>
                      </a:r>
                      <a:r>
                        <a:rPr lang="en-US" altLang="zh-CN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-tone RU </a:t>
                      </a:r>
                      <a:endParaRPr lang="en-US" sz="10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0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  <a:endParaRPr lang="zh-CN" sz="10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7504" marR="47504" marT="23752" marB="23752" anchor="ctr"/>
                </a:tc>
              </a:tr>
              <a:tr h="190208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0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…</a:t>
                      </a:r>
                      <a:endParaRPr lang="zh-CN" sz="10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7504" marR="47504" marT="23752" marB="23752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endParaRPr lang="en-US" altLang="zh-CN" sz="10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endParaRPr lang="en-US" altLang="zh-CN" sz="10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7504" marR="47504" marT="23752" marB="23752" anchor="ctr"/>
                </a:tc>
              </a:tr>
              <a:tr h="2361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0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7504" marR="47504" marT="23752" marB="23752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0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0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7504" marR="47504" marT="23752" marB="23752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58142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Background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In 802.11ax, trigger frame was proposed to solicit the uplink MU PPDU (HE TB PPDU)</a:t>
            </a:r>
          </a:p>
          <a:p>
            <a:pPr lvl="1"/>
            <a:r>
              <a:rPr lang="en-US" altLang="zh-CN" sz="1600" dirty="0" smtClean="0"/>
              <a:t>Synchronize the stating time of all </a:t>
            </a:r>
            <a:r>
              <a:rPr lang="en-US" altLang="zh-CN" sz="1600" dirty="0"/>
              <a:t>the uplink </a:t>
            </a:r>
            <a:r>
              <a:rPr lang="en-US" altLang="zh-CN" sz="1600" dirty="0" smtClean="0"/>
              <a:t>sub-PPDUs</a:t>
            </a:r>
          </a:p>
          <a:p>
            <a:pPr lvl="1"/>
            <a:r>
              <a:rPr lang="en-US" altLang="zh-CN" sz="1600" dirty="0" smtClean="0"/>
              <a:t>Align the ending time of all the uplink sub-PPDUs</a:t>
            </a:r>
          </a:p>
          <a:p>
            <a:pPr lvl="1"/>
            <a:r>
              <a:rPr lang="en-US" altLang="zh-CN" sz="1600" dirty="0" smtClean="0"/>
              <a:t>Provide the transmission parameters for each uplink sub-PPDU, e.g., RU allocation, MCS</a:t>
            </a:r>
          </a:p>
          <a:p>
            <a:r>
              <a:rPr lang="en-US" altLang="zh-CN" dirty="0" smtClean="0"/>
              <a:t>802.11 be introduces new bandwidth, new stream number</a:t>
            </a:r>
          </a:p>
          <a:p>
            <a:pPr lvl="1"/>
            <a:r>
              <a:rPr lang="en-US" altLang="zh-CN" sz="1600" dirty="0" smtClean="0"/>
              <a:t>All of these new factors may change the trigger frame</a:t>
            </a:r>
            <a:endParaRPr lang="en-US" altLang="zh-CN" sz="1600" dirty="0"/>
          </a:p>
          <a:p>
            <a:r>
              <a:rPr lang="en-US" altLang="zh-CN" dirty="0" smtClean="0"/>
              <a:t>In this contribution, we discuss a possible backward compatible EHT trigger frame design</a:t>
            </a:r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日期占位符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93862" cy="276999"/>
          </a:xfrm>
        </p:spPr>
        <p:txBody>
          <a:bodyPr/>
          <a:lstStyle/>
          <a:p>
            <a:r>
              <a:rPr lang="en-US" altLang="zh-CN" dirty="0" smtClean="0"/>
              <a:t>June</a:t>
            </a:r>
            <a:r>
              <a:rPr lang="en-US" dirty="0" smtClean="0"/>
              <a:t>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1358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Recap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HE trigger frame is shown as below</a:t>
            </a:r>
          </a:p>
          <a:p>
            <a:pPr lvl="1"/>
            <a:r>
              <a:rPr lang="en-US" altLang="zh-CN" sz="1600" dirty="0" smtClean="0"/>
              <a:t>Common </a:t>
            </a:r>
            <a:r>
              <a:rPr lang="en-US" altLang="zh-CN" sz="1600" dirty="0"/>
              <a:t>Info field and a list of User Info fields </a:t>
            </a:r>
            <a:endParaRPr lang="zh-CN" altLang="en-US" sz="16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June</a:t>
            </a:r>
            <a:r>
              <a:rPr lang="en-US" smtClean="0"/>
              <a:t> 2020</a:t>
            </a:r>
            <a:endParaRPr lang="en-US" dirty="0"/>
          </a:p>
        </p:txBody>
      </p:sp>
      <p:grpSp>
        <p:nvGrpSpPr>
          <p:cNvPr id="17" name="组合 16"/>
          <p:cNvGrpSpPr/>
          <p:nvPr/>
        </p:nvGrpSpPr>
        <p:grpSpPr>
          <a:xfrm>
            <a:off x="34925" y="2895600"/>
            <a:ext cx="9074150" cy="3429000"/>
            <a:chOff x="13942" y="2514600"/>
            <a:chExt cx="9074150" cy="3429000"/>
          </a:xfrm>
        </p:grpSpPr>
        <p:pic>
          <p:nvPicPr>
            <p:cNvPr id="7" name="Picture 2" descr="C:\Users\l00140189\AppData\Roaming\eSpace_Desktop\UserData\l00387934\imagefiles\C9C4EEA1-023C-4AA4-93B3-91AB5B358D24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942" y="4137025"/>
              <a:ext cx="4176713" cy="1806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2" descr="C:\Users\l00140189\AppData\Roaming\eSpace_Desktop\UserData\l00387934\imagefiles\AB9DFC4D-6587-4E87-BFD1-DC07FFE777F0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60117" y="2514600"/>
              <a:ext cx="6199188" cy="7096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4" descr="C:\Users\l00140189\AppData\Roaming\eSpace_Desktop\UserData\l00387934\imagefiles\57E16C9F-BDED-4BA6-BB16-1A2A4EB56C3F.p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35117" y="5057775"/>
              <a:ext cx="4752975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10" name="直接连接符 9"/>
            <p:cNvCxnSpPr/>
            <p:nvPr/>
          </p:nvCxnSpPr>
          <p:spPr>
            <a:xfrm flipH="1">
              <a:off x="302867" y="2970212"/>
              <a:ext cx="3957638" cy="12588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直接连接符 10"/>
            <p:cNvCxnSpPr/>
            <p:nvPr/>
          </p:nvCxnSpPr>
          <p:spPr>
            <a:xfrm flipH="1">
              <a:off x="4190655" y="2970212"/>
              <a:ext cx="865187" cy="12588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直接连接符 11"/>
            <p:cNvCxnSpPr/>
            <p:nvPr/>
          </p:nvCxnSpPr>
          <p:spPr>
            <a:xfrm flipH="1">
              <a:off x="4551017" y="2970212"/>
              <a:ext cx="504825" cy="2232025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直接连接符 12"/>
            <p:cNvCxnSpPr/>
            <p:nvPr/>
          </p:nvCxnSpPr>
          <p:spPr>
            <a:xfrm>
              <a:off x="5952780" y="2970212"/>
              <a:ext cx="3135312" cy="20716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90138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Backward compatible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000" dirty="0" smtClean="0"/>
              <a:t>In 802.11ax, we already have the following trigger types</a:t>
            </a:r>
          </a:p>
          <a:p>
            <a:r>
              <a:rPr lang="en-US" altLang="zh-CN" sz="2000" dirty="0" smtClean="0"/>
              <a:t>For the same trigger function, it is better to reuse the exiting trigger types</a:t>
            </a:r>
          </a:p>
          <a:p>
            <a:pPr lvl="1"/>
            <a:r>
              <a:rPr lang="en-US" altLang="zh-CN" sz="1600" dirty="0" smtClean="0"/>
              <a:t>No need to add </a:t>
            </a:r>
            <a:r>
              <a:rPr lang="en-US" altLang="zh-CN" sz="1600" dirty="0"/>
              <a:t>the new </a:t>
            </a:r>
            <a:r>
              <a:rPr lang="en-US" altLang="zh-CN" sz="1600" dirty="0" smtClean="0"/>
              <a:t>trigger types just because of new bandwidth and new stream number</a:t>
            </a:r>
          </a:p>
          <a:p>
            <a:pPr lvl="1"/>
            <a:r>
              <a:rPr lang="en-US" altLang="zh-CN" sz="1600" dirty="0" smtClean="0"/>
              <a:t>Can be used to solicit the mixed UL PPDU from HE STA and EHT STA</a:t>
            </a:r>
          </a:p>
          <a:p>
            <a:pPr marL="342900" lvl="1" indent="-342900">
              <a:buChar char="•"/>
            </a:pPr>
            <a:r>
              <a:rPr lang="en-US" altLang="zh-CN" b="1" dirty="0">
                <a:ea typeface="+mn-ea"/>
                <a:cs typeface="+mn-cs"/>
              </a:rPr>
              <a:t>We will discuss </a:t>
            </a:r>
            <a:r>
              <a:rPr lang="en-US" altLang="zh-CN" b="1" dirty="0" smtClean="0">
                <a:ea typeface="+mn-ea"/>
                <a:cs typeface="+mn-cs"/>
              </a:rPr>
              <a:t>the </a:t>
            </a:r>
            <a:r>
              <a:rPr lang="en-US" altLang="zh-CN" b="1" dirty="0" smtClean="0">
                <a:ea typeface="+mn-ea"/>
                <a:cs typeface="+mn-cs"/>
              </a:rPr>
              <a:t>backward compatible design </a:t>
            </a:r>
            <a:r>
              <a:rPr lang="en-US" altLang="zh-CN" b="1" dirty="0" smtClean="0">
                <a:ea typeface="+mn-ea"/>
                <a:cs typeface="+mn-cs"/>
              </a:rPr>
              <a:t>from</a:t>
            </a:r>
          </a:p>
          <a:p>
            <a:pPr lvl="1"/>
            <a:r>
              <a:rPr lang="en-US" altLang="zh-CN" sz="1600" dirty="0" smtClean="0"/>
              <a:t>Common Info </a:t>
            </a:r>
            <a:r>
              <a:rPr lang="en-US" altLang="zh-CN" sz="1600" dirty="0"/>
              <a:t>field </a:t>
            </a:r>
            <a:r>
              <a:rPr lang="en-US" altLang="zh-CN" sz="1600" dirty="0" smtClean="0"/>
              <a:t>in the trigger frame</a:t>
            </a:r>
            <a:endParaRPr lang="en-US" altLang="zh-CN" sz="1600" dirty="0"/>
          </a:p>
          <a:p>
            <a:pPr lvl="1"/>
            <a:r>
              <a:rPr lang="en-US" altLang="zh-CN" sz="1600" dirty="0"/>
              <a:t>User </a:t>
            </a:r>
            <a:r>
              <a:rPr lang="en-US" altLang="zh-CN" sz="1600" dirty="0" smtClean="0"/>
              <a:t>Info field in the trigger frame</a:t>
            </a:r>
            <a:endParaRPr lang="en-US" altLang="zh-CN" sz="1600" dirty="0"/>
          </a:p>
          <a:p>
            <a:pPr lvl="1"/>
            <a:endParaRPr lang="en-US" altLang="zh-CN" sz="1600" dirty="0" smtClean="0"/>
          </a:p>
          <a:p>
            <a:pPr lvl="1"/>
            <a:endParaRPr lang="en-US" altLang="zh-CN" sz="1600" dirty="0"/>
          </a:p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June</a:t>
            </a:r>
            <a:r>
              <a:rPr lang="en-US" smtClean="0"/>
              <a:t> 2020</a:t>
            </a:r>
            <a:endParaRPr lang="en-US" dirty="0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34891" y="4218382"/>
            <a:ext cx="2960716" cy="2230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6321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Common Info field in trigger frame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33400" y="1780309"/>
            <a:ext cx="8229600" cy="4114800"/>
          </a:xfrm>
        </p:spPr>
        <p:txBody>
          <a:bodyPr/>
          <a:lstStyle/>
          <a:p>
            <a:r>
              <a:rPr lang="en-US" altLang="zh-CN" sz="2000" dirty="0" smtClean="0"/>
              <a:t>The following subfields in the Common Info field need extension because of the new features in EHT</a:t>
            </a:r>
          </a:p>
          <a:p>
            <a:pPr lvl="1"/>
            <a:r>
              <a:rPr lang="en-US" altLang="zh-CN" sz="1600" dirty="0"/>
              <a:t>UL Bandwidth </a:t>
            </a:r>
          </a:p>
          <a:p>
            <a:pPr lvl="1"/>
            <a:r>
              <a:rPr lang="en-US" altLang="zh-CN" sz="1600" dirty="0"/>
              <a:t>Number of EHT-LTF Symbols And </a:t>
            </a:r>
            <a:r>
              <a:rPr lang="en-US" altLang="zh-CN" sz="1600" dirty="0" err="1"/>
              <a:t>Midamble</a:t>
            </a:r>
            <a:r>
              <a:rPr lang="en-US" altLang="zh-CN" sz="1600" dirty="0"/>
              <a:t> Periodicity extension</a:t>
            </a:r>
          </a:p>
          <a:p>
            <a:pPr lvl="1"/>
            <a:r>
              <a:rPr lang="en-US" altLang="zh-CN" sz="1600" dirty="0"/>
              <a:t>UL </a:t>
            </a:r>
            <a:r>
              <a:rPr lang="en-US" altLang="zh-CN" sz="1600" dirty="0" smtClean="0"/>
              <a:t>Spatial Reuse…</a:t>
            </a:r>
            <a:endParaRPr lang="en-US" altLang="zh-CN" sz="1600" dirty="0"/>
          </a:p>
          <a:p>
            <a:r>
              <a:rPr lang="en-US" altLang="zh-CN" sz="2000" dirty="0" smtClean="0"/>
              <a:t>The following fields may be added to the Common </a:t>
            </a:r>
            <a:r>
              <a:rPr lang="en-US" altLang="zh-CN" sz="2000" dirty="0"/>
              <a:t>I</a:t>
            </a:r>
            <a:r>
              <a:rPr lang="en-US" altLang="zh-CN" sz="2000" dirty="0" smtClean="0"/>
              <a:t>nfo field for the mixed transmission</a:t>
            </a:r>
          </a:p>
          <a:p>
            <a:pPr lvl="1"/>
            <a:r>
              <a:rPr lang="en-US" altLang="zh-CN" sz="1600" dirty="0"/>
              <a:t>EHT/HE indication per </a:t>
            </a:r>
            <a:r>
              <a:rPr lang="en-US" altLang="zh-CN" sz="1600" dirty="0" smtClean="0"/>
              <a:t>segment</a:t>
            </a:r>
          </a:p>
          <a:p>
            <a:pPr lvl="1"/>
            <a:r>
              <a:rPr lang="en-US" altLang="zh-CN" sz="1600" dirty="0" smtClean="0"/>
              <a:t>Puncture info</a:t>
            </a:r>
          </a:p>
          <a:p>
            <a:pPr marL="342900" lvl="1" indent="-342900">
              <a:buChar char="•"/>
            </a:pPr>
            <a:r>
              <a:rPr lang="en-US" altLang="zh-CN" b="1" dirty="0">
                <a:ea typeface="+mn-ea"/>
                <a:cs typeface="+mn-cs"/>
              </a:rPr>
              <a:t>All of the above </a:t>
            </a:r>
            <a:r>
              <a:rPr lang="en-US" altLang="zh-CN" b="1" dirty="0" smtClean="0">
                <a:ea typeface="+mn-ea"/>
                <a:cs typeface="+mn-cs"/>
              </a:rPr>
              <a:t>fields </a:t>
            </a:r>
            <a:r>
              <a:rPr lang="en-US" altLang="zh-CN" b="1" dirty="0">
                <a:ea typeface="+mn-ea"/>
                <a:cs typeface="+mn-cs"/>
              </a:rPr>
              <a:t>could be put in a special </a:t>
            </a:r>
            <a:r>
              <a:rPr lang="en-US" altLang="zh-CN" b="1" dirty="0">
                <a:ea typeface="+mn-ea"/>
                <a:cs typeface="+mn-cs"/>
              </a:rPr>
              <a:t>U</a:t>
            </a:r>
            <a:r>
              <a:rPr lang="en-US" altLang="zh-CN" b="1" dirty="0" smtClean="0">
                <a:ea typeface="+mn-ea"/>
                <a:cs typeface="+mn-cs"/>
              </a:rPr>
              <a:t>ser Info field</a:t>
            </a:r>
            <a:r>
              <a:rPr lang="zh-CN" altLang="en-US" b="1" dirty="0">
                <a:ea typeface="+mn-ea"/>
                <a:cs typeface="+mn-cs"/>
              </a:rPr>
              <a:t>，</a:t>
            </a:r>
            <a:r>
              <a:rPr lang="en-US" altLang="zh-CN" b="1" dirty="0">
                <a:ea typeface="+mn-ea"/>
                <a:cs typeface="+mn-cs"/>
              </a:rPr>
              <a:t>like </a:t>
            </a:r>
            <a:r>
              <a:rPr lang="en-US" altLang="zh-CN" b="1" dirty="0" smtClean="0">
                <a:ea typeface="+mn-ea"/>
                <a:cs typeface="+mn-cs"/>
              </a:rPr>
              <a:t>special </a:t>
            </a:r>
            <a:r>
              <a:rPr lang="en-US" altLang="zh-CN" b="1" dirty="0" smtClean="0">
                <a:ea typeface="+mn-ea"/>
                <a:cs typeface="+mn-cs"/>
              </a:rPr>
              <a:t>STA Info</a:t>
            </a:r>
            <a:r>
              <a:rPr lang="en-US" altLang="zh-CN" b="1" dirty="0" smtClean="0">
                <a:ea typeface="+mn-ea"/>
                <a:cs typeface="+mn-cs"/>
              </a:rPr>
              <a:t> </a:t>
            </a:r>
            <a:r>
              <a:rPr lang="en-US" altLang="zh-CN" b="1" dirty="0" smtClean="0">
                <a:ea typeface="+mn-ea"/>
                <a:cs typeface="+mn-cs"/>
              </a:rPr>
              <a:t>field of puncture info in NDP announcement frame</a:t>
            </a:r>
          </a:p>
          <a:p>
            <a:pPr lvl="1"/>
            <a:r>
              <a:rPr lang="en-US" altLang="zh-CN" sz="1600" dirty="0"/>
              <a:t>Transparent to HE STA</a:t>
            </a:r>
          </a:p>
          <a:p>
            <a:pPr marL="342900" lvl="1" indent="-342900">
              <a:buChar char="•"/>
            </a:pPr>
            <a:r>
              <a:rPr lang="en-US" altLang="zh-CN" b="1" dirty="0" smtClean="0">
                <a:ea typeface="+mn-ea"/>
                <a:cs typeface="+mn-cs"/>
              </a:rPr>
              <a:t>Or </a:t>
            </a:r>
            <a:r>
              <a:rPr lang="en-US" altLang="zh-CN" b="1" dirty="0" smtClean="0">
                <a:ea typeface="+mn-ea"/>
                <a:cs typeface="+mn-cs"/>
              </a:rPr>
              <a:t>we </a:t>
            </a:r>
            <a:r>
              <a:rPr lang="en-US" altLang="zh-CN" b="1" dirty="0" smtClean="0">
                <a:ea typeface="+mn-ea"/>
                <a:cs typeface="+mn-cs"/>
              </a:rPr>
              <a:t>can reuse reserve bits in the Common Info field</a:t>
            </a:r>
          </a:p>
          <a:p>
            <a:pPr lvl="1"/>
            <a:r>
              <a:rPr lang="en-US" altLang="zh-CN" sz="1600" dirty="0"/>
              <a:t>But </a:t>
            </a:r>
            <a:r>
              <a:rPr lang="en-US" altLang="zh-CN" sz="1600" dirty="0" smtClean="0"/>
              <a:t>some of them may already be used for implementation </a:t>
            </a:r>
          </a:p>
          <a:p>
            <a:pPr lvl="1"/>
            <a:r>
              <a:rPr lang="en-US" altLang="zh-CN" sz="1600" dirty="0" smtClean="0"/>
              <a:t>The reserved bits may not be enough</a:t>
            </a:r>
            <a:endParaRPr lang="zh-CN" altLang="en-US" sz="16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June</a:t>
            </a:r>
            <a:r>
              <a:rPr lang="en-US" smtClean="0"/>
              <a:t>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4631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User Info field in trigger frame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1000" y="1758654"/>
            <a:ext cx="8305799" cy="4114800"/>
          </a:xfrm>
        </p:spPr>
        <p:txBody>
          <a:bodyPr/>
          <a:lstStyle/>
          <a:p>
            <a:r>
              <a:rPr lang="en-US" altLang="zh-CN" sz="2000" dirty="0"/>
              <a:t>The following subfields in the </a:t>
            </a:r>
            <a:r>
              <a:rPr lang="en-US" altLang="zh-CN" sz="2000" dirty="0" smtClean="0"/>
              <a:t>User Info field </a:t>
            </a:r>
            <a:r>
              <a:rPr lang="en-US" altLang="zh-CN" sz="2000" dirty="0"/>
              <a:t>may be impacted by the new features in EHT</a:t>
            </a:r>
          </a:p>
          <a:p>
            <a:pPr lvl="1"/>
            <a:r>
              <a:rPr lang="en-US" altLang="zh-CN" sz="1400" dirty="0"/>
              <a:t>RU allocation subfield </a:t>
            </a:r>
          </a:p>
          <a:p>
            <a:pPr lvl="1"/>
            <a:r>
              <a:rPr lang="en-US" altLang="zh-CN" sz="1400" dirty="0"/>
              <a:t>SS allocation </a:t>
            </a:r>
            <a:r>
              <a:rPr lang="en-US" altLang="zh-CN" sz="1400" dirty="0" smtClean="0"/>
              <a:t>subfield</a:t>
            </a:r>
          </a:p>
          <a:p>
            <a:pPr marL="342900" lvl="1" indent="-342900">
              <a:buChar char="•"/>
            </a:pPr>
            <a:r>
              <a:rPr lang="en-US" altLang="zh-CN" b="1" dirty="0">
                <a:ea typeface="+mn-ea"/>
                <a:cs typeface="+mn-cs"/>
              </a:rPr>
              <a:t>However, there is only </a:t>
            </a:r>
            <a:r>
              <a:rPr lang="en-US" altLang="zh-CN" b="1" dirty="0" smtClean="0">
                <a:ea typeface="+mn-ea"/>
                <a:cs typeface="+mn-cs"/>
              </a:rPr>
              <a:t>one reserved </a:t>
            </a:r>
            <a:r>
              <a:rPr lang="en-US" altLang="zh-CN" b="1" dirty="0">
                <a:ea typeface="+mn-ea"/>
                <a:cs typeface="+mn-cs"/>
              </a:rPr>
              <a:t>bit in User </a:t>
            </a:r>
            <a:r>
              <a:rPr lang="en-US" altLang="zh-CN" b="1" dirty="0" smtClean="0">
                <a:ea typeface="+mn-ea"/>
                <a:cs typeface="+mn-cs"/>
              </a:rPr>
              <a:t>Info field</a:t>
            </a:r>
            <a:r>
              <a:rPr lang="en-US" altLang="zh-CN" b="1" dirty="0">
                <a:ea typeface="+mn-ea"/>
                <a:cs typeface="+mn-cs"/>
              </a:rPr>
              <a:t>. From the philosophy of </a:t>
            </a:r>
            <a:r>
              <a:rPr lang="en-US" altLang="zh-CN" b="1" dirty="0" smtClean="0">
                <a:ea typeface="+mn-ea"/>
                <a:cs typeface="+mn-cs"/>
              </a:rPr>
              <a:t>design, </a:t>
            </a:r>
            <a:r>
              <a:rPr lang="en-US" altLang="zh-CN" b="1" dirty="0">
                <a:ea typeface="+mn-ea"/>
                <a:cs typeface="+mn-cs"/>
              </a:rPr>
              <a:t>it is better to keep </a:t>
            </a:r>
            <a:r>
              <a:rPr lang="en-US" altLang="zh-CN" b="1" dirty="0" smtClean="0">
                <a:ea typeface="+mn-ea"/>
                <a:cs typeface="+mn-cs"/>
              </a:rPr>
              <a:t>it.</a:t>
            </a:r>
          </a:p>
          <a:p>
            <a:pPr marL="342900" lvl="1" indent="-342900">
              <a:buChar char="•"/>
            </a:pPr>
            <a:r>
              <a:rPr lang="en-US" altLang="zh-CN" b="1" dirty="0" smtClean="0">
                <a:ea typeface="+mn-ea"/>
                <a:cs typeface="+mn-cs"/>
              </a:rPr>
              <a:t>We propose to have </a:t>
            </a:r>
            <a:r>
              <a:rPr lang="en-US" altLang="zh-CN" b="1" dirty="0" smtClean="0">
                <a:ea typeface="+mn-ea"/>
                <a:cs typeface="+mn-cs"/>
              </a:rPr>
              <a:t>a special </a:t>
            </a:r>
            <a:r>
              <a:rPr lang="en-US" altLang="zh-CN" b="1" dirty="0" smtClean="0">
                <a:ea typeface="+mn-ea"/>
                <a:cs typeface="+mn-cs"/>
              </a:rPr>
              <a:t>User Info field to divide the User Info fields into two categories</a:t>
            </a:r>
          </a:p>
          <a:p>
            <a:pPr lvl="1"/>
            <a:r>
              <a:rPr lang="en-US" altLang="zh-CN" sz="1400" dirty="0" smtClean="0"/>
              <a:t>Keep the existing 8-bit RU allocation subfield, and add MRU mode and large RUs to 7-bit </a:t>
            </a:r>
            <a:r>
              <a:rPr lang="en-US" altLang="zh-CN" sz="1400" dirty="0" smtClean="0"/>
              <a:t>table (</a:t>
            </a:r>
            <a:r>
              <a:rPr lang="en-US" altLang="zh-CN" sz="1400" dirty="0"/>
              <a:t>refer to appendix</a:t>
            </a:r>
            <a:r>
              <a:rPr lang="en-US" altLang="zh-CN" sz="1400" dirty="0" smtClean="0"/>
              <a:t>)</a:t>
            </a:r>
            <a:endParaRPr lang="en-US" altLang="zh-CN" sz="1400" dirty="0" smtClean="0"/>
          </a:p>
          <a:p>
            <a:pPr lvl="1"/>
            <a:r>
              <a:rPr lang="en-US" altLang="zh-CN" sz="1400" dirty="0" smtClean="0"/>
              <a:t>RU allocation subfield in </a:t>
            </a:r>
            <a:r>
              <a:rPr lang="en-US" altLang="zh-CN" sz="1400" dirty="0"/>
              <a:t>the </a:t>
            </a:r>
            <a:r>
              <a:rPr lang="en-US" altLang="zh-CN" sz="1400" dirty="0" smtClean="0"/>
              <a:t>1st part indicates </a:t>
            </a:r>
            <a:r>
              <a:rPr lang="en-US" altLang="zh-CN" sz="1400" dirty="0" smtClean="0"/>
              <a:t>a </a:t>
            </a:r>
            <a:r>
              <a:rPr lang="en-US" altLang="zh-CN" sz="1400" dirty="0"/>
              <a:t>RU </a:t>
            </a:r>
            <a:r>
              <a:rPr lang="en-US" altLang="zh-CN" sz="1400" dirty="0" smtClean="0"/>
              <a:t>within </a:t>
            </a:r>
            <a:r>
              <a:rPr lang="en-US" altLang="zh-CN" sz="1400" dirty="0"/>
              <a:t>or larger than </a:t>
            </a:r>
            <a:r>
              <a:rPr lang="en-US" altLang="zh-CN" sz="1400" dirty="0" smtClean="0"/>
              <a:t>primary160 </a:t>
            </a:r>
            <a:r>
              <a:rPr lang="en-US" altLang="zh-CN" sz="1400" dirty="0"/>
              <a:t>MHz </a:t>
            </a:r>
            <a:endParaRPr lang="en-US" altLang="zh-CN" sz="1400" dirty="0" smtClean="0"/>
          </a:p>
          <a:p>
            <a:pPr lvl="1"/>
            <a:r>
              <a:rPr lang="en-US" altLang="zh-CN" sz="1400" dirty="0"/>
              <a:t>RU allocation subfield </a:t>
            </a:r>
            <a:r>
              <a:rPr lang="en-US" altLang="zh-CN" sz="1400" dirty="0" smtClean="0"/>
              <a:t>in the </a:t>
            </a:r>
            <a:r>
              <a:rPr lang="en-US" altLang="zh-CN" sz="1400" dirty="0" smtClean="0"/>
              <a:t>2nd part indicates </a:t>
            </a:r>
            <a:r>
              <a:rPr lang="en-US" altLang="zh-CN" sz="1400" dirty="0"/>
              <a:t>a RU </a:t>
            </a:r>
            <a:r>
              <a:rPr lang="en-US" altLang="zh-CN" sz="1400" dirty="0" smtClean="0"/>
              <a:t>within </a:t>
            </a:r>
            <a:r>
              <a:rPr lang="en-US" altLang="zh-CN" sz="1400" dirty="0"/>
              <a:t>or larger than second 160 </a:t>
            </a:r>
            <a:r>
              <a:rPr lang="en-US" altLang="zh-CN" sz="1400" dirty="0" smtClean="0"/>
              <a:t>MHz</a:t>
            </a:r>
            <a:endParaRPr lang="zh-CN" altLang="en-US" sz="14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June</a:t>
            </a:r>
            <a:r>
              <a:rPr lang="en-US" smtClean="0"/>
              <a:t> 2020</a:t>
            </a:r>
            <a:endParaRPr lang="en-US" dirty="0"/>
          </a:p>
        </p:txBody>
      </p:sp>
      <p:sp>
        <p:nvSpPr>
          <p:cNvPr id="11" name="右大括号 10"/>
          <p:cNvSpPr/>
          <p:nvPr/>
        </p:nvSpPr>
        <p:spPr bwMode="auto">
          <a:xfrm rot="5400000">
            <a:off x="2531317" y="4310856"/>
            <a:ext cx="229042" cy="3158076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6" name="右大括号 15"/>
          <p:cNvSpPr/>
          <p:nvPr/>
        </p:nvSpPr>
        <p:spPr bwMode="auto">
          <a:xfrm rot="5400000">
            <a:off x="6626397" y="4335061"/>
            <a:ext cx="216085" cy="3159345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grpSp>
        <p:nvGrpSpPr>
          <p:cNvPr id="18" name="组合 17"/>
          <p:cNvGrpSpPr/>
          <p:nvPr/>
        </p:nvGrpSpPr>
        <p:grpSpPr>
          <a:xfrm>
            <a:off x="1030553" y="5283859"/>
            <a:ext cx="7283559" cy="524811"/>
            <a:chOff x="482897" y="5403197"/>
            <a:chExt cx="8255164" cy="291904"/>
          </a:xfrm>
        </p:grpSpPr>
        <p:sp>
          <p:nvSpPr>
            <p:cNvPr id="7" name="矩形 6"/>
            <p:cNvSpPr/>
            <p:nvPr/>
          </p:nvSpPr>
          <p:spPr bwMode="auto">
            <a:xfrm>
              <a:off x="482897" y="5410200"/>
              <a:ext cx="1017796" cy="283591"/>
            </a:xfrm>
            <a:prstGeom prst="rect">
              <a:avLst/>
            </a:prstGeom>
            <a:solidFill>
              <a:srgbClr val="90FA93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dirty="0" smtClean="0"/>
                <a:t>User Info 1 </a:t>
              </a:r>
              <a:endParaRPr kumimoji="0" lang="zh-CN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" name="矩形 7"/>
            <p:cNvSpPr/>
            <p:nvPr/>
          </p:nvSpPr>
          <p:spPr bwMode="auto">
            <a:xfrm>
              <a:off x="1500695" y="5410199"/>
              <a:ext cx="1043495" cy="283591"/>
            </a:xfrm>
            <a:prstGeom prst="rect">
              <a:avLst/>
            </a:prstGeom>
            <a:solidFill>
              <a:srgbClr val="90FA93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dirty="0" smtClean="0"/>
                <a:t> User Info 2 </a:t>
              </a:r>
              <a:endParaRPr kumimoji="0" lang="zh-CN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" name="矩形 8"/>
            <p:cNvSpPr/>
            <p:nvPr/>
          </p:nvSpPr>
          <p:spPr bwMode="auto">
            <a:xfrm>
              <a:off x="3071305" y="5410200"/>
              <a:ext cx="1043495" cy="283591"/>
            </a:xfrm>
            <a:prstGeom prst="rect">
              <a:avLst/>
            </a:prstGeom>
            <a:solidFill>
              <a:srgbClr val="90FA93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dirty="0" smtClean="0"/>
                <a:t>User Info X </a:t>
              </a:r>
              <a:endParaRPr kumimoji="0" lang="zh-CN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2553080" y="5403197"/>
              <a:ext cx="5334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/>
                <a:t>…</a:t>
              </a:r>
              <a:endParaRPr lang="zh-CN" altLang="en-US" dirty="0"/>
            </a:p>
          </p:txBody>
        </p:sp>
        <p:sp>
          <p:nvSpPr>
            <p:cNvPr id="12" name="矩形 11"/>
            <p:cNvSpPr/>
            <p:nvPr/>
          </p:nvSpPr>
          <p:spPr bwMode="auto">
            <a:xfrm>
              <a:off x="5156662" y="5411510"/>
              <a:ext cx="967294" cy="283591"/>
            </a:xfrm>
            <a:prstGeom prst="rect">
              <a:avLst/>
            </a:prstGeom>
            <a:solidFill>
              <a:srgbClr val="90FA93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dirty="0" smtClean="0"/>
                <a:t>User Info X+1 </a:t>
              </a:r>
              <a:endParaRPr kumimoji="0" lang="zh-CN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3" name="矩形 12"/>
            <p:cNvSpPr/>
            <p:nvPr/>
          </p:nvSpPr>
          <p:spPr bwMode="auto">
            <a:xfrm>
              <a:off x="6123956" y="5411509"/>
              <a:ext cx="1043495" cy="283591"/>
            </a:xfrm>
            <a:prstGeom prst="rect">
              <a:avLst/>
            </a:prstGeom>
            <a:solidFill>
              <a:srgbClr val="90FA93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altLang="zh-CN" dirty="0"/>
                <a:t> User Info</a:t>
              </a:r>
              <a:r>
                <a:rPr lang="en-US" altLang="zh-CN" dirty="0" smtClean="0"/>
                <a:t> X+2</a:t>
              </a:r>
              <a:endParaRPr lang="zh-CN" altLang="en-US" dirty="0">
                <a:latin typeface="Times New Roman" pitchFamily="18" charset="0"/>
              </a:endParaRP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dirty="0" smtClean="0"/>
                <a:t> </a:t>
              </a:r>
              <a:endParaRPr kumimoji="0" lang="zh-CN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4" name="矩形 13"/>
            <p:cNvSpPr/>
            <p:nvPr/>
          </p:nvSpPr>
          <p:spPr bwMode="auto">
            <a:xfrm>
              <a:off x="7694566" y="5411510"/>
              <a:ext cx="1043495" cy="283591"/>
            </a:xfrm>
            <a:prstGeom prst="rect">
              <a:avLst/>
            </a:prstGeom>
            <a:solidFill>
              <a:srgbClr val="90FA93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altLang="zh-CN" dirty="0"/>
                <a:t>User </a:t>
              </a:r>
              <a:r>
                <a:rPr lang="en-US" altLang="zh-CN" dirty="0" smtClean="0"/>
                <a:t>Info </a:t>
              </a:r>
              <a:r>
                <a:rPr lang="en-US" altLang="zh-CN" dirty="0" err="1" smtClean="0"/>
                <a:t>X+n</a:t>
              </a:r>
              <a:endParaRPr lang="zh-CN" altLang="en-US" dirty="0">
                <a:latin typeface="Times New Roman" pitchFamily="18" charset="0"/>
              </a:endParaRPr>
            </a:p>
          </p:txBody>
        </p:sp>
        <p:sp>
          <p:nvSpPr>
            <p:cNvPr id="15" name="文本框 14"/>
            <p:cNvSpPr txBox="1"/>
            <p:nvPr/>
          </p:nvSpPr>
          <p:spPr>
            <a:xfrm>
              <a:off x="7176341" y="5404507"/>
              <a:ext cx="5334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/>
                <a:t>…</a:t>
              </a:r>
              <a:endParaRPr lang="zh-CN" altLang="en-US" dirty="0"/>
            </a:p>
          </p:txBody>
        </p:sp>
        <p:sp>
          <p:nvSpPr>
            <p:cNvPr id="17" name="矩形 16"/>
            <p:cNvSpPr/>
            <p:nvPr/>
          </p:nvSpPr>
          <p:spPr bwMode="auto">
            <a:xfrm>
              <a:off x="4112754" y="5410388"/>
              <a:ext cx="1043495" cy="283591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dirty="0" smtClean="0"/>
                <a:t>Special User Info</a:t>
              </a:r>
              <a:endParaRPr kumimoji="0" lang="zh-CN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19" name="文本框 18"/>
          <p:cNvSpPr txBox="1"/>
          <p:nvPr/>
        </p:nvSpPr>
        <p:spPr>
          <a:xfrm>
            <a:off x="1066800" y="6046113"/>
            <a:ext cx="236220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50" dirty="0" smtClean="0"/>
              <a:t>The first part, the </a:t>
            </a:r>
            <a:r>
              <a:rPr lang="en-US" altLang="zh-CN" sz="1050" dirty="0" smtClean="0"/>
              <a:t>assigned RU is within or larger than primary </a:t>
            </a:r>
            <a:r>
              <a:rPr lang="en-US" altLang="zh-CN" sz="1050" dirty="0" smtClean="0"/>
              <a:t>160 MHz </a:t>
            </a:r>
            <a:endParaRPr lang="zh-CN" altLang="en-US" sz="1050" dirty="0"/>
          </a:p>
        </p:txBody>
      </p:sp>
      <p:sp>
        <p:nvSpPr>
          <p:cNvPr id="20" name="文本框 19"/>
          <p:cNvSpPr txBox="1"/>
          <p:nvPr/>
        </p:nvSpPr>
        <p:spPr>
          <a:xfrm>
            <a:off x="5853244" y="6016107"/>
            <a:ext cx="230015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50" dirty="0" smtClean="0"/>
              <a:t>The second part, </a:t>
            </a:r>
            <a:r>
              <a:rPr lang="en-US" altLang="zh-CN" sz="1050" dirty="0" smtClean="0"/>
              <a:t>assigned RU is within or larger than second 160 MHz </a:t>
            </a:r>
            <a:endParaRPr lang="zh-CN" altLang="en-US" sz="1050" dirty="0"/>
          </a:p>
        </p:txBody>
      </p:sp>
    </p:spTree>
    <p:extLst>
      <p:ext uri="{BB962C8B-B14F-4D97-AF65-F5344CB8AC3E}">
        <p14:creationId xmlns:p14="http://schemas.microsoft.com/office/powerpoint/2010/main" val="3257693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Summary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We propose a backward </a:t>
            </a:r>
            <a:r>
              <a:rPr lang="en-US" altLang="zh-CN" dirty="0"/>
              <a:t>compatible EHT trigger </a:t>
            </a:r>
            <a:r>
              <a:rPr lang="en-US" altLang="zh-CN" dirty="0" smtClean="0"/>
              <a:t>frame by adding a special User Info field</a:t>
            </a:r>
          </a:p>
          <a:p>
            <a:pPr lvl="1"/>
            <a:r>
              <a:rPr lang="en-US" altLang="zh-CN" sz="1600" dirty="0" smtClean="0"/>
              <a:t>No need </a:t>
            </a:r>
            <a:r>
              <a:rPr lang="en-US" altLang="zh-CN" sz="1600" dirty="0"/>
              <a:t>double the existing trigger </a:t>
            </a:r>
            <a:r>
              <a:rPr lang="en-US" altLang="zh-CN" sz="1600" dirty="0" smtClean="0"/>
              <a:t>types</a:t>
            </a:r>
          </a:p>
          <a:p>
            <a:pPr lvl="1"/>
            <a:r>
              <a:rPr lang="en-US" altLang="zh-CN" sz="1600" dirty="0" smtClean="0"/>
              <a:t>Can be </a:t>
            </a:r>
            <a:r>
              <a:rPr lang="en-US" altLang="zh-CN" sz="1600" dirty="0"/>
              <a:t>used to solicit UL mixed PPDU transmission from HE STA and EHT STA</a:t>
            </a: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日期占位符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93862" cy="276999"/>
          </a:xfrm>
        </p:spPr>
        <p:txBody>
          <a:bodyPr/>
          <a:lstStyle/>
          <a:p>
            <a:r>
              <a:rPr lang="en-US" altLang="zh-CN" dirty="0" smtClean="0"/>
              <a:t>June</a:t>
            </a:r>
            <a:r>
              <a:rPr lang="en-US" dirty="0" smtClean="0"/>
              <a:t>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1252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References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dirty="0"/>
              <a:t>[1] </a:t>
            </a:r>
            <a:r>
              <a:rPr lang="en-US" altLang="zh-CN" dirty="0" smtClean="0"/>
              <a:t>11-20-0416-00-00be-mru-signaling-in-trigger-frame</a:t>
            </a:r>
          </a:p>
          <a:p>
            <a:pPr marL="0" indent="0">
              <a:buNone/>
            </a:pPr>
            <a:r>
              <a:rPr lang="en-US" altLang="zh-CN" dirty="0" smtClean="0"/>
              <a:t>[</a:t>
            </a:r>
            <a:r>
              <a:rPr lang="en-US" altLang="zh-CN" dirty="0"/>
              <a:t>2</a:t>
            </a:r>
            <a:r>
              <a:rPr lang="en-US" altLang="zh-CN" dirty="0" smtClean="0"/>
              <a:t>] 11-20-0413-01-00be-discussion-on-eht-trigger-based-ul-mu</a:t>
            </a: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8" name="日期占位符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93862" cy="276999"/>
          </a:xfrm>
        </p:spPr>
        <p:txBody>
          <a:bodyPr/>
          <a:lstStyle/>
          <a:p>
            <a:r>
              <a:rPr lang="en-US" altLang="zh-CN" dirty="0" smtClean="0"/>
              <a:t>June</a:t>
            </a:r>
            <a:r>
              <a:rPr lang="en-US" dirty="0" smtClean="0"/>
              <a:t>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8231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SP 1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" name="日期占位符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93862" cy="276999"/>
          </a:xfrm>
        </p:spPr>
        <p:txBody>
          <a:bodyPr/>
          <a:lstStyle/>
          <a:p>
            <a:r>
              <a:rPr lang="en-US" altLang="zh-CN" dirty="0" smtClean="0"/>
              <a:t>June</a:t>
            </a:r>
            <a:r>
              <a:rPr lang="en-US" dirty="0" smtClean="0"/>
              <a:t>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7771535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</Template>
  <TotalTime>70825</TotalTime>
  <Words>719</Words>
  <Application>Microsoft Office PowerPoint</Application>
  <PresentationFormat>全屏显示(4:3)</PresentationFormat>
  <Paragraphs>134</Paragraphs>
  <Slides>10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6" baseType="lpstr">
      <vt:lpstr>MS PGothic</vt:lpstr>
      <vt:lpstr>宋体</vt:lpstr>
      <vt:lpstr>Arial</vt:lpstr>
      <vt:lpstr>Times New Roman</vt:lpstr>
      <vt:lpstr>802-11-Submission</vt:lpstr>
      <vt:lpstr>Document</vt:lpstr>
      <vt:lpstr>Backward compatible EHT trigger frame</vt:lpstr>
      <vt:lpstr>Background</vt:lpstr>
      <vt:lpstr>Recap</vt:lpstr>
      <vt:lpstr>Backward compatible</vt:lpstr>
      <vt:lpstr>Common Info field in trigger frame</vt:lpstr>
      <vt:lpstr>User Info field in trigger frame</vt:lpstr>
      <vt:lpstr>Summary</vt:lpstr>
      <vt:lpstr>References</vt:lpstr>
      <vt:lpstr>SP 1</vt:lpstr>
      <vt:lpstr>Appendix</vt:lpstr>
    </vt:vector>
  </TitlesOfParts>
  <Company>Stanford University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Full Duplex Wireless</dc:title>
  <dc:creator>MING GAN</dc:creator>
  <cp:lastModifiedBy>Ming Gan</cp:lastModifiedBy>
  <cp:revision>588</cp:revision>
  <cp:lastPrinted>1998-02-10T13:28:06Z</cp:lastPrinted>
  <dcterms:created xsi:type="dcterms:W3CDTF">2013-11-12T18:41:50Z</dcterms:created>
  <dcterms:modified xsi:type="dcterms:W3CDTF">2020-06-02T12:59:10Z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(1)O48q+nWDiKNAVXoAwq58w6onvO4eaK+wzpVW8jJCkaAk5P9kKngByeTmJxmoV2pCi42L9Tdp_x000d_
SdaonAmUIS8vKo/eqcHwCuE1YjVPXt4H6YHsSuVJYzAQCkNZjIaFaF2CAfHMCVDwVEjuHrGa_x000d_
v9XKxleKuDbPp4L/H3+OgJ2liFm+Un0d5QoNNoAKdv3/4Lf3KJItI74i5cTCkBD8XLCg4g==</vt:lpwstr>
  </property>
  <property fmtid="{D5CDD505-2E9C-101B-9397-08002B2CF9AE}" pid="3" name="_2015_ms_pID_725343">
    <vt:lpwstr>(3)PZw0Hbe1YiPn5nMt0SP2w23oKRDMQPoGUrr6EAEs72CBQKYN5U/oRD3+3rysDivbdKFpDQII
DUvuDZXCRYZBA1LDR6gm28sYl7fUVby8QbxjgcZF55Qwi6pqX9/WyQqjlx4KUiBWcvI79JdJ
DKhIqLzHkxMahPi4dyUx/nOSWD3WAi3tTl9mVz1K+xu/KevaKQ/Yyl1Hi9co/e96DCUVwiB+
aSQIC5bEiIa41PlP2w</vt:lpwstr>
  </property>
  <property fmtid="{D5CDD505-2E9C-101B-9397-08002B2CF9AE}" pid="4" name="_2015_ms_pID_7253431">
    <vt:lpwstr>ZOiGX46REYFgxWWlhVngU4y0O39Xz/L5atjMuCem94XCNSNyWa2DiU
TobrBxy9Ywg5OuEwpvb6USfBJYh6TRMgMqWg14U0gPwGFFCOvRxrCqHLD6gbPlmU4kVCINfi
im6AJV41lbmkZtDh/MHxTZf+2jdlDi9aai14lDTiz7gVcgyzZ6rvYoMisU46ojSlTFRgvllu
DvXs2f6w3uaB+Zc0zBCrA1uXx4fH2iZX/Dmf</vt:lpwstr>
  </property>
  <property fmtid="{D5CDD505-2E9C-101B-9397-08002B2CF9AE}" pid="5" name="_2015_ms_pID_7253432">
    <vt:lpwstr>gdAJRNohZhlBYSkGe+hsY5s=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1589980272</vt:lpwstr>
  </property>
</Properties>
</file>