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42" r:id="rId3"/>
    <p:sldId id="400" r:id="rId4"/>
    <p:sldId id="543" r:id="rId5"/>
    <p:sldId id="425" r:id="rId6"/>
    <p:sldId id="541" r:id="rId7"/>
    <p:sldId id="420" r:id="rId8"/>
    <p:sldId id="538" r:id="rId9"/>
    <p:sldId id="416" r:id="rId10"/>
  </p:sldIdLst>
  <p:sldSz cx="9144000" cy="6858000" type="screen4x3"/>
  <p:notesSz cx="6797675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4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99FF66"/>
    <a:srgbClr val="FF7C80"/>
    <a:srgbClr val="E6E6E6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132" d="100"/>
          <a:sy n="132" d="100"/>
        </p:scale>
        <p:origin x="996" y="12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64"/>
        <p:guide pos="21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50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50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2"/>
            <a:ext cx="6797675" cy="98726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018"/>
            <a:ext cx="627166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4" y="103018"/>
            <a:ext cx="809247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6625" y="744538"/>
            <a:ext cx="4922838" cy="36909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7" y="4689770"/>
            <a:ext cx="4984650" cy="44415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558550"/>
            <a:ext cx="904178" cy="1925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558551"/>
            <a:ext cx="501111" cy="386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4" y="9558549"/>
            <a:ext cx="731992" cy="18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50" y="9556859"/>
            <a:ext cx="5378380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03"/>
            <a:ext cx="5527779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1" y="746447"/>
            <a:ext cx="4534896" cy="36900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689769"/>
            <a:ext cx="4986207" cy="454284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altLang="zh-CN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D37565A-9E16-4AC8-961E-449C94C72A1C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/>
              <a:t>Stephane Baron, Canon, et al</a:t>
            </a:r>
            <a:endParaRPr lang="en-GB" altLang="zh-CN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05/25/2020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802.11-20/0813r0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Triggered P2P transmissions follow 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2020-05-07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6321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 (Canon), et al </a:t>
            </a:r>
          </a:p>
          <a:p>
            <a:endParaRPr lang="en-GB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2466799"/>
              </p:ext>
            </p:extLst>
          </p:nvPr>
        </p:nvGraphicFramePr>
        <p:xfrm>
          <a:off x="160338" y="2170113"/>
          <a:ext cx="8853487" cy="425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1" name="Document" r:id="rId4" imgW="10075641" imgH="4839598" progId="Word.Document.8">
                  <p:embed/>
                </p:oleObj>
              </mc:Choice>
              <mc:Fallback>
                <p:oleObj name="Document" r:id="rId4" imgW="10075641" imgH="483959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8" y="2170113"/>
                        <a:ext cx="8853487" cy="42592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05/07/2020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Proposal for Triggered P2P Transmissions for R1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Advantages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9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05/07/2020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9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Principle 1/2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Allow only time sharing for R1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Reduced feature capabilities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Reuse as much as possible 11ax feature and signaling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Based on 11ax cascading scheme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Requires only one bit of signaling to indicate P2P RUs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Prepare frequency sharing for R2.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Signaling based on TF/RU signaling.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9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05/07/2020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312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83666"/>
          </a:xfrm>
        </p:spPr>
        <p:txBody>
          <a:bodyPr/>
          <a:lstStyle/>
          <a:p>
            <a:r>
              <a:rPr lang="en-US" altLang="zh-CN" dirty="0"/>
              <a:t>Principle 2/2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3733800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9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05/07/2020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064B97-5EAC-44D8-B97F-50F61C81BE7D}"/>
              </a:ext>
            </a:extLst>
          </p:cNvPr>
          <p:cNvCxnSpPr>
            <a:cxnSpLocks/>
          </p:cNvCxnSpPr>
          <p:nvPr/>
        </p:nvCxnSpPr>
        <p:spPr bwMode="auto">
          <a:xfrm>
            <a:off x="984954" y="52973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66BEA7-B999-49E4-92C6-F0B70504FCDA}"/>
              </a:ext>
            </a:extLst>
          </p:cNvPr>
          <p:cNvCxnSpPr>
            <a:cxnSpLocks/>
          </p:cNvCxnSpPr>
          <p:nvPr/>
        </p:nvCxnSpPr>
        <p:spPr bwMode="auto">
          <a:xfrm>
            <a:off x="984954" y="45099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5715265-5B1C-44CD-8655-9041A21E185B}"/>
              </a:ext>
            </a:extLst>
          </p:cNvPr>
          <p:cNvSpPr txBox="1"/>
          <p:nvPr/>
        </p:nvSpPr>
        <p:spPr>
          <a:xfrm>
            <a:off x="393932" y="2477910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D8BCEF-A13E-4110-9022-C89AFA3FC13D}"/>
              </a:ext>
            </a:extLst>
          </p:cNvPr>
          <p:cNvSpPr txBox="1"/>
          <p:nvPr/>
        </p:nvSpPr>
        <p:spPr>
          <a:xfrm>
            <a:off x="393931" y="3242528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FE811-AA0D-46D3-9FFF-731618E16B08}"/>
              </a:ext>
            </a:extLst>
          </p:cNvPr>
          <p:cNvSpPr txBox="1"/>
          <p:nvPr/>
        </p:nvSpPr>
        <p:spPr>
          <a:xfrm>
            <a:off x="392744" y="4059404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919F64-71CD-436F-872B-1245E5B71202}"/>
              </a:ext>
            </a:extLst>
          </p:cNvPr>
          <p:cNvSpPr txBox="1"/>
          <p:nvPr/>
        </p:nvSpPr>
        <p:spPr>
          <a:xfrm>
            <a:off x="392743" y="4835311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STA3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E06C8FA-973A-4793-B900-C520C06792D4}"/>
              </a:ext>
            </a:extLst>
          </p:cNvPr>
          <p:cNvCxnSpPr>
            <a:cxnSpLocks/>
          </p:cNvCxnSpPr>
          <p:nvPr/>
        </p:nvCxnSpPr>
        <p:spPr bwMode="auto">
          <a:xfrm>
            <a:off x="983765" y="6084375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8B9EBEA-0D43-4ECD-B4CF-B372DF371953}"/>
              </a:ext>
            </a:extLst>
          </p:cNvPr>
          <p:cNvSpPr txBox="1"/>
          <p:nvPr/>
        </p:nvSpPr>
        <p:spPr>
          <a:xfrm>
            <a:off x="391554" y="5622376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36F8D5A-CCC7-4637-8727-E789949654FF}"/>
              </a:ext>
            </a:extLst>
          </p:cNvPr>
          <p:cNvSpPr/>
          <p:nvPr/>
        </p:nvSpPr>
        <p:spPr bwMode="auto">
          <a:xfrm>
            <a:off x="1152215" y="2177315"/>
            <a:ext cx="895820" cy="7579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MU PPDU / TRS or TF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2CBD6F5-EA03-4D09-BA21-0E33AFA72115}"/>
              </a:ext>
            </a:extLst>
          </p:cNvPr>
          <p:cNvCxnSpPr>
            <a:cxnSpLocks/>
          </p:cNvCxnSpPr>
          <p:nvPr/>
        </p:nvCxnSpPr>
        <p:spPr bwMode="auto">
          <a:xfrm>
            <a:off x="2058877" y="2177316"/>
            <a:ext cx="0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605A2ED-B698-49F3-8AE4-0BE8C47D7FF2}"/>
              </a:ext>
            </a:extLst>
          </p:cNvPr>
          <p:cNvCxnSpPr>
            <a:cxnSpLocks/>
          </p:cNvCxnSpPr>
          <p:nvPr/>
        </p:nvCxnSpPr>
        <p:spPr bwMode="auto">
          <a:xfrm>
            <a:off x="2280354" y="3242528"/>
            <a:ext cx="0" cy="29550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45C224F-51A9-419A-AF67-8AFEABF20BF5}"/>
              </a:ext>
            </a:extLst>
          </p:cNvPr>
          <p:cNvCxnSpPr>
            <a:cxnSpLocks/>
          </p:cNvCxnSpPr>
          <p:nvPr/>
        </p:nvCxnSpPr>
        <p:spPr bwMode="auto">
          <a:xfrm>
            <a:off x="3406422" y="3242528"/>
            <a:ext cx="0" cy="29550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A5A7EE6-6102-4484-B058-134F978AD7C7}"/>
              </a:ext>
            </a:extLst>
          </p:cNvPr>
          <p:cNvCxnSpPr>
            <a:cxnSpLocks/>
          </p:cNvCxnSpPr>
          <p:nvPr/>
        </p:nvCxnSpPr>
        <p:spPr bwMode="auto">
          <a:xfrm>
            <a:off x="3637584" y="4036826"/>
            <a:ext cx="9506" cy="21353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DF54D932-33CD-406C-87D1-2637A953F7DB}"/>
              </a:ext>
            </a:extLst>
          </p:cNvPr>
          <p:cNvSpPr/>
          <p:nvPr/>
        </p:nvSpPr>
        <p:spPr bwMode="auto">
          <a:xfrm>
            <a:off x="3634882" y="4080045"/>
            <a:ext cx="531812" cy="43574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 2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sym typeface="Wingdings" panose="05000000000000000000" pitchFamily="2" charset="2"/>
              </a:rPr>
              <a:t>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51ADFDC-FBE3-45A9-8B57-1C073C75B773}"/>
              </a:ext>
            </a:extLst>
          </p:cNvPr>
          <p:cNvCxnSpPr>
            <a:cxnSpLocks/>
          </p:cNvCxnSpPr>
          <p:nvPr/>
        </p:nvCxnSpPr>
        <p:spPr bwMode="auto">
          <a:xfrm>
            <a:off x="4157077" y="3276600"/>
            <a:ext cx="0" cy="29209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8E38C344-0EAA-4585-8E34-EB21F68CDE9A}"/>
              </a:ext>
            </a:extLst>
          </p:cNvPr>
          <p:cNvSpPr/>
          <p:nvPr/>
        </p:nvSpPr>
        <p:spPr bwMode="auto">
          <a:xfrm>
            <a:off x="4370382" y="2177316"/>
            <a:ext cx="1136919" cy="7579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MU PPDU /TRS or TF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4015104-9BE6-4120-BC85-DE6554D6B834}"/>
              </a:ext>
            </a:extLst>
          </p:cNvPr>
          <p:cNvCxnSpPr>
            <a:cxnSpLocks/>
          </p:cNvCxnSpPr>
          <p:nvPr/>
        </p:nvCxnSpPr>
        <p:spPr bwMode="auto">
          <a:xfrm flipH="1">
            <a:off x="4364301" y="2177316"/>
            <a:ext cx="6081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D18AAB3-B043-4097-B588-C935805F2A2E}"/>
              </a:ext>
            </a:extLst>
          </p:cNvPr>
          <p:cNvCxnSpPr>
            <a:cxnSpLocks/>
          </p:cNvCxnSpPr>
          <p:nvPr/>
        </p:nvCxnSpPr>
        <p:spPr bwMode="auto">
          <a:xfrm flipH="1">
            <a:off x="5507294" y="2177316"/>
            <a:ext cx="7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9E6195B-E56E-4D47-B4E6-A5E4C69FB9CB}"/>
              </a:ext>
            </a:extLst>
          </p:cNvPr>
          <p:cNvCxnSpPr>
            <a:cxnSpLocks/>
          </p:cNvCxnSpPr>
          <p:nvPr/>
        </p:nvCxnSpPr>
        <p:spPr bwMode="auto">
          <a:xfrm>
            <a:off x="5724612" y="4059404"/>
            <a:ext cx="0" cy="21381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7B0CB1A6-D258-49EC-A916-750E60FF5F34}"/>
              </a:ext>
            </a:extLst>
          </p:cNvPr>
          <p:cNvSpPr/>
          <p:nvPr/>
        </p:nvSpPr>
        <p:spPr bwMode="auto">
          <a:xfrm>
            <a:off x="5727050" y="4835311"/>
            <a:ext cx="1446209" cy="459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TB PPDU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9E41EB8-0755-468A-BDE0-8524C3CA6360}"/>
              </a:ext>
            </a:extLst>
          </p:cNvPr>
          <p:cNvSpPr/>
          <p:nvPr/>
        </p:nvSpPr>
        <p:spPr bwMode="auto">
          <a:xfrm>
            <a:off x="5720305" y="5623496"/>
            <a:ext cx="1446209" cy="459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TB PPDU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BAE76B3-0ED7-4651-A573-0F90BAF7FAB9}"/>
              </a:ext>
            </a:extLst>
          </p:cNvPr>
          <p:cNvSpPr/>
          <p:nvPr/>
        </p:nvSpPr>
        <p:spPr bwMode="auto">
          <a:xfrm>
            <a:off x="7385313" y="2359381"/>
            <a:ext cx="1136919" cy="5801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 STA Block </a:t>
            </a:r>
            <a:r>
              <a:rPr kumimoji="0" lang="fr-F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5D8E927-8677-4AC7-962C-7366FE7D2D3B}"/>
              </a:ext>
            </a:extLst>
          </p:cNvPr>
          <p:cNvCxnSpPr>
            <a:cxnSpLocks/>
          </p:cNvCxnSpPr>
          <p:nvPr/>
        </p:nvCxnSpPr>
        <p:spPr bwMode="auto">
          <a:xfrm>
            <a:off x="7167995" y="4059404"/>
            <a:ext cx="0" cy="21381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FAB520F-E4C6-4FFA-90E8-AE4EA73BFC2C}"/>
              </a:ext>
            </a:extLst>
          </p:cNvPr>
          <p:cNvCxnSpPr>
            <a:cxnSpLocks/>
          </p:cNvCxnSpPr>
          <p:nvPr/>
        </p:nvCxnSpPr>
        <p:spPr bwMode="auto">
          <a:xfrm>
            <a:off x="7385313" y="2359381"/>
            <a:ext cx="0" cy="38382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55F1067-F555-4FC5-831F-4B340705A1F7}"/>
              </a:ext>
            </a:extLst>
          </p:cNvPr>
          <p:cNvCxnSpPr>
            <a:cxnSpLocks/>
          </p:cNvCxnSpPr>
          <p:nvPr/>
        </p:nvCxnSpPr>
        <p:spPr bwMode="auto">
          <a:xfrm>
            <a:off x="1905000" y="6197598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2C440FA-2724-48C2-8FCE-75D5BEEFAD65}"/>
              </a:ext>
            </a:extLst>
          </p:cNvPr>
          <p:cNvCxnSpPr>
            <a:cxnSpLocks/>
          </p:cNvCxnSpPr>
          <p:nvPr/>
        </p:nvCxnSpPr>
        <p:spPr bwMode="auto">
          <a:xfrm flipH="1">
            <a:off x="2279322" y="6197598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ABB05FC4-4DA2-4863-8C71-E5A906FBF6BD}"/>
              </a:ext>
            </a:extLst>
          </p:cNvPr>
          <p:cNvSpPr txBox="1"/>
          <p:nvPr/>
        </p:nvSpPr>
        <p:spPr>
          <a:xfrm>
            <a:off x="1885214" y="614203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FDEAE283-8011-40B7-8569-00F5C7B9C9D3}"/>
              </a:ext>
            </a:extLst>
          </p:cNvPr>
          <p:cNvCxnSpPr>
            <a:cxnSpLocks/>
          </p:cNvCxnSpPr>
          <p:nvPr/>
        </p:nvCxnSpPr>
        <p:spPr bwMode="auto">
          <a:xfrm>
            <a:off x="3255218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E9F45284-C26E-4ADD-A7F2-CD949C1F9565}"/>
              </a:ext>
            </a:extLst>
          </p:cNvPr>
          <p:cNvCxnSpPr>
            <a:cxnSpLocks/>
          </p:cNvCxnSpPr>
          <p:nvPr/>
        </p:nvCxnSpPr>
        <p:spPr bwMode="auto">
          <a:xfrm flipH="1">
            <a:off x="3629540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3A79F70-042D-48F4-B7BC-92D3B6B56479}"/>
              </a:ext>
            </a:extLst>
          </p:cNvPr>
          <p:cNvSpPr txBox="1"/>
          <p:nvPr/>
        </p:nvSpPr>
        <p:spPr>
          <a:xfrm>
            <a:off x="3235432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36F63F5C-45EC-4FFE-A0A9-4DF45D710238}"/>
              </a:ext>
            </a:extLst>
          </p:cNvPr>
          <p:cNvCxnSpPr>
            <a:cxnSpLocks/>
          </p:cNvCxnSpPr>
          <p:nvPr/>
        </p:nvCxnSpPr>
        <p:spPr bwMode="auto">
          <a:xfrm>
            <a:off x="4023694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333A2651-783F-4089-9C25-A59E490D6B9E}"/>
              </a:ext>
            </a:extLst>
          </p:cNvPr>
          <p:cNvCxnSpPr>
            <a:cxnSpLocks/>
          </p:cNvCxnSpPr>
          <p:nvPr/>
        </p:nvCxnSpPr>
        <p:spPr bwMode="auto">
          <a:xfrm flipH="1">
            <a:off x="4364149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7D984429-735F-4963-A8ED-EBF717333CAD}"/>
              </a:ext>
            </a:extLst>
          </p:cNvPr>
          <p:cNvSpPr txBox="1"/>
          <p:nvPr/>
        </p:nvSpPr>
        <p:spPr>
          <a:xfrm>
            <a:off x="4105509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529EC450-D01E-484F-B4F6-A18B2617A94D}"/>
              </a:ext>
            </a:extLst>
          </p:cNvPr>
          <p:cNvCxnSpPr>
            <a:cxnSpLocks/>
          </p:cNvCxnSpPr>
          <p:nvPr/>
        </p:nvCxnSpPr>
        <p:spPr bwMode="auto">
          <a:xfrm>
            <a:off x="5364205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444C71C1-6F5F-44B0-ACCB-D9906C90CE48}"/>
              </a:ext>
            </a:extLst>
          </p:cNvPr>
          <p:cNvCxnSpPr>
            <a:cxnSpLocks/>
          </p:cNvCxnSpPr>
          <p:nvPr/>
        </p:nvCxnSpPr>
        <p:spPr bwMode="auto">
          <a:xfrm flipH="1">
            <a:off x="5738527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15B2ADCB-CAF0-45E9-B030-5174FA10FB3C}"/>
              </a:ext>
            </a:extLst>
          </p:cNvPr>
          <p:cNvSpPr txBox="1"/>
          <p:nvPr/>
        </p:nvSpPr>
        <p:spPr>
          <a:xfrm>
            <a:off x="5344419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B86C206-2E2B-401E-8DF7-9CDD0EFF64E4}"/>
              </a:ext>
            </a:extLst>
          </p:cNvPr>
          <p:cNvCxnSpPr>
            <a:cxnSpLocks/>
          </p:cNvCxnSpPr>
          <p:nvPr/>
        </p:nvCxnSpPr>
        <p:spPr bwMode="auto">
          <a:xfrm>
            <a:off x="7022529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0789F379-0C05-4A6C-AD94-3FD2AB03F2A3}"/>
              </a:ext>
            </a:extLst>
          </p:cNvPr>
          <p:cNvCxnSpPr>
            <a:cxnSpLocks/>
          </p:cNvCxnSpPr>
          <p:nvPr/>
        </p:nvCxnSpPr>
        <p:spPr bwMode="auto">
          <a:xfrm flipH="1">
            <a:off x="7396851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07DCA4E2-19FD-4E3B-AD09-EDD38B294097}"/>
              </a:ext>
            </a:extLst>
          </p:cNvPr>
          <p:cNvSpPr txBox="1"/>
          <p:nvPr/>
        </p:nvSpPr>
        <p:spPr>
          <a:xfrm>
            <a:off x="7002743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9A09A3EF-1DF0-406D-9642-0A273D67DE49}"/>
              </a:ext>
            </a:extLst>
          </p:cNvPr>
          <p:cNvCxnSpPr>
            <a:cxnSpLocks/>
          </p:cNvCxnSpPr>
          <p:nvPr/>
        </p:nvCxnSpPr>
        <p:spPr bwMode="auto">
          <a:xfrm flipV="1">
            <a:off x="1163057" y="1686208"/>
            <a:ext cx="6595" cy="12489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4AB7F3C-F58C-4121-9AF5-394996CF7664}"/>
              </a:ext>
            </a:extLst>
          </p:cNvPr>
          <p:cNvCxnSpPr>
            <a:cxnSpLocks/>
          </p:cNvCxnSpPr>
          <p:nvPr/>
        </p:nvCxnSpPr>
        <p:spPr bwMode="auto">
          <a:xfrm flipV="1">
            <a:off x="972937" y="1141262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F240D2A0-D41F-4FC5-A461-08158F533FA6}"/>
              </a:ext>
            </a:extLst>
          </p:cNvPr>
          <p:cNvCxnSpPr>
            <a:cxnSpLocks/>
          </p:cNvCxnSpPr>
          <p:nvPr/>
        </p:nvCxnSpPr>
        <p:spPr bwMode="auto">
          <a:xfrm flipV="1">
            <a:off x="7165117" y="1686208"/>
            <a:ext cx="0" cy="4455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B94ACF93-A8E7-4360-8EBE-EA8DD1B6FD59}"/>
              </a:ext>
            </a:extLst>
          </p:cNvPr>
          <p:cNvCxnSpPr>
            <a:cxnSpLocks/>
          </p:cNvCxnSpPr>
          <p:nvPr/>
        </p:nvCxnSpPr>
        <p:spPr bwMode="auto">
          <a:xfrm flipV="1">
            <a:off x="8763000" y="1169467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054AD360-1CE0-484E-86CB-D54CBF8B972A}"/>
              </a:ext>
            </a:extLst>
          </p:cNvPr>
          <p:cNvCxnSpPr>
            <a:cxnSpLocks/>
          </p:cNvCxnSpPr>
          <p:nvPr/>
        </p:nvCxnSpPr>
        <p:spPr bwMode="auto">
          <a:xfrm flipH="1">
            <a:off x="972939" y="1341317"/>
            <a:ext cx="7790061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88D1D4B-BB38-4B3A-AAE7-418A5CDAFA41}"/>
              </a:ext>
            </a:extLst>
          </p:cNvPr>
          <p:cNvCxnSpPr>
            <a:cxnSpLocks/>
          </p:cNvCxnSpPr>
          <p:nvPr/>
        </p:nvCxnSpPr>
        <p:spPr bwMode="auto">
          <a:xfrm flipH="1">
            <a:off x="1169654" y="1869898"/>
            <a:ext cx="5995463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F7783C2F-C502-45AC-AE96-C1CBE7A5AFD7}"/>
              </a:ext>
            </a:extLst>
          </p:cNvPr>
          <p:cNvSpPr txBox="1"/>
          <p:nvPr/>
        </p:nvSpPr>
        <p:spPr>
          <a:xfrm>
            <a:off x="4157077" y="1141262"/>
            <a:ext cx="856325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TXOP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D24ED25-480C-49C8-B259-D81BC069072B}"/>
              </a:ext>
            </a:extLst>
          </p:cNvPr>
          <p:cNvSpPr txBox="1"/>
          <p:nvPr/>
        </p:nvSpPr>
        <p:spPr>
          <a:xfrm>
            <a:off x="3021385" y="1634205"/>
            <a:ext cx="2733441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MU </a:t>
            </a:r>
            <a:r>
              <a:rPr lang="fr-FR" sz="2000" dirty="0" err="1">
                <a:solidFill>
                  <a:schemeClr val="tx1"/>
                </a:solidFill>
              </a:rPr>
              <a:t>cascading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err="1">
                <a:solidFill>
                  <a:schemeClr val="tx1"/>
                </a:solidFill>
              </a:rPr>
              <a:t>sequence</a:t>
            </a:r>
            <a:endParaRPr lang="fr-FR" sz="2000" dirty="0">
              <a:solidFill>
                <a:schemeClr val="tx1"/>
              </a:solidFill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F50D567-8C16-4B3C-ACD4-1D1D730F4987}"/>
              </a:ext>
            </a:extLst>
          </p:cNvPr>
          <p:cNvCxnSpPr>
            <a:cxnSpLocks/>
          </p:cNvCxnSpPr>
          <p:nvPr/>
        </p:nvCxnSpPr>
        <p:spPr bwMode="auto">
          <a:xfrm flipV="1">
            <a:off x="4160825" y="3001870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1F29A0D-F7A3-4ADF-BD57-6C50B8A4760E}"/>
              </a:ext>
            </a:extLst>
          </p:cNvPr>
          <p:cNvCxnSpPr>
            <a:cxnSpLocks/>
          </p:cNvCxnSpPr>
          <p:nvPr/>
        </p:nvCxnSpPr>
        <p:spPr bwMode="auto">
          <a:xfrm flipV="1">
            <a:off x="2279322" y="3055454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6119D9FF-B64C-4C98-8B77-F952B8186AFF}"/>
              </a:ext>
            </a:extLst>
          </p:cNvPr>
          <p:cNvSpPr txBox="1"/>
          <p:nvPr/>
        </p:nvSpPr>
        <p:spPr>
          <a:xfrm>
            <a:off x="2374117" y="2910602"/>
            <a:ext cx="1011815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/>
                </a:solidFill>
              </a:rPr>
              <a:t>TB </a:t>
            </a:r>
            <a:r>
              <a:rPr lang="fr-FR" sz="1400" dirty="0" err="1">
                <a:solidFill>
                  <a:schemeClr val="tx1"/>
                </a:solidFill>
              </a:rPr>
              <a:t>Length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AADF84C-B029-464F-AE01-CC440E83E241}"/>
              </a:ext>
            </a:extLst>
          </p:cNvPr>
          <p:cNvSpPr/>
          <p:nvPr/>
        </p:nvSpPr>
        <p:spPr bwMode="auto">
          <a:xfrm>
            <a:off x="2279322" y="3242528"/>
            <a:ext cx="1113076" cy="4801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P2P PPDU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A44CE5D-4AB8-49EB-BD75-3E2C83AE11F6}"/>
              </a:ext>
            </a:extLst>
          </p:cNvPr>
          <p:cNvCxnSpPr>
            <a:cxnSpLocks/>
          </p:cNvCxnSpPr>
          <p:nvPr/>
        </p:nvCxnSpPr>
        <p:spPr bwMode="auto">
          <a:xfrm flipH="1">
            <a:off x="5719839" y="4663163"/>
            <a:ext cx="14448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94A352C9-816A-438F-A786-9D996924ACD8}"/>
              </a:ext>
            </a:extLst>
          </p:cNvPr>
          <p:cNvCxnSpPr>
            <a:cxnSpLocks/>
          </p:cNvCxnSpPr>
          <p:nvPr/>
        </p:nvCxnSpPr>
        <p:spPr bwMode="auto">
          <a:xfrm flipV="1">
            <a:off x="7176911" y="4360673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E38F020E-015E-402A-AA80-2E6D8FA0615A}"/>
              </a:ext>
            </a:extLst>
          </p:cNvPr>
          <p:cNvCxnSpPr>
            <a:cxnSpLocks/>
          </p:cNvCxnSpPr>
          <p:nvPr/>
        </p:nvCxnSpPr>
        <p:spPr bwMode="auto">
          <a:xfrm flipV="1">
            <a:off x="5726510" y="4392690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2B25BBAC-13AA-4725-9AD3-5BEBE606424F}"/>
              </a:ext>
            </a:extLst>
          </p:cNvPr>
          <p:cNvSpPr txBox="1"/>
          <p:nvPr/>
        </p:nvSpPr>
        <p:spPr>
          <a:xfrm>
            <a:off x="5920980" y="4426912"/>
            <a:ext cx="1014765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/>
                </a:solidFill>
              </a:rPr>
              <a:t>UL </a:t>
            </a:r>
            <a:r>
              <a:rPr lang="fr-FR" sz="1400" dirty="0" err="1">
                <a:solidFill>
                  <a:schemeClr val="tx1"/>
                </a:solidFill>
              </a:rPr>
              <a:t>Length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C07F31-02EA-4541-ACD7-D143A08CB4FE}"/>
              </a:ext>
            </a:extLst>
          </p:cNvPr>
          <p:cNvCxnSpPr>
            <a:cxnSpLocks/>
          </p:cNvCxnSpPr>
          <p:nvPr/>
        </p:nvCxnSpPr>
        <p:spPr bwMode="auto">
          <a:xfrm>
            <a:off x="984954" y="37225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A5125F-DBA6-49A6-83EF-9098DFF8FA55}"/>
              </a:ext>
            </a:extLst>
          </p:cNvPr>
          <p:cNvCxnSpPr>
            <a:cxnSpLocks/>
          </p:cNvCxnSpPr>
          <p:nvPr/>
        </p:nvCxnSpPr>
        <p:spPr bwMode="auto">
          <a:xfrm>
            <a:off x="984954" y="29351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04C7F49-DF91-4313-9645-0DE84CD1C29E}"/>
              </a:ext>
            </a:extLst>
          </p:cNvPr>
          <p:cNvCxnSpPr>
            <a:cxnSpLocks/>
            <a:endCxn id="28" idx="1"/>
          </p:cNvCxnSpPr>
          <p:nvPr/>
        </p:nvCxnSpPr>
        <p:spPr bwMode="auto">
          <a:xfrm flipV="1">
            <a:off x="3181359" y="4297919"/>
            <a:ext cx="453523" cy="3613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5E8C82CB-3D70-4716-81A5-9F1A08C2838F}"/>
              </a:ext>
            </a:extLst>
          </p:cNvPr>
          <p:cNvSpPr txBox="1"/>
          <p:nvPr/>
        </p:nvSpPr>
        <p:spPr>
          <a:xfrm>
            <a:off x="2209122" y="4650109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SU PPDU 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(N x 20MHz)</a:t>
            </a:r>
            <a:endParaRPr lang="fr-FR" sz="1600" dirty="0"/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3C8DB857-95E4-49D4-8A51-8C3941C580E2}"/>
              </a:ext>
            </a:extLst>
          </p:cNvPr>
          <p:cNvCxnSpPr>
            <a:cxnSpLocks/>
            <a:stCxn id="89" idx="0"/>
          </p:cNvCxnSpPr>
          <p:nvPr/>
        </p:nvCxnSpPr>
        <p:spPr bwMode="auto">
          <a:xfrm flipV="1">
            <a:off x="2860102" y="3642638"/>
            <a:ext cx="106759" cy="10074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BB63131-2D02-41BE-B6F0-8388CE24239B}"/>
              </a:ext>
            </a:extLst>
          </p:cNvPr>
          <p:cNvCxnSpPr>
            <a:cxnSpLocks/>
          </p:cNvCxnSpPr>
          <p:nvPr/>
        </p:nvCxnSpPr>
        <p:spPr bwMode="auto">
          <a:xfrm flipH="1">
            <a:off x="2272651" y="3182931"/>
            <a:ext cx="188442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09376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304800" y="558601"/>
            <a:ext cx="8534400" cy="770858"/>
          </a:xfrm>
        </p:spPr>
        <p:txBody>
          <a:bodyPr/>
          <a:lstStyle/>
          <a:p>
            <a:r>
              <a:rPr lang="en-US" altLang="zh-CN" sz="2800" dirty="0"/>
              <a:t>Triggered P2P Transmissions follow up</a:t>
            </a:r>
            <a:endParaRPr lang="zh-CN" altLang="en-US" sz="2800" dirty="0"/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id="{6DCE035C-E328-45E9-92A4-5F0C9F9E3C3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  <p:sp>
        <p:nvSpPr>
          <p:cNvPr id="26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05/07/2020</a:t>
            </a:r>
            <a:endParaRPr lang="en-GB" dirty="0"/>
          </a:p>
        </p:txBody>
      </p:sp>
      <p:sp>
        <p:nvSpPr>
          <p:cNvPr id="15" name="内容占位符 2">
            <a:extLst>
              <a:ext uri="{FF2B5EF4-FFF2-40B4-BE49-F238E27FC236}">
                <a16:creationId xmlns:a16="http://schemas.microsoft.com/office/drawing/2014/main" id="{71C4C1D8-B19A-4F80-8BFD-88F4FD44B79A}"/>
              </a:ext>
            </a:extLst>
          </p:cNvPr>
          <p:cNvSpPr txBox="1">
            <a:spLocks/>
          </p:cNvSpPr>
          <p:nvPr/>
        </p:nvSpPr>
        <p:spPr bwMode="auto">
          <a:xfrm>
            <a:off x="458390" y="1177131"/>
            <a:ext cx="8227219" cy="526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No Change in the direct link setup/teardown procedure.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Triggered P2P feature should be controlled by a capability (both at AP or STA level).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A non-AP STA can signal the need for P2P transmission thanks to </a:t>
            </a:r>
            <a:r>
              <a:rPr lang="en-US" altLang="zh-CN" sz="1400" dirty="0" err="1"/>
              <a:t>Tspec</a:t>
            </a:r>
            <a:r>
              <a:rPr lang="en-US" altLang="zh-CN" sz="1400" dirty="0"/>
              <a:t> or BSR (exact signaling is TBD).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P2P traffic is triggered by the AP for a “</a:t>
            </a:r>
            <a:r>
              <a:rPr lang="en-US" altLang="zh-CN" sz="1400" dirty="0">
                <a:solidFill>
                  <a:srgbClr val="FF0000"/>
                </a:solidFill>
              </a:rPr>
              <a:t>Single-User style</a:t>
            </a:r>
            <a:r>
              <a:rPr lang="en-US" altLang="zh-CN" sz="1400" dirty="0"/>
              <a:t>” PPDU :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AP can share a part of the TXOP to the P2P traffic, based on 11ax cascading mechanism.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The AP provides resource to the source P2P station that is associated with it.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P2P traffic uses a “P2P RU”  = n x 20MHZ covering all the operating band for that period of time.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Simple signaling (typically 1 bit) to signal “P2P RU”.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P2P traffic uses its own preamble on its distinct channel :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solidFill>
                  <a:schemeClr val="tx1"/>
                </a:solidFill>
              </a:rPr>
              <a:t>AP does not need to provide all trigger transmission parameters (e.g. MCS)</a:t>
            </a:r>
            <a:endParaRPr lang="en-US" altLang="zh-CN" sz="1400" dirty="0"/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No synchronization requirement (even for Ack part)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PPDU format is TBD (e.g. SU or MU PPDU format can be envisaged)</a:t>
            </a:r>
          </a:p>
        </p:txBody>
      </p:sp>
    </p:spTree>
    <p:extLst>
      <p:ext uri="{BB962C8B-B14F-4D97-AF65-F5344CB8AC3E}">
        <p14:creationId xmlns:p14="http://schemas.microsoft.com/office/powerpoint/2010/main" val="1629367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304800" y="558601"/>
            <a:ext cx="8534400" cy="770858"/>
          </a:xfrm>
        </p:spPr>
        <p:txBody>
          <a:bodyPr/>
          <a:lstStyle/>
          <a:p>
            <a:r>
              <a:rPr lang="en-GB" sz="2800" dirty="0"/>
              <a:t>Advantages</a:t>
            </a:r>
            <a:endParaRPr lang="en-GB" altLang="zh-CN" sz="2800" dirty="0"/>
          </a:p>
        </p:txBody>
      </p:sp>
      <p:sp>
        <p:nvSpPr>
          <p:cNvPr id="22" name="内容占位符 2">
            <a:extLst>
              <a:ext uri="{FF2B5EF4-FFF2-40B4-BE49-F238E27FC236}">
                <a16:creationId xmlns:a16="http://schemas.microsoft.com/office/drawing/2014/main" id="{3090FB0B-4AE2-4147-8169-8A3E3C02DD19}"/>
              </a:ext>
            </a:extLst>
          </p:cNvPr>
          <p:cNvSpPr txBox="1">
            <a:spLocks/>
          </p:cNvSpPr>
          <p:nvPr/>
        </p:nvSpPr>
        <p:spPr bwMode="auto">
          <a:xfrm>
            <a:off x="459581" y="1329459"/>
            <a:ext cx="7770813" cy="51459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Take combined benefits of MU and SU operations :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>
                <a:ea typeface="华文细黑"/>
                <a:cs typeface="Calibri" panose="020F0502020204030204" pitchFamily="34" charset="0"/>
              </a:rPr>
              <a:t>Enhance global cell’s efficiency 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More efficient compared to SU medium-access schemes (former EDCA Direct-Link protocols, RDP protocol, etc.)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AP can still share Uplink/Downlink RUs from other STAs.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P2P stations communicate alone in their allocated RU channel (operating band)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>
                <a:solidFill>
                  <a:schemeClr val="tx1"/>
                </a:solidFill>
              </a:rPr>
              <a:t>AP does not need to be aware of P2P transmission characteristics (so does not provide all trigger parameters, e.g. MCS)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Acknowledgement can be performed without interference issue (no parallel transmission)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Receiving peer station can be outside of the AP’s BSS.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2000" dirty="0"/>
          </a:p>
          <a:p>
            <a:pPr marL="0" indent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endParaRPr lang="en-US" altLang="zh-CN" sz="1600" dirty="0"/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id="{6DCE035C-E328-45E9-92A4-5F0C9F9E3C3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  <p:sp>
        <p:nvSpPr>
          <p:cNvPr id="24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05/07/2020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14183" y="2205335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MU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183" y="3894955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SU</a:t>
            </a:r>
          </a:p>
        </p:txBody>
      </p:sp>
      <p:sp>
        <p:nvSpPr>
          <p:cNvPr id="3" name="Left Brace 2"/>
          <p:cNvSpPr/>
          <p:nvPr/>
        </p:nvSpPr>
        <p:spPr bwMode="auto">
          <a:xfrm>
            <a:off x="722989" y="1828800"/>
            <a:ext cx="263408" cy="12954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696912" y="3201554"/>
            <a:ext cx="284673" cy="182764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5632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23813"/>
            <a:ext cx="7770813" cy="454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Trigger Frame is the natural tools for scheduling non-AP stations, including P2P STAs.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Reusing cascading mechanism allows a time sharing for P2P with limited modifications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sz="2000" dirty="0"/>
              <a:t>Triggered P2P operation</a:t>
            </a:r>
            <a:r>
              <a:rPr lang="en-US" sz="2000" dirty="0">
                <a:cs typeface="Calibri" panose="020F0502020204030204" pitchFamily="34" charset="0"/>
              </a:rPr>
              <a:t> </a:t>
            </a:r>
            <a:r>
              <a:rPr lang="en-US" altLang="zh-CN" sz="2000" dirty="0">
                <a:cs typeface="Calibri" panose="020F0502020204030204" pitchFamily="34" charset="0"/>
              </a:rPr>
              <a:t>is simple : 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>
                <a:cs typeface="Calibri" panose="020F0502020204030204" pitchFamily="34" charset="0"/>
              </a:rPr>
              <a:t>P2P stations are triggered over the operating band.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>
                <a:cs typeface="Calibri" panose="020F0502020204030204" pitchFamily="34" charset="0"/>
              </a:rPr>
              <a:t>P2P stations use their own PPDU format for the shared period of time (including Ack).</a:t>
            </a:r>
          </a:p>
          <a:p>
            <a:pPr marL="0" indent="0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</a:pPr>
            <a:endParaRPr lang="en-US" altLang="zh-CN" sz="2000" dirty="0">
              <a:ea typeface="华文细黑"/>
              <a:cs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dirty="0">
              <a:cs typeface="Calibri" panose="020F050202020403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400" dirty="0">
              <a:cs typeface="Calibri" panose="020F0502020204030204" pitchFamily="34" charset="0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3" y="558600"/>
            <a:ext cx="7761288" cy="1065213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sz="2800" dirty="0"/>
              <a:t>Summary</a:t>
            </a:r>
          </a:p>
        </p:txBody>
      </p:sp>
      <p:sp>
        <p:nvSpPr>
          <p:cNvPr id="9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05/07/2020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917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#1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dirty="0"/>
              <a:t>Do you support that 11be defines a procedure for an AP to share a part of the obtained TXOP for peer-to-peer (STA-to-STA) frame exchanges using cascading mechanism as defined in slide 4?</a:t>
            </a:r>
            <a:endParaRPr kumimoji="0" lang="en-GB" altLang="zh-CN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856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600" b="0" dirty="0">
                <a:latin typeface="+mj-lt"/>
                <a:cs typeface="Calibri" panose="020F0502020204030204" pitchFamily="34" charset="0"/>
              </a:rPr>
              <a:t>[1]. </a:t>
            </a:r>
            <a:r>
              <a:rPr lang="en-US" sz="1600" b="0" dirty="0"/>
              <a:t>11-18-1481-01: </a:t>
            </a:r>
            <a:r>
              <a:rPr lang="fr-FR" sz="1600" b="0" dirty="0" err="1"/>
              <a:t>Technology</a:t>
            </a:r>
            <a:r>
              <a:rPr lang="fr-FR" sz="1600" b="0" dirty="0"/>
              <a:t> for EHT</a:t>
            </a:r>
          </a:p>
          <a:p>
            <a:pPr marL="0" indent="0"/>
            <a:r>
              <a:rPr lang="fr-FR" sz="1600" b="0" dirty="0"/>
              <a:t>[2]. 11-19-1117-00: </a:t>
            </a:r>
            <a:r>
              <a:rPr lang="fr-FR" sz="1600" b="0" dirty="0" err="1"/>
              <a:t>Coordinated</a:t>
            </a:r>
            <a:r>
              <a:rPr lang="fr-FR" sz="1600" b="0" dirty="0"/>
              <a:t> OFDMA </a:t>
            </a:r>
            <a:r>
              <a:rPr lang="fr-FR" sz="1600" b="0" dirty="0" err="1"/>
              <a:t>Operation</a:t>
            </a:r>
            <a:endParaRPr lang="fr-FR" sz="1600" b="0" dirty="0"/>
          </a:p>
          <a:p>
            <a:pPr marL="0" indent="0"/>
            <a:r>
              <a:rPr lang="fr-FR" sz="1600" b="0" dirty="0"/>
              <a:t>[3]. 11-20-0095-02: </a:t>
            </a:r>
            <a:r>
              <a:rPr lang="en-US" sz="1600" b="0" dirty="0"/>
              <a:t>Triggered P2P transmissions</a:t>
            </a:r>
            <a:endParaRPr lang="fr-FR" sz="1600" b="0" dirty="0"/>
          </a:p>
          <a:p>
            <a:endParaRPr lang="zh-CN" altLang="en-US" sz="1600" b="0" dirty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85800" y="297657"/>
            <a:ext cx="1874823" cy="273050"/>
          </a:xfrm>
        </p:spPr>
        <p:txBody>
          <a:bodyPr/>
          <a:lstStyle/>
          <a:p>
            <a:r>
              <a:rPr lang="en-US" dirty="0"/>
              <a:t>05/07/2020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41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670</Words>
  <Application>Microsoft Office PowerPoint</Application>
  <PresentationFormat>On-screen Show (4:3)</PresentationFormat>
  <Paragraphs>106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MS Gothic</vt:lpstr>
      <vt:lpstr>华文细黑</vt:lpstr>
      <vt:lpstr>Arial</vt:lpstr>
      <vt:lpstr>Arial Unicode MS</vt:lpstr>
      <vt:lpstr>Calibri</vt:lpstr>
      <vt:lpstr>Times New Roman</vt:lpstr>
      <vt:lpstr>Wingdings</vt:lpstr>
      <vt:lpstr>Office Theme</vt:lpstr>
      <vt:lpstr>Document</vt:lpstr>
      <vt:lpstr>Triggered P2P transmissions follow up</vt:lpstr>
      <vt:lpstr>Outline</vt:lpstr>
      <vt:lpstr>Principle 1/2</vt:lpstr>
      <vt:lpstr>Principle 2/2</vt:lpstr>
      <vt:lpstr>Triggered P2P Transmissions follow up</vt:lpstr>
      <vt:lpstr>Advantages</vt:lpstr>
      <vt:lpstr>Summary</vt:lpstr>
      <vt:lpstr>PowerPoint Presentation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2020-01-07T12:44:12Z</dcterms:created>
  <dcterms:modified xsi:type="dcterms:W3CDTF">2020-05-25T13:54:55Z</dcterms:modified>
</cp:coreProperties>
</file>