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9" r:id="rId7"/>
    <p:sldId id="263" r:id="rId8"/>
    <p:sldId id="26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</p14:sldIdLst>
        </p14:section>
        <p14:section name="Slot#1" id="{61A6E613-32DD-45F7-8FE4-F55F7FE808B5}">
          <p14:sldIdLst>
            <p14:sldId id="259"/>
          </p14:sldIdLst>
        </p14:section>
        <p14:section name="Slot#2" id="{0E687B7E-720E-4035-8603-903AAF037B31}">
          <p14:sldIdLst>
            <p14:sldId id="263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06F53D-1A72-45F7-8591-34A307452AA5}" v="11" dt="2020-05-21T00:39:22.67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83" autoAdjust="0"/>
    <p:restoredTop sz="94660" autoAdjust="0"/>
  </p:normalViewPr>
  <p:slideViewPr>
    <p:cSldViewPr>
      <p:cViewPr varScale="1">
        <p:scale>
          <a:sx n="105" d="100"/>
          <a:sy n="105" d="100"/>
        </p:scale>
        <p:origin x="138" y="2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60" d="100"/>
          <a:sy n="160" d="100"/>
        </p:scale>
        <p:origin x="1506" y="-21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Raissinia" userId="e547df78-357b-4255-b50e-eb60a45b2240" providerId="ADAL" clId="{6106F53D-1A72-45F7-8591-34A307452AA5}"/>
    <pc:docChg chg="modSld modMainMaster">
      <pc:chgData name="Ali Raissinia" userId="e547df78-357b-4255-b50e-eb60a45b2240" providerId="ADAL" clId="{6106F53D-1A72-45F7-8591-34A307452AA5}" dt="2020-05-21T00:39:22.674" v="32" actId="207"/>
      <pc:docMkLst>
        <pc:docMk/>
      </pc:docMkLst>
      <pc:sldChg chg="modSp">
        <pc:chgData name="Ali Raissinia" userId="e547df78-357b-4255-b50e-eb60a45b2240" providerId="ADAL" clId="{6106F53D-1A72-45F7-8591-34A307452AA5}" dt="2020-05-21T00:31:36.368" v="3" actId="20577"/>
        <pc:sldMkLst>
          <pc:docMk/>
          <pc:sldMk cId="0" sldId="256"/>
        </pc:sldMkLst>
        <pc:spChg chg="mod">
          <ac:chgData name="Ali Raissinia" userId="e547df78-357b-4255-b50e-eb60a45b2240" providerId="ADAL" clId="{6106F53D-1A72-45F7-8591-34A307452AA5}" dt="2020-05-21T00:31:36.36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i Raissinia" userId="e547df78-357b-4255-b50e-eb60a45b2240" providerId="ADAL" clId="{6106F53D-1A72-45F7-8591-34A307452AA5}" dt="2020-05-21T00:39:22.674" v="32" actId="207"/>
        <pc:sldMkLst>
          <pc:docMk/>
          <pc:sldMk cId="2036798022" sldId="264"/>
        </pc:sldMkLst>
        <pc:spChg chg="mod">
          <ac:chgData name="Ali Raissinia" userId="e547df78-357b-4255-b50e-eb60a45b2240" providerId="ADAL" clId="{6106F53D-1A72-45F7-8591-34A307452AA5}" dt="2020-05-21T00:39:22.674" v="32" actId="207"/>
          <ac:spMkLst>
            <pc:docMk/>
            <pc:sldMk cId="2036798022" sldId="264"/>
            <ac:spMk id="3" creationId="{F446D876-D917-4C49-A65E-8CA56FC8B7A0}"/>
          </ac:spMkLst>
        </pc:spChg>
      </pc:sldChg>
      <pc:sldMasterChg chg="modSp modSldLayout">
        <pc:chgData name="Ali Raissinia" userId="e547df78-357b-4255-b50e-eb60a45b2240" providerId="ADAL" clId="{6106F53D-1A72-45F7-8591-34A307452AA5}" dt="2020-05-21T00:38:23.872" v="31" actId="20577"/>
        <pc:sldMasterMkLst>
          <pc:docMk/>
          <pc:sldMasterMk cId="0" sldId="2147483648"/>
        </pc:sldMasterMkLst>
        <pc:spChg chg="mod">
          <ac:chgData name="Ali Raissinia" userId="e547df78-357b-4255-b50e-eb60a45b2240" providerId="ADAL" clId="{6106F53D-1A72-45F7-8591-34A307452AA5}" dt="2020-05-21T00:38:23.872" v="3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">
          <pc:chgData name="Ali Raissinia" userId="e547df78-357b-4255-b50e-eb60a45b2240" providerId="ADAL" clId="{6106F53D-1A72-45F7-8591-34A307452AA5}" dt="2020-05-21T00:32:38.680" v="7"/>
          <pc:sldLayoutMkLst>
            <pc:docMk/>
            <pc:sldMasterMk cId="0" sldId="2147483648"/>
            <pc:sldLayoutMk cId="0" sldId="2147483649"/>
          </pc:sldLayoutMkLst>
          <pc:spChg chg="del">
            <ac:chgData name="Ali Raissinia" userId="e547df78-357b-4255-b50e-eb60a45b2240" providerId="ADAL" clId="{6106F53D-1A72-45F7-8591-34A307452AA5}" dt="2020-05-21T00:32:37.472" v="6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del">
            <ac:chgData name="Ali Raissinia" userId="e547df78-357b-4255-b50e-eb60a45b2240" providerId="ADAL" clId="{6106F53D-1A72-45F7-8591-34A307452AA5}" dt="2020-05-21T00:32:32.960" v="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Ali Raissinia" userId="e547df78-357b-4255-b50e-eb60a45b2240" providerId="ADAL" clId="{6106F53D-1A72-45F7-8591-34A307452AA5}" dt="2020-05-21T00:32:32.960" v="4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Ali Raissinia" userId="e547df78-357b-4255-b50e-eb60a45b2240" providerId="ADAL" clId="{6106F53D-1A72-45F7-8591-34A307452AA5}" dt="2020-05-21T00:32:32.960" v="4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  <pc:spChg chg="add mod">
            <ac:chgData name="Ali Raissinia" userId="e547df78-357b-4255-b50e-eb60a45b2240" providerId="ADAL" clId="{6106F53D-1A72-45F7-8591-34A307452AA5}" dt="2020-05-21T00:32:35.544" v="5"/>
            <ac:spMkLst>
              <pc:docMk/>
              <pc:sldMasterMk cId="0" sldId="2147483648"/>
              <pc:sldLayoutMk cId="0" sldId="2147483649"/>
              <ac:spMk id="7" creationId="{A5CA1496-E138-45F7-8F9D-E78D0967F695}"/>
            </ac:spMkLst>
          </pc:spChg>
          <pc:spChg chg="add mod">
            <ac:chgData name="Ali Raissinia" userId="e547df78-357b-4255-b50e-eb60a45b2240" providerId="ADAL" clId="{6106F53D-1A72-45F7-8591-34A307452AA5}" dt="2020-05-21T00:32:35.544" v="5"/>
            <ac:spMkLst>
              <pc:docMk/>
              <pc:sldMasterMk cId="0" sldId="2147483648"/>
              <pc:sldLayoutMk cId="0" sldId="2147483649"/>
              <ac:spMk id="8" creationId="{D35E24CF-51A6-40B6-A150-6ABE3CD5D333}"/>
            </ac:spMkLst>
          </pc:spChg>
          <pc:spChg chg="add mod">
            <ac:chgData name="Ali Raissinia" userId="e547df78-357b-4255-b50e-eb60a45b2240" providerId="ADAL" clId="{6106F53D-1A72-45F7-8591-34A307452AA5}" dt="2020-05-21T00:32:35.544" v="5"/>
            <ac:spMkLst>
              <pc:docMk/>
              <pc:sldMasterMk cId="0" sldId="2147483648"/>
              <pc:sldLayoutMk cId="0" sldId="2147483649"/>
              <ac:spMk id="9" creationId="{DD026586-787E-4DDD-A56D-3152E3C5580C}"/>
            </ac:spMkLst>
          </pc:spChg>
          <pc:spChg chg="add mod">
            <ac:chgData name="Ali Raissinia" userId="e547df78-357b-4255-b50e-eb60a45b2240" providerId="ADAL" clId="{6106F53D-1A72-45F7-8591-34A307452AA5}" dt="2020-05-21T00:32:38.680" v="7"/>
            <ac:spMkLst>
              <pc:docMk/>
              <pc:sldMasterMk cId="0" sldId="2147483648"/>
              <pc:sldLayoutMk cId="0" sldId="2147483649"/>
              <ac:spMk id="10" creationId="{53285513-77B4-4FC2-BA7B-F68D7FF33EFC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467100" y="96838"/>
            <a:ext cx="28130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802.11-20-0797-00-00az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CA1496-E138-45F7-8F9D-E78D0967F6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E24CF-51A6-40B6-A150-6ABE3CD5D3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26586-787E-4DDD-A56D-3152E3C558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3285513-77B4-4FC2-BA7B-F68D7FF3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E018A0C-2C77-417D-A17F-8B014482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Ali Raissinia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802.11-20-0797-00-00az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5722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LMR/FTM Replay Counter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929554"/>
              </p:ext>
            </p:extLst>
          </p:nvPr>
        </p:nvGraphicFramePr>
        <p:xfrm>
          <a:off x="987287" y="2708920"/>
          <a:ext cx="10225088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9353" imgH="2537736" progId="Word.Document.8">
                  <p:embed/>
                </p:oleObj>
              </mc:Choice>
              <mc:Fallback>
                <p:oleObj name="Document" r:id="rId4" imgW="10449353" imgH="253773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287" y="2708920"/>
                        <a:ext cx="10225088" cy="2484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7287" y="23085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sz="3600" dirty="0"/>
              <a:t>This submission outlines an issue with losing protected Management frames that are pending or retried around a ranging frame sequence</a:t>
            </a:r>
          </a:p>
          <a:p>
            <a:pPr indent="12700" algn="just">
              <a:spcBef>
                <a:spcPct val="20000"/>
              </a:spcBef>
            </a:pPr>
            <a:endParaRPr lang="en-US" altLang="en-US" sz="3600" dirty="0"/>
          </a:p>
          <a:p>
            <a:pPr indent="12700" algn="just">
              <a:spcBef>
                <a:spcPct val="20000"/>
              </a:spcBef>
            </a:pPr>
            <a:r>
              <a:rPr lang="en-US" altLang="en-US" sz="3600" dirty="0"/>
              <a:t>A few options to address the issue are presented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Ali Raissinia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190F-4D68-4D3B-AA1B-96B4A5A1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51705"/>
            <a:ext cx="10361084" cy="516176"/>
          </a:xfrm>
        </p:spPr>
        <p:txBody>
          <a:bodyPr/>
          <a:lstStyle/>
          <a:p>
            <a:r>
              <a:rPr lang="en-US" dirty="0"/>
              <a:t>Protected LMR Transmission Issues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D876-D917-4C49-A65E-8CA56FC8B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514" y="1167881"/>
            <a:ext cx="10610455" cy="5307533"/>
          </a:xfrm>
        </p:spPr>
        <p:txBody>
          <a:bodyPr/>
          <a:lstStyle/>
          <a:p>
            <a:r>
              <a:rPr lang="en-US" sz="2000" dirty="0"/>
              <a:t>LMR transmissions are hard to coordinate at transmitter as in both TB and Non-TB, there’s a constraint as to when the LMR frame(s) ought to be 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Non-TB case, ISTA initiates the sequence and RSTA needs to deliver LMR before sequence ends regardless of the status of prior protected management frame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Pending Protected management frame would need to be retransmitted so if LMR uses the next PN number it essentially results in loosing that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LMR frame uses Protected Management Frame Reply counter to accept a new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case when I2R LMR is also negotiated, ISTA can have the same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protected LMR may be queued ahead of time of measurement and other protected management frames may need to be transmitted.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Similarly, in TB case RSTA needs to begin the sequence upon arrival of Availability Window and transmit LMR frame before sequence ends regardless of the status of prior protected management frame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Similarly ISTA if I2R LMR is negotiated to be 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TB Passive ranging does NOT need LMR Replay counter for </a:t>
            </a:r>
            <a:r>
              <a:rPr lang="en-US" sz="2000" i="1" dirty="0"/>
              <a:t>Primus</a:t>
            </a:r>
            <a:r>
              <a:rPr lang="en-US" sz="2000" dirty="0"/>
              <a:t> &amp; </a:t>
            </a:r>
            <a:r>
              <a:rPr lang="en-US" sz="2000" i="1" dirty="0" err="1"/>
              <a:t>Secundus</a:t>
            </a:r>
            <a:r>
              <a:rPr lang="en-US" sz="2000" i="1" dirty="0"/>
              <a:t> frames</a:t>
            </a:r>
            <a:r>
              <a:rPr lang="en-US" sz="2000" dirty="0"/>
              <a:t> since they’re sent in clear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E7F64-89A2-450E-9F96-E4C716A355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E4860-32D9-4058-B40D-B66B51AAE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9101FD-DB8C-494D-BB9D-6DC93AB86F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01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190F-4D68-4D3B-AA1B-96B4A5A1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25" y="636923"/>
            <a:ext cx="10361084" cy="470079"/>
          </a:xfrm>
        </p:spPr>
        <p:txBody>
          <a:bodyPr/>
          <a:lstStyle/>
          <a:p>
            <a:r>
              <a:rPr lang="en-US" dirty="0"/>
              <a:t>Protected LMR Transmission Issues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D876-D917-4C49-A65E-8CA56FC8B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7" y="1050553"/>
            <a:ext cx="9288529" cy="5424861"/>
          </a:xfrm>
        </p:spPr>
        <p:txBody>
          <a:bodyPr/>
          <a:lstStyle/>
          <a:p>
            <a:r>
              <a:rPr lang="en-US" dirty="0"/>
              <a:t>Depending on the implementation, buffering can also become another potential issue with LMR/FTM </a:t>
            </a:r>
          </a:p>
          <a:p>
            <a:r>
              <a:rPr lang="en-US" dirty="0"/>
              <a:t>Case-1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Delayed LMR/FTM stored in protected management ‘logical queue’ while it also contains two additional frames ahead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Ranging measurement sequence begins (NTB/TB/DMG)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LMR/FTM must be transmitted within the ‘ranging sequence’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LMR/FTM taken out of the queue for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Outcome results in two protected management frames be dropped since the receiver updates its replay counter with LMR/FTM’s PN number</a:t>
            </a:r>
          </a:p>
          <a:p>
            <a:pPr marL="0" indent="0"/>
            <a:r>
              <a:rPr lang="en-US" dirty="0"/>
              <a:t>Case-2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Delayed LMR/FTM stored in head of the queue with one or more additional protected management frames behind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Expected ranging sequence does not occur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TB poll not rcvd, NTB NDPA not rcvd, DMG FTM Trig not rcvd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Outcome results in ‘head of line (HOL) blocking’ unless LMR/FTM frame deleted &amp; regenerated later trying to guesstimate when its ranging sequence starts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E7F64-89A2-450E-9F96-E4C716A355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E4860-32D9-4058-B40D-B66B51AAE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9101FD-DB8C-494D-BB9D-6DC93AB86F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675C3BF-2504-40D2-B8BD-29D9A49A33DD}"/>
              </a:ext>
            </a:extLst>
          </p:cNvPr>
          <p:cNvGrpSpPr/>
          <p:nvPr/>
        </p:nvGrpSpPr>
        <p:grpSpPr>
          <a:xfrm>
            <a:off x="10202441" y="1606614"/>
            <a:ext cx="1368496" cy="2133208"/>
            <a:chOff x="7464152" y="1420144"/>
            <a:chExt cx="1656528" cy="213320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40406A5-8D52-4655-8B92-4E7283B513F2}"/>
                </a:ext>
              </a:extLst>
            </p:cNvPr>
            <p:cNvGrpSpPr/>
            <p:nvPr/>
          </p:nvGrpSpPr>
          <p:grpSpPr>
            <a:xfrm>
              <a:off x="7464152" y="1420144"/>
              <a:ext cx="1656528" cy="1792832"/>
              <a:chOff x="7464152" y="1420144"/>
              <a:chExt cx="1656528" cy="1792832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8EE61E5-8F93-41DB-A02D-DFDC7C6F4A14}"/>
                  </a:ext>
                </a:extLst>
              </p:cNvPr>
              <p:cNvSpPr/>
              <p:nvPr/>
            </p:nvSpPr>
            <p:spPr bwMode="auto">
              <a:xfrm>
                <a:off x="7464152" y="1420144"/>
                <a:ext cx="1656184" cy="17928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1981ED0-7238-4273-B484-B3E473FE0021}"/>
                  </a:ext>
                </a:extLst>
              </p:cNvPr>
              <p:cNvSpPr/>
              <p:nvPr/>
            </p:nvSpPr>
            <p:spPr bwMode="auto">
              <a:xfrm>
                <a:off x="7464152" y="2924944"/>
                <a:ext cx="1656184" cy="28803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PM1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C5FEE3A-F1B4-4AA4-92DF-ECC1C629650B}"/>
                  </a:ext>
                </a:extLst>
              </p:cNvPr>
              <p:cNvSpPr/>
              <p:nvPr/>
            </p:nvSpPr>
            <p:spPr bwMode="auto">
              <a:xfrm>
                <a:off x="7464496" y="2630823"/>
                <a:ext cx="1656184" cy="28803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PM2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CA6AE3A-E39C-4881-91C1-60CDE9D6E56A}"/>
                  </a:ext>
                </a:extLst>
              </p:cNvPr>
              <p:cNvSpPr/>
              <p:nvPr/>
            </p:nvSpPr>
            <p:spPr bwMode="auto">
              <a:xfrm>
                <a:off x="7464152" y="2336702"/>
                <a:ext cx="1656184" cy="288032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200" dirty="0">
                    <a:solidFill>
                      <a:schemeClr val="tx1"/>
                    </a:solidFill>
                  </a:rPr>
                  <a:t>LMR/FTM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568917-F0F0-43F9-B7C9-34FCB9CA62F9}"/>
                </a:ext>
              </a:extLst>
            </p:cNvPr>
            <p:cNvSpPr txBox="1"/>
            <p:nvPr/>
          </p:nvSpPr>
          <p:spPr>
            <a:xfrm>
              <a:off x="7489935" y="3322520"/>
              <a:ext cx="5760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Case1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B370554-4ADA-47B2-B723-F5BD9ABDD575}"/>
              </a:ext>
            </a:extLst>
          </p:cNvPr>
          <p:cNvGrpSpPr/>
          <p:nvPr/>
        </p:nvGrpSpPr>
        <p:grpSpPr>
          <a:xfrm>
            <a:off x="10202441" y="4001829"/>
            <a:ext cx="1368212" cy="2112027"/>
            <a:chOff x="9480376" y="1420144"/>
            <a:chExt cx="1670216" cy="211202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D0C3F06-F2FB-4F60-ABCC-C74C2DE43D75}"/>
                </a:ext>
              </a:extLst>
            </p:cNvPr>
            <p:cNvGrpSpPr/>
            <p:nvPr/>
          </p:nvGrpSpPr>
          <p:grpSpPr>
            <a:xfrm>
              <a:off x="9480376" y="1420144"/>
              <a:ext cx="1670216" cy="1792832"/>
              <a:chOff x="7464152" y="1420144"/>
              <a:chExt cx="1670216" cy="1792832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707C104-E47D-4460-9491-851034A5C378}"/>
                  </a:ext>
                </a:extLst>
              </p:cNvPr>
              <p:cNvSpPr/>
              <p:nvPr/>
            </p:nvSpPr>
            <p:spPr bwMode="auto">
              <a:xfrm>
                <a:off x="7464152" y="1420144"/>
                <a:ext cx="1656184" cy="17928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27983B9-4C72-41DD-9669-94A9197F3003}"/>
                  </a:ext>
                </a:extLst>
              </p:cNvPr>
              <p:cNvSpPr/>
              <p:nvPr/>
            </p:nvSpPr>
            <p:spPr bwMode="auto">
              <a:xfrm>
                <a:off x="7478184" y="2624734"/>
                <a:ext cx="1656184" cy="28803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PM1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316E03-08D7-452A-B796-3A9F3F55E31A}"/>
                  </a:ext>
                </a:extLst>
              </p:cNvPr>
              <p:cNvSpPr/>
              <p:nvPr/>
            </p:nvSpPr>
            <p:spPr bwMode="auto">
              <a:xfrm>
                <a:off x="7478184" y="2336702"/>
                <a:ext cx="1656184" cy="288032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PM2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03D3FFE-4EFB-4D5E-9426-7D89B1F767E5}"/>
                  </a:ext>
                </a:extLst>
              </p:cNvPr>
              <p:cNvSpPr/>
              <p:nvPr/>
            </p:nvSpPr>
            <p:spPr bwMode="auto">
              <a:xfrm>
                <a:off x="7471168" y="2924944"/>
                <a:ext cx="1656184" cy="288032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200" dirty="0">
                    <a:solidFill>
                      <a:schemeClr val="tx1"/>
                    </a:solidFill>
                  </a:rPr>
                  <a:t>LMR/FTM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2E83DE8-E477-4565-82E7-DAABF44960C9}"/>
                </a:ext>
              </a:extLst>
            </p:cNvPr>
            <p:cNvSpPr txBox="1"/>
            <p:nvPr/>
          </p:nvSpPr>
          <p:spPr>
            <a:xfrm>
              <a:off x="9511258" y="3301339"/>
              <a:ext cx="5760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Case2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64E5F86-B72B-FC44-B77C-3BB6D40FC17B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>
            <a:off x="10886547" y="3399446"/>
            <a:ext cx="0" cy="3986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BCE9E76-72B8-894C-85CC-22029CCCA83E}"/>
              </a:ext>
            </a:extLst>
          </p:cNvPr>
          <p:cNvCxnSpPr>
            <a:cxnSpLocks/>
          </p:cNvCxnSpPr>
          <p:nvPr/>
        </p:nvCxnSpPr>
        <p:spPr bwMode="auto">
          <a:xfrm>
            <a:off x="10867433" y="5799138"/>
            <a:ext cx="0" cy="3986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3026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190F-4D68-4D3B-AA1B-96B4A5A1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595026"/>
            <a:ext cx="10361084" cy="401984"/>
          </a:xfrm>
        </p:spPr>
        <p:txBody>
          <a:bodyPr/>
          <a:lstStyle/>
          <a:p>
            <a:r>
              <a:rPr lang="en-US" dirty="0"/>
              <a:t>Options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D876-D917-4C49-A65E-8CA56FC8B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087497"/>
            <a:ext cx="11083452" cy="52974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Lose pending protected management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Should avoid this solution as we don’t want to imply 11az is impacting baseline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Remove the constraint of transmitting LMR/FTM from the ranging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Undesired outcome as it impacts device power save &amp; use case performance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new Replay counter(s) specifically for LMR/FTM transmissions (</a:t>
            </a:r>
            <a:r>
              <a:rPr lang="en-US" dirty="0">
                <a:solidFill>
                  <a:srgbClr val="FF0000"/>
                </a:solidFill>
              </a:rPr>
              <a:t>Preferred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Decouple other protected management frame transmissions from LMR/FTM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Each kind would have its own replay counter and can be re-ordered independently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Pending management frame can be retransmitted after sequence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Baseline standard has 16 replay counters (data) decoupling frame transmissions based on ACs/TIDs, additional counters for protected management frame (unicast/QMF, Multicast, Beacons) so LMR replay counter(s) would be additional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Need unicast LMR/FTM replay counters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Have a different Key &amp; PN number space exclusive for LMR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Lot of security spec work that is likely to be scrutinized and delay 11az spec adoption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Implementation Overhead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E7F64-89A2-450E-9F96-E4C716A355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E4860-32D9-4058-B40D-B66B51AAE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9101FD-DB8C-494D-BB9D-6DC93AB86F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25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190F-4D68-4D3B-AA1B-96B4A5A16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595025"/>
            <a:ext cx="10361084" cy="582959"/>
          </a:xfrm>
        </p:spPr>
        <p:txBody>
          <a:bodyPr/>
          <a:lstStyle/>
          <a:p>
            <a:r>
              <a:rPr lang="en-US" sz="2800" dirty="0"/>
              <a:t>Design constraints with LMR/FTM Replay Counter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D876-D917-4C49-A65E-8CA56FC8B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222650"/>
            <a:ext cx="11083452" cy="52527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replay checking based on Type + Subtype (i.e., Action/</a:t>
            </a:r>
            <a:r>
              <a:rPr lang="en-US" dirty="0" err="1"/>
              <a:t>Action+noAck</a:t>
            </a:r>
            <a:r>
              <a:rPr lang="en-US" dirty="0"/>
              <a:t>) + Action Category (Protected Dual) +  Action field (i.e., LMR/FTM)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Type/Subtype fields are in clear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Category field encrypted hence only identified after decryption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implementation perform decryption plus ‘replay protection’ inline in HW hence adding a new replay counter for frames matching the 4-tuple might be an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possible solution is to use Reserved/Extensive Subtypes for protected LMR/FTM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ease of RX parsing use a new Action </a:t>
            </a:r>
            <a:r>
              <a:rPr lang="en-US" dirty="0">
                <a:solidFill>
                  <a:srgbClr val="FF0000"/>
                </a:solidFill>
              </a:rPr>
              <a:t>Category</a:t>
            </a:r>
            <a:r>
              <a:rPr lang="en-US" dirty="0"/>
              <a:t> (</a:t>
            </a:r>
            <a:r>
              <a:rPr lang="en-US" sz="1800" dirty="0"/>
              <a:t>Table 9-53—Category values)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E7F64-89A2-450E-9F96-E4C716A355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E4860-32D9-4058-B40D-B66B51AAE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 Raissinia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9101FD-DB8C-494D-BB9D-6DC93AB86F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58827B-4B74-7544-BE89-EBCE581BD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991608"/>
              </p:ext>
            </p:extLst>
          </p:nvPr>
        </p:nvGraphicFramePr>
        <p:xfrm>
          <a:off x="1544846" y="4941168"/>
          <a:ext cx="8496944" cy="852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822">
                  <a:extLst>
                    <a:ext uri="{9D8B030D-6E8A-4147-A177-3AD203B41FA5}">
                      <a16:colId xmlns:a16="http://schemas.microsoft.com/office/drawing/2014/main" val="1927293971"/>
                    </a:ext>
                  </a:extLst>
                </a:gridCol>
                <a:gridCol w="3033903">
                  <a:extLst>
                    <a:ext uri="{9D8B030D-6E8A-4147-A177-3AD203B41FA5}">
                      <a16:colId xmlns:a16="http://schemas.microsoft.com/office/drawing/2014/main" val="2608118078"/>
                    </a:ext>
                  </a:extLst>
                </a:gridCol>
                <a:gridCol w="965525">
                  <a:extLst>
                    <a:ext uri="{9D8B030D-6E8A-4147-A177-3AD203B41FA5}">
                      <a16:colId xmlns:a16="http://schemas.microsoft.com/office/drawing/2014/main" val="1592400200"/>
                    </a:ext>
                  </a:extLst>
                </a:gridCol>
                <a:gridCol w="989657">
                  <a:extLst>
                    <a:ext uri="{9D8B030D-6E8A-4147-A177-3AD203B41FA5}">
                      <a16:colId xmlns:a16="http://schemas.microsoft.com/office/drawing/2014/main" val="2604989780"/>
                    </a:ext>
                  </a:extLst>
                </a:gridCol>
                <a:gridCol w="2092037">
                  <a:extLst>
                    <a:ext uri="{9D8B030D-6E8A-4147-A177-3AD203B41FA5}">
                      <a16:colId xmlns:a16="http://schemas.microsoft.com/office/drawing/2014/main" val="1661585486"/>
                    </a:ext>
                  </a:extLst>
                </a:gridCol>
              </a:tblGrid>
              <a:tr h="4086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Subclause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Robust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Group addressed </a:t>
                      </a:r>
                    </a:p>
                    <a:p>
                      <a:pPr algn="ctr"/>
                      <a:r>
                        <a:rPr lang="en-US" sz="1400" dirty="0"/>
                        <a:t>privacy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34932"/>
                  </a:ext>
                </a:extLst>
              </a:tr>
              <a:tr h="334035">
                <a:tc>
                  <a:txBody>
                    <a:bodyPr/>
                    <a:lstStyle/>
                    <a:p>
                      <a:r>
                        <a:rPr lang="en-US" sz="1400" dirty="0"/>
                        <a:t>&lt;ANA-PRM&gt;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Protected Ranging Frame (LMR/FTM)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3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79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9" ma:contentTypeDescription="Create a new document." ma:contentTypeScope="" ma:versionID="9d72eb672ed67d4b4ca96ef284ec8a98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53c1eb9fd25efa149cc0b82eb11816e0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03FAAA-29DB-484C-9F11-DB3DAC00C036}">
  <ds:schemaRefs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5799BD-2FFB-4341-A899-18D8F5DDD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7F5F0E-B64D-41C7-B281-405CC76749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3377</TotalTime>
  <Words>776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LMR/FTM Replay Counter</vt:lpstr>
      <vt:lpstr>Abstract</vt:lpstr>
      <vt:lpstr>Protected LMR Transmission Issues</vt:lpstr>
      <vt:lpstr>Protected LMR Transmission Issues</vt:lpstr>
      <vt:lpstr>Options to Consider</vt:lpstr>
      <vt:lpstr>Design constraints with LMR/FTM Replay Counter 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alirezar@qti.qualcomm.com</dc:creator>
  <cp:keywords>CTPClassification=CTP_NT</cp:keywords>
  <cp:lastModifiedBy>Ali Raissinia</cp:lastModifiedBy>
  <cp:revision>52</cp:revision>
  <cp:lastPrinted>1601-01-01T00:00:00Z</cp:lastPrinted>
  <dcterms:created xsi:type="dcterms:W3CDTF">2018-08-06T10:28:59Z</dcterms:created>
  <dcterms:modified xsi:type="dcterms:W3CDTF">2020-05-21T00:39:30Z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2018-09-11 23:56:30Z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