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9"/>
  </p:notesMasterIdLst>
  <p:handoutMasterIdLst>
    <p:handoutMasterId r:id="rId50"/>
  </p:handoutMasterIdLst>
  <p:sldIdLst>
    <p:sldId id="720" r:id="rId3"/>
    <p:sldId id="736" r:id="rId4"/>
    <p:sldId id="737" r:id="rId5"/>
    <p:sldId id="738" r:id="rId6"/>
    <p:sldId id="739" r:id="rId7"/>
    <p:sldId id="740" r:id="rId8"/>
    <p:sldId id="741" r:id="rId9"/>
    <p:sldId id="742" r:id="rId10"/>
    <p:sldId id="793" r:id="rId11"/>
    <p:sldId id="833" r:id="rId12"/>
    <p:sldId id="753" r:id="rId13"/>
    <p:sldId id="832" r:id="rId14"/>
    <p:sldId id="735" r:id="rId15"/>
    <p:sldId id="814" r:id="rId16"/>
    <p:sldId id="744" r:id="rId17"/>
    <p:sldId id="839" r:id="rId18"/>
    <p:sldId id="840" r:id="rId19"/>
    <p:sldId id="841" r:id="rId20"/>
    <p:sldId id="843" r:id="rId21"/>
    <p:sldId id="844" r:id="rId22"/>
    <p:sldId id="845" r:id="rId23"/>
    <p:sldId id="842" r:id="rId24"/>
    <p:sldId id="847" r:id="rId25"/>
    <p:sldId id="848" r:id="rId26"/>
    <p:sldId id="849" r:id="rId27"/>
    <p:sldId id="851" r:id="rId28"/>
    <p:sldId id="852" r:id="rId29"/>
    <p:sldId id="853" r:id="rId30"/>
    <p:sldId id="854" r:id="rId31"/>
    <p:sldId id="855" r:id="rId32"/>
    <p:sldId id="856" r:id="rId33"/>
    <p:sldId id="857" r:id="rId34"/>
    <p:sldId id="858" r:id="rId35"/>
    <p:sldId id="859" r:id="rId36"/>
    <p:sldId id="860" r:id="rId37"/>
    <p:sldId id="861" r:id="rId38"/>
    <p:sldId id="862" r:id="rId39"/>
    <p:sldId id="863" r:id="rId40"/>
    <p:sldId id="864" r:id="rId41"/>
    <p:sldId id="865" r:id="rId42"/>
    <p:sldId id="866" r:id="rId43"/>
    <p:sldId id="867" r:id="rId44"/>
    <p:sldId id="868" r:id="rId45"/>
    <p:sldId id="869" r:id="rId46"/>
    <p:sldId id="870" r:id="rId47"/>
    <p:sldId id="871" r:id="rId4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3" Type="http://schemas.openxmlformats.org/officeDocument/2006/relationships/tableStyles" Target="tableStyles.xml"/><Relationship Id="rId52" Type="http://schemas.openxmlformats.org/officeDocument/2006/relationships/viewProps" Target="viewProps.xml"/><Relationship Id="rId51" Type="http://schemas.openxmlformats.org/officeDocument/2006/relationships/presProps" Target="presProps.xml"/><Relationship Id="rId50" Type="http://schemas.openxmlformats.org/officeDocument/2006/relationships/handoutMaster" Target="handoutMasters/handoutMaster1.xml"/><Relationship Id="rId5" Type="http://schemas.openxmlformats.org/officeDocument/2006/relationships/slide" Target="slides/slide3.xml"/><Relationship Id="rId49" Type="http://schemas.openxmlformats.org/officeDocument/2006/relationships/notesMaster" Target="notesMasters/notesMaster1.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0774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r5</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mentor.ieee.org/802.11/dcn/20/11-20-0276-07-00bd-tgbd-feb-2020-teleconference-minutes.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05f83b88aa0d3522ad5d6bc79b67132"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b654e0740693603ea1022f23d7721676"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27eb8027c5107d0c9a7e52c6f5d688ca"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8375a6e2a588be2f0b01f86a1b59752"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28c140f8e5d041de85160e064d1774c5"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485ba77881ed9817686e5b374144ad1c"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86f2381ff5aa9c3d93e169a8754e6bce"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951beec86c798ded5bf255f43364b2f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May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From May 15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2020-05-15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New Motion Rules for WG/TG Teleconferences</a:t>
            </a:r>
            <a:endParaRPr lang="en-US" altLang="zh-CN"/>
          </a:p>
        </p:txBody>
      </p:sp>
      <p:sp>
        <p:nvSpPr>
          <p:cNvPr id="3" name="文本占位符 2"/>
          <p:cNvSpPr>
            <a:spLocks noGrp="1"/>
          </p:cNvSpPr>
          <p:nvPr>
            <p:ph type="body" idx="1"/>
          </p:nvPr>
        </p:nvSpPr>
        <p:spPr>
          <a:xfrm>
            <a:off x="914400" y="1751965"/>
            <a:ext cx="10361930" cy="4652645"/>
          </a:xfrm>
        </p:spPr>
        <p:txBody>
          <a:bodyPr>
            <a:normAutofit lnSpcReduction="20000"/>
          </a:bodyPr>
          <a:p>
            <a:r>
              <a:rPr lang="zh-CN" altLang="en-US" sz="1600" u="sng"/>
              <a:t>Announcement of Rules Change </a:t>
            </a:r>
            <a:r>
              <a:rPr lang="en-US" altLang="zh-CN" sz="1600" u="sng"/>
              <a:t>from IEEE 802.11 WG Chair</a:t>
            </a:r>
            <a:r>
              <a:rPr lang="zh-CN" altLang="en-US" sz="1600" u="sng"/>
              <a:t>:</a:t>
            </a:r>
            <a:endParaRPr lang="zh-CN" altLang="en-US" sz="1600" u="sng"/>
          </a:p>
          <a:p>
            <a:endParaRPr lang="zh-CN" altLang="en-US" sz="1600"/>
          </a:p>
          <a:p>
            <a:r>
              <a:rPr lang="zh-CN" altLang="en-US" sz="1600"/>
              <a:t>To enable the timely and efficient progress of work during the exceptional circumstance of cancelled plenary and interim sessions: Effective immediately,</a:t>
            </a:r>
            <a:endParaRPr lang="zh-CN" altLang="en-US" sz="1600"/>
          </a:p>
          <a:p>
            <a:r>
              <a:rPr lang="zh-CN" altLang="en-US" sz="1600"/>
              <a:t>The following process change is in effect for the duration of time until WG11 is able to hold face-to-face meetings:</a:t>
            </a:r>
            <a:endParaRPr lang="zh-CN" altLang="en-US" sz="1600"/>
          </a:p>
          <a:p>
            <a:r>
              <a:rPr lang="zh-CN" altLang="en-US" sz="1600"/>
              <a:t>(a)     “Task Group (TG), Study Group (SG) and Standing Committee (SC) motions may be held during teleconference meetings.</a:t>
            </a:r>
            <a:endParaRPr lang="zh-CN" altLang="en-US" sz="1600"/>
          </a:p>
          <a:p>
            <a:r>
              <a:rPr lang="zh-CN" altLang="en-US" sz="1600"/>
              <a:t>(b)     TG/SG/SC teleconference meetings that will consider motions shall be approved by the WG Chair, and if approved, meetings and draft motions announced to the TG and WG11 reflectors 10 days prior to the meeting.</a:t>
            </a:r>
            <a:endParaRPr lang="zh-CN" altLang="en-US" sz="1600"/>
          </a:p>
          <a:p>
            <a:r>
              <a:rPr lang="zh-CN" altLang="en-US" sz="1600"/>
              <a:t>(c)     If a motion is not approved by unanimous consent, it shall be taken as a roll call [recorded] vote.</a:t>
            </a:r>
            <a:endParaRPr lang="zh-CN" altLang="en-US" sz="1600"/>
          </a:p>
          <a:p>
            <a:endParaRPr lang="zh-CN" altLang="en-US" sz="1600"/>
          </a:p>
          <a:p>
            <a:r>
              <a:rPr lang="zh-CN" altLang="en-US" sz="1600"/>
              <a:t>This change is NOT applicable to a TG operating under the accelerated process or as an IEEE-SA Ballot Comment Resolution Committee.</a:t>
            </a:r>
            <a:endParaRPr lang="zh-CN" altLang="en-US" sz="1600"/>
          </a:p>
          <a:p>
            <a:endParaRPr lang="zh-CN" altLang="en-US" sz="1600"/>
          </a:p>
          <a:p>
            <a:r>
              <a:rPr lang="zh-CN" altLang="en-US" sz="1600"/>
              <a:t>Implementation:</a:t>
            </a:r>
            <a:endParaRPr lang="zh-CN" altLang="en-US" sz="1600"/>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endParaRPr lang="zh-CN" altLang="en-US" sz="16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Current Teleconference Plan</a:t>
            </a:r>
            <a:endParaRPr lang="zh-CN" altLang="en-US" sz="3200" dirty="0"/>
          </a:p>
        </p:txBody>
      </p:sp>
      <p:sp>
        <p:nvSpPr>
          <p:cNvPr id="36866" name="内容占位符 2"/>
          <p:cNvSpPr>
            <a:spLocks noGrp="1"/>
          </p:cNvSpPr>
          <p:nvPr>
            <p:ph idx="1"/>
          </p:nvPr>
        </p:nvSpPr>
        <p:spPr>
          <a:xfrm>
            <a:off x="803275" y="1675765"/>
            <a:ext cx="4897120" cy="4638040"/>
          </a:xfrm>
        </p:spPr>
        <p:txBody>
          <a:bodyPr vert="horz" wrap="square" lIns="92160" tIns="46080" rIns="92160" bIns="46080" anchor="t" anchorCtr="0">
            <a:normAutofit lnSpcReduction="10000"/>
          </a:bodyPr>
          <a:p>
            <a:pPr eaLnBrk="1" hangingPunct="1"/>
            <a:r>
              <a:rPr lang="en-US" altLang="zh-CN" sz="1800" dirty="0">
                <a:solidFill>
                  <a:schemeClr val="bg1">
                    <a:lumMod val="75000"/>
                  </a:schemeClr>
                </a:solidFill>
              </a:rPr>
              <a:t>May 05, 10:00am ~ 11:59 am, ET, webex</a:t>
            </a:r>
            <a:endParaRPr lang="en-US" altLang="zh-CN" sz="1800" dirty="0">
              <a:solidFill>
                <a:schemeClr val="bg1">
                  <a:lumMod val="75000"/>
                </a:schemeClr>
              </a:solidFill>
            </a:endParaRPr>
          </a:p>
          <a:p>
            <a:pPr eaLnBrk="1" hangingPunct="1"/>
            <a:r>
              <a:rPr lang="en-US" altLang="zh-CN" sz="1800" strike="sngStrike" dirty="0">
                <a:solidFill>
                  <a:srgbClr val="FF0000"/>
                </a:solidFill>
                <a:uFillTx/>
                <a:cs typeface="+mn-ea"/>
              </a:rPr>
              <a:t>May 12, 10:00am ~ 11:59 am, ET; Webex;</a:t>
            </a:r>
            <a:endParaRPr lang="en-US" altLang="zh-CN" sz="1800" strike="sngStrike" dirty="0">
              <a:solidFill>
                <a:srgbClr val="FF0000"/>
              </a:solidFill>
              <a:uFillTx/>
              <a:cs typeface="+mn-ea"/>
            </a:endParaRPr>
          </a:p>
          <a:p>
            <a:pPr eaLnBrk="1" hangingPunct="1"/>
            <a:r>
              <a:rPr lang="en-US" altLang="zh-CN" sz="1800" dirty="0">
                <a:solidFill>
                  <a:schemeClr val="bg1">
                    <a:lumMod val="75000"/>
                  </a:schemeClr>
                </a:solidFill>
              </a:rPr>
              <a:t>May 15, 10:00am ~ 11:59 am, ET; Webex;</a:t>
            </a:r>
            <a:endParaRPr lang="en-US" altLang="zh-CN" sz="1800" dirty="0">
              <a:solidFill>
                <a:schemeClr val="bg1">
                  <a:lumMod val="75000"/>
                </a:schemeClr>
              </a:solidFill>
            </a:endParaRPr>
          </a:p>
          <a:p>
            <a:pPr eaLnBrk="1" hangingPunct="1"/>
            <a:r>
              <a:rPr lang="en-US" altLang="zh-CN" sz="1800" dirty="0">
                <a:solidFill>
                  <a:schemeClr val="bg1">
                    <a:lumMod val="75000"/>
                  </a:schemeClr>
                </a:solidFill>
              </a:rPr>
              <a:t>May 19, 10:00am ~ 11:59 am, ET; Webex; </a:t>
            </a:r>
            <a:endParaRPr lang="en-US" altLang="zh-CN" sz="1800" dirty="0">
              <a:solidFill>
                <a:schemeClr val="bg1">
                  <a:lumMod val="75000"/>
                </a:schemeClr>
              </a:solidFill>
            </a:endParaRPr>
          </a:p>
          <a:p>
            <a:pPr eaLnBrk="1" hangingPunct="1"/>
            <a:r>
              <a:rPr lang="en-US" altLang="zh-CN" sz="1800" dirty="0">
                <a:solidFill>
                  <a:schemeClr val="bg1">
                    <a:lumMod val="75000"/>
                  </a:schemeClr>
                </a:solidFill>
                <a:cs typeface="+mn-ea"/>
              </a:rPr>
              <a:t>May 22,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May 26, 10:00am ~ 11:59 am, ET; Webex; </a:t>
            </a:r>
            <a:endParaRPr lang="en-US" altLang="zh-CN" sz="1800" dirty="0">
              <a:solidFill>
                <a:schemeClr val="bg1">
                  <a:lumMod val="75000"/>
                </a:schemeClr>
              </a:solidFill>
              <a:cs typeface="+mn-ea"/>
            </a:endParaRPr>
          </a:p>
          <a:p>
            <a:pPr eaLnBrk="1" hangingPunct="1"/>
            <a:r>
              <a:rPr lang="en-US" altLang="zh-CN" sz="1800" strike="sngStrike" dirty="0">
                <a:solidFill>
                  <a:srgbClr val="FF0000"/>
                </a:solidFill>
                <a:uFillTx/>
                <a:cs typeface="+mn-ea"/>
              </a:rPr>
              <a:t>May 29, 10:00am ~ 11:59 am, ET; Webex; </a:t>
            </a:r>
            <a:endParaRPr lang="en-US" altLang="zh-CN" sz="1800" strike="sngStrike" dirty="0">
              <a:solidFill>
                <a:srgbClr val="FF0000"/>
              </a:solidFill>
              <a:uFillTx/>
              <a:cs typeface="+mn-ea"/>
            </a:endParaRPr>
          </a:p>
          <a:p>
            <a:pPr eaLnBrk="1" hangingPunct="1"/>
            <a:r>
              <a:rPr lang="en-US" altLang="zh-CN" sz="1800" strike="sngStrike" dirty="0">
                <a:solidFill>
                  <a:srgbClr val="FF0000"/>
                </a:solidFill>
                <a:uFillTx/>
                <a:cs typeface="+mn-ea"/>
              </a:rPr>
              <a:t>Jun 2, 10:00am ~ 11:59 am, ET; Webex; </a:t>
            </a:r>
            <a:endParaRPr lang="en-US" altLang="zh-CN" sz="1800" strike="sngStrike" dirty="0">
              <a:solidFill>
                <a:srgbClr val="FF0000"/>
              </a:solidFill>
              <a:uFillTx/>
              <a:cs typeface="+mn-ea"/>
            </a:endParaRPr>
          </a:p>
          <a:p>
            <a:pPr eaLnBrk="1" hangingPunct="1"/>
            <a:r>
              <a:rPr lang="en-US" altLang="zh-CN" sz="1800" dirty="0">
                <a:solidFill>
                  <a:schemeClr val="bg1">
                    <a:lumMod val="75000"/>
                  </a:schemeClr>
                </a:solidFill>
                <a:cs typeface="+mn-ea"/>
              </a:rPr>
              <a:t>Jun 9,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Jun 12,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Jun 16, 10:00am ~ 11:59 am, ET; Webex; </a:t>
            </a:r>
            <a:endParaRPr lang="en-US" altLang="zh-CN" sz="1800" dirty="0">
              <a:solidFill>
                <a:schemeClr val="bg1">
                  <a:lumMod val="75000"/>
                </a:schemeClr>
              </a:solidFill>
              <a:cs typeface="+mn-ea"/>
            </a:endParaRPr>
          </a:p>
          <a:p>
            <a:pPr eaLnBrk="1" hangingPunct="1"/>
            <a:r>
              <a:rPr lang="en-US" altLang="zh-CN" sz="1800" strike="sngStrike" dirty="0">
                <a:solidFill>
                  <a:srgbClr val="FF0000"/>
                </a:solidFill>
                <a:uFillTx/>
                <a:cs typeface="+mn-ea"/>
              </a:rPr>
              <a:t>Jul 3, 10:00am ~ 11:59 am, ET; Webex; </a:t>
            </a:r>
            <a:endParaRPr lang="en-US" altLang="zh-CN" sz="1800" strike="sngStrike" dirty="0">
              <a:solidFill>
                <a:srgbClr val="FF0000"/>
              </a:solidFill>
              <a:uFillTx/>
              <a:cs typeface="+mn-ea"/>
            </a:endParaRPr>
          </a:p>
          <a:p>
            <a:pPr eaLnBrk="1" hangingPunct="1"/>
            <a:r>
              <a:rPr lang="en-US" altLang="zh-CN" sz="1800" dirty="0">
                <a:solidFill>
                  <a:srgbClr val="00B050"/>
                </a:solidFill>
                <a:cs typeface="+mn-ea"/>
              </a:rPr>
              <a:t>Jul 7, 10:00am ~ 11:59 am, ET; Webex.</a:t>
            </a:r>
            <a:endParaRPr lang="en-US" altLang="zh-CN" sz="1800" dirty="0">
              <a:solidFill>
                <a:srgbClr val="00B050"/>
              </a:solidFill>
              <a:cs typeface="+mn-ea"/>
            </a:endParaRPr>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 name="内容占位符 2"/>
          <p:cNvSpPr>
            <a:spLocks noGrp="1"/>
          </p:cNvSpPr>
          <p:nvPr/>
        </p:nvSpPr>
        <p:spPr>
          <a:xfrm>
            <a:off x="6183630" y="1675765"/>
            <a:ext cx="5736590" cy="4638040"/>
          </a:xfrm>
          <a:prstGeom prst="rect">
            <a:avLst/>
          </a:prstGeom>
          <a:noFill/>
          <a:ln w="9525">
            <a:noFill/>
          </a:ln>
        </p:spPr>
        <p:txBody>
          <a:bodyPr vert="horz" wrap="square"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1800" dirty="0">
                <a:solidFill>
                  <a:srgbClr val="00B050"/>
                </a:solidFill>
                <a:cs typeface="+mn-ea"/>
              </a:rPr>
              <a:t>Jul 10, 10:00am ~ 11:59 am, ET, webex</a:t>
            </a:r>
            <a:endParaRPr lang="en-US" altLang="zh-CN" sz="1800" dirty="0">
              <a:solidFill>
                <a:srgbClr val="00B050"/>
              </a:solidFill>
              <a:cs typeface="+mn-ea"/>
            </a:endParaRPr>
          </a:p>
          <a:p>
            <a:pPr eaLnBrk="1" hangingPunct="1"/>
            <a:r>
              <a:rPr lang="en-US" altLang="zh-CN" sz="1800" u="sng" dirty="0">
                <a:solidFill>
                  <a:srgbClr val="00B050"/>
                </a:solidFill>
                <a:cs typeface="+mn-ea"/>
              </a:rPr>
              <a:t>Jul 14, 10:00am ~ 11:59 am, ET; Webex; (802 Plenary)</a:t>
            </a:r>
            <a:endParaRPr lang="en-US" altLang="zh-CN" sz="1800" u="sng" dirty="0">
              <a:solidFill>
                <a:srgbClr val="00B050"/>
              </a:solidFill>
              <a:cs typeface="+mn-ea"/>
            </a:endParaRPr>
          </a:p>
          <a:p>
            <a:pPr eaLnBrk="1" hangingPunct="1"/>
            <a:r>
              <a:rPr lang="en-US" altLang="zh-CN" sz="1800" dirty="0">
                <a:solidFill>
                  <a:srgbClr val="00B050"/>
                </a:solidFill>
                <a:cs typeface="+mn-ea"/>
                <a:sym typeface="+mn-ea"/>
              </a:rPr>
              <a:t>Jul 17,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21,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24,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28,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31,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rPr>
              <a:t>Aug 4,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11,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18,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25, 10:00am ~ 11:59 am, ET; Webex; </a:t>
            </a:r>
            <a:endParaRPr lang="en-US" altLang="zh-CN" sz="18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Current Teleconference Minutes</a:t>
            </a:r>
            <a:endParaRPr lang="en-US" altLang="zh-CN"/>
          </a:p>
        </p:txBody>
      </p:sp>
      <p:sp>
        <p:nvSpPr>
          <p:cNvPr id="3" name="文本占位符 2"/>
          <p:cNvSpPr>
            <a:spLocks noGrp="1"/>
          </p:cNvSpPr>
          <p:nvPr>
            <p:ph type="body" idx="1"/>
          </p:nvPr>
        </p:nvSpPr>
        <p:spPr/>
        <p:txBody>
          <a:bodyPr/>
          <a:p>
            <a:r>
              <a:rPr lang="en-US" altLang="zh-CN" sz="2000"/>
              <a:t>Teleconference Minutes from Feb 2020:</a:t>
            </a:r>
            <a:endParaRPr lang="en-US" altLang="zh-CN"/>
          </a:p>
          <a:p>
            <a:endParaRPr lang="en-US" altLang="zh-CN"/>
          </a:p>
          <a:p>
            <a:r>
              <a:rPr lang="en-US" altLang="zh-CN">
                <a:solidFill>
                  <a:srgbClr val="0070C0"/>
                </a:solidFill>
                <a:hlinkClick r:id="rId1" action="ppaction://hlinkfile"/>
              </a:rPr>
              <a:t>https://mentor.ieee.org/802.11/dcn/20/11-20-0276-10-00bd-tgbd-feb-2020-teleconference-minutes.docx</a:t>
            </a:r>
            <a:endParaRPr lang="en-US" altLang="zh-CN"/>
          </a:p>
          <a:p>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15,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lang="zh-CN" altLang="en-US" sz="2400"/>
              <a:t>Join Webex Meeting</a:t>
            </a:r>
            <a:r>
              <a:rPr lang="en-US" altLang="zh-CN" sz="2400"/>
              <a:t>:   </a:t>
            </a:r>
            <a:r>
              <a:rPr lang="zh-CN" altLang="en-US" sz="2400">
                <a:hlinkClick r:id="rId1" action="ppaction://hlinkfile"/>
              </a:rPr>
              <a:t>Join Meeting</a:t>
            </a:r>
            <a:endParaRPr lang="zh-CN" altLang="en-US" sz="2400"/>
          </a:p>
          <a:p>
            <a:endParaRPr lang="zh-CN" altLang="en-US" sz="2400"/>
          </a:p>
          <a:p>
            <a:r>
              <a:rPr lang="zh-CN" altLang="en-US" sz="2400"/>
              <a:t>Meeting number: 791 213 977</a:t>
            </a:r>
            <a:endParaRPr lang="zh-CN" altLang="en-US" sz="2400"/>
          </a:p>
          <a:p>
            <a:r>
              <a:rPr lang="zh-CN" altLang="en-US" sz="2400"/>
              <a:t>Meeting password: wireless</a:t>
            </a:r>
            <a:endParaRPr lang="zh-CN" altLang="en-US" sz="2400"/>
          </a:p>
          <a:p>
            <a:endParaRPr lang="zh-CN" altLang="en-US" sz="2400"/>
          </a:p>
          <a:p>
            <a:r>
              <a:rPr lang="zh-CN" altLang="en-US" sz="2400"/>
              <a:t>Join by phone:</a:t>
            </a:r>
            <a:endParaRPr lang="zh-CN" altLang="en-US" sz="2400"/>
          </a:p>
          <a:p>
            <a:r>
              <a:rPr lang="zh-CN" altLang="en-US" sz="2400"/>
              <a:t>   +1-510-338-9438 USA Toll</a:t>
            </a:r>
            <a:endParaRPr lang="zh-CN" altLang="en-US" sz="2400"/>
          </a:p>
          <a:p>
            <a:r>
              <a:rPr lang="zh-CN" altLang="en-US" sz="2400"/>
              <a:t>   +44-20-3198-8144 UK Toll</a:t>
            </a:r>
            <a:endParaRPr lang="zh-CN" altLang="en-US" sz="2400"/>
          </a:p>
          <a:p>
            <a:r>
              <a:rPr lang="zh-CN" altLang="en-US" sz="2400"/>
              <a:t>Access code: 791 213 977</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- 11-20/0709, resolution-clause-3-2-cids-2-3-30-52-53-54-173-210-211-212-213,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19,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19,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799 176 485</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799 176 485</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(Cont.),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22,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22,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792 031 444</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792 031 444</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Straw poll for 11-20/0744r1,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lang="en-US" altLang="en-GB" b="1" noProof="0" dirty="0">
                <a:ln>
                  <a:noFill/>
                </a:ln>
                <a:effectLst/>
                <a:uLnTx/>
                <a:uFillTx/>
                <a:sym typeface="+mn-ea"/>
              </a:rPr>
              <a:t>- 11-19/1982, Resolution for CIDs related to MAC SAP discussion (Michael)</a:t>
            </a:r>
            <a:endParaRPr lang="en-US" altLang="en-GB" b="1" noProof="0" dirty="0">
              <a:ln>
                <a:noFill/>
              </a:ln>
              <a:effectLst/>
              <a:uLnTx/>
              <a:uFillTx/>
              <a:sym typeface="+mn-ea"/>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lang="en-US" altLang="en-GB" b="1" noProof="0" dirty="0">
                <a:ln>
                  <a:noFill/>
                </a:ln>
                <a:effectLst/>
                <a:uLnTx/>
                <a:uFillTx/>
                <a:sym typeface="+mn-ea"/>
              </a:rPr>
              <a:t>- 11-20/0731, Comment Resolution D0.3 CID0099, James Lepp (BlackBerry)</a:t>
            </a:r>
            <a:endParaRPr lang="en-US" altLang="en-GB" b="1" noProof="0" dirty="0">
              <a:ln>
                <a:noFill/>
              </a:ln>
              <a:effectLst/>
              <a:uLnTx/>
              <a:uFillTx/>
              <a:sym typeface="+mn-ea"/>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- 11-20/0786, cr-d0-3-phy-service-interface-part-1, Bo Sun (ZTE)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t>Do you agree on the comment resolutions (highlighted in green) to following CIDs and the proposed spec text modification to IEEE P802.11bd D0.3 as in 11-20/0744r1</a:t>
            </a:r>
            <a:endParaRPr lang="en-US" altLang="zh-CN"/>
          </a:p>
          <a:p>
            <a:r>
              <a:rPr lang="en-US" altLang="zh-CN"/>
              <a:t>    - CID 66, 67, 68 and 69</a:t>
            </a:r>
            <a:endParaRPr lang="en-US" altLang="zh-CN"/>
          </a:p>
          <a:p>
            <a:endParaRPr lang="en-US" altLang="zh-CN"/>
          </a:p>
          <a:p>
            <a:r>
              <a:rPr lang="en-US" altLang="zh-CN"/>
              <a:t>Result: Y13/N0/A2</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799 673 587</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799 673 587</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- 11-20/0786, cr-d0-3-phy-service-interface-part-1, Bo Sun (ZTE)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9,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793 371 836</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793 371 836</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11-19/2045r4, tgbd editor's report, Bahar Sadeghi (Intel)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Straw poll for 11-20/0786r4, </a:t>
            </a:r>
            <a:r>
              <a:rPr lang="en-US" altLang="en-GB" b="1" noProof="0" dirty="0">
                <a:ln>
                  <a:noFill/>
                </a:ln>
                <a:effectLst/>
                <a:uLnTx/>
                <a:uFillTx/>
                <a:sym typeface="+mn-ea"/>
              </a:rPr>
              <a:t>cr-d0-3-phy-service-interface-part-1, Bo Sun (ZTE)</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11-20/0728r0, Comment Resolution D0.3 sec 4, James Lepp (BlackBerry)</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11-20/0731r1, Comment Resolution D0.3 CID0099, James Lepp (BlackBerry)</a:t>
            </a:r>
            <a:endParaRPr lang="en-US" altLang="en-GB" b="1" noProof="0" dirty="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Jun 12,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t>Do you agree on the comment resolutions to following CIDs and the proposed spec text modification to IEEE P802.11bd D0.3 as in 11-20/0786r5</a:t>
            </a:r>
            <a:endParaRPr lang="en-US" altLang="zh-CN"/>
          </a:p>
          <a:p>
            <a:r>
              <a:rPr lang="en-US" altLang="zh-CN"/>
              <a:t>    - CID 8, 10, 101, 102, 103, 104, 105, 124, 125, 126, 127, 129, 130, 187, 189, 190, 248, 250, 251, 252, 253, 255, 257, 258 </a:t>
            </a:r>
            <a:endParaRPr lang="en-US" altLang="zh-CN"/>
          </a:p>
          <a:p>
            <a:endParaRPr lang="en-US" altLang="zh-CN"/>
          </a:p>
          <a:p>
            <a:r>
              <a:rPr lang="en-US" altLang="zh-CN"/>
              <a:t>Result: 14Y/0N/4A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2</a:t>
            </a:r>
            <a:endParaRPr lang="en-US" altLang="zh-CN"/>
          </a:p>
        </p:txBody>
      </p:sp>
      <p:sp>
        <p:nvSpPr>
          <p:cNvPr id="3" name="文本占位符 2"/>
          <p:cNvSpPr>
            <a:spLocks noGrp="1"/>
          </p:cNvSpPr>
          <p:nvPr>
            <p:ph type="body" idx="1"/>
          </p:nvPr>
        </p:nvSpPr>
        <p:spPr/>
        <p:txBody>
          <a:bodyPr/>
          <a:p>
            <a:r>
              <a:rPr lang="en-US" altLang="zh-CN"/>
              <a:t>Do you agree on the comment resolution to CID 0099 and the proposed spec text modification to IEEE P802.11bd D0.3 as in 11-20/0731r2</a:t>
            </a:r>
            <a:endParaRPr lang="en-US" altLang="zh-CN"/>
          </a:p>
          <a:p>
            <a:endParaRPr lang="en-US" altLang="zh-CN"/>
          </a:p>
          <a:p>
            <a:endParaRPr lang="en-US" altLang="zh-CN"/>
          </a:p>
          <a:p>
            <a:r>
              <a:rPr lang="en-US" altLang="zh-CN"/>
              <a:t>Result: 13Y/0N/4A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12,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a:t>
            </a:r>
            <a:r>
              <a:rPr lang="en-US" sz="2400"/>
              <a:t>1</a:t>
            </a:r>
            <a:r>
              <a:rPr sz="2400"/>
              <a:t> </a:t>
            </a:r>
            <a:r>
              <a:rPr lang="en-US" sz="2400"/>
              <a:t>229</a:t>
            </a:r>
            <a:r>
              <a:rPr sz="2400"/>
              <a:t> </a:t>
            </a:r>
            <a:r>
              <a:rPr lang="en-US" sz="2400"/>
              <a:t>953</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a:t>
            </a:r>
            <a:r>
              <a:rPr lang="en-US" sz="2400">
                <a:sym typeface="+mn-ea"/>
              </a:rPr>
              <a:t>1</a:t>
            </a:r>
            <a:r>
              <a:rPr sz="2400">
                <a:sym typeface="+mn-ea"/>
              </a:rPr>
              <a:t> </a:t>
            </a:r>
            <a:r>
              <a:rPr lang="en-US" sz="2400">
                <a:sym typeface="+mn-ea"/>
              </a:rPr>
              <a:t>229</a:t>
            </a:r>
            <a:r>
              <a:rPr sz="2400">
                <a:sym typeface="+mn-ea"/>
              </a:rPr>
              <a:t> </a:t>
            </a:r>
            <a:r>
              <a:rPr lang="en-US" sz="2400">
                <a:sym typeface="+mn-ea"/>
              </a:rPr>
              <a:t>953</a:t>
            </a:r>
            <a:endParaRPr lang="en-US" sz="2400">
              <a:sym typeface="+mn-ea"/>
            </a:endParaRPr>
          </a:p>
          <a:p>
            <a:endParaRPr sz="2400"/>
          </a:p>
          <a:p>
            <a:r>
              <a:rPr lang="en-US" sz="2400"/>
              <a:t>Join from a video system or application: dial 791229953@ieee802.my.webex.com, or 173.243.2.68</a:t>
            </a:r>
            <a:endParaRPr lang="en-US" sz="2400"/>
          </a:p>
          <a:p>
            <a:endParaRPr lang="en-US" sz="2400"/>
          </a:p>
          <a:p>
            <a:r>
              <a:rPr lang="en-US" sz="2400"/>
              <a:t>Join using Microsoft Lync or Microsoft Skype for Business: dial 791229953.ieee802.my@lync.webex.com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11-20/0887r0, LDPC Tone Mapping for NGV, Prashant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11-20/0888r0, Cyclic Shift Values for NGV,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11-20/0875r0, Comment Resolution for Section 32.3.6.3,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noProof="0" dirty="0">
                <a:ln>
                  <a:noFill/>
                </a:ln>
                <a:effectLst/>
                <a:uLnTx/>
                <a:uFillTx/>
                <a:sym typeface="+mn-ea"/>
              </a:rPr>
              <a:t>optional/mandatory 20 MHz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Jun 16,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16,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798 364 402</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798 364 402</a:t>
            </a:r>
            <a:endParaRPr sz="2400">
              <a:sym typeface="+mn-ea"/>
            </a:endParaRPr>
          </a:p>
          <a:p>
            <a:endParaRPr sz="2400"/>
          </a:p>
          <a:p>
            <a:r>
              <a:rPr lang="en-US" sz="2400"/>
              <a:t>Join from a video system or application: dial 798364402@ieee802.my.webex.com, or 173.243.2.68</a:t>
            </a:r>
            <a:endParaRPr lang="en-US" sz="2400"/>
          </a:p>
          <a:p>
            <a:endParaRPr lang="en-US" sz="2400"/>
          </a:p>
          <a:p>
            <a:r>
              <a:rPr lang="en-US" sz="2400"/>
              <a:t>Join using Microsoft Lync or Microsoft Skype for Business: dial </a:t>
            </a:r>
            <a:r>
              <a:rPr lang="en-US" sz="2400">
                <a:sym typeface="+mn-ea"/>
              </a:rPr>
              <a:t>798364402</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11-20/0875r0, Comment Resolution for Section 32.3.6.3, Preshant Sharma (NXP)</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11-20/0844r0, CR-for-clause-32-2-1-ngv-ppdu-format,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11-20/0845r0, CR-for-clause-32-2-7-2-non-ngv-portion-of-ngv-format-preamble,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11-20/0720, Resolutions to 32.3.4 NGV modulation and coding schemes,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11-20/0721, Resolutions to 32.3.8.10 Midambles,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11-20/0722, Resolutions to 32.3.8.11 NGV transmit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11-20/0723,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11-20/0901, Comment Resolutions for Section 32.3.8 Data Field,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11-20/0897, Draft Spec Text for 11p Repetition Transmission Mode,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7,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zh-CN" altLang="en-US"/>
              <a:t>Do you agree on the comment resolutions to the following CIDs as in doc 11-20/0875r0?</a:t>
            </a:r>
            <a:endParaRPr lang="zh-CN" altLang="en-US"/>
          </a:p>
          <a:p>
            <a:r>
              <a:rPr lang="zh-CN" altLang="en-US"/>
              <a:t> </a:t>
            </a:r>
            <a:r>
              <a:rPr lang="en-US" altLang="zh-CN"/>
              <a:t>CID </a:t>
            </a:r>
            <a:r>
              <a:rPr lang="zh-CN" altLang="en-US"/>
              <a:t>140, 141, 142, 143, 272, 273, 274, 275, 276, 277, 278</a:t>
            </a:r>
            <a:endParaRPr lang="zh-CN" altLang="en-US"/>
          </a:p>
          <a:p>
            <a:endParaRPr lang="zh-CN" altLang="en-US"/>
          </a:p>
          <a:p>
            <a:r>
              <a:rPr lang="en-US" altLang="zh-CN"/>
              <a:t>11Y/0N/4A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7,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792 031 613</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792 031 613</a:t>
            </a:r>
            <a:endParaRPr sz="2400">
              <a:sym typeface="+mn-ea"/>
            </a:endParaRPr>
          </a:p>
          <a:p>
            <a:endParaRPr sz="2400"/>
          </a:p>
          <a:p>
            <a:r>
              <a:rPr lang="en-US" sz="2400"/>
              <a:t>Join from a video system or application: dial 792031613@ieee802.my.webex.com, or 173.243.2.68</a:t>
            </a:r>
            <a:endParaRPr lang="en-US" sz="2400"/>
          </a:p>
          <a:p>
            <a:endParaRPr lang="en-US" sz="2400"/>
          </a:p>
          <a:p>
            <a:r>
              <a:rPr lang="en-US" sz="2400"/>
              <a:t>Join using Microsoft Lync or Microsoft Skype for Business: dial </a:t>
            </a:r>
            <a:r>
              <a:rPr lang="en-US" sz="2400">
                <a:sym typeface="+mn-ea"/>
              </a:rPr>
              <a:t>792031613</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41475" y="1597660"/>
            <a:ext cx="9410065" cy="4878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11-20/0844r0, CR-for-clause-32-2-1-ngv-ppdu-format,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11-20/0845r0, CR-for-clause-32-2-7-2-non-ngv-portion-of-ngv-format-preamble,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11-20/0720, Resolutions to 32.3.4 NGV modulation and coding schemes,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11-20/0721, Resolutions to 32.3.8.10 Midambles,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11-20/0722, Resolutions to 32.3.8.11 NGV transmit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11-20/0723,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11-20/0901, Comment Resolutions for Section 32.3.8 Data Field,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11-20/0897, Draft Spec Text for 11p Repetition Transmission Mode,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11-20/0897, draft-spec-text-for-11p-repetition-transmission-mode,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noProof="0" dirty="0">
                <a:ln>
                  <a:noFill/>
                </a:ln>
                <a:effectLst/>
                <a:uLnTx/>
                <a:uFillTx/>
                <a:sym typeface="+mn-ea"/>
              </a:rPr>
              <a:t>Timelien Discussion</a:t>
            </a:r>
            <a:endParaRPr lang="en-US" altLang="en-GB" noProof="0" dirty="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10,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2 CIDs and the proposed spec text modification to IEEE P802.11bd D0.3 as in 11-20/</a:t>
            </a:r>
            <a:r>
              <a:rPr lang="zh-CN" altLang="en-US"/>
              <a:t>08</a:t>
            </a:r>
            <a:r>
              <a:rPr lang="en-US" altLang="zh-CN"/>
              <a:t>44</a:t>
            </a:r>
            <a:r>
              <a:rPr lang="zh-CN" altLang="en-US"/>
              <a:t>r</a:t>
            </a:r>
            <a:r>
              <a:rPr lang="en-US" altLang="zh-CN"/>
              <a:t>1</a:t>
            </a:r>
            <a:r>
              <a:rPr lang="zh-CN" altLang="en-US"/>
              <a:t>?</a:t>
            </a:r>
            <a:endParaRPr lang="zh-CN" altLang="en-US"/>
          </a:p>
          <a:p>
            <a:r>
              <a:rPr lang="zh-CN" altLang="en-US"/>
              <a:t> </a:t>
            </a:r>
            <a:r>
              <a:rPr lang="en-US" altLang="zh-CN"/>
              <a:t>CID 131 and 260	</a:t>
            </a:r>
            <a:endParaRPr lang="zh-CN" altLang="en-US"/>
          </a:p>
          <a:p>
            <a:endParaRPr lang="zh-CN" altLang="en-US"/>
          </a:p>
          <a:p>
            <a:r>
              <a:rPr lang="en-US" altLang="zh-CN"/>
              <a:t>Y/N/A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#2</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16 CIDs and the proposed spec text modification to IEEE P802.11bd D0.3 as in 11-20/</a:t>
            </a:r>
            <a:r>
              <a:rPr lang="zh-CN" altLang="en-US"/>
              <a:t>08</a:t>
            </a:r>
            <a:r>
              <a:rPr lang="en-US" altLang="zh-CN"/>
              <a:t>45</a:t>
            </a:r>
            <a:r>
              <a:rPr lang="zh-CN" altLang="en-US"/>
              <a:t>r</a:t>
            </a:r>
            <a:r>
              <a:rPr lang="en-US" altLang="zh-CN"/>
              <a:t>1</a:t>
            </a:r>
            <a:r>
              <a:rPr lang="zh-CN" altLang="en-US"/>
              <a:t>?</a:t>
            </a:r>
            <a:endParaRPr lang="zh-CN" altLang="en-US"/>
          </a:p>
          <a:p>
            <a:r>
              <a:rPr lang="zh-CN" altLang="en-US"/>
              <a:t> </a:t>
            </a:r>
            <a:r>
              <a:rPr lang="en-US" altLang="zh-CN"/>
              <a:t>CID 116, 117, 144, 145, 146, 147, 280, 281, 282, 283, 284, 286, 287, 289, 290 and 291</a:t>
            </a:r>
            <a:endParaRPr lang="zh-CN" altLang="en-US"/>
          </a:p>
          <a:p>
            <a:endParaRPr lang="zh-CN" altLang="en-US"/>
          </a:p>
          <a:p>
            <a:r>
              <a:rPr lang="en-US" altLang="zh-CN"/>
              <a:t>Y/N/A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#3</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11 CIDs and the proposed spec text modification to IEEE P802.11bd D0.3 as in 11-20/</a:t>
            </a:r>
            <a:r>
              <a:rPr lang="zh-CN" altLang="en-US"/>
              <a:t>0</a:t>
            </a:r>
            <a:r>
              <a:rPr lang="en-US" altLang="zh-CN"/>
              <a:t>720</a:t>
            </a:r>
            <a:r>
              <a:rPr lang="zh-CN" altLang="en-US"/>
              <a:t>r0?</a:t>
            </a:r>
            <a:endParaRPr lang="zh-CN" altLang="en-US"/>
          </a:p>
          <a:p>
            <a:r>
              <a:rPr lang="zh-CN" altLang="en-US"/>
              <a:t> </a:t>
            </a:r>
            <a:r>
              <a:rPr lang="en-US" altLang="zh-CN"/>
              <a:t>CID </a:t>
            </a:r>
            <a:r>
              <a:rPr lang="zh-CN" altLang="en-US"/>
              <a:t>110, 111, 112, 135, 136, 137, 138, 161, 265, 266 and 267</a:t>
            </a:r>
            <a:endParaRPr lang="zh-CN" altLang="en-US"/>
          </a:p>
          <a:p>
            <a:endParaRPr lang="zh-CN" altLang="en-US"/>
          </a:p>
          <a:p>
            <a:r>
              <a:rPr lang="en-US" altLang="zh-CN"/>
              <a:t>Y/N/A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#4</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5 CIDs and the proposed spec text modification to IEEE P802.11bd D0.3 as in 11-20/</a:t>
            </a:r>
            <a:r>
              <a:rPr lang="zh-CN" altLang="en-US"/>
              <a:t>0</a:t>
            </a:r>
            <a:r>
              <a:rPr lang="en-US" altLang="zh-CN"/>
              <a:t>721</a:t>
            </a:r>
            <a:r>
              <a:rPr lang="zh-CN" altLang="en-US"/>
              <a:t>r0?</a:t>
            </a:r>
            <a:endParaRPr lang="zh-CN" altLang="en-US"/>
          </a:p>
          <a:p>
            <a:r>
              <a:rPr lang="zh-CN" altLang="en-US"/>
              <a:t> </a:t>
            </a:r>
            <a:r>
              <a:rPr lang="en-US" altLang="zh-CN"/>
              <a:t>CID </a:t>
            </a:r>
            <a:r>
              <a:rPr lang="zh-CN" altLang="en-US"/>
              <a:t>19, 122, 153, 202 and 341</a:t>
            </a:r>
            <a:endParaRPr lang="zh-CN" altLang="en-US"/>
          </a:p>
          <a:p>
            <a:endParaRPr lang="zh-CN" altLang="en-US"/>
          </a:p>
          <a:p>
            <a:r>
              <a:rPr lang="en-US" altLang="zh-CN"/>
              <a:t>Y/N/A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#5</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7 CIDs and the proposed spec text modification to IEEE P802.11bd D0.3 as in 11-20/</a:t>
            </a:r>
            <a:r>
              <a:rPr lang="zh-CN" altLang="en-US"/>
              <a:t>0</a:t>
            </a:r>
            <a:r>
              <a:rPr lang="en-US" altLang="zh-CN"/>
              <a:t>722</a:t>
            </a:r>
            <a:r>
              <a:rPr lang="zh-CN" altLang="en-US"/>
              <a:t>r0?</a:t>
            </a:r>
            <a:endParaRPr lang="zh-CN" altLang="en-US"/>
          </a:p>
          <a:p>
            <a:r>
              <a:rPr lang="zh-CN" altLang="en-US"/>
              <a:t> </a:t>
            </a:r>
            <a:r>
              <a:rPr lang="en-US" altLang="zh-CN"/>
              <a:t>CID </a:t>
            </a:r>
            <a:r>
              <a:rPr lang="zh-CN" altLang="en-US"/>
              <a:t>345, 346, 347, 348, 349, </a:t>
            </a:r>
            <a:r>
              <a:rPr lang="en-US" altLang="zh-CN"/>
              <a:t>3</a:t>
            </a:r>
            <a:r>
              <a:rPr lang="zh-CN" altLang="en-US"/>
              <a:t>51 and 352</a:t>
            </a:r>
            <a:endParaRPr lang="zh-CN" altLang="en-US"/>
          </a:p>
          <a:p>
            <a:endParaRPr lang="zh-CN" altLang="en-US"/>
          </a:p>
          <a:p>
            <a:r>
              <a:rPr lang="en-US" altLang="zh-CN"/>
              <a:t>Y/N/A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TG Chair Proposed Timeline Change</a:t>
            </a:r>
            <a:endParaRPr lang="en-US" altLang="zh-CN"/>
          </a:p>
        </p:txBody>
      </p:sp>
      <p:sp>
        <p:nvSpPr>
          <p:cNvPr id="3" name="文本占位符 2"/>
          <p:cNvSpPr>
            <a:spLocks noGrp="1"/>
          </p:cNvSpPr>
          <p:nvPr>
            <p:ph type="body" idx="1"/>
          </p:nvPr>
        </p:nvSpPr>
        <p:spPr/>
        <p:txBody>
          <a:bodyPr/>
          <a:p>
            <a:pPr lvl="1" defTabSz="337185">
              <a:buFont typeface="Arial" panose="020B0604020202020204" pitchFamily="34" charset="0"/>
              <a:buChar char="•"/>
              <a:defRPr/>
            </a:pPr>
            <a:r>
              <a:rPr lang="en-US" altLang="en-US" dirty="0">
                <a:solidFill>
                  <a:srgbClr val="00B050"/>
                </a:solidFill>
                <a:sym typeface="+mn-ea"/>
              </a:rPr>
              <a:t>PAR approved						</a:t>
            </a:r>
            <a:r>
              <a:rPr lang="en-US" altLang="en-US" dirty="0" smtClean="0">
                <a:solidFill>
                  <a:srgbClr val="00B050"/>
                </a:solidFill>
                <a:sym typeface="+mn-ea"/>
              </a:rPr>
              <a:t>	Dec </a:t>
            </a:r>
            <a:r>
              <a:rPr lang="en-US" altLang="en-US" dirty="0">
                <a:solidFill>
                  <a:srgbClr val="00B050"/>
                </a:solidFill>
                <a:sym typeface="+mn-ea"/>
              </a:rPr>
              <a:t>2018</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First TG meeting					</a:t>
            </a:r>
            <a:r>
              <a:rPr lang="en-US" altLang="en-US" dirty="0" smtClean="0">
                <a:solidFill>
                  <a:srgbClr val="00B050"/>
                </a:solidFill>
                <a:sym typeface="+mn-ea"/>
              </a:rPr>
              <a:t>	Jan </a:t>
            </a:r>
            <a:r>
              <a:rPr lang="en-US" altLang="en-US" dirty="0">
                <a:solidFill>
                  <a:srgbClr val="00B050"/>
                </a:solidFill>
                <a:sym typeface="+mn-ea"/>
              </a:rPr>
              <a:t>2019</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D0.1 								</a:t>
            </a:r>
            <a:r>
              <a:rPr lang="en-US" altLang="en-US" dirty="0" smtClean="0">
                <a:solidFill>
                  <a:srgbClr val="00B050"/>
                </a:solidFill>
                <a:sym typeface="+mn-ea"/>
              </a:rPr>
              <a:t>	</a:t>
            </a:r>
            <a:r>
              <a:rPr lang="en-US" altLang="en-US" dirty="0" smtClean="0">
                <a:solidFill>
                  <a:srgbClr val="00B050"/>
                </a:solidFill>
                <a:sym typeface="Wingdings" panose="05000000000000000000" pitchFamily="2" charset="2"/>
              </a:rPr>
              <a:t>Nov </a:t>
            </a:r>
            <a:r>
              <a:rPr lang="en-US" altLang="en-US" dirty="0">
                <a:solidFill>
                  <a:srgbClr val="00B050"/>
                </a:solidFill>
                <a:sym typeface="Wingdings" panose="05000000000000000000" pitchFamily="2" charset="2"/>
              </a:rPr>
              <a:t>2019</a:t>
            </a:r>
            <a:endParaRPr lang="en-US" altLang="en-US" dirty="0">
              <a:solidFill>
                <a:srgbClr val="00B050"/>
              </a:solidFill>
            </a:endParaRPr>
          </a:p>
          <a:p>
            <a:pPr lvl="1" defTabSz="337185">
              <a:buFont typeface="Arial" panose="020B0604020202020204" pitchFamily="34" charset="0"/>
              <a:buChar char="•"/>
              <a:defRPr/>
            </a:pPr>
            <a:r>
              <a:rPr lang="en-US" altLang="en-US" dirty="0">
                <a:sym typeface="+mn-ea"/>
              </a:rPr>
              <a:t>D1.0 Letter Ballot					</a:t>
            </a:r>
            <a:r>
              <a:rPr lang="en-US" altLang="en-US" dirty="0" smtClean="0">
                <a:sym typeface="+mn-ea"/>
              </a:rPr>
              <a:t>	</a:t>
            </a:r>
            <a:r>
              <a:rPr lang="en-US" altLang="en-US" dirty="0" smtClean="0">
                <a:sym typeface="Wingdings" panose="05000000000000000000" pitchFamily="2" charset="2"/>
              </a:rPr>
              <a:t>Mar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Sep 2020</a:t>
            </a:r>
            <a:endParaRPr lang="en-US" altLang="en-US" dirty="0" smtClean="0">
              <a:solidFill>
                <a:srgbClr val="FF0000"/>
              </a:solidFill>
              <a:cs typeface="+mn-ea"/>
            </a:endParaRPr>
          </a:p>
          <a:p>
            <a:pPr lvl="1" defTabSz="337185">
              <a:buFont typeface="Arial" panose="020B0604020202020204" pitchFamily="34" charset="0"/>
              <a:buChar char="•"/>
              <a:defRPr/>
            </a:pPr>
            <a:r>
              <a:rPr lang="en-US" altLang="en-US" dirty="0">
                <a:sym typeface="+mn-ea"/>
              </a:rPr>
              <a:t>D2.0 LB recirculation					</a:t>
            </a:r>
            <a:r>
              <a:rPr lang="en-US" altLang="en-US" dirty="0">
                <a:sym typeface="Wingdings" panose="05000000000000000000" pitchFamily="2" charset="2"/>
              </a:rPr>
              <a:t>Jul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Jan 2021</a:t>
            </a:r>
            <a:endParaRPr lang="en-US" altLang="en-US" dirty="0"/>
          </a:p>
          <a:p>
            <a:pPr lvl="1" defTabSz="337185">
              <a:buFont typeface="Arial" panose="020B0604020202020204" pitchFamily="34" charset="0"/>
              <a:buChar char="•"/>
              <a:defRPr/>
            </a:pPr>
            <a:r>
              <a:rPr lang="en-US" altLang="en-US" dirty="0">
                <a:sym typeface="+mn-ea"/>
              </a:rPr>
              <a:t>Form Sponsor Ballot Pool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LB recirculation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unchanged recirculation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2021</a:t>
            </a:r>
            <a:endParaRPr lang="en-US" altLang="en-US" dirty="0"/>
          </a:p>
          <a:p>
            <a:pPr lvl="1" defTabSz="337185">
              <a:buFont typeface="Arial" panose="020B0604020202020204" pitchFamily="34" charset="0"/>
              <a:buChar char="•"/>
              <a:defRPr/>
            </a:pPr>
            <a:r>
              <a:rPr lang="en-US" altLang="en-US" dirty="0">
                <a:sym typeface="+mn-ea"/>
              </a:rPr>
              <a:t>Initial Sponsor Ballot (D4.0)			</a:t>
            </a:r>
            <a:r>
              <a:rPr lang="en-US" altLang="en-US" dirty="0">
                <a:sym typeface="Wingdings" panose="05000000000000000000" pitchFamily="2" charset="2"/>
              </a:rPr>
              <a:t>Jan 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Jul 2021</a:t>
            </a:r>
            <a:endParaRPr lang="en-US" altLang="en-US" dirty="0"/>
          </a:p>
          <a:p>
            <a:pPr lvl="1" defTabSz="337185">
              <a:buFont typeface="Arial" panose="020B0604020202020204" pitchFamily="34" charset="0"/>
              <a:buChar char="•"/>
              <a:defRPr/>
            </a:pPr>
            <a:r>
              <a:rPr lang="en-US" altLang="en-US" dirty="0">
                <a:sym typeface="+mn-ea"/>
              </a:rPr>
              <a:t>Final 802.11 WG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a:sym typeface="+mn-ea"/>
              </a:rPr>
              <a:t>802 EC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err="1">
                <a:sym typeface="+mn-ea"/>
              </a:rPr>
              <a:t>RevCom</a:t>
            </a:r>
            <a:r>
              <a:rPr lang="en-US" altLang="en-US" dirty="0">
                <a:sym typeface="+mn-ea"/>
              </a:rPr>
              <a:t> and SASB approval			</a:t>
            </a:r>
            <a:r>
              <a:rPr lang="en-US" altLang="en-US" dirty="0">
                <a:sym typeface="Wingdings" panose="05000000000000000000" pitchFamily="2" charset="2"/>
              </a:rPr>
              <a:t>Dec 2021</a:t>
            </a:r>
            <a:r>
              <a:rPr lang="en-US" altLang="en-US" dirty="0" smtClean="0">
                <a:solidFill>
                  <a:srgbClr val="FF0000"/>
                </a:solidFill>
                <a:cs typeface="+mn-ea"/>
                <a:sym typeface="Wingdings" panose="05000000000000000000" pitchFamily="2" charset="2"/>
              </a:rPr>
              <a:t>	→ 		Jun 2020</a:t>
            </a:r>
            <a:endParaRPr lang="en-US" altLang="en-US" dirty="0" smtClean="0">
              <a:solidFill>
                <a:srgbClr val="FF0000"/>
              </a:solidFill>
              <a:cs typeface="+mn-ea"/>
            </a:endParaRPr>
          </a:p>
          <a:p>
            <a:endParaRPr lang="zh-CN" altLang="en-US"/>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Guideline for Straw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22412</Words>
  <Application>WPS 演示</Application>
  <PresentationFormat>宽屏</PresentationFormat>
  <Paragraphs>791</Paragraphs>
  <Slides>46</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46</vt:i4>
      </vt:variant>
    </vt:vector>
  </HeadingPairs>
  <TitlesOfParts>
    <vt:vector size="62"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微软雅黑</vt:lpstr>
      <vt:lpstr>Arial Black</vt:lpstr>
      <vt:lpstr>Wingdings</vt:lpstr>
      <vt:lpstr>802-11-Submission-16-9</vt:lpstr>
      <vt:lpstr>Word.Document.8</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Current Teleconference Minutes</vt:lpstr>
      <vt:lpstr>IEEE 802.11 TGbd Teleconference</vt:lpstr>
      <vt:lpstr>Teleconference Bridge Information</vt:lpstr>
      <vt:lpstr>PowerPoint 演示文稿</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Straw Poll 2</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IEEE 802.11 TGbd Teleconference</vt:lpstr>
      <vt:lpstr>Teleconference Bridge Information</vt:lpstr>
      <vt:lpstr>PowerPoint 演示文稿</vt:lpstr>
      <vt:lpstr>Straw Poll #1</vt:lpstr>
      <vt:lpstr>Straw Poll #2</vt:lpstr>
      <vt:lpstr>Straw Poll #3</vt:lpstr>
      <vt:lpstr>Straw Poll #4</vt:lpstr>
      <vt:lpstr>Straw Poll #5</vt:lpstr>
      <vt:lpstr>PowerPoint 演示文稿</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4322</cp:revision>
  <cp:lastPrinted>2014-11-04T15:04:00Z</cp:lastPrinted>
  <dcterms:created xsi:type="dcterms:W3CDTF">2007-04-17T18:10:00Z</dcterms:created>
  <dcterms:modified xsi:type="dcterms:W3CDTF">2020-07-06T03:46:44Z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