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3"/>
  </p:notesMasterIdLst>
  <p:handoutMasterIdLst>
    <p:handoutMasterId r:id="rId224"/>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2" r:id="rId216"/>
    <p:sldId id="1001" r:id="rId217"/>
    <p:sldId id="1003" r:id="rId218"/>
    <p:sldId id="998" r:id="rId219"/>
    <p:sldId id="1004" r:id="rId220"/>
    <p:sldId id="1005" r:id="rId221"/>
    <p:sldId id="2504" r:id="rId2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2"/>
            <p14:sldId id="1001"/>
            <p14:sldId id="1003"/>
            <p14:sldId id="998"/>
            <p14:sldId id="1004"/>
          </p14:sldIdLst>
        </p14:section>
        <p14:section name="June 29th TGaz Telecon" id="{381E7B3B-BBC7-48BA-BEA3-D45BD407C0A2}">
          <p14:sldIdLst>
            <p14:sldId id="1005"/>
          </p14:sldIdLst>
        </p14:section>
        <p14:section name="July 6th TGaz Telecon" id="{AB3494D9-0D03-4B4D-A09B-5295AEE3D200}">
          <p14:sldIdLst>
            <p14:sldId id="250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26" d="100"/>
          <a:sy n="126" d="100"/>
        </p:scale>
        <p:origin x="168" y="50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viewProps" Target="view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theme" Target="theme/theme1.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notesMaster" Target="notesMasters/notesMaster1.xml"/><Relationship Id="rId228"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224" Type="http://schemas.openxmlformats.org/officeDocument/2006/relationships/handoutMaster" Target="handoutMasters/handoutMaster1.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802.11-20/0771r59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2022-06-29</a:t>
            </a:r>
          </a:p>
        </p:txBody>
      </p:sp>
      <p:sp>
        <p:nvSpPr>
          <p:cNvPr id="6" name="Date Placeholder 3"/>
          <p:cNvSpPr>
            <a:spLocks noGrp="1"/>
          </p:cNvSpPr>
          <p:nvPr>
            <p:ph type="dt" idx="10"/>
          </p:nvPr>
        </p:nvSpPr>
        <p:spPr/>
        <p:txBody>
          <a:bodyPr/>
          <a:lstStyle/>
          <a:p>
            <a:r>
              <a:rPr lang="en-US"/>
              <a:t>June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8"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11-22-712r2 for CID 7209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 </a:t>
            </a:r>
          </a:p>
          <a:p>
            <a:r>
              <a:rPr lang="en-US" sz="2000" b="0" dirty="0"/>
              <a:t>Results (Y/N/A): Unanimous approval</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11-22-739r1 for CID 7217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11-22-758r2 for CID 7300 (a total 1 CID),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Tianyu Wu</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11-22-767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(202205-13): </a:t>
            </a:r>
          </a:p>
          <a:p>
            <a:pPr marL="0" indent="0"/>
            <a:r>
              <a:rPr lang="en-US" sz="2000" b="0" dirty="0"/>
              <a:t>Move to adopt the text changes identified in submission 11-22-767r0,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008800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(202205-14</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a:t>
            </a:r>
            <a:r>
              <a:rPr lang="en-US" sz="2000" b="0" dirty="0"/>
              <a:t>Roy Want</a:t>
            </a:r>
          </a:p>
          <a:p>
            <a:r>
              <a:rPr lang="en-US" sz="2000" dirty="0"/>
              <a:t>Second: </a:t>
            </a:r>
            <a:r>
              <a:rPr lang="en-US" sz="2000" b="0" dirty="0"/>
              <a:t>Assaf Kasher</a:t>
            </a:r>
          </a:p>
          <a:p>
            <a:r>
              <a:rPr lang="en-US" sz="2000" dirty="0"/>
              <a:t>Results (Y/N/A): </a:t>
            </a:r>
            <a:r>
              <a:rPr lang="en-US" sz="2000" b="0" dirty="0"/>
              <a:t>19/0/1</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(202205-15): </a:t>
            </a:r>
          </a:p>
          <a:p>
            <a:pPr marL="0" indent="0"/>
            <a:r>
              <a:rPr lang="en-US" sz="2000" b="0" dirty="0"/>
              <a:t>Move to adopt the text changes identified in submission 11-22-696r0,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Roy Want</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465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11-22-929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(202206-01): </a:t>
            </a:r>
          </a:p>
          <a:p>
            <a:pPr marL="0" indent="0"/>
            <a:r>
              <a:rPr lang="en-US" sz="2000" b="0" dirty="0"/>
              <a:t>Move to adopt the resolution depicted by document 11-22-929r1 for CIDs 8011, 8012, 8013, 8015, 8017, 8018, 8053 (a total 7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4425854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 Submission 11-20-0957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202207-01</a:t>
            </a:r>
            <a:endParaRPr lang="en-US" dirty="0"/>
          </a:p>
          <a:p>
            <a:pPr marL="0" indent="0"/>
            <a:r>
              <a:rPr lang="en-US" sz="2000" b="0" dirty="0"/>
              <a:t>Move to adopt the resolutions depicted by document 11-20-0957r1 for CIDs 8020, 8058, 8059, 8060, 8061, 8062 and 8063 (Total of 7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05973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149547</TotalTime>
  <Words>18748</Words>
  <Application>Microsoft Office PowerPoint</Application>
  <PresentationFormat>Widescreen</PresentationFormat>
  <Paragraphs>2599</Paragraphs>
  <Slides>221</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221</vt:i4>
      </vt:variant>
    </vt:vector>
  </HeadingPairs>
  <TitlesOfParts>
    <vt:vector size="226" baseType="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11-22-739</vt:lpstr>
      <vt:lpstr>Submission 11-22-758</vt:lpstr>
      <vt:lpstr>Submission 11-22-767</vt:lpstr>
      <vt:lpstr>SA Recirculation Ballot</vt:lpstr>
      <vt:lpstr>Submission 11-22-696</vt:lpstr>
      <vt:lpstr>Submission 11-22-929</vt:lpstr>
      <vt:lpstr> Submission 11-20-0957</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REV-6</cp:lastModifiedBy>
  <cp:revision>449</cp:revision>
  <cp:lastPrinted>1601-01-01T00:00:00Z</cp:lastPrinted>
  <dcterms:created xsi:type="dcterms:W3CDTF">2018-08-06T10:28:59Z</dcterms:created>
  <dcterms:modified xsi:type="dcterms:W3CDTF">2022-07-07T09:49:00Z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