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60"/>
  </p:notesMasterIdLst>
  <p:handoutMasterIdLst>
    <p:handoutMasterId r:id="rId61"/>
  </p:handoutMasterIdLst>
  <p:sldIdLst>
    <p:sldId id="256" r:id="rId2"/>
    <p:sldId id="257" r:id="rId3"/>
    <p:sldId id="488" r:id="rId4"/>
    <p:sldId id="489" r:id="rId5"/>
    <p:sldId id="490" r:id="rId6"/>
    <p:sldId id="491" r:id="rId7"/>
    <p:sldId id="492" r:id="rId8"/>
    <p:sldId id="476" r:id="rId9"/>
    <p:sldId id="477" r:id="rId10"/>
    <p:sldId id="480" r:id="rId11"/>
    <p:sldId id="481" r:id="rId12"/>
    <p:sldId id="479" r:id="rId13"/>
    <p:sldId id="482" r:id="rId14"/>
    <p:sldId id="478" r:id="rId15"/>
    <p:sldId id="484" r:id="rId16"/>
    <p:sldId id="483" r:id="rId17"/>
    <p:sldId id="485" r:id="rId18"/>
    <p:sldId id="486" r:id="rId19"/>
    <p:sldId id="487" r:id="rId20"/>
    <p:sldId id="494" r:id="rId21"/>
    <p:sldId id="495" r:id="rId22"/>
    <p:sldId id="496" r:id="rId23"/>
    <p:sldId id="497" r:id="rId24"/>
    <p:sldId id="500" r:id="rId25"/>
    <p:sldId id="499" r:id="rId26"/>
    <p:sldId id="502" r:id="rId27"/>
    <p:sldId id="501" r:id="rId28"/>
    <p:sldId id="471" r:id="rId29"/>
    <p:sldId id="264" r:id="rId30"/>
    <p:sldId id="498" r:id="rId31"/>
    <p:sldId id="503" r:id="rId32"/>
    <p:sldId id="510" r:id="rId33"/>
    <p:sldId id="505" r:id="rId34"/>
    <p:sldId id="504" r:id="rId35"/>
    <p:sldId id="507" r:id="rId36"/>
    <p:sldId id="508" r:id="rId37"/>
    <p:sldId id="509" r:id="rId38"/>
    <p:sldId id="511" r:id="rId39"/>
    <p:sldId id="512" r:id="rId40"/>
    <p:sldId id="513" r:id="rId41"/>
    <p:sldId id="514" r:id="rId42"/>
    <p:sldId id="515" r:id="rId43"/>
    <p:sldId id="516" r:id="rId44"/>
    <p:sldId id="517" r:id="rId45"/>
    <p:sldId id="518" r:id="rId46"/>
    <p:sldId id="529" r:id="rId47"/>
    <p:sldId id="530" r:id="rId48"/>
    <p:sldId id="521" r:id="rId49"/>
    <p:sldId id="522" r:id="rId50"/>
    <p:sldId id="520" r:id="rId51"/>
    <p:sldId id="524" r:id="rId52"/>
    <p:sldId id="525" r:id="rId53"/>
    <p:sldId id="526" r:id="rId54"/>
    <p:sldId id="527" r:id="rId55"/>
    <p:sldId id="528" r:id="rId56"/>
    <p:sldId id="531" r:id="rId57"/>
    <p:sldId id="532" r:id="rId58"/>
    <p:sldId id="533" r:id="rId59"/>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78973D93-2AC3-4BCE-B3DD-E81D965CD1E9}">
          <p14:sldIdLst>
            <p14:sldId id="256"/>
            <p14:sldId id="257"/>
          </p14:sldIdLst>
        </p14:section>
        <p14:section name="May 28 TGaz plenary telecon" id="{0A2B974D-D070-4515-9585-9DCBF1B88A46}">
          <p14:sldIdLst>
            <p14:sldId id="488"/>
            <p14:sldId id="489"/>
            <p14:sldId id="490"/>
            <p14:sldId id="491"/>
            <p14:sldId id="492"/>
            <p14:sldId id="476"/>
            <p14:sldId id="477"/>
            <p14:sldId id="480"/>
            <p14:sldId id="481"/>
            <p14:sldId id="479"/>
            <p14:sldId id="482"/>
          </p14:sldIdLst>
        </p14:section>
        <p14:section name="June 25 TGaz Plenary telecon" id="{E6C853AC-9447-43E6-837A-15E90C1B1C6E}">
          <p14:sldIdLst>
            <p14:sldId id="478"/>
            <p14:sldId id="484"/>
            <p14:sldId id="483"/>
            <p14:sldId id="485"/>
            <p14:sldId id="486"/>
            <p14:sldId id="487"/>
            <p14:sldId id="494"/>
            <p14:sldId id="495"/>
            <p14:sldId id="496"/>
            <p14:sldId id="497"/>
          </p14:sldIdLst>
        </p14:section>
        <p14:section name="July 30th 2020 Telecon" id="{590FF307-F0E5-462E-9C1F-EBE8B8BF6B88}">
          <p14:sldIdLst>
            <p14:sldId id="500"/>
            <p14:sldId id="499"/>
            <p14:sldId id="502"/>
            <p14:sldId id="501"/>
            <p14:sldId id="471"/>
            <p14:sldId id="264"/>
            <p14:sldId id="498"/>
          </p14:sldIdLst>
        </p14:section>
        <p14:section name="Aug. 27 TGaz Telecon" id="{7C9E5A70-9D4E-492D-B508-C3AA20F234C3}">
          <p14:sldIdLst>
            <p14:sldId id="503"/>
            <p14:sldId id="510"/>
            <p14:sldId id="505"/>
            <p14:sldId id="504"/>
            <p14:sldId id="507"/>
            <p14:sldId id="508"/>
            <p14:sldId id="509"/>
          </p14:sldIdLst>
        </p14:section>
        <p14:section name="Sep. 15 Sep. IEEE Electronic Meeting" id="{AFA3FE4C-2416-46D7-857A-AFF79FE8DC0C}">
          <p14:sldIdLst>
            <p14:sldId id="511"/>
            <p14:sldId id="512"/>
            <p14:sldId id="513"/>
            <p14:sldId id="514"/>
            <p14:sldId id="515"/>
            <p14:sldId id="516"/>
            <p14:sldId id="517"/>
            <p14:sldId id="518"/>
          </p14:sldIdLst>
        </p14:section>
        <p14:section name="Oct. 29 TGaz Telecon" id="{A07B6ACB-3097-40BE-9CBE-A564FCF89C4E}">
          <p14:sldIdLst>
            <p14:sldId id="529"/>
            <p14:sldId id="530"/>
            <p14:sldId id="521"/>
            <p14:sldId id="522"/>
            <p14:sldId id="520"/>
            <p14:sldId id="524"/>
            <p14:sldId id="525"/>
            <p14:sldId id="526"/>
            <p14:sldId id="527"/>
            <p14:sldId id="528"/>
            <p14:sldId id="531"/>
            <p14:sldId id="532"/>
            <p14:sldId id="533"/>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017" autoAdjust="0"/>
    <p:restoredTop sz="94660"/>
  </p:normalViewPr>
  <p:slideViewPr>
    <p:cSldViewPr>
      <p:cViewPr varScale="1">
        <p:scale>
          <a:sx n="123" d="100"/>
          <a:sy n="123" d="100"/>
        </p:scale>
        <p:origin x="204" y="108"/>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95" d="100"/>
          <a:sy n="95" d="100"/>
        </p:scale>
        <p:origin x="3558"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notesMaster" Target="notesMasters/notesMaster1.xml"/><Relationship Id="rId65"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10/28/2020</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29</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36</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7948702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Oct. 2020</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Oct. 2020</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Oct. 2020</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Oct. 2020</a:t>
            </a:r>
            <a:endParaRPr lang="en-GB"/>
          </a:p>
        </p:txBody>
      </p:sp>
      <p:sp>
        <p:nvSpPr>
          <p:cNvPr id="6" name="Footer Placeholder 5"/>
          <p:cNvSpPr>
            <a:spLocks noGrp="1"/>
          </p:cNvSpPr>
          <p:nvPr>
            <p:ph type="ftr" idx="11"/>
          </p:nvPr>
        </p:nvSpPr>
        <p:spPr/>
        <p:txBody>
          <a:bodyPr/>
          <a:lstStyle>
            <a:lvl1pPr>
              <a:defRPr/>
            </a:lvl1pPr>
          </a:lstStyle>
          <a:p>
            <a:r>
              <a:rPr lang="en-GB"/>
              <a:t>Jonathan Segev, Intel corporation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Oct. 2020</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Oct. 2020</a:t>
            </a:r>
            <a:endParaRPr lang="en-GB"/>
          </a:p>
        </p:txBody>
      </p:sp>
      <p:sp>
        <p:nvSpPr>
          <p:cNvPr id="4" name="Footer Placeholder 3"/>
          <p:cNvSpPr>
            <a:spLocks noGrp="1"/>
          </p:cNvSpPr>
          <p:nvPr>
            <p:ph type="ftr" idx="11"/>
          </p:nvPr>
        </p:nvSpPr>
        <p:spPr/>
        <p:txBody>
          <a:bodyPr/>
          <a:lstStyle>
            <a:lvl1pPr>
              <a:defRPr/>
            </a:lvl1pPr>
          </a:lstStyle>
          <a:p>
            <a:r>
              <a:rPr lang="en-GB"/>
              <a:t>Jonathan Segev, Intel corporation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Oct. 2020</a:t>
            </a:r>
            <a:endParaRPr lang="en-GB"/>
          </a:p>
        </p:txBody>
      </p:sp>
      <p:sp>
        <p:nvSpPr>
          <p:cNvPr id="3" name="Footer Placeholder 2"/>
          <p:cNvSpPr>
            <a:spLocks noGrp="1"/>
          </p:cNvSpPr>
          <p:nvPr>
            <p:ph type="ftr" idx="11"/>
          </p:nvPr>
        </p:nvSpPr>
        <p:spPr/>
        <p:txBody>
          <a:bodyPr/>
          <a:lstStyle>
            <a:lvl1pPr>
              <a:defRPr/>
            </a:lvl1pPr>
          </a:lstStyle>
          <a:p>
            <a:r>
              <a:rPr lang="en-GB"/>
              <a:t>Jonathan Segev, Intel corporation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Oct. 2020</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Oct. 2020</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Oct. 2020</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802.11-20/0771r12</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hyperlink" Target="https://mentor.ieee.org/802.11/dcn/20/11-20-1393-01-00az-misc-cr-for-clause-9.docx" TargetMode="Externa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hyperlink" Target="https://mentor.ieee.org/802.11/dcn/20/11-20-1410-00-00az-lb249-resolution-editorial-batch-of-80.xlsx"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hyperlink" Target="https://mentor.ieee.org/802.11/dcn/20/11-20-1392-02-00az-cr-for-11-22-6-3-3.docx" TargetMode="Externa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hyperlink" Target="https://mentor.ieee.org/802.11/dcn/20/11-20-1502-03-00az-some-lb-249-passive-tb-ranging-cr-part-iii.docx" TargetMode="Externa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hyperlink" Target="https://mentor.ieee.org/802.11/dcn/20/11-20-0340-08-00az-lb249-ftm-negotiation-and-exchange.docx" TargetMode="Externa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hyperlink" Target="https://mentor.ieee.org/802.11/dcn/20/11-20-1553-01-00az-lb249-some-dmg-cids-part-i.docx" TargetMode="Externa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hyperlink" Target="https://mentor.ieee.org/802.11/dcn/20/11-20-1501-02-00az-lmr-time-stamps.docx" TargetMode="Externa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hyperlink" Target="https://mentor.ieee.org/802.11/dcn/20/11-20-1581-02-00az-some-lb-249-passive-tb-ranging-cr-part-iv.docx" TargetMode="Externa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hyperlink" Target="https://mentor.ieee.org/802.11/dcn/20/11-20-1437-02-00az-lb249-cr-for-various-comments-part-3.docx" TargetMode="Externa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hyperlink" Target="https://mentor.ieee.org/802.11/dcn/20/11-20-1590-02-00az-lb249-some-dmg-cids-part-ii.docx" TargetMode="Externa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hyperlink" Target="https://mentor.ieee.org/802.11/dcn/20/11-20-1603-02-00az-comment-resolution-lb249-cid-3236.docx"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TGaz</a:t>
            </a:r>
            <a:r>
              <a:rPr lang="en-US" altLang="en-US" dirty="0"/>
              <a:t> Plenary Meeting Motion compendium</a:t>
            </a:r>
            <a:endParaRPr lang="en-GB" dirty="0"/>
          </a:p>
        </p:txBody>
      </p:sp>
      <p:sp>
        <p:nvSpPr>
          <p:cNvPr id="3074" name="Rectangle 2"/>
          <p:cNvSpPr>
            <a:spLocks noGrp="1" noChangeArrowheads="1"/>
          </p:cNvSpPr>
          <p:nvPr>
            <p:ph type="subTitle" idx="1"/>
          </p:nvPr>
        </p:nvSpPr>
        <p:spPr>
          <a:xfrm>
            <a:off x="1828800" y="1731664"/>
            <a:ext cx="8534400" cy="476250"/>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2020-10-13</a:t>
            </a:r>
          </a:p>
        </p:txBody>
      </p:sp>
      <p:sp>
        <p:nvSpPr>
          <p:cNvPr id="6" name="Date Placeholder 3"/>
          <p:cNvSpPr>
            <a:spLocks noGrp="1"/>
          </p:cNvSpPr>
          <p:nvPr>
            <p:ph type="dt" idx="10"/>
          </p:nvPr>
        </p:nvSpPr>
        <p:spPr/>
        <p:txBody>
          <a:bodyPr/>
          <a:lstStyle/>
          <a:p>
            <a:r>
              <a:rPr lang="en-US"/>
              <a:t>Oct. 2020</a:t>
            </a:r>
            <a:endParaRPr lang="en-GB" dirty="0"/>
          </a:p>
        </p:txBody>
      </p:sp>
      <p:sp>
        <p:nvSpPr>
          <p:cNvPr id="7" name="Footer Placeholder 4"/>
          <p:cNvSpPr>
            <a:spLocks noGrp="1"/>
          </p:cNvSpPr>
          <p:nvPr>
            <p:ph type="ftr" idx="11"/>
          </p:nvPr>
        </p:nvSpPr>
        <p:spPr/>
        <p:txBody>
          <a:bodyPr/>
          <a:lstStyle/>
          <a:p>
            <a:r>
              <a:rPr lang="en-GB"/>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3590017014"/>
              </p:ext>
            </p:extLst>
          </p:nvPr>
        </p:nvGraphicFramePr>
        <p:xfrm>
          <a:off x="993775" y="2404434"/>
          <a:ext cx="10542588" cy="2470150"/>
        </p:xfrm>
        <a:graphic>
          <a:graphicData uri="http://schemas.openxmlformats.org/presentationml/2006/ole">
            <mc:AlternateContent xmlns:mc="http://schemas.openxmlformats.org/markup-compatibility/2006">
              <mc:Choice xmlns:v="urn:schemas-microsoft-com:vml" Requires="v">
                <p:oleObj spid="_x0000_s3305" name="Document" r:id="rId4" imgW="10822609" imgH="2534496" progId="Word.Document.8">
                  <p:embed/>
                </p:oleObj>
              </mc:Choice>
              <mc:Fallback>
                <p:oleObj name="Document" r:id="rId4" imgW="10822609" imgH="2534496" progId="Word.Document.8">
                  <p:embed/>
                  <p:pic>
                    <p:nvPicPr>
                      <p:cNvPr id="0" name="Picture 3"/>
                      <p:cNvPicPr>
                        <a:picLocks noChangeAspect="1" noChangeArrowheads="1"/>
                      </p:cNvPicPr>
                      <p:nvPr/>
                    </p:nvPicPr>
                    <p:blipFill>
                      <a:blip r:embed="rId5"/>
                      <a:srcRect/>
                      <a:stretch>
                        <a:fillRect/>
                      </a:stretch>
                    </p:blipFill>
                    <p:spPr bwMode="auto">
                      <a:xfrm>
                        <a:off x="993775" y="2404434"/>
                        <a:ext cx="10542588" cy="2470150"/>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LB249-Clause-9-4-CIDs</a:t>
            </a:r>
            <a:endParaRPr lang="en-US" sz="1800" dirty="0"/>
          </a:p>
          <a:p>
            <a:pPr marL="0" indent="0"/>
            <a:endParaRPr lang="en-US" dirty="0"/>
          </a:p>
          <a:p>
            <a:pPr marL="0" indent="0"/>
            <a:r>
              <a:rPr lang="en-US" sz="2000" dirty="0"/>
              <a:t>Motion </a:t>
            </a:r>
            <a:r>
              <a:rPr lang="en-US" sz="2000" b="0" dirty="0"/>
              <a:t>(202005-08)</a:t>
            </a:r>
          </a:p>
          <a:p>
            <a:pPr marL="0" indent="0"/>
            <a:r>
              <a:rPr lang="en-US" sz="2000" b="0" dirty="0"/>
              <a:t>Move to adopt the resolutions depicted by document 11-20-0388r2 for CIDs 3648, 3026, 3027, 3262, 3573, 3574, 3575, 3028, 3029, 3638, 3916, 3918, 4002, 3042 and 4003</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Assaf Kasher</a:t>
            </a:r>
          </a:p>
          <a:p>
            <a:pPr marL="0" indent="0"/>
            <a:r>
              <a:rPr lang="en-US" sz="2000" b="0" dirty="0"/>
              <a:t>Second: Ganesh Venkatesan </a:t>
            </a:r>
          </a:p>
          <a:p>
            <a:pPr marL="0" indent="0"/>
            <a:r>
              <a:rPr lang="en-US" sz="2000" b="0" dirty="0"/>
              <a:t>Results (Y/N/A): unanimous consent</a:t>
            </a:r>
          </a:p>
          <a:p>
            <a:pPr marL="0" indent="0"/>
            <a:endParaRPr lang="en-US" sz="2000" b="0" dirty="0"/>
          </a:p>
          <a:p>
            <a:pPr marL="0" indent="0"/>
            <a:r>
              <a:rPr lang="en-US" sz="1600" b="0" dirty="0"/>
              <a:t>Results from the Mar. Ad Hoc (Y/N/A): 9/0/1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32302298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dirty="0"/>
              <a:t>CR for Section 11.22.6.4.4</a:t>
            </a:r>
          </a:p>
          <a:p>
            <a:pPr marL="0" indent="0"/>
            <a:endParaRPr lang="en-US" sz="1800" dirty="0"/>
          </a:p>
          <a:p>
            <a:pPr marL="0" indent="0"/>
            <a:r>
              <a:rPr lang="en-US" sz="2000" dirty="0"/>
              <a:t>Motion </a:t>
            </a:r>
            <a:r>
              <a:rPr lang="en-US" sz="2000" b="0" dirty="0"/>
              <a:t>(202005-09)</a:t>
            </a:r>
            <a:endParaRPr lang="en-US" sz="2000" dirty="0"/>
          </a:p>
          <a:p>
            <a:pPr marL="0" indent="0"/>
            <a:r>
              <a:rPr lang="en-US" sz="2000" b="0" dirty="0"/>
              <a:t>Move to adopt the resolutions depicted by document 11-20-0379r1 for CIDs 3722, 3727, 3728, 3730, 3731, 3732, 3733, 3735, 3738, 3739, 3908, 3255, 3256, 3257, 3258, 3742, 3743, 3745, 3746, 3467, 3259, 3747 and 3260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Qinghua Li </a:t>
            </a:r>
          </a:p>
          <a:p>
            <a:pPr marL="0" indent="0"/>
            <a:r>
              <a:rPr lang="en-US" sz="2000" b="0" dirty="0"/>
              <a:t>Second: Christian Berger</a:t>
            </a:r>
          </a:p>
          <a:p>
            <a:pPr marL="0" indent="0"/>
            <a:r>
              <a:rPr lang="en-US" sz="2000" b="0" dirty="0"/>
              <a:t>Results (Y/N/A): unanimous consent</a:t>
            </a:r>
          </a:p>
          <a:p>
            <a:pPr marL="0" indent="0"/>
            <a:endParaRPr lang="en-US" sz="1200" b="0" dirty="0"/>
          </a:p>
          <a:p>
            <a:pPr marL="0" indent="0"/>
            <a:r>
              <a:rPr lang="en-US" sz="1600" b="0" dirty="0"/>
              <a:t>Results from the Mar. Ad Hoc (Y/N/A): 10/0/1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32805651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comment resolution LB249 - Section 9.1.3.1.19</a:t>
            </a:r>
            <a:endParaRPr lang="en-US" sz="1800" dirty="0"/>
          </a:p>
          <a:p>
            <a:pPr marL="0" indent="0"/>
            <a:endParaRPr lang="en-US" dirty="0"/>
          </a:p>
          <a:p>
            <a:pPr marL="0" indent="0"/>
            <a:r>
              <a:rPr lang="en-US" sz="2000" dirty="0"/>
              <a:t>Motion </a:t>
            </a:r>
            <a:r>
              <a:rPr lang="en-US" sz="2000" b="0" dirty="0"/>
              <a:t>(202005-10)</a:t>
            </a:r>
            <a:endParaRPr lang="en-US" sz="2000" dirty="0"/>
          </a:p>
          <a:p>
            <a:pPr marL="0" indent="0"/>
            <a:r>
              <a:rPr lang="en-US" sz="2000" b="0" dirty="0"/>
              <a:t>Move to adopt the resolutions depicted by document 11-20-0366r2 for CIDs 3503, 3504, 3193, 3009, 3101, 3192, 3848, 3894, 3010, 3011, 3222, 3431 and 3710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Qinghua Li</a:t>
            </a: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Mar. Ad Hoc (Y/N/A): 10/0/1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99981588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comment resolution LB249 - Section 11.22.6.4.3 part 2</a:t>
            </a:r>
            <a:endParaRPr lang="en-US" sz="1800" dirty="0"/>
          </a:p>
          <a:p>
            <a:pPr marL="0" indent="0"/>
            <a:endParaRPr lang="en-US" dirty="0"/>
          </a:p>
          <a:p>
            <a:pPr marL="0" indent="0"/>
            <a:r>
              <a:rPr lang="en-US" sz="2000" dirty="0"/>
              <a:t>Motion </a:t>
            </a:r>
            <a:r>
              <a:rPr lang="en-US" sz="2000" b="0" dirty="0"/>
              <a:t>(202005-11):</a:t>
            </a:r>
            <a:endParaRPr lang="en-US" sz="2000" dirty="0"/>
          </a:p>
          <a:p>
            <a:pPr marL="0" indent="0"/>
            <a:r>
              <a:rPr lang="en-US" sz="2000" b="0" dirty="0"/>
              <a:t>Move to adopt the resolutions depicted by document 11-20-0368r2 for CIDs 3115, 3242, 3719, 3701, 3702, 3906, 3703, 3705, 3706, 3707, 3711, 3712, 3685, 3686, 3713, 3657, 3714, 3715, 3247 and 3907</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Christian Berger</a:t>
            </a:r>
          </a:p>
          <a:p>
            <a:pPr marL="0" indent="0"/>
            <a:r>
              <a:rPr lang="en-US" sz="2000" b="0" dirty="0"/>
              <a:t>Second: Qinghua Li</a:t>
            </a:r>
          </a:p>
          <a:p>
            <a:pPr marL="0" indent="0"/>
            <a:r>
              <a:rPr lang="en-US" sz="2000" b="0" dirty="0"/>
              <a:t>Results (Y/N/A): unanimous consent</a:t>
            </a:r>
          </a:p>
          <a:p>
            <a:pPr marL="0" indent="0"/>
            <a:endParaRPr lang="en-US" sz="2000" b="0" dirty="0"/>
          </a:p>
          <a:p>
            <a:pPr marL="0" indent="0"/>
            <a:r>
              <a:rPr lang="en-US" sz="1600" b="0" dirty="0"/>
              <a:t>Results from the Mar. 25 telecon (Y/N/A): 11/0/1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42942082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a:t>
            </a:r>
            <a:r>
              <a:rPr lang="fr-FR" sz="1800" b="0" dirty="0"/>
              <a:t> 11-20-0255 lb249-crs-nb (Nehru Bhandaru)</a:t>
            </a:r>
            <a:endParaRPr lang="en-US" sz="1800" b="0" dirty="0"/>
          </a:p>
          <a:p>
            <a:pPr marL="0" indent="0"/>
            <a:endParaRPr lang="en-US" dirty="0"/>
          </a:p>
          <a:p>
            <a:pPr marL="0" indent="0"/>
            <a:r>
              <a:rPr lang="en-US" sz="2000" dirty="0"/>
              <a:t>Motion </a:t>
            </a:r>
            <a:r>
              <a:rPr lang="en-US" sz="2000" b="0" dirty="0"/>
              <a:t>(202006-01)</a:t>
            </a:r>
            <a:endParaRPr lang="en-US" sz="2000" dirty="0"/>
          </a:p>
          <a:p>
            <a:pPr marL="0" indent="0"/>
            <a:r>
              <a:rPr lang="en-US" sz="2000" b="0" dirty="0"/>
              <a:t>Move to adopt the resolutions depicted by document 11-20-0255r1 for CIDs 3517, 3514, 3515, 3522, 3406, 3519, 3407, 3408, 3536, 3409, 3414, 3833, 3448 and 3521</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Nehru Bhandaru</a:t>
            </a: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Mar. Ad Hoc (Y/N/A): 7/0/1</a:t>
            </a:r>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9456037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a:t>
            </a:r>
            <a:r>
              <a:rPr lang="fr-FR" sz="1800" b="0" dirty="0"/>
              <a:t> 11-20-0530 lb-249-crs2-nb (Nehru Bhandaru)</a:t>
            </a:r>
            <a:endParaRPr lang="en-US" sz="1800" b="0" dirty="0"/>
          </a:p>
          <a:p>
            <a:pPr marL="0" indent="0"/>
            <a:endParaRPr lang="en-US" dirty="0"/>
          </a:p>
          <a:p>
            <a:pPr marL="0" indent="0"/>
            <a:r>
              <a:rPr lang="en-US" sz="2000" dirty="0"/>
              <a:t>Motion </a:t>
            </a:r>
            <a:r>
              <a:rPr lang="en-US" sz="2000" b="0" dirty="0"/>
              <a:t>(202006-02):</a:t>
            </a:r>
            <a:endParaRPr lang="en-US" sz="2000" dirty="0"/>
          </a:p>
          <a:p>
            <a:pPr marL="0" indent="0"/>
            <a:r>
              <a:rPr lang="en-US" sz="2000" b="0" dirty="0"/>
              <a:t>Move to adopt the resolutions depicted by document 11-20-0530r0 for CIDs 3524, 3525 and 3526</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Nehru Bhandaru</a:t>
            </a: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Apr. 8</a:t>
            </a:r>
            <a:r>
              <a:rPr lang="en-US" sz="1600" b="0" baseline="30000" dirty="0"/>
              <a:t>th</a:t>
            </a:r>
            <a:r>
              <a:rPr lang="en-US" sz="1600" b="0" dirty="0"/>
              <a:t> (Y/N/A): 8/0/4</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66666667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a:t>
            </a:r>
            <a:r>
              <a:rPr lang="fr-FR" sz="1800" b="0" dirty="0"/>
              <a:t> 11-20-0607 CR-11.22.6.4.3.2-11.22.6.5 (Dibakar Das)</a:t>
            </a:r>
            <a:endParaRPr lang="en-US" sz="1800" b="0" dirty="0"/>
          </a:p>
          <a:p>
            <a:pPr marL="0" indent="0"/>
            <a:endParaRPr lang="en-US" dirty="0"/>
          </a:p>
          <a:p>
            <a:pPr marL="0" indent="0"/>
            <a:r>
              <a:rPr lang="en-US" sz="2000" dirty="0"/>
              <a:t>Motion </a:t>
            </a:r>
            <a:r>
              <a:rPr lang="en-US" sz="2000" b="0" dirty="0"/>
              <a:t>(202006-03):</a:t>
            </a:r>
            <a:endParaRPr lang="en-US" sz="2000" dirty="0"/>
          </a:p>
          <a:p>
            <a:pPr marL="0" indent="0"/>
            <a:r>
              <a:rPr lang="en-US" sz="2000" b="0" dirty="0"/>
              <a:t>Move to adopt the resolutions depicted by document 11-20-0607r1 for CIDs 3676, 3677, 3678, 3680, 3811 and 3126</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Ganesh Venkatesan</a:t>
            </a: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Apr. 15</a:t>
            </a:r>
            <a:r>
              <a:rPr lang="en-US" sz="1600" b="0" baseline="30000" dirty="0"/>
              <a:t>h</a:t>
            </a:r>
            <a:r>
              <a:rPr lang="en-US" sz="1600" b="0" dirty="0"/>
              <a:t> (Y/N/A): 13/0/4</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286571157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11-20-0642 LB249 Resolution Editorial Batch 1-434 (Roy Want)</a:t>
            </a:r>
          </a:p>
          <a:p>
            <a:pPr marL="0" indent="0"/>
            <a:endParaRPr lang="en-US" dirty="0"/>
          </a:p>
          <a:p>
            <a:pPr marL="0" indent="0"/>
            <a:r>
              <a:rPr lang="en-US" sz="2000" dirty="0"/>
              <a:t>Motion </a:t>
            </a:r>
            <a:r>
              <a:rPr lang="en-US" sz="2000" b="0" dirty="0"/>
              <a:t>(202006-04)</a:t>
            </a:r>
            <a:endParaRPr lang="en-US" sz="2000" dirty="0"/>
          </a:p>
          <a:p>
            <a:pPr marL="0" indent="0"/>
            <a:r>
              <a:rPr lang="en-US" sz="2000" b="0" dirty="0"/>
              <a:t>Move to adopt the resolutions depicted by document 11-20-0642r0 for CID resolutions depicted by the document</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Roy Want</a:t>
            </a:r>
          </a:p>
          <a:p>
            <a:pPr marL="0" indent="0"/>
            <a:r>
              <a:rPr lang="en-US" sz="2000" b="0" dirty="0"/>
              <a:t>Second: Assaf Kasher </a:t>
            </a:r>
          </a:p>
          <a:p>
            <a:pPr marL="0" indent="0"/>
            <a:r>
              <a:rPr lang="en-US" sz="2000" b="0" dirty="0"/>
              <a:t>Results (Y/N/A): Unanimous consent</a:t>
            </a:r>
          </a:p>
          <a:p>
            <a:pPr marL="0" indent="0"/>
            <a:endParaRPr lang="en-US" sz="2000" b="0" dirty="0"/>
          </a:p>
          <a:p>
            <a:pPr marL="0" indent="0"/>
            <a:r>
              <a:rPr lang="en-US" sz="1600" b="0" dirty="0"/>
              <a:t>Results from the Apr. 22</a:t>
            </a:r>
            <a:r>
              <a:rPr lang="en-US" sz="1600" b="0" baseline="30000" dirty="0"/>
              <a:t>nd</a:t>
            </a:r>
            <a:r>
              <a:rPr lang="en-US" sz="1600" b="0" dirty="0"/>
              <a:t>  (Y/N/A): 12/0/1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284473411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11-20-641 CR remaining CIDs 11.22.6.4.3.2, 11.22.6.5 (Dibakar Das)</a:t>
            </a:r>
          </a:p>
          <a:p>
            <a:pPr marL="0" indent="0"/>
            <a:endParaRPr lang="en-US" dirty="0"/>
          </a:p>
          <a:p>
            <a:pPr marL="0" indent="0"/>
            <a:r>
              <a:rPr lang="en-US" sz="2000" dirty="0"/>
              <a:t>Motion </a:t>
            </a:r>
            <a:r>
              <a:rPr lang="en-US" sz="2000" b="0" dirty="0"/>
              <a:t>(202006-05):</a:t>
            </a:r>
            <a:endParaRPr lang="en-US" sz="2000" dirty="0"/>
          </a:p>
          <a:p>
            <a:pPr marL="0" indent="0"/>
            <a:r>
              <a:rPr lang="en-US" sz="2000" b="0" dirty="0"/>
              <a:t>Move to adopt the resolutions depicted by document 11-20-0641r0 for CID 3679</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Ganesh Venkatesan</a:t>
            </a: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Apr. 22</a:t>
            </a:r>
            <a:r>
              <a:rPr lang="en-US" sz="1600" b="0" baseline="30000" dirty="0"/>
              <a:t>nd</a:t>
            </a:r>
            <a:r>
              <a:rPr lang="en-US" sz="1600" b="0" dirty="0"/>
              <a:t> (Y/N/A): 7/1/7</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58487219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11-20-0707 Max Number of LTF (Christian Berger)</a:t>
            </a:r>
          </a:p>
          <a:p>
            <a:pPr marL="0" indent="0"/>
            <a:endParaRPr lang="en-US" dirty="0"/>
          </a:p>
          <a:p>
            <a:pPr marL="0" indent="0"/>
            <a:r>
              <a:rPr lang="en-US" sz="2000" dirty="0"/>
              <a:t>Motion </a:t>
            </a:r>
            <a:r>
              <a:rPr lang="en-US" sz="2000" b="0" dirty="0"/>
              <a:t>(202006-06):</a:t>
            </a:r>
            <a:endParaRPr lang="en-US" sz="2000" dirty="0"/>
          </a:p>
          <a:p>
            <a:pPr marL="0" indent="0"/>
            <a:r>
              <a:rPr lang="en-US" sz="2000" b="0" dirty="0"/>
              <a:t>Move to adopt the draft changes depicted by document 11-20-0707r3</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Christian Berger</a:t>
            </a: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May 13</a:t>
            </a:r>
            <a:r>
              <a:rPr lang="en-US" sz="1600" b="0" baseline="30000" dirty="0"/>
              <a:t>th</a:t>
            </a:r>
            <a:r>
              <a:rPr lang="en-US" sz="1600" b="0" dirty="0"/>
              <a:t> (Y/N/A): 17/0/3</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37612156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indent="12700" algn="just">
              <a:spcBef>
                <a:spcPct val="20000"/>
              </a:spcBef>
            </a:pPr>
            <a:r>
              <a:rPr lang="en-US" altLang="en-US" dirty="0"/>
              <a:t>This submission contains the motion compendium for </a:t>
            </a:r>
            <a:r>
              <a:rPr lang="en-US" altLang="en-US" dirty="0" err="1"/>
              <a:t>TGaz</a:t>
            </a:r>
            <a:r>
              <a:rPr lang="en-US" altLang="en-US" dirty="0"/>
              <a:t> </a:t>
            </a:r>
            <a:r>
              <a:rPr lang="en-US" altLang="en-US"/>
              <a:t>Plenary Telecons.</a:t>
            </a:r>
            <a:endParaRPr lang="en-US" altLang="en-US" dirty="0"/>
          </a:p>
          <a:p>
            <a:pPr indent="12700" algn="just">
              <a:spcBef>
                <a:spcPct val="20000"/>
              </a:spcBef>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Oct. 2020</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11-20-0759 CR for Some PHY Related CIDs in LB249 (Feng Jiang)</a:t>
            </a:r>
          </a:p>
          <a:p>
            <a:pPr marL="0" indent="0"/>
            <a:endParaRPr lang="en-US" sz="1800" dirty="0"/>
          </a:p>
          <a:p>
            <a:pPr marL="0" indent="0"/>
            <a:r>
              <a:rPr lang="en-US" sz="2000" dirty="0"/>
              <a:t>Motion </a:t>
            </a:r>
            <a:r>
              <a:rPr lang="en-US" sz="2000" b="0" dirty="0"/>
              <a:t>(202006-07):</a:t>
            </a:r>
            <a:endParaRPr lang="en-US" sz="2000" dirty="0"/>
          </a:p>
          <a:p>
            <a:pPr marL="0" indent="0"/>
            <a:r>
              <a:rPr lang="en-US" sz="2000" b="0" dirty="0"/>
              <a:t>Move to adopt the resolutions depicted by document 11-20-759r1 for CIDs 3129</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Ali Raissinia</a:t>
            </a:r>
          </a:p>
          <a:p>
            <a:pPr marL="0" indent="0"/>
            <a:r>
              <a:rPr lang="en-US" sz="2000" b="0" dirty="0"/>
              <a:t>Second: Ganesh Venkatesan</a:t>
            </a:r>
          </a:p>
          <a:p>
            <a:pPr marL="0" indent="0"/>
            <a:r>
              <a:rPr lang="en-US" sz="2000" b="0" dirty="0"/>
              <a:t>Results (Y/N/A): unanimous consent </a:t>
            </a:r>
          </a:p>
          <a:p>
            <a:pPr marL="0" indent="0"/>
            <a:endParaRPr lang="en-US" sz="2000" b="0" dirty="0"/>
          </a:p>
          <a:p>
            <a:pPr marL="0" indent="0"/>
            <a:r>
              <a:rPr lang="en-US" sz="1600" b="0" dirty="0"/>
              <a:t>Results from the May 20 (Y/N/A): 14/0/4</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25962498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11-20-0759 CR for Some PHY Related CIDs in LB249 (Feng Jiang)</a:t>
            </a:r>
          </a:p>
          <a:p>
            <a:pPr marL="0" indent="0"/>
            <a:endParaRPr lang="en-US" sz="1800" dirty="0"/>
          </a:p>
          <a:p>
            <a:pPr marL="0" indent="0"/>
            <a:r>
              <a:rPr lang="en-US" sz="2000" dirty="0"/>
              <a:t>Motion </a:t>
            </a:r>
            <a:r>
              <a:rPr lang="en-US" sz="2000" b="0" dirty="0"/>
              <a:t>(202006-08):</a:t>
            </a:r>
            <a:endParaRPr lang="en-US" sz="2000" dirty="0"/>
          </a:p>
          <a:p>
            <a:pPr marL="0" indent="0"/>
            <a:r>
              <a:rPr lang="en-US" sz="2000" b="0" dirty="0"/>
              <a:t>Move to adopt the resolutions depicted by document 11-20-759r3 for CIDs 3629 and 3271</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Christian Berger</a:t>
            </a:r>
          </a:p>
          <a:p>
            <a:pPr marL="0" indent="0"/>
            <a:r>
              <a:rPr lang="en-US" sz="2000" b="0" dirty="0"/>
              <a:t>Second: Ganesh Venkatesan</a:t>
            </a:r>
          </a:p>
          <a:p>
            <a:pPr marL="0" indent="0"/>
            <a:r>
              <a:rPr lang="en-US" sz="2000" b="0" dirty="0"/>
              <a:t>Results (Y/N/A): unanimous consent</a:t>
            </a:r>
          </a:p>
          <a:p>
            <a:pPr marL="0" indent="0"/>
            <a:endParaRPr lang="en-US" sz="2000" b="0" dirty="0"/>
          </a:p>
          <a:p>
            <a:pPr marL="0" indent="0"/>
            <a:r>
              <a:rPr lang="en-US" sz="1600" b="0" dirty="0"/>
              <a:t>Results from the May 27 (Y/N/A): 13/0/3</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356208695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11-20-0788 CR for LB249-Trigger frame (Dibakar Das)</a:t>
            </a:r>
          </a:p>
          <a:p>
            <a:pPr marL="0" indent="0"/>
            <a:endParaRPr lang="en-US" sz="1800" dirty="0"/>
          </a:p>
          <a:p>
            <a:pPr marL="0" indent="0"/>
            <a:r>
              <a:rPr lang="en-US" sz="2000" dirty="0"/>
              <a:t>Motion </a:t>
            </a:r>
            <a:r>
              <a:rPr lang="en-US" sz="2000" b="0" dirty="0"/>
              <a:t>(202006-09):</a:t>
            </a:r>
            <a:endParaRPr lang="en-US" sz="2000" dirty="0"/>
          </a:p>
          <a:p>
            <a:pPr marL="0" indent="0"/>
            <a:r>
              <a:rPr lang="en-US" sz="2000" b="0" dirty="0"/>
              <a:t>Move to adopt the resolutions depicted by document 11-20-788r2 for CIDs 3013, 3014, 3015, 3102, 3283, 3355, 3389, 3016, 3017, 3827, 3888, 3324, 3434, 3962, 3287, 3435, 4004 and 4005</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Ganesh Venkatesan</a:t>
            </a: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June 3rd (Y/N/A): 12/0/1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372124381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11-20-806 lb249-cids</a:t>
            </a:r>
          </a:p>
          <a:p>
            <a:pPr marL="0" indent="0"/>
            <a:endParaRPr lang="en-US" sz="1800" dirty="0"/>
          </a:p>
          <a:p>
            <a:pPr marL="0" indent="0"/>
            <a:r>
              <a:rPr lang="en-US" sz="2000" dirty="0"/>
              <a:t>Motion </a:t>
            </a:r>
            <a:r>
              <a:rPr lang="en-US" sz="2000" b="0" dirty="0"/>
              <a:t>(202006-10):</a:t>
            </a:r>
            <a:endParaRPr lang="en-US" sz="2000" dirty="0"/>
          </a:p>
          <a:p>
            <a:pPr marL="0" indent="0"/>
            <a:r>
              <a:rPr lang="en-US" sz="2000" b="0" dirty="0"/>
              <a:t>Move to adopt the resolutions depicted by document 11-20-806r1 for CIDs 3357 and 3523</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Nehru Bhandaru </a:t>
            </a: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June 10</a:t>
            </a:r>
            <a:r>
              <a:rPr lang="en-US" sz="1600" b="0" baseline="30000" dirty="0"/>
              <a:t>th</a:t>
            </a:r>
            <a:r>
              <a:rPr lang="en-US" sz="1600" b="0" dirty="0"/>
              <a:t>  (Y/N/A): 14/0/0</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76460252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p:txBody>
          <a:bodyPr/>
          <a:lstStyle/>
          <a:p>
            <a:pPr marL="0" indent="0"/>
            <a:r>
              <a:rPr lang="en-US" b="0" dirty="0"/>
              <a:t>Document 11-20/1043 “TGz-telecon-minutes-May-July-2020” posted to Mentor July 12</a:t>
            </a:r>
            <a:r>
              <a:rPr lang="en-US" b="0" baseline="30000" dirty="0"/>
              <a:t>th</a:t>
            </a:r>
            <a:r>
              <a:rPr lang="en-US" b="0" dirty="0"/>
              <a:t>  2020</a:t>
            </a:r>
          </a:p>
          <a:p>
            <a:endParaRPr lang="en-US" dirty="0"/>
          </a:p>
          <a:p>
            <a:r>
              <a:rPr lang="en-US" dirty="0"/>
              <a:t>Motion (</a:t>
            </a:r>
            <a:r>
              <a:rPr lang="en-US" b="0" dirty="0"/>
              <a:t>202007-01):</a:t>
            </a:r>
          </a:p>
          <a:p>
            <a:pPr marL="0" indent="0"/>
            <a:r>
              <a:rPr lang="en-US" b="0" dirty="0"/>
              <a:t>Move to approve document 11-20/1043r0 as TGaz meeting minutes for the May through July 2020 telecons. </a:t>
            </a:r>
          </a:p>
          <a:p>
            <a:r>
              <a:rPr lang="en-US" b="0" dirty="0"/>
              <a:t>Moved by: Assaf Kasher</a:t>
            </a:r>
          </a:p>
          <a:p>
            <a:r>
              <a:rPr lang="en-US" b="0" dirty="0"/>
              <a:t>Seconded by: Ali Raissinia</a:t>
            </a:r>
          </a:p>
          <a:p>
            <a:r>
              <a:rPr lang="en-US" b="0" dirty="0"/>
              <a:t>Results (Y/N/A): unanimous consent </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331502925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11-20-0800 Resolutions to a few LB249 Comments (Part-5) (Ganesh Venkatesan)</a:t>
            </a:r>
          </a:p>
          <a:p>
            <a:pPr marL="0" indent="0"/>
            <a:endParaRPr lang="en-US" sz="1800" dirty="0"/>
          </a:p>
          <a:p>
            <a:pPr marL="0" indent="0"/>
            <a:r>
              <a:rPr lang="en-US" sz="2000" dirty="0"/>
              <a:t>Motion </a:t>
            </a:r>
            <a:r>
              <a:rPr lang="en-US" sz="2000" b="0" dirty="0"/>
              <a:t>(202007-02):</a:t>
            </a:r>
            <a:endParaRPr lang="en-US" sz="2000" dirty="0"/>
          </a:p>
          <a:p>
            <a:pPr marL="0" indent="0"/>
            <a:r>
              <a:rPr lang="en-US" sz="2000" b="0" dirty="0"/>
              <a:t>Move to adopt the resolutions depicted by document 11-20-0800r1 for CIDs 3232 and 3440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Ali Raissinia</a:t>
            </a:r>
            <a:endParaRPr lang="en-US" sz="2000" b="0" dirty="0">
              <a:solidFill>
                <a:schemeClr val="bg2">
                  <a:lumMod val="20000"/>
                  <a:lumOff val="80000"/>
                </a:schemeClr>
              </a:solidFill>
            </a:endParaRPr>
          </a:p>
          <a:p>
            <a:pPr marL="0" indent="0"/>
            <a:r>
              <a:rPr lang="en-US" sz="2000" b="0" dirty="0"/>
              <a:t>Second: Assaf Kasher </a:t>
            </a:r>
          </a:p>
          <a:p>
            <a:pPr marL="0" indent="0"/>
            <a:r>
              <a:rPr lang="en-US" sz="2000" b="0" dirty="0"/>
              <a:t>Results (Y/N/A): unanimous consent </a:t>
            </a:r>
          </a:p>
          <a:p>
            <a:pPr marL="0" indent="0"/>
            <a:endParaRPr lang="en-US" sz="2000" b="0" dirty="0"/>
          </a:p>
          <a:p>
            <a:pPr marL="0" indent="0"/>
            <a:r>
              <a:rPr lang="en-US" sz="1600" b="0" dirty="0"/>
              <a:t>Results from the July 1</a:t>
            </a:r>
            <a:r>
              <a:rPr lang="en-US" sz="1600" b="0" baseline="30000" dirty="0"/>
              <a:t>st</a:t>
            </a:r>
            <a:r>
              <a:rPr lang="en-US" sz="1600" b="0" dirty="0"/>
              <a:t>   (Y/N/A): 12/1/3</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53068972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Text Changes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11-20-0889r3 protected-</a:t>
            </a:r>
            <a:r>
              <a:rPr lang="en-US" sz="1800" b="0" dirty="0" err="1"/>
              <a:t>lmr</a:t>
            </a:r>
            <a:r>
              <a:rPr lang="en-US" sz="1800" b="0" dirty="0"/>
              <a:t>-replay-counter (Nehru Bhandaru)</a:t>
            </a:r>
          </a:p>
          <a:p>
            <a:pPr marL="0" indent="0"/>
            <a:endParaRPr lang="en-US" sz="1800" dirty="0"/>
          </a:p>
          <a:p>
            <a:pPr marL="0" indent="0"/>
            <a:r>
              <a:rPr lang="en-US" sz="2000" dirty="0"/>
              <a:t>Motion </a:t>
            </a:r>
            <a:r>
              <a:rPr lang="en-US" sz="2000" b="0" dirty="0"/>
              <a:t>(202007-03):</a:t>
            </a:r>
            <a:endParaRPr lang="en-US" sz="2000" dirty="0">
              <a:solidFill>
                <a:schemeClr val="tx1"/>
              </a:solidFill>
            </a:endParaRPr>
          </a:p>
          <a:p>
            <a:pPr marL="0" indent="0"/>
            <a:r>
              <a:rPr lang="en-US" sz="2000" b="0" dirty="0">
                <a:solidFill>
                  <a:schemeClr val="tx1"/>
                </a:solidFill>
              </a:rPr>
              <a:t>Move to adopt document 11-20-0889r3 into the 802.11az draft</a:t>
            </a:r>
            <a:r>
              <a:rPr lang="en-GB" sz="2000" b="0" dirty="0">
                <a:solidFill>
                  <a:schemeClr val="tx1"/>
                </a:solidFill>
              </a:rPr>
              <a:t>, </a:t>
            </a:r>
            <a:r>
              <a:rPr lang="en-US" sz="2000" b="0" dirty="0">
                <a:solidFill>
                  <a:schemeClr val="tx1"/>
                </a:solidFill>
              </a:rPr>
              <a:t>instruct the technical editor to incorporate it in the P802.11az draft amendment text and empower the editor to perform editorial changes. </a:t>
            </a:r>
          </a:p>
          <a:p>
            <a:pPr marL="0" indent="0"/>
            <a:endParaRPr lang="en-US" sz="2000" b="0" dirty="0"/>
          </a:p>
          <a:p>
            <a:pPr marL="0" indent="0"/>
            <a:r>
              <a:rPr lang="en-US" sz="2000" b="0" dirty="0"/>
              <a:t>Moved: Nehru Bhandaru</a:t>
            </a:r>
            <a:endParaRPr lang="en-US" sz="2000" b="0" dirty="0">
              <a:solidFill>
                <a:schemeClr val="bg2">
                  <a:lumMod val="20000"/>
                  <a:lumOff val="80000"/>
                </a:schemeClr>
              </a:solidFill>
            </a:endParaRPr>
          </a:p>
          <a:p>
            <a:pPr marL="0" indent="0"/>
            <a:r>
              <a:rPr lang="en-US" sz="2000" b="0" dirty="0"/>
              <a:t>Second: Ali Raissinia</a:t>
            </a:r>
          </a:p>
          <a:p>
            <a:pPr marL="0" indent="0"/>
            <a:r>
              <a:rPr lang="en-US" sz="2000" b="0" dirty="0"/>
              <a:t>Results (Y/N/A): unanimous consent </a:t>
            </a:r>
          </a:p>
          <a:p>
            <a:pPr marL="0" indent="0"/>
            <a:endParaRPr lang="en-US" sz="2000" b="0" dirty="0"/>
          </a:p>
          <a:p>
            <a:pPr marL="0" indent="0"/>
            <a:r>
              <a:rPr lang="en-US" sz="1600" b="0" dirty="0"/>
              <a:t>Results from the June 17</a:t>
            </a:r>
            <a:r>
              <a:rPr lang="en-US" sz="1600" b="0" baseline="30000" dirty="0"/>
              <a:t>th</a:t>
            </a:r>
            <a:r>
              <a:rPr lang="en-US" sz="1600" b="0" dirty="0"/>
              <a:t>  (Y/N/A): 15/0/3</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325386993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July plenary</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11-20-0698 LB249-CID3940-resolution (Solomon Trainin)</a:t>
            </a:r>
          </a:p>
          <a:p>
            <a:pPr marL="0" indent="0"/>
            <a:endParaRPr lang="en-US" sz="1800" dirty="0"/>
          </a:p>
          <a:p>
            <a:pPr marL="0" indent="0"/>
            <a:r>
              <a:rPr lang="en-US" sz="2000" dirty="0"/>
              <a:t>Motion </a:t>
            </a:r>
            <a:r>
              <a:rPr lang="en-US" sz="2000" b="0" dirty="0"/>
              <a:t>(202007-04):</a:t>
            </a:r>
            <a:endParaRPr lang="en-US" sz="2000" dirty="0"/>
          </a:p>
          <a:p>
            <a:pPr marL="0" indent="0"/>
            <a:r>
              <a:rPr lang="en-US" sz="2000" b="0" dirty="0"/>
              <a:t>Move to adopt the resolutions depicted by document 11-20-0698r2 for CIDs 3940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Assaf Kasher</a:t>
            </a:r>
          </a:p>
          <a:p>
            <a:pPr marL="0" indent="0"/>
            <a:r>
              <a:rPr lang="en-US" sz="2000" b="0" dirty="0"/>
              <a:t>Second: Ali Raissinia</a:t>
            </a:r>
          </a:p>
          <a:p>
            <a:pPr marL="0" indent="0"/>
            <a:r>
              <a:rPr lang="en-US" sz="2000" b="0" dirty="0"/>
              <a:t>Results (Y/N/A): unanimous consent</a:t>
            </a:r>
          </a:p>
          <a:p>
            <a:pPr marL="0" indent="0"/>
            <a:endParaRPr lang="en-US" sz="2000" b="0" dirty="0"/>
          </a:p>
          <a:p>
            <a:pPr marL="0" indent="0"/>
            <a:r>
              <a:rPr lang="en-US" sz="1600" b="0" dirty="0"/>
              <a:t>Results from the July 15</a:t>
            </a:r>
            <a:r>
              <a:rPr lang="en-US" sz="1600" b="0" baseline="30000" dirty="0"/>
              <a:t>th</a:t>
            </a:r>
            <a:r>
              <a:rPr lang="en-US" sz="1600" b="0" dirty="0"/>
              <a:t>  (Y/N/A): 21/1/25</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265281039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16E20F-0EC1-4567-827B-6FF1AF8836B2}"/>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79CFF188-344A-49C7-B5D2-FFF5818B34EE}"/>
              </a:ext>
            </a:extLst>
          </p:cNvPr>
          <p:cNvSpPr>
            <a:spLocks noGrp="1"/>
          </p:cNvSpPr>
          <p:nvPr>
            <p:ph idx="1"/>
          </p:nvPr>
        </p:nvSpPr>
        <p:spPr/>
        <p:txBody>
          <a:bodyPr/>
          <a:lstStyle/>
          <a:p>
            <a:pPr algn="ctr"/>
            <a:endParaRPr lang="en-US" sz="6000" dirty="0"/>
          </a:p>
          <a:p>
            <a:pPr algn="ctr"/>
            <a:r>
              <a:rPr lang="en-US" sz="6000" dirty="0"/>
              <a:t>Backup </a:t>
            </a:r>
          </a:p>
        </p:txBody>
      </p:sp>
      <p:sp>
        <p:nvSpPr>
          <p:cNvPr id="4" name="Slide Number Placeholder 3">
            <a:extLst>
              <a:ext uri="{FF2B5EF4-FFF2-40B4-BE49-F238E27FC236}">
                <a16:creationId xmlns:a16="http://schemas.microsoft.com/office/drawing/2014/main" id="{EB09FABB-BEAE-4254-B6E2-8207EED38AF4}"/>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119FBC5A-8A9C-4AB5-B0FC-96D028943F0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BD777B9-FCDA-4CC0-91E1-6D7B4CACBD26}"/>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210739494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29</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Oct.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387392-937F-4037-A824-65006EC5E731}"/>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F1E13A79-E876-4AAF-94EC-5E579D29B587}"/>
              </a:ext>
            </a:extLst>
          </p:cNvPr>
          <p:cNvSpPr>
            <a:spLocks noGrp="1"/>
          </p:cNvSpPr>
          <p:nvPr>
            <p:ph idx="1"/>
          </p:nvPr>
        </p:nvSpPr>
        <p:spPr/>
        <p:txBody>
          <a:bodyPr/>
          <a:lstStyle/>
          <a:p>
            <a:pPr marL="0" indent="0"/>
            <a:r>
              <a:rPr lang="en-US" b="0" dirty="0"/>
              <a:t>Document 11-20/140 “Meeting Minutes January 2020 session” posted to Mentor January 13</a:t>
            </a:r>
            <a:r>
              <a:rPr lang="en-US" b="0" baseline="30000" dirty="0"/>
              <a:t>th</a:t>
            </a:r>
            <a:r>
              <a:rPr lang="en-US" b="0" dirty="0"/>
              <a:t>  2020</a:t>
            </a:r>
          </a:p>
          <a:p>
            <a:endParaRPr lang="en-US" dirty="0"/>
          </a:p>
          <a:p>
            <a:r>
              <a:rPr lang="en-US" dirty="0"/>
              <a:t>Motion (</a:t>
            </a:r>
            <a:r>
              <a:rPr lang="en-US" b="0" dirty="0"/>
              <a:t>202005-01):</a:t>
            </a:r>
          </a:p>
          <a:p>
            <a:pPr marL="0" indent="0"/>
            <a:r>
              <a:rPr lang="en-US" b="0" dirty="0"/>
              <a:t>Move to approve document 11-20/140r0 as </a:t>
            </a:r>
            <a:r>
              <a:rPr lang="en-US" b="0" dirty="0" err="1"/>
              <a:t>TGaz</a:t>
            </a:r>
            <a:r>
              <a:rPr lang="en-US" b="0" dirty="0"/>
              <a:t> meeting minutes for the Jan. 2020 meeting. </a:t>
            </a:r>
          </a:p>
          <a:p>
            <a:r>
              <a:rPr lang="en-US" b="0" dirty="0"/>
              <a:t>Moved by: Assaf Kasher</a:t>
            </a:r>
          </a:p>
          <a:p>
            <a:r>
              <a:rPr lang="en-US" b="0" dirty="0"/>
              <a:t>Seconded by: Ganesh Venkatesan</a:t>
            </a:r>
          </a:p>
          <a:p>
            <a:r>
              <a:rPr lang="en-US" b="0" dirty="0"/>
              <a:t>Results (Y/N/A): unanimous consent</a:t>
            </a:r>
          </a:p>
          <a:p>
            <a:endParaRPr lang="en-US" dirty="0"/>
          </a:p>
          <a:p>
            <a:endParaRPr lang="en-US" dirty="0"/>
          </a:p>
        </p:txBody>
      </p:sp>
      <p:sp>
        <p:nvSpPr>
          <p:cNvPr id="4" name="Slide Number Placeholder 3">
            <a:extLst>
              <a:ext uri="{FF2B5EF4-FFF2-40B4-BE49-F238E27FC236}">
                <a16:creationId xmlns:a16="http://schemas.microsoft.com/office/drawing/2014/main" id="{CE16C39F-3106-47D7-9BBC-2EEE9E690072}"/>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BC61F111-4386-426B-B21A-99C55EF853F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5ADC833-3CDC-44B4-A29F-46836FDE8E60}"/>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66441436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22120B-196D-4955-990F-1674C2EFF9A1}"/>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FF0A2C3E-E7ED-480D-9245-2494EBE5EE06}"/>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5B94B5AB-4CA3-4350-A70F-7DAC056A5883}"/>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FE421DE9-A360-4575-9974-E2EB2388963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8E89D0E-E64C-4B93-83E1-2F33168E3F2D}"/>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334003173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p:txBody>
          <a:bodyPr/>
          <a:lstStyle/>
          <a:p>
            <a:pPr marL="0" indent="0"/>
            <a:r>
              <a:rPr lang="en-US" b="0" dirty="0"/>
              <a:t>Document 11-20/0847 “TGaz-Plenary-telecons-minutes-May-July-2020” posted to Mentor June 2</a:t>
            </a:r>
            <a:r>
              <a:rPr lang="en-US" b="0" baseline="30000" dirty="0"/>
              <a:t>nd</a:t>
            </a:r>
            <a:r>
              <a:rPr lang="en-US" b="0" dirty="0"/>
              <a:t> 2020</a:t>
            </a:r>
          </a:p>
          <a:p>
            <a:endParaRPr lang="en-US" dirty="0"/>
          </a:p>
          <a:p>
            <a:r>
              <a:rPr lang="en-US" dirty="0"/>
              <a:t>Motion (</a:t>
            </a:r>
            <a:r>
              <a:rPr lang="en-US" b="0" dirty="0"/>
              <a:t>202008-01):</a:t>
            </a:r>
          </a:p>
          <a:p>
            <a:pPr marL="0" indent="0"/>
            <a:r>
              <a:rPr lang="en-US" b="0" dirty="0"/>
              <a:t>Move to approve document 11-20/0847r0 as TGaz meeting minutes for the </a:t>
            </a:r>
            <a:r>
              <a:rPr lang="en-US" b="0" dirty="0" err="1"/>
              <a:t>TGaz</a:t>
            </a:r>
            <a:r>
              <a:rPr lang="en-US" b="0" dirty="0"/>
              <a:t> plenary meetings running between May to July 2020. </a:t>
            </a:r>
          </a:p>
          <a:p>
            <a:pPr marL="0" indent="0"/>
            <a:endParaRPr lang="en-US" b="0" dirty="0"/>
          </a:p>
          <a:p>
            <a:r>
              <a:rPr lang="en-US" b="0" dirty="0"/>
              <a:t>Moved by: Assaf Kasher</a:t>
            </a:r>
          </a:p>
          <a:p>
            <a:r>
              <a:rPr lang="en-US" b="0" dirty="0"/>
              <a:t>Seconded by: Roy Want</a:t>
            </a:r>
          </a:p>
          <a:p>
            <a:r>
              <a:rPr lang="en-US" b="0" dirty="0"/>
              <a:t>Results (Y/N/A): unanimous consent</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238882858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p:txBody>
          <a:bodyPr/>
          <a:lstStyle/>
          <a:p>
            <a:pPr marL="0" indent="0"/>
            <a:r>
              <a:rPr lang="en-US" b="0" dirty="0"/>
              <a:t>Document 11-20/1195 “TGz-meeting-minutes-July-15-2020-telecon-plenary” posted to Mentor Aug. 7th  2020</a:t>
            </a:r>
          </a:p>
          <a:p>
            <a:endParaRPr lang="en-US" dirty="0"/>
          </a:p>
          <a:p>
            <a:r>
              <a:rPr lang="en-US" dirty="0"/>
              <a:t>Motion (</a:t>
            </a:r>
            <a:r>
              <a:rPr lang="en-US" b="0" dirty="0"/>
              <a:t>202008-02):</a:t>
            </a:r>
          </a:p>
          <a:p>
            <a:pPr marL="0" indent="0"/>
            <a:r>
              <a:rPr lang="en-US" b="0" dirty="0"/>
              <a:t>Move to approve document 11-20/1195r0 as TGaz meeting minutes for the July 15 telecon. </a:t>
            </a:r>
          </a:p>
          <a:p>
            <a:r>
              <a:rPr lang="en-US" b="0" dirty="0"/>
              <a:t>Moved by: Assaf Kasher</a:t>
            </a:r>
          </a:p>
          <a:p>
            <a:r>
              <a:rPr lang="en-US" b="0" dirty="0"/>
              <a:t>Seconded by: Roy Want </a:t>
            </a:r>
          </a:p>
          <a:p>
            <a:r>
              <a:rPr lang="en-US" b="0" dirty="0"/>
              <a:t>Results (Y/N/A): Unanimous consent</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27855556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Text Changes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11-20-0963r2 cid-3880-kdk-hltk (Nehru Bhandaru)</a:t>
            </a:r>
          </a:p>
          <a:p>
            <a:pPr marL="0" indent="0"/>
            <a:endParaRPr lang="en-US" sz="1800" dirty="0"/>
          </a:p>
          <a:p>
            <a:pPr marL="0" indent="0"/>
            <a:r>
              <a:rPr lang="en-US" sz="2000" dirty="0"/>
              <a:t>Motion </a:t>
            </a:r>
            <a:r>
              <a:rPr lang="en-US" sz="2000" b="0" dirty="0"/>
              <a:t>(202008-03):</a:t>
            </a:r>
            <a:endParaRPr lang="en-US" sz="2000" dirty="0">
              <a:solidFill>
                <a:schemeClr val="tx1"/>
              </a:solidFill>
            </a:endParaRPr>
          </a:p>
          <a:p>
            <a:pPr marL="0" indent="0"/>
            <a:r>
              <a:rPr lang="en-US" sz="2000" b="0" dirty="0"/>
              <a:t>Move to adopt the resolutions depicted by document 11-20-0963r2 for CID 3880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Ali Raissinia</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July 22</a:t>
            </a:r>
            <a:r>
              <a:rPr lang="en-US" sz="1600" b="0" baseline="30000" dirty="0"/>
              <a:t>nd</a:t>
            </a:r>
            <a:r>
              <a:rPr lang="en-US" sz="1600" b="0" dirty="0"/>
              <a:t> (Y/N/A): unanimous consent</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54988607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11-20-1106 </a:t>
            </a:r>
            <a:r>
              <a:rPr lang="en-US" sz="1800" b="0" dirty="0" err="1"/>
              <a:t>rsnxe</a:t>
            </a:r>
            <a:r>
              <a:rPr lang="en-US" sz="1800" b="0" dirty="0"/>
              <a:t>-in-</a:t>
            </a:r>
            <a:r>
              <a:rPr lang="en-US" sz="1800" b="0" dirty="0" err="1"/>
              <a:t>pasn</a:t>
            </a:r>
            <a:r>
              <a:rPr lang="en-US" sz="1800" b="0" dirty="0"/>
              <a:t> (Nehru Bhandaru)</a:t>
            </a:r>
          </a:p>
          <a:p>
            <a:pPr marL="0" indent="0"/>
            <a:endParaRPr lang="en-US" sz="1800" dirty="0"/>
          </a:p>
          <a:p>
            <a:pPr marL="0" indent="0"/>
            <a:r>
              <a:rPr lang="en-US" sz="2000" dirty="0"/>
              <a:t>Motion </a:t>
            </a:r>
            <a:r>
              <a:rPr lang="en-US" sz="2000" b="0" dirty="0"/>
              <a:t>(202008-04):</a:t>
            </a:r>
            <a:endParaRPr lang="en-US" sz="2000" dirty="0"/>
          </a:p>
          <a:p>
            <a:pPr marL="0" indent="0"/>
            <a:r>
              <a:rPr lang="en-US" sz="2000" b="0" dirty="0"/>
              <a:t>Move to adopt the draft text changes depicted by document 11-20-1106r0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Ali Raissinia</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July 29</a:t>
            </a:r>
            <a:r>
              <a:rPr lang="en-US" sz="1600" b="0" baseline="30000" dirty="0"/>
              <a:t>th</a:t>
            </a:r>
            <a:r>
              <a:rPr lang="en-US" sz="1600" b="0" dirty="0"/>
              <a:t>  (Y/N/A): 16/0/3</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2798650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16E20F-0EC1-4567-827B-6FF1AF8836B2}"/>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79CFF188-344A-49C7-B5D2-FFF5818B34EE}"/>
              </a:ext>
            </a:extLst>
          </p:cNvPr>
          <p:cNvSpPr>
            <a:spLocks noGrp="1"/>
          </p:cNvSpPr>
          <p:nvPr>
            <p:ph idx="1"/>
          </p:nvPr>
        </p:nvSpPr>
        <p:spPr/>
        <p:txBody>
          <a:bodyPr/>
          <a:lstStyle/>
          <a:p>
            <a:pPr algn="ctr"/>
            <a:endParaRPr lang="en-US" sz="6000" dirty="0"/>
          </a:p>
          <a:p>
            <a:pPr algn="ctr"/>
            <a:r>
              <a:rPr lang="en-US" sz="6000" dirty="0"/>
              <a:t>Backup </a:t>
            </a:r>
          </a:p>
        </p:txBody>
      </p:sp>
      <p:sp>
        <p:nvSpPr>
          <p:cNvPr id="4" name="Slide Number Placeholder 3">
            <a:extLst>
              <a:ext uri="{FF2B5EF4-FFF2-40B4-BE49-F238E27FC236}">
                <a16:creationId xmlns:a16="http://schemas.microsoft.com/office/drawing/2014/main" id="{EB09FABB-BEAE-4254-B6E2-8207EED38AF4}"/>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119FBC5A-8A9C-4AB5-B0FC-96D028943F0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BD777B9-FCDA-4CC0-91E1-6D7B4CACBD26}"/>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71264471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36</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Oct. 2020</a:t>
            </a:r>
            <a:endParaRPr lang="en-GB"/>
          </a:p>
        </p:txBody>
      </p:sp>
    </p:spTree>
    <p:extLst>
      <p:ext uri="{BB962C8B-B14F-4D97-AF65-F5344CB8AC3E}">
        <p14:creationId xmlns:p14="http://schemas.microsoft.com/office/powerpoint/2010/main" val="332233248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22120B-196D-4955-990F-1674C2EFF9A1}"/>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FF0A2C3E-E7ED-480D-9245-2494EBE5EE06}"/>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5B94B5AB-4CA3-4350-A70F-7DAC056A5883}"/>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FE421DE9-A360-4575-9974-E2EB2388963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8E89D0E-E64C-4B93-83E1-2F33168E3F2D}"/>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299725933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11-20-1186 PFTM use clarification (Nehru Bhandaru) </a:t>
            </a:r>
          </a:p>
          <a:p>
            <a:pPr marL="0" indent="0"/>
            <a:endParaRPr lang="en-US" sz="1800" dirty="0"/>
          </a:p>
          <a:p>
            <a:pPr marL="0" indent="0"/>
            <a:r>
              <a:rPr lang="en-US" sz="2000" dirty="0"/>
              <a:t>Motion </a:t>
            </a:r>
            <a:r>
              <a:rPr lang="en-US" sz="2000" b="0" dirty="0"/>
              <a:t>(202009-01):</a:t>
            </a:r>
            <a:endParaRPr lang="en-US" sz="2000" dirty="0"/>
          </a:p>
          <a:p>
            <a:pPr marL="0" indent="0"/>
            <a:r>
              <a:rPr lang="en-US" sz="2000" b="0" dirty="0"/>
              <a:t>Move to adopt the draft text changes depicted by document 11-20-1186r0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Nehru Bhandaru</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approval</a:t>
            </a:r>
          </a:p>
          <a:p>
            <a:pPr marL="0" indent="0"/>
            <a:endParaRPr lang="en-US" sz="2000" b="0" dirty="0"/>
          </a:p>
          <a:p>
            <a:pPr marL="0" indent="0"/>
            <a:r>
              <a:rPr lang="en-US" sz="1600" b="0" dirty="0"/>
              <a:t>Results from the Aug. 19</a:t>
            </a:r>
            <a:r>
              <a:rPr lang="en-US" sz="1600" b="0" baseline="30000" dirty="0"/>
              <a:t>th</a:t>
            </a:r>
            <a:r>
              <a:rPr lang="en-US" sz="1600" b="0" dirty="0"/>
              <a:t> telecon (Y/N/A): 14/0/3</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04540308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11-20-1189 LB249 CR for various comments (Jonathan Segev)</a:t>
            </a:r>
          </a:p>
          <a:p>
            <a:pPr marL="0" indent="0"/>
            <a:endParaRPr lang="en-US" sz="1800" dirty="0"/>
          </a:p>
          <a:p>
            <a:pPr marL="0" indent="0"/>
            <a:r>
              <a:rPr lang="en-US" sz="2000" dirty="0"/>
              <a:t>Motion </a:t>
            </a:r>
            <a:r>
              <a:rPr lang="en-US" sz="2000" b="0" dirty="0"/>
              <a:t>(202009-02):</a:t>
            </a:r>
            <a:endParaRPr lang="en-US" sz="2000" dirty="0">
              <a:solidFill>
                <a:schemeClr val="tx1"/>
              </a:solidFill>
            </a:endParaRPr>
          </a:p>
          <a:p>
            <a:pPr marL="0" indent="0"/>
            <a:r>
              <a:rPr lang="en-US" sz="2000" b="0" dirty="0"/>
              <a:t>Move to adopt the resolutions depicted by document 11-20-1189r3 for CIDs 3094,3095, 3212, 3941, 3618, 3762, 3764, and 3825</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Ali Raissinia </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unanimous approval</a:t>
            </a:r>
          </a:p>
          <a:p>
            <a:pPr marL="0" indent="0"/>
            <a:endParaRPr lang="en-US" sz="2000" b="0" dirty="0"/>
          </a:p>
          <a:p>
            <a:pPr marL="0" indent="0"/>
            <a:r>
              <a:rPr lang="en-US" sz="1600" b="0" dirty="0"/>
              <a:t>Results from the Aug. 19</a:t>
            </a:r>
            <a:r>
              <a:rPr lang="en-US" sz="1600" b="0" baseline="30000" dirty="0"/>
              <a:t>th</a:t>
            </a:r>
            <a:r>
              <a:rPr lang="en-US" sz="1600" b="0" dirty="0"/>
              <a:t> (Y/N/A): 13/0/2</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1869181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B27E95-98CB-4807-9888-907659D0C39B}"/>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41822C72-A60C-4550-B9D3-34EC13377427}"/>
              </a:ext>
            </a:extLst>
          </p:cNvPr>
          <p:cNvSpPr>
            <a:spLocks noGrp="1"/>
          </p:cNvSpPr>
          <p:nvPr>
            <p:ph idx="1"/>
          </p:nvPr>
        </p:nvSpPr>
        <p:spPr/>
        <p:txBody>
          <a:bodyPr/>
          <a:lstStyle/>
          <a:p>
            <a:pPr marL="0" indent="0"/>
            <a:r>
              <a:rPr lang="en-US" b="0" dirty="0"/>
              <a:t>Document 11-20/249 “</a:t>
            </a:r>
            <a:r>
              <a:rPr lang="en-US" b="0" dirty="0" err="1"/>
              <a:t>TGaz</a:t>
            </a:r>
            <a:r>
              <a:rPr lang="en-US" b="0" dirty="0"/>
              <a:t> telecon minutes January 8</a:t>
            </a:r>
            <a:r>
              <a:rPr lang="en-US" b="0" baseline="30000" dirty="0"/>
              <a:t>th</a:t>
            </a:r>
            <a:r>
              <a:rPr lang="en-US" b="0" dirty="0"/>
              <a:t> 2020” posted to Mentor January 29</a:t>
            </a:r>
            <a:r>
              <a:rPr lang="en-US" b="0" baseline="30000" dirty="0"/>
              <a:t>th</a:t>
            </a:r>
            <a:r>
              <a:rPr lang="en-US" b="0" dirty="0"/>
              <a:t> 2020.</a:t>
            </a:r>
          </a:p>
          <a:p>
            <a:endParaRPr lang="en-US" dirty="0"/>
          </a:p>
          <a:p>
            <a:r>
              <a:rPr lang="en-US" dirty="0"/>
              <a:t>Motion (</a:t>
            </a:r>
            <a:r>
              <a:rPr lang="en-US" b="0" dirty="0"/>
              <a:t>202005-02):</a:t>
            </a:r>
          </a:p>
          <a:p>
            <a:pPr marL="0" indent="0"/>
            <a:r>
              <a:rPr lang="en-US" b="0" dirty="0"/>
              <a:t>Move to approve document 11-20/249r0 as </a:t>
            </a:r>
            <a:r>
              <a:rPr lang="en-US" b="0" dirty="0" err="1"/>
              <a:t>TGaz</a:t>
            </a:r>
            <a:r>
              <a:rPr lang="en-US" b="0" dirty="0"/>
              <a:t> meeting minutes for the Jan. 8</a:t>
            </a:r>
            <a:r>
              <a:rPr lang="en-US" b="0" baseline="30000" dirty="0"/>
              <a:t>th</a:t>
            </a:r>
            <a:r>
              <a:rPr lang="en-US" b="0" dirty="0"/>
              <a:t> 2020 telecon. </a:t>
            </a:r>
          </a:p>
          <a:p>
            <a:r>
              <a:rPr lang="en-US" b="0" dirty="0"/>
              <a:t>Moved by: Assaf Kasher</a:t>
            </a:r>
          </a:p>
          <a:p>
            <a:r>
              <a:rPr lang="en-US" b="0" dirty="0"/>
              <a:t>Seconded by: Ganesh Venkatesan</a:t>
            </a:r>
          </a:p>
          <a:p>
            <a:r>
              <a:rPr lang="en-US" b="0" dirty="0"/>
              <a:t>Results (Y/N/A): Unanimous consent</a:t>
            </a:r>
          </a:p>
          <a:p>
            <a:endParaRPr lang="en-US" dirty="0"/>
          </a:p>
          <a:p>
            <a:endParaRPr lang="en-US" dirty="0"/>
          </a:p>
        </p:txBody>
      </p:sp>
      <p:sp>
        <p:nvSpPr>
          <p:cNvPr id="4" name="Slide Number Placeholder 3">
            <a:extLst>
              <a:ext uri="{FF2B5EF4-FFF2-40B4-BE49-F238E27FC236}">
                <a16:creationId xmlns:a16="http://schemas.microsoft.com/office/drawing/2014/main" id="{0FC66B00-1056-4BDC-A19A-07716CA173D3}"/>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7C0C5A38-A33A-432C-AA5A-52810CC6D32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4F8C1237-005E-4C22-923F-25C9690D5B2A}"/>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386588011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11-20-1257	LB249 CR for various comments (Jonathan Segev)</a:t>
            </a:r>
          </a:p>
          <a:p>
            <a:pPr marL="0" indent="0"/>
            <a:endParaRPr lang="en-US" sz="1800" dirty="0"/>
          </a:p>
          <a:p>
            <a:pPr marL="0" indent="0"/>
            <a:r>
              <a:rPr lang="en-US" sz="2000" dirty="0"/>
              <a:t>Motion </a:t>
            </a:r>
            <a:r>
              <a:rPr lang="en-US" sz="2000" b="0" dirty="0"/>
              <a:t>(202009-03):</a:t>
            </a:r>
            <a:endParaRPr lang="en-US" sz="2000" dirty="0">
              <a:solidFill>
                <a:schemeClr val="tx1"/>
              </a:solidFill>
            </a:endParaRPr>
          </a:p>
          <a:p>
            <a:pPr marL="0" indent="0"/>
            <a:r>
              <a:rPr lang="en-US" sz="2000" b="0" dirty="0"/>
              <a:t>Move to adopt the resolutions depicted by document 11-20-1257r1 for CIDs </a:t>
            </a:r>
            <a:r>
              <a:rPr lang="en-GB" sz="2000" b="0" dirty="0"/>
              <a:t>3758, 3844, 3854, 3855, 3860, 3862, 3863, and 3867,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Ali Raissinia </a:t>
            </a:r>
            <a:endParaRPr lang="en-US" sz="2000" b="0" dirty="0">
              <a:solidFill>
                <a:schemeClr val="bg2">
                  <a:lumMod val="20000"/>
                  <a:lumOff val="80000"/>
                </a:schemeClr>
              </a:solidFill>
            </a:endParaRPr>
          </a:p>
          <a:p>
            <a:pPr marL="0" indent="0"/>
            <a:r>
              <a:rPr lang="en-US" sz="2000" b="0" dirty="0"/>
              <a:t>Second: Assaf Kasher </a:t>
            </a:r>
          </a:p>
          <a:p>
            <a:pPr marL="0" indent="0"/>
            <a:r>
              <a:rPr lang="en-US" sz="2000" b="0" dirty="0"/>
              <a:t>Results (Y/N/A): unanimous consent </a:t>
            </a:r>
          </a:p>
          <a:p>
            <a:pPr marL="0" indent="0"/>
            <a:endParaRPr lang="en-US" sz="2000" b="0" dirty="0"/>
          </a:p>
          <a:p>
            <a:pPr marL="0" indent="0"/>
            <a:r>
              <a:rPr lang="en-US" sz="1600" b="0" dirty="0"/>
              <a:t>Results from the Aug. 26</a:t>
            </a:r>
            <a:r>
              <a:rPr lang="en-US" sz="1600" b="0" baseline="30000" dirty="0"/>
              <a:t>th</a:t>
            </a:r>
            <a:r>
              <a:rPr lang="en-US" sz="1600" b="0" dirty="0"/>
              <a:t> (Y/N/A): 13/0/1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387149696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11-20-1143	LB249-2-editorial-CIDS (Assaf Kasher)</a:t>
            </a:r>
          </a:p>
          <a:p>
            <a:pPr marL="0" indent="0"/>
            <a:endParaRPr lang="en-US" sz="1800" dirty="0"/>
          </a:p>
          <a:p>
            <a:pPr marL="0" indent="0"/>
            <a:r>
              <a:rPr lang="en-US" sz="2000" dirty="0"/>
              <a:t>Motion </a:t>
            </a:r>
            <a:r>
              <a:rPr lang="en-US" sz="2000" b="0" dirty="0"/>
              <a:t>(202009-04):</a:t>
            </a:r>
            <a:endParaRPr lang="en-US" sz="2000" dirty="0">
              <a:solidFill>
                <a:schemeClr val="tx1"/>
              </a:solidFill>
            </a:endParaRPr>
          </a:p>
          <a:p>
            <a:pPr marL="0" indent="0"/>
            <a:r>
              <a:rPr lang="en-US" sz="2000" b="0" dirty="0"/>
              <a:t>Move to adopt the resolutions depicted by document 11-20-1143r1 for CIDs </a:t>
            </a:r>
            <a:r>
              <a:rPr lang="en-GB" sz="2000" b="0" dirty="0"/>
              <a:t>3510 and 3361,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Ali Raissinia</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Aug. 26</a:t>
            </a:r>
            <a:r>
              <a:rPr lang="en-US" sz="1600" b="0" baseline="30000" dirty="0"/>
              <a:t>th</a:t>
            </a:r>
            <a:r>
              <a:rPr lang="en-US" sz="1600" b="0" dirty="0"/>
              <a:t> (Y/N/A): 12/0/2</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07283915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11-20-1196  LB 249 CID Resolution for CIDs 3281 and 3387 (Jonathan Segev) </a:t>
            </a:r>
          </a:p>
          <a:p>
            <a:pPr marL="0" indent="0"/>
            <a:endParaRPr lang="en-US" sz="1800" dirty="0"/>
          </a:p>
          <a:p>
            <a:pPr marL="0" indent="0"/>
            <a:r>
              <a:rPr lang="en-US" sz="2000" dirty="0"/>
              <a:t>Motion </a:t>
            </a:r>
            <a:r>
              <a:rPr lang="en-US" sz="2000" b="0" dirty="0"/>
              <a:t>(202009-05):</a:t>
            </a:r>
            <a:endParaRPr lang="en-US" sz="2000" dirty="0">
              <a:solidFill>
                <a:schemeClr val="tx1"/>
              </a:solidFill>
            </a:endParaRPr>
          </a:p>
          <a:p>
            <a:pPr marL="0" indent="0"/>
            <a:r>
              <a:rPr lang="en-US" sz="2000" b="0" dirty="0"/>
              <a:t>Move to adopt the resolutions depicted by document 11-20-1196r2 for CIDs </a:t>
            </a:r>
            <a:r>
              <a:rPr lang="en-GB" sz="2000" b="0" dirty="0"/>
              <a:t>3281 and 3387,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Ali Raissinia </a:t>
            </a:r>
            <a:endParaRPr lang="en-US" sz="2000" b="0" dirty="0">
              <a:solidFill>
                <a:schemeClr val="bg2">
                  <a:lumMod val="20000"/>
                  <a:lumOff val="80000"/>
                </a:schemeClr>
              </a:solidFill>
            </a:endParaRPr>
          </a:p>
          <a:p>
            <a:pPr marL="0" indent="0"/>
            <a:r>
              <a:rPr lang="en-US" sz="2000" b="0" dirty="0"/>
              <a:t>Second: Nehru Bhandaru </a:t>
            </a:r>
          </a:p>
          <a:p>
            <a:pPr marL="0" indent="0"/>
            <a:r>
              <a:rPr lang="en-US" sz="2000" b="0" dirty="0"/>
              <a:t>Results (Y/N/A): unanimous consent </a:t>
            </a:r>
          </a:p>
          <a:p>
            <a:pPr marL="0" indent="0"/>
            <a:endParaRPr lang="en-US" sz="2000" b="0" dirty="0"/>
          </a:p>
          <a:p>
            <a:pPr marL="0" indent="0"/>
            <a:r>
              <a:rPr lang="en-US" sz="1600" b="0" dirty="0"/>
              <a:t>Results from the Aug. 27</a:t>
            </a:r>
            <a:r>
              <a:rPr lang="en-US" sz="1600" b="0" baseline="30000" dirty="0"/>
              <a:t>th</a:t>
            </a:r>
            <a:r>
              <a:rPr lang="en-US" sz="1600" b="0" dirty="0"/>
              <a:t> (Y/N/A): 7/0/2</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79942700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11-20-1208 Delayed Reporting and Valid Measurements (Christian Berger)</a:t>
            </a:r>
          </a:p>
          <a:p>
            <a:pPr marL="0" indent="0"/>
            <a:endParaRPr lang="en-US" sz="1800" dirty="0"/>
          </a:p>
          <a:p>
            <a:pPr marL="0" indent="0"/>
            <a:r>
              <a:rPr lang="en-US" sz="2000" dirty="0"/>
              <a:t>Motion </a:t>
            </a:r>
            <a:r>
              <a:rPr lang="en-US" sz="2000" b="0" dirty="0"/>
              <a:t>(202009-06):</a:t>
            </a:r>
            <a:endParaRPr lang="en-US" sz="2000" dirty="0">
              <a:solidFill>
                <a:schemeClr val="tx1"/>
              </a:solidFill>
            </a:endParaRPr>
          </a:p>
          <a:p>
            <a:pPr marL="0" indent="0"/>
            <a:r>
              <a:rPr lang="en-US" sz="2000" b="0" dirty="0"/>
              <a:t>Move to adopt the draft text changes depicted by document 11-20-1208r1, instruct the technical editor to incorporate it in the P802.11az draft and grant the editor editorial license. </a:t>
            </a:r>
          </a:p>
          <a:p>
            <a:pPr marL="0" indent="0"/>
            <a:endParaRPr lang="en-US" sz="2000" b="0" dirty="0"/>
          </a:p>
          <a:p>
            <a:pPr marL="0" indent="0"/>
            <a:endParaRPr lang="en-US" sz="2000" b="0" dirty="0"/>
          </a:p>
          <a:p>
            <a:pPr marL="0" indent="0"/>
            <a:r>
              <a:rPr lang="en-US" sz="2000" b="0" dirty="0"/>
              <a:t>Moved: Christian Berger</a:t>
            </a:r>
            <a:endParaRPr lang="en-US" sz="2000" b="0" dirty="0">
              <a:solidFill>
                <a:schemeClr val="bg2">
                  <a:lumMod val="20000"/>
                  <a:lumOff val="80000"/>
                </a:schemeClr>
              </a:solidFill>
            </a:endParaRPr>
          </a:p>
          <a:p>
            <a:pPr marL="0" indent="0"/>
            <a:r>
              <a:rPr lang="en-US" sz="2000" b="0" dirty="0"/>
              <a:t>Second: Roy want</a:t>
            </a:r>
          </a:p>
          <a:p>
            <a:pPr marL="0" indent="0"/>
            <a:r>
              <a:rPr lang="en-US" sz="2000" b="0" dirty="0"/>
              <a:t>Results (Y/N/A): unanimous approval</a:t>
            </a:r>
          </a:p>
          <a:p>
            <a:pPr marL="0" indent="0"/>
            <a:endParaRPr lang="en-US" sz="2000" b="0" dirty="0"/>
          </a:p>
          <a:p>
            <a:pPr marL="0" indent="0"/>
            <a:r>
              <a:rPr lang="en-US" sz="1600" b="0" dirty="0"/>
              <a:t>Results from the Aug. 27</a:t>
            </a:r>
            <a:r>
              <a:rPr lang="en-US" sz="1600" b="0" baseline="30000" dirty="0"/>
              <a:t>th</a:t>
            </a:r>
            <a:r>
              <a:rPr lang="en-US" sz="1600" b="0" dirty="0"/>
              <a:t> (Y/N/A): 8/0/1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409415188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11-20-1219	comment resolution LB249 various (Christian Berger)</a:t>
            </a:r>
          </a:p>
          <a:p>
            <a:pPr marL="0" indent="0"/>
            <a:endParaRPr lang="en-US" sz="1800" dirty="0"/>
          </a:p>
          <a:p>
            <a:pPr marL="0" indent="0"/>
            <a:r>
              <a:rPr lang="en-US" sz="2000" dirty="0"/>
              <a:t>Motion </a:t>
            </a:r>
            <a:r>
              <a:rPr lang="en-US" sz="2000" b="0" dirty="0"/>
              <a:t>(202009-07):</a:t>
            </a:r>
            <a:endParaRPr lang="en-US" sz="2000" dirty="0">
              <a:solidFill>
                <a:schemeClr val="tx1"/>
              </a:solidFill>
            </a:endParaRPr>
          </a:p>
          <a:p>
            <a:pPr marL="0" indent="0"/>
            <a:r>
              <a:rPr lang="en-US" sz="2000" b="0" dirty="0"/>
              <a:t>Move to adopt the resolutions depicted by document 11-20-1219r3 for CIDs 3008, 3884, 3011, 3019, 3105, 3242, 3671, 3119, 4019, 3267, 3268, 3986 and 3987</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Nehru Bhandaru </a:t>
            </a:r>
            <a:endParaRPr lang="en-US" sz="2000" b="0" dirty="0">
              <a:solidFill>
                <a:schemeClr val="bg2">
                  <a:lumMod val="20000"/>
                  <a:lumOff val="80000"/>
                </a:schemeClr>
              </a:solidFill>
            </a:endParaRPr>
          </a:p>
          <a:p>
            <a:pPr marL="0" indent="0"/>
            <a:r>
              <a:rPr lang="en-US" sz="2000" b="0" dirty="0"/>
              <a:t>Second: Christian Berger</a:t>
            </a:r>
          </a:p>
          <a:p>
            <a:pPr marL="0" indent="0"/>
            <a:r>
              <a:rPr lang="en-US" sz="2000" b="0" dirty="0"/>
              <a:t>Results (Y/N/A): unanimous consent</a:t>
            </a:r>
          </a:p>
          <a:p>
            <a:pPr marL="0" indent="0"/>
            <a:endParaRPr lang="en-US" sz="2000" b="0" dirty="0"/>
          </a:p>
          <a:p>
            <a:pPr marL="0" indent="0"/>
            <a:r>
              <a:rPr lang="en-US" sz="1600" b="0" dirty="0"/>
              <a:t>Results from the Sep. 3</a:t>
            </a:r>
            <a:r>
              <a:rPr lang="en-US" sz="1600" b="0" baseline="30000" dirty="0"/>
              <a:t>rd</a:t>
            </a:r>
            <a:r>
              <a:rPr lang="en-US" sz="1600" b="0" dirty="0"/>
              <a:t> (Y/N/A): 11/0/1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38982314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11-20-1225	 LB249 CRS </a:t>
            </a:r>
            <a:r>
              <a:rPr lang="en-US" sz="1800" b="0" dirty="0" err="1"/>
              <a:t>nb</a:t>
            </a:r>
            <a:r>
              <a:rPr lang="en-US" sz="1800" b="0" dirty="0"/>
              <a:t> 0820 (Nehru Bhandaru)</a:t>
            </a:r>
          </a:p>
          <a:p>
            <a:pPr marL="0" indent="0"/>
            <a:endParaRPr lang="en-US" sz="1800" dirty="0"/>
          </a:p>
          <a:p>
            <a:pPr marL="0" indent="0"/>
            <a:r>
              <a:rPr lang="en-US" sz="2000" dirty="0"/>
              <a:t>Motion </a:t>
            </a:r>
            <a:r>
              <a:rPr lang="en-US" sz="2000" b="0" dirty="0"/>
              <a:t>(202009-08):</a:t>
            </a:r>
            <a:endParaRPr lang="en-US" sz="2000" dirty="0">
              <a:solidFill>
                <a:schemeClr val="tx1"/>
              </a:solidFill>
            </a:endParaRPr>
          </a:p>
          <a:p>
            <a:pPr marL="0" indent="0"/>
            <a:r>
              <a:rPr lang="en-US" sz="2000" b="0" dirty="0"/>
              <a:t>Move to adopt the resolutions depicted by document 11-20-1225r4 for CIDs 3132, 3304, 3319, 3388, 3399, 3404, 3453, 3460, 3461, 3520, 3650, 3839, 3974, 3975 and 3988</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Nehru Bhandaru</a:t>
            </a:r>
            <a:endParaRPr lang="en-US" sz="2000" b="0" dirty="0">
              <a:solidFill>
                <a:schemeClr val="bg2">
                  <a:lumMod val="20000"/>
                  <a:lumOff val="80000"/>
                </a:schemeClr>
              </a:solidFill>
            </a:endParaRPr>
          </a:p>
          <a:p>
            <a:pPr marL="0" indent="0"/>
            <a:r>
              <a:rPr lang="en-US" sz="2000" b="0" dirty="0"/>
              <a:t>Second: Christian Berger</a:t>
            </a:r>
          </a:p>
          <a:p>
            <a:pPr marL="0" indent="0"/>
            <a:r>
              <a:rPr lang="en-US" sz="2000" b="0" dirty="0"/>
              <a:t>Results (Y/N/A): unanimous approval. </a:t>
            </a:r>
          </a:p>
          <a:p>
            <a:pPr marL="0" indent="0"/>
            <a:endParaRPr lang="en-US" sz="2000" b="0" dirty="0"/>
          </a:p>
          <a:p>
            <a:pPr marL="0" indent="0"/>
            <a:r>
              <a:rPr lang="en-US" sz="1600" b="0" dirty="0"/>
              <a:t>Results from the Sep. 10</a:t>
            </a:r>
            <a:r>
              <a:rPr lang="en-US" sz="1600" b="0" baseline="30000" dirty="0"/>
              <a:t>th</a:t>
            </a:r>
            <a:r>
              <a:rPr lang="en-US" sz="1600" b="0" dirty="0"/>
              <a:t> (Y/N/A): 13/0/0</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389957463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p:txBody>
          <a:bodyPr/>
          <a:lstStyle/>
          <a:p>
            <a:pPr marL="0" indent="0"/>
            <a:r>
              <a:rPr lang="en-US" b="0" dirty="0"/>
              <a:t>Document 11-20/1335 “Meeting Minutes Aug 19th 2020 Telecon” posted to Mentor Aug. 28th  2020</a:t>
            </a:r>
          </a:p>
          <a:p>
            <a:endParaRPr lang="en-US" dirty="0"/>
          </a:p>
          <a:p>
            <a:r>
              <a:rPr lang="en-US" dirty="0"/>
              <a:t>Motion (</a:t>
            </a:r>
            <a:r>
              <a:rPr lang="en-US" b="0" dirty="0"/>
              <a:t>202010-01):</a:t>
            </a:r>
          </a:p>
          <a:p>
            <a:pPr marL="0" indent="0"/>
            <a:r>
              <a:rPr lang="en-US" b="0" dirty="0"/>
              <a:t>Move to approve document 11-20/1335r0 as TGaz meeting minutes for the August 19</a:t>
            </a:r>
            <a:r>
              <a:rPr lang="en-US" b="0" baseline="30000" dirty="0"/>
              <a:t>th</a:t>
            </a:r>
            <a:r>
              <a:rPr lang="en-US" b="0" dirty="0"/>
              <a:t> telecon. </a:t>
            </a:r>
          </a:p>
          <a:p>
            <a:r>
              <a:rPr lang="en-US" b="0" dirty="0"/>
              <a:t>Moved by: Assaf Kasher</a:t>
            </a:r>
          </a:p>
          <a:p>
            <a:r>
              <a:rPr lang="en-US" b="0" dirty="0"/>
              <a:t>Seconded by: Christian Berger</a:t>
            </a:r>
          </a:p>
          <a:p>
            <a:r>
              <a:rPr lang="en-US" b="0" dirty="0"/>
              <a:t>Results (Y/N/A): 7/0/0</a:t>
            </a:r>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34438147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830391"/>
            <a:ext cx="10361084" cy="4264024"/>
          </a:xfrm>
        </p:spPr>
        <p:txBody>
          <a:bodyPr/>
          <a:lstStyle/>
          <a:p>
            <a:pPr marL="0" indent="0"/>
            <a:r>
              <a:rPr lang="en-US" b="0" dirty="0"/>
              <a:t>Document 11-20/1442 “TGaz-telecon-minutes-July-September-2020” posted to Mentor Sep. 13</a:t>
            </a:r>
            <a:r>
              <a:rPr lang="en-US" b="0" baseline="30000" dirty="0"/>
              <a:t>th</a:t>
            </a:r>
            <a:r>
              <a:rPr lang="en-US" b="0" dirty="0"/>
              <a:t> 2020</a:t>
            </a:r>
          </a:p>
          <a:p>
            <a:endParaRPr lang="en-US" dirty="0"/>
          </a:p>
          <a:p>
            <a:r>
              <a:rPr lang="en-US" dirty="0"/>
              <a:t>Motion (</a:t>
            </a:r>
            <a:r>
              <a:rPr lang="en-US" b="0" dirty="0"/>
              <a:t>202010-02):</a:t>
            </a:r>
          </a:p>
          <a:p>
            <a:pPr marL="0" indent="0"/>
            <a:r>
              <a:rPr lang="en-US" b="0" dirty="0"/>
              <a:t>Move to approve document 11-20/1442r0 as TGaz meeting minutes for telecons running between the July and September IEEE Electronic meeting weeks. </a:t>
            </a:r>
          </a:p>
          <a:p>
            <a:endParaRPr lang="en-US" sz="1100" b="0" dirty="0"/>
          </a:p>
          <a:p>
            <a:r>
              <a:rPr lang="en-US" b="0" dirty="0"/>
              <a:t>Moved by: Assaf Kasher </a:t>
            </a:r>
          </a:p>
          <a:p>
            <a:r>
              <a:rPr lang="en-US" b="0" dirty="0"/>
              <a:t>Seconded by: Roy Want </a:t>
            </a:r>
          </a:p>
          <a:p>
            <a:r>
              <a:rPr lang="en-US" b="0" dirty="0"/>
              <a:t>Results (Y/N/A): unanimous consent </a:t>
            </a:r>
          </a:p>
          <a:p>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299793304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11-20-1393</a:t>
            </a:r>
            <a:r>
              <a:rPr lang="en-US" sz="1800" dirty="0"/>
              <a:t> </a:t>
            </a:r>
            <a:r>
              <a:rPr lang="en-US" sz="1800" b="0" dirty="0" err="1"/>
              <a:t>Misc</a:t>
            </a:r>
            <a:r>
              <a:rPr lang="en-US" sz="1800" b="0" dirty="0"/>
              <a:t> CR for Clause 9 (Dibakar Das)</a:t>
            </a:r>
          </a:p>
          <a:p>
            <a:pPr marL="0" indent="0"/>
            <a:endParaRPr lang="en-US" sz="1800" dirty="0"/>
          </a:p>
          <a:p>
            <a:pPr marL="0" indent="0"/>
            <a:r>
              <a:rPr lang="en-US" sz="2000" dirty="0"/>
              <a:t>Motion </a:t>
            </a:r>
            <a:r>
              <a:rPr lang="en-US" sz="2000" b="0" dirty="0"/>
              <a:t>(202010-03):</a:t>
            </a:r>
            <a:endParaRPr lang="en-US" sz="2000" dirty="0">
              <a:solidFill>
                <a:schemeClr val="tx1"/>
              </a:solidFill>
            </a:endParaRPr>
          </a:p>
          <a:p>
            <a:pPr marL="0" indent="0"/>
            <a:r>
              <a:rPr lang="en-US" sz="2000" b="0" dirty="0"/>
              <a:t>Move to adopt the resolutions depicted by document 11-20-1393r1 for CIDs 3896 and 3999</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Dibakar Das</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unanimous consent </a:t>
            </a:r>
          </a:p>
          <a:p>
            <a:pPr marL="0" indent="0"/>
            <a:endParaRPr lang="en-US" sz="2000" b="0" dirty="0"/>
          </a:p>
          <a:p>
            <a:pPr marL="0" indent="0"/>
            <a:r>
              <a:rPr lang="en-US" sz="1600" b="0" dirty="0"/>
              <a:t>Results from the Sep. 24</a:t>
            </a:r>
            <a:r>
              <a:rPr lang="en-US" sz="1600" b="0" baseline="30000" dirty="0"/>
              <a:t>th</a:t>
            </a:r>
            <a:r>
              <a:rPr lang="en-US" sz="1600" b="0" dirty="0"/>
              <a:t> (Y/N/A): 7/0/1</a:t>
            </a:r>
          </a:p>
          <a:p>
            <a:pPr marL="0" indent="0"/>
            <a:r>
              <a:rPr lang="en-US" sz="1600" b="0" dirty="0">
                <a:hlinkClick r:id="rId2"/>
              </a:rPr>
              <a:t>https://mentor.ieee.org/802.11/dcn/20/11-20-1393-01-00az-misc-cr-for-clause-9.docx</a:t>
            </a:r>
            <a:r>
              <a:rPr lang="en-US" sz="1600" b="0" dirty="0"/>
              <a:t> </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383616137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11-20-1410 Editorial CIDs (Roy Want)</a:t>
            </a:r>
          </a:p>
          <a:p>
            <a:pPr marL="0" indent="0"/>
            <a:endParaRPr lang="en-US" sz="1800" dirty="0"/>
          </a:p>
          <a:p>
            <a:pPr marL="0" indent="0"/>
            <a:r>
              <a:rPr lang="en-US" sz="2000" dirty="0"/>
              <a:t>Motion </a:t>
            </a:r>
            <a:r>
              <a:rPr lang="en-US" sz="2000" b="0" dirty="0"/>
              <a:t>(202010-04):</a:t>
            </a:r>
            <a:endParaRPr lang="en-US" sz="2000" dirty="0">
              <a:solidFill>
                <a:schemeClr val="tx1"/>
              </a:solidFill>
            </a:endParaRPr>
          </a:p>
          <a:p>
            <a:pPr marL="0" indent="0"/>
            <a:r>
              <a:rPr lang="en-US" sz="2000" b="0" dirty="0"/>
              <a:t>Move to adopt the editorial CID resolutions depicted by document 11-20-1410r0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Roy Want </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unanimous consent </a:t>
            </a:r>
          </a:p>
          <a:p>
            <a:pPr marL="0" indent="0"/>
            <a:endParaRPr lang="en-US" sz="2000" b="0" dirty="0"/>
          </a:p>
          <a:p>
            <a:pPr marL="0" indent="0"/>
            <a:r>
              <a:rPr lang="en-US" sz="1600" b="0" dirty="0"/>
              <a:t>Results from the Sep. 29</a:t>
            </a:r>
            <a:r>
              <a:rPr lang="en-US" sz="1600" b="0" baseline="30000" dirty="0"/>
              <a:t>th</a:t>
            </a:r>
            <a:r>
              <a:rPr lang="en-US" sz="1600" b="0" dirty="0"/>
              <a:t> (Y/N/A): 10/0/1</a:t>
            </a:r>
          </a:p>
          <a:p>
            <a:pPr marL="0" indent="0"/>
            <a:r>
              <a:rPr lang="en-US" sz="1600" b="0" dirty="0">
                <a:hlinkClick r:id="rId2"/>
              </a:rPr>
              <a:t>https://mentor.ieee.org/802.11/dcn/20/11-20-1410-00-00az-lb249-resolution-editorial-batch-of-80.xlsx</a:t>
            </a:r>
            <a:r>
              <a:rPr lang="en-US" sz="1600" b="0" dirty="0"/>
              <a:t> </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2543838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2ACBA8-D6FF-48BF-BA44-F2AB4BD93BAF}"/>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809572E8-C28E-4B3B-A22C-F0DAE62AE25B}"/>
              </a:ext>
            </a:extLst>
          </p:cNvPr>
          <p:cNvSpPr>
            <a:spLocks noGrp="1"/>
          </p:cNvSpPr>
          <p:nvPr>
            <p:ph idx="1"/>
          </p:nvPr>
        </p:nvSpPr>
        <p:spPr/>
        <p:txBody>
          <a:bodyPr/>
          <a:lstStyle/>
          <a:p>
            <a:pPr marL="0" indent="0"/>
            <a:r>
              <a:rPr lang="en-US" sz="2000" b="0" dirty="0"/>
              <a:t>Document 11-20/251 “</a:t>
            </a:r>
            <a:r>
              <a:rPr lang="en-US" sz="2000" b="0" dirty="0" err="1"/>
              <a:t>TGaz</a:t>
            </a:r>
            <a:r>
              <a:rPr lang="en-US" sz="2000" b="0" dirty="0"/>
              <a:t> telecon minutes January-February 2020” posted to Mentor Mar. 25</a:t>
            </a:r>
            <a:r>
              <a:rPr lang="en-US" sz="2000" b="0" baseline="30000" dirty="0"/>
              <a:t>th</a:t>
            </a:r>
            <a:r>
              <a:rPr lang="en-US" sz="2000" b="0" dirty="0"/>
              <a:t> 2020.</a:t>
            </a:r>
          </a:p>
          <a:p>
            <a:endParaRPr lang="en-US" sz="2000" dirty="0"/>
          </a:p>
          <a:p>
            <a:r>
              <a:rPr lang="en-US" sz="2000" dirty="0"/>
              <a:t>Motion </a:t>
            </a:r>
            <a:r>
              <a:rPr lang="en-US" sz="2000" b="0" dirty="0"/>
              <a:t>(202005-03):</a:t>
            </a:r>
          </a:p>
          <a:p>
            <a:pPr marL="0" indent="0"/>
            <a:r>
              <a:rPr lang="en-US" sz="2000" b="0" dirty="0"/>
              <a:t>Move to approve document 11-20/251r0 as </a:t>
            </a:r>
            <a:r>
              <a:rPr lang="en-US" sz="2000" b="0" dirty="0" err="1"/>
              <a:t>TGaz</a:t>
            </a:r>
            <a:r>
              <a:rPr lang="en-US" sz="2000" b="0" dirty="0"/>
              <a:t> meeting minutes for the Jan. 29</a:t>
            </a:r>
            <a:r>
              <a:rPr lang="en-US" sz="2000" b="0" baseline="30000" dirty="0"/>
              <a:t>th</a:t>
            </a:r>
            <a:r>
              <a:rPr lang="en-US" sz="2000" b="0" dirty="0"/>
              <a:t>, Feb. 5</a:t>
            </a:r>
            <a:r>
              <a:rPr lang="en-US" sz="2000" b="0" baseline="30000" dirty="0"/>
              <a:t>th</a:t>
            </a:r>
            <a:r>
              <a:rPr lang="en-US" sz="2000" b="0" dirty="0"/>
              <a:t> , Feb. 12</a:t>
            </a:r>
            <a:r>
              <a:rPr lang="en-US" sz="2000" b="0" baseline="30000" dirty="0"/>
              <a:t>th</a:t>
            </a:r>
            <a:r>
              <a:rPr lang="en-US" sz="2000" b="0" dirty="0"/>
              <a:t> and Mar. 4 2020 telecons. </a:t>
            </a:r>
          </a:p>
          <a:p>
            <a:r>
              <a:rPr lang="en-US" sz="2000" b="0" dirty="0"/>
              <a:t>Moved by: Assaf Kasher</a:t>
            </a:r>
          </a:p>
          <a:p>
            <a:r>
              <a:rPr lang="en-US" sz="2000" b="0" dirty="0"/>
              <a:t>Seconded by: Jerome Henry</a:t>
            </a:r>
          </a:p>
          <a:p>
            <a:r>
              <a:rPr lang="en-US" sz="2000" b="0" dirty="0"/>
              <a:t>Results (Y/N/A): unanimous consent</a:t>
            </a:r>
          </a:p>
          <a:p>
            <a:endParaRPr lang="en-US" sz="2000" dirty="0"/>
          </a:p>
          <a:p>
            <a:endParaRPr lang="en-US" sz="2000" dirty="0"/>
          </a:p>
        </p:txBody>
      </p:sp>
      <p:sp>
        <p:nvSpPr>
          <p:cNvPr id="4" name="Slide Number Placeholder 3">
            <a:extLst>
              <a:ext uri="{FF2B5EF4-FFF2-40B4-BE49-F238E27FC236}">
                <a16:creationId xmlns:a16="http://schemas.microsoft.com/office/drawing/2014/main" id="{734FF0CC-2B00-4EF2-BD29-8AB8A5BA4939}"/>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B09222F1-417C-4822-ACD8-1C4722B844C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2BCD626-528A-4843-9DDB-317EEA7773A3}"/>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2682928818"/>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11-20-1392</a:t>
            </a:r>
            <a:r>
              <a:rPr lang="en-US" sz="1800" dirty="0"/>
              <a:t> </a:t>
            </a:r>
            <a:r>
              <a:rPr lang="en-US" sz="1800" b="0" dirty="0"/>
              <a:t>CR for 11.22.6.3.3 (Dibakar Das)</a:t>
            </a:r>
          </a:p>
          <a:p>
            <a:pPr marL="0" indent="0"/>
            <a:endParaRPr lang="en-US" sz="1800" dirty="0"/>
          </a:p>
          <a:p>
            <a:pPr marL="0" indent="0"/>
            <a:r>
              <a:rPr lang="en-US" sz="2000" dirty="0"/>
              <a:t>Motion </a:t>
            </a:r>
            <a:r>
              <a:rPr lang="en-US" sz="2000" b="0" dirty="0"/>
              <a:t>(202010-05):</a:t>
            </a:r>
            <a:endParaRPr lang="en-US" sz="2000" dirty="0">
              <a:solidFill>
                <a:schemeClr val="tx1"/>
              </a:solidFill>
            </a:endParaRPr>
          </a:p>
          <a:p>
            <a:pPr marL="0" indent="0"/>
            <a:r>
              <a:rPr lang="en-US" sz="2000" b="0" dirty="0"/>
              <a:t>Move to adopt the resolutions depicted by document 11-20-1392r2 for CIDs 3594, 3599, 3600, 3904, 3601, 3603, 3605, 3608, 3621, 3622, 3624, 3628, 3683, 3813, 3815, 3861</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Dibakar Das</a:t>
            </a:r>
            <a:endParaRPr lang="en-US" sz="2000" b="0" dirty="0">
              <a:solidFill>
                <a:schemeClr val="bg2">
                  <a:lumMod val="20000"/>
                  <a:lumOff val="80000"/>
                </a:schemeClr>
              </a:solidFill>
            </a:endParaRPr>
          </a:p>
          <a:p>
            <a:pPr marL="0" indent="0"/>
            <a:r>
              <a:rPr lang="en-US" sz="2000" b="0" dirty="0"/>
              <a:t>Second: Assaf Kasher </a:t>
            </a:r>
          </a:p>
          <a:p>
            <a:pPr marL="0" indent="0"/>
            <a:r>
              <a:rPr lang="en-US" sz="2000" b="0" dirty="0"/>
              <a:t>Results (Y/N/A): unanimous consent </a:t>
            </a:r>
          </a:p>
          <a:p>
            <a:pPr marL="0" indent="0"/>
            <a:endParaRPr lang="en-US" sz="2000" b="0" dirty="0"/>
          </a:p>
          <a:p>
            <a:pPr marL="0" indent="0"/>
            <a:r>
              <a:rPr lang="en-US" sz="1600" b="0" dirty="0"/>
              <a:t>Results from the Sep. 30</a:t>
            </a:r>
            <a:r>
              <a:rPr lang="en-US" sz="1600" b="0" baseline="30000" dirty="0"/>
              <a:t>th</a:t>
            </a:r>
            <a:r>
              <a:rPr lang="en-US" sz="1600" b="0" dirty="0"/>
              <a:t> (Y/N/A): 10/0/0</a:t>
            </a:r>
          </a:p>
          <a:p>
            <a:pPr marL="0" indent="0"/>
            <a:r>
              <a:rPr lang="en-US" sz="1600" b="0" dirty="0">
                <a:hlinkClick r:id="rId2"/>
              </a:rPr>
              <a:t>https://mentor.ieee.org/802.11/dcn/20/11-20-1392-02-00az-cr-for-11-22-6-3-3.docx</a:t>
            </a:r>
            <a:r>
              <a:rPr lang="en-US" sz="1600" b="0" dirty="0"/>
              <a:t> </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4199635060"/>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11-20-1502 Some LB 249 Passive TB Ranging CR – Part III (Erik Lindskog)</a:t>
            </a:r>
          </a:p>
          <a:p>
            <a:pPr marL="0" indent="0"/>
            <a:endParaRPr lang="en-US" sz="1800" dirty="0"/>
          </a:p>
          <a:p>
            <a:pPr marL="0" indent="0"/>
            <a:r>
              <a:rPr lang="en-US" sz="2000" dirty="0"/>
              <a:t>Motion </a:t>
            </a:r>
            <a:r>
              <a:rPr lang="en-US" sz="2000" b="0" dirty="0"/>
              <a:t>(202010-06):</a:t>
            </a:r>
            <a:endParaRPr lang="en-US" sz="2000" dirty="0">
              <a:solidFill>
                <a:schemeClr val="tx1"/>
              </a:solidFill>
            </a:endParaRPr>
          </a:p>
          <a:p>
            <a:pPr marL="0" indent="0"/>
            <a:r>
              <a:rPr lang="en-US" sz="2000" b="0" dirty="0"/>
              <a:t>Move to adopt the resolutions depicted by document 11-20-1502r3 for CIDs 3052, 3053, 3874, 3557, 3656, 3804, 3301, 3152, 3841, 3310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Erik Lindskog</a:t>
            </a:r>
            <a:endParaRPr lang="en-US" sz="2000" b="0" dirty="0">
              <a:solidFill>
                <a:schemeClr val="bg2">
                  <a:lumMod val="20000"/>
                  <a:lumOff val="80000"/>
                </a:schemeClr>
              </a:solidFill>
            </a:endParaRPr>
          </a:p>
          <a:p>
            <a:pPr marL="0" indent="0"/>
            <a:r>
              <a:rPr lang="en-US" sz="2000" b="0" dirty="0"/>
              <a:t>Second: Ali Raissinia</a:t>
            </a:r>
          </a:p>
          <a:p>
            <a:pPr marL="0" indent="0"/>
            <a:r>
              <a:rPr lang="en-US" sz="2000" b="0" dirty="0"/>
              <a:t>Results (Y/N/A): unanimous consent </a:t>
            </a:r>
          </a:p>
          <a:p>
            <a:pPr marL="0" indent="0"/>
            <a:endParaRPr lang="en-US" sz="2000" b="0" dirty="0"/>
          </a:p>
          <a:p>
            <a:pPr marL="0" indent="0"/>
            <a:r>
              <a:rPr lang="en-US" sz="1600" b="0" dirty="0"/>
              <a:t>Results from the Sep. 30</a:t>
            </a:r>
            <a:r>
              <a:rPr lang="en-US" sz="1600" b="0" baseline="30000" dirty="0"/>
              <a:t>th</a:t>
            </a:r>
            <a:r>
              <a:rPr lang="en-US" sz="1600" b="0" dirty="0"/>
              <a:t> (Y/N/A): 10/0/0</a:t>
            </a:r>
          </a:p>
          <a:p>
            <a:pPr marL="0" indent="0"/>
            <a:r>
              <a:rPr lang="en-US" sz="1600" b="0" dirty="0">
                <a:hlinkClick r:id="rId2"/>
              </a:rPr>
              <a:t>https://mentor.ieee.org/802.11/dcn/20/11-20-1502-03-00az-some-lb-249-passive-tb-ranging-cr-part-iii.docx</a:t>
            </a:r>
            <a:r>
              <a:rPr lang="en-US" sz="1600" b="0" dirty="0"/>
              <a:t> </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3730797530"/>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11-20-0340 LB249_FTM_negotiation_and_exchange (Girish Madpuwar)</a:t>
            </a:r>
          </a:p>
          <a:p>
            <a:pPr marL="0" indent="0"/>
            <a:endParaRPr lang="en-US" sz="1800" dirty="0"/>
          </a:p>
          <a:p>
            <a:pPr marL="0" indent="0"/>
            <a:r>
              <a:rPr lang="en-US" sz="2000" dirty="0"/>
              <a:t>Motion </a:t>
            </a:r>
            <a:r>
              <a:rPr lang="en-US" sz="2000" b="0" dirty="0"/>
              <a:t>(202010-07):</a:t>
            </a:r>
            <a:endParaRPr lang="en-US" sz="2000" dirty="0">
              <a:solidFill>
                <a:schemeClr val="tx1"/>
              </a:solidFill>
            </a:endParaRPr>
          </a:p>
          <a:p>
            <a:pPr marL="0" indent="0"/>
            <a:r>
              <a:rPr lang="en-US" sz="2000" b="0" dirty="0"/>
              <a:t>Move to adopt the resolutions depicted by document 11-20-0340r8 for CIDs 3066, 3760, 3842, 3843, 3912, 3913, 3914, 3771, 3777, 3778, 3779, 3780, 3782, 3783, 3625 and 3768</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Nehru Bhandaru</a:t>
            </a:r>
            <a:endParaRPr lang="en-US" sz="2000" b="0" dirty="0">
              <a:solidFill>
                <a:schemeClr val="bg2">
                  <a:lumMod val="20000"/>
                  <a:lumOff val="80000"/>
                </a:schemeClr>
              </a:solidFill>
            </a:endParaRPr>
          </a:p>
          <a:p>
            <a:pPr marL="0" indent="0"/>
            <a:r>
              <a:rPr lang="en-US" sz="2000" b="0" dirty="0"/>
              <a:t>Second: Ali Raissinia</a:t>
            </a:r>
          </a:p>
          <a:p>
            <a:pPr marL="0" indent="0"/>
            <a:r>
              <a:rPr lang="en-US" sz="2000" b="0" dirty="0"/>
              <a:t>Results (Y/N/A): unanimous consent </a:t>
            </a:r>
          </a:p>
          <a:p>
            <a:pPr marL="0" indent="0"/>
            <a:endParaRPr lang="en-US" sz="2000" b="0" dirty="0"/>
          </a:p>
          <a:p>
            <a:pPr marL="0" indent="0"/>
            <a:r>
              <a:rPr lang="en-US" sz="1600" b="0" dirty="0"/>
              <a:t>Results from the Oct. 6</a:t>
            </a:r>
            <a:r>
              <a:rPr lang="en-US" sz="1600" b="0" baseline="30000" dirty="0"/>
              <a:t>th</a:t>
            </a:r>
            <a:r>
              <a:rPr lang="en-US" sz="1600" b="0" dirty="0"/>
              <a:t> (Y/N/A): 12/0/0</a:t>
            </a:r>
          </a:p>
          <a:p>
            <a:pPr marL="0" indent="0"/>
            <a:r>
              <a:rPr lang="en-US" sz="1600" b="0" dirty="0">
                <a:hlinkClick r:id="rId2"/>
              </a:rPr>
              <a:t>https://mentor.ieee.org/802.11/dcn/20/11-20-0340-08-00az-lb249-ftm-negotiation-and-exchange.docx</a:t>
            </a:r>
            <a:r>
              <a:rPr lang="en-US" sz="1600" b="0" dirty="0"/>
              <a:t> </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4123171297"/>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11-20-1553 LB 249 some DMG CIDs part 1 (Assaf Kasher)</a:t>
            </a:r>
          </a:p>
          <a:p>
            <a:pPr marL="0" indent="0"/>
            <a:endParaRPr lang="en-US" sz="1800" dirty="0"/>
          </a:p>
          <a:p>
            <a:pPr marL="0" indent="0"/>
            <a:r>
              <a:rPr lang="en-US" sz="2000" dirty="0"/>
              <a:t>Motion </a:t>
            </a:r>
            <a:r>
              <a:rPr lang="en-US" sz="2000" b="0" dirty="0"/>
              <a:t>(202010-08):</a:t>
            </a:r>
            <a:endParaRPr lang="en-US" sz="2000" dirty="0">
              <a:solidFill>
                <a:schemeClr val="tx1"/>
              </a:solidFill>
            </a:endParaRPr>
          </a:p>
          <a:p>
            <a:pPr marL="0" indent="0"/>
            <a:r>
              <a:rPr lang="en-US" sz="2000" b="0" dirty="0"/>
              <a:t>Move to adopt the resolutions depicted by document 11-20-1553r1 for CIDs 3000, 3018, 3054, 3055, 3056, 3057, 3058, 3059, 3060, 3061, 3153, 3154, 3175</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Assaf Kasher</a:t>
            </a:r>
            <a:endParaRPr lang="en-US" sz="2000" b="0" dirty="0">
              <a:solidFill>
                <a:schemeClr val="bg2">
                  <a:lumMod val="20000"/>
                  <a:lumOff val="80000"/>
                </a:schemeClr>
              </a:solidFill>
            </a:endParaRPr>
          </a:p>
          <a:p>
            <a:pPr marL="0" indent="0"/>
            <a:r>
              <a:rPr lang="en-US" sz="2000" b="0" dirty="0"/>
              <a:t>Second: Ali Raissinia</a:t>
            </a:r>
          </a:p>
          <a:p>
            <a:pPr marL="0" indent="0"/>
            <a:r>
              <a:rPr lang="en-US" sz="2000" b="0" dirty="0"/>
              <a:t>Results (Y/N/A): unanimous consent </a:t>
            </a:r>
          </a:p>
          <a:p>
            <a:pPr marL="0" indent="0"/>
            <a:endParaRPr lang="en-US" sz="2000" b="0" dirty="0"/>
          </a:p>
          <a:p>
            <a:pPr marL="0" indent="0"/>
            <a:r>
              <a:rPr lang="en-US" sz="1600" b="0" dirty="0"/>
              <a:t>Results from the Oct. 6</a:t>
            </a:r>
            <a:r>
              <a:rPr lang="en-US" sz="1600" b="0" baseline="30000" dirty="0"/>
              <a:t>th</a:t>
            </a:r>
            <a:r>
              <a:rPr lang="en-US" sz="1600" b="0" dirty="0"/>
              <a:t> (Y/N/A): 6/0/0</a:t>
            </a:r>
          </a:p>
          <a:p>
            <a:pPr marL="0" indent="0"/>
            <a:r>
              <a:rPr lang="en-US" sz="1600" b="0" dirty="0">
                <a:hlinkClick r:id="rId2"/>
              </a:rPr>
              <a:t>https://mentor.ieee.org/802.11/dcn/20/11-20-1553-01-00az-lb249-some-dmg-cids-part-i.docx</a:t>
            </a:r>
            <a:r>
              <a:rPr lang="en-US" sz="1600" b="0" dirty="0"/>
              <a:t> </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2193717627"/>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11-20-1501 LMR Time Stamps (Erik Lindskog)</a:t>
            </a:r>
          </a:p>
          <a:p>
            <a:pPr marL="0" indent="0"/>
            <a:endParaRPr lang="en-US" sz="1800" dirty="0"/>
          </a:p>
          <a:p>
            <a:pPr marL="0" indent="0"/>
            <a:r>
              <a:rPr lang="en-US" sz="2000" dirty="0"/>
              <a:t>Motion </a:t>
            </a:r>
            <a:r>
              <a:rPr lang="en-US" sz="2000" b="0" dirty="0"/>
              <a:t>(202010-09):</a:t>
            </a:r>
            <a:endParaRPr lang="en-US" sz="2000" dirty="0">
              <a:solidFill>
                <a:schemeClr val="tx1"/>
              </a:solidFill>
            </a:endParaRPr>
          </a:p>
          <a:p>
            <a:pPr marL="0" indent="0"/>
            <a:r>
              <a:rPr lang="en-US" sz="2000" b="0" dirty="0"/>
              <a:t>Move to adopt the resolutions depicted by document 11-20-1501r2 for CIDs 3274, 3047, 3275, 3234</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Erik Lindskog</a:t>
            </a:r>
            <a:endParaRPr lang="en-US" sz="2000" b="0" dirty="0">
              <a:solidFill>
                <a:schemeClr val="bg2">
                  <a:lumMod val="20000"/>
                  <a:lumOff val="80000"/>
                </a:schemeClr>
              </a:solidFill>
            </a:endParaRPr>
          </a:p>
          <a:p>
            <a:pPr marL="0" indent="0"/>
            <a:r>
              <a:rPr lang="en-US" sz="2000" b="0" dirty="0"/>
              <a:t>Second: Roy Want </a:t>
            </a:r>
          </a:p>
          <a:p>
            <a:pPr marL="0" indent="0"/>
            <a:r>
              <a:rPr lang="en-US" sz="2000" b="0" dirty="0"/>
              <a:t>Results (Y/N/A): unanimous consent </a:t>
            </a:r>
          </a:p>
          <a:p>
            <a:pPr marL="0" indent="0"/>
            <a:endParaRPr lang="en-US" sz="2000" b="0" dirty="0"/>
          </a:p>
          <a:p>
            <a:pPr marL="0" indent="0"/>
            <a:r>
              <a:rPr lang="en-US" sz="1600" b="0" dirty="0"/>
              <a:t>Results from the Oct. 7</a:t>
            </a:r>
            <a:r>
              <a:rPr lang="en-US" sz="1600" b="0" baseline="30000" dirty="0"/>
              <a:t>th</a:t>
            </a:r>
            <a:r>
              <a:rPr lang="en-US" sz="1600" b="0" dirty="0"/>
              <a:t> (Y/N/A): 12/0/2</a:t>
            </a:r>
          </a:p>
          <a:p>
            <a:pPr marL="0" indent="0"/>
            <a:r>
              <a:rPr lang="en-US" sz="1600" b="0" dirty="0">
                <a:hlinkClick r:id="rId2"/>
              </a:rPr>
              <a:t>https://mentor.ieee.org/802.11/dcn/20/11-20-1501-02-00az-lmr-time-stamps.docx</a:t>
            </a:r>
            <a:r>
              <a:rPr lang="en-US" sz="1600" b="0" dirty="0"/>
              <a:t> </a:t>
            </a:r>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2169569220"/>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11-20-1581 Some LB 249 Passive TB Ranging CR – Part IV (Erik Lindskog)</a:t>
            </a:r>
          </a:p>
          <a:p>
            <a:pPr marL="0" indent="0"/>
            <a:endParaRPr lang="en-US" sz="1800" dirty="0"/>
          </a:p>
          <a:p>
            <a:pPr marL="0" indent="0"/>
            <a:r>
              <a:rPr lang="en-US" sz="2000" dirty="0"/>
              <a:t>Motion </a:t>
            </a:r>
            <a:r>
              <a:rPr lang="en-US" sz="2000" b="0" dirty="0"/>
              <a:t>(202010-10):</a:t>
            </a:r>
            <a:endParaRPr lang="en-US" sz="2000" dirty="0">
              <a:solidFill>
                <a:schemeClr val="tx1"/>
              </a:solidFill>
            </a:endParaRPr>
          </a:p>
          <a:p>
            <a:pPr marL="0" indent="0"/>
            <a:r>
              <a:rPr lang="en-US" sz="2000" b="0" dirty="0"/>
              <a:t>Move to adopt the resolution depicted by document 11-20-1581r2 for CID 3658, instruct the technical editor to incorporate it in the P802.11az draft and grant the editor editorial license. </a:t>
            </a:r>
          </a:p>
          <a:p>
            <a:pPr marL="0" indent="0"/>
            <a:endParaRPr lang="en-US" sz="2000" b="0" dirty="0"/>
          </a:p>
          <a:p>
            <a:pPr marL="0" indent="0"/>
            <a:r>
              <a:rPr lang="en-US" sz="2000" b="0" dirty="0"/>
              <a:t>Moved: Erik Lindskog</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unanimous consent </a:t>
            </a:r>
          </a:p>
          <a:p>
            <a:pPr marL="0" indent="0"/>
            <a:endParaRPr lang="en-US" sz="2000" b="0" dirty="0"/>
          </a:p>
          <a:p>
            <a:pPr marL="0" indent="0"/>
            <a:r>
              <a:rPr lang="en-US" sz="1600" b="0" dirty="0"/>
              <a:t>Results from the Oct. 7</a:t>
            </a:r>
            <a:r>
              <a:rPr lang="en-US" sz="1600" b="0" baseline="30000" dirty="0"/>
              <a:t>th</a:t>
            </a:r>
            <a:r>
              <a:rPr lang="en-US" sz="1600" b="0" dirty="0"/>
              <a:t> (Y/N/A): 9/0/3</a:t>
            </a:r>
          </a:p>
          <a:p>
            <a:pPr marL="0" indent="0"/>
            <a:r>
              <a:rPr lang="en-US" sz="1600" b="0" dirty="0">
                <a:hlinkClick r:id="rId2"/>
              </a:rPr>
              <a:t>https://mentor.ieee.org/802.11/dcn/20/11-20-1581-02-00az-some-lb-249-passive-tb-ranging-cr-part-iv.docx</a:t>
            </a:r>
            <a:r>
              <a:rPr lang="en-US" sz="1600" b="0" dirty="0"/>
              <a:t> </a:t>
            </a:r>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334543833"/>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11-20-1437 LB249 CR for various comments part 3 (Jonathan Segev)</a:t>
            </a:r>
          </a:p>
          <a:p>
            <a:pPr marL="0" indent="0"/>
            <a:endParaRPr lang="en-US" sz="1800" dirty="0"/>
          </a:p>
          <a:p>
            <a:pPr marL="0" indent="0"/>
            <a:r>
              <a:rPr lang="en-US" sz="2000" dirty="0"/>
              <a:t>Motion </a:t>
            </a:r>
            <a:r>
              <a:rPr lang="en-US" sz="2000" b="0" dirty="0"/>
              <a:t>(202010-11):</a:t>
            </a:r>
            <a:endParaRPr lang="en-US" sz="2000" dirty="0">
              <a:solidFill>
                <a:schemeClr val="tx1"/>
              </a:solidFill>
            </a:endParaRPr>
          </a:p>
          <a:p>
            <a:pPr marL="0" indent="0"/>
            <a:r>
              <a:rPr lang="en-US" sz="2000" b="0" dirty="0"/>
              <a:t>Move to adopt the resolution depicted by document 11-20-1437r2 for CIDs 3328, 3036, 3341, 3365, 3451, 3477, 3482, 3529, 3570, 3643, 3826, 3864, 3889, 3898, 3108, 3238, 3239, instruct the technical editor to incorporate it in the P802.11az draft and grant the editor editorial license. </a:t>
            </a:r>
          </a:p>
          <a:p>
            <a:pPr marL="0" indent="0"/>
            <a:endParaRPr lang="en-US" sz="2000" b="0" dirty="0"/>
          </a:p>
          <a:p>
            <a:pPr marL="0" indent="0"/>
            <a:r>
              <a:rPr lang="en-US" sz="2000" b="0" dirty="0"/>
              <a:t>Moved: Assaf Kasher</a:t>
            </a:r>
            <a:endParaRPr lang="en-US" sz="2000" b="0" dirty="0">
              <a:solidFill>
                <a:schemeClr val="bg2">
                  <a:lumMod val="20000"/>
                  <a:lumOff val="80000"/>
                </a:schemeClr>
              </a:solidFill>
            </a:endParaRPr>
          </a:p>
          <a:p>
            <a:pPr marL="0" indent="0"/>
            <a:r>
              <a:rPr lang="en-US" sz="2000" b="0" dirty="0"/>
              <a:t>Second: Roy Want </a:t>
            </a:r>
          </a:p>
          <a:p>
            <a:pPr marL="0" indent="0"/>
            <a:r>
              <a:rPr lang="en-US" sz="2000" b="0" dirty="0"/>
              <a:t>Results (Y/N/A): unanimous consent </a:t>
            </a:r>
          </a:p>
          <a:p>
            <a:pPr marL="0" indent="0"/>
            <a:endParaRPr lang="en-US" sz="2000" b="0" dirty="0"/>
          </a:p>
          <a:p>
            <a:pPr marL="0" indent="0"/>
            <a:r>
              <a:rPr lang="en-US" sz="1600" b="0" dirty="0"/>
              <a:t>Results from the Oct. 13</a:t>
            </a:r>
            <a:r>
              <a:rPr lang="en-US" sz="1600" b="0" baseline="30000" dirty="0"/>
              <a:t>th</a:t>
            </a:r>
            <a:r>
              <a:rPr lang="en-US" sz="1600" b="0" dirty="0"/>
              <a:t> (Y/N/A): 14/0/1</a:t>
            </a:r>
          </a:p>
          <a:p>
            <a:pPr marL="0" indent="0"/>
            <a:r>
              <a:rPr lang="en-US" sz="1600" b="0" dirty="0">
                <a:hlinkClick r:id="rId2"/>
              </a:rPr>
              <a:t>https://mentor.ieee.org/802.11/dcn/20/11-20-1437-02-00az-lb249-cr-for-various-comments-part-3.docx</a:t>
            </a:r>
            <a:r>
              <a:rPr lang="en-US" sz="1600" b="0" dirty="0"/>
              <a:t> </a:t>
            </a:r>
          </a:p>
          <a:p>
            <a:pPr marL="0" indent="0"/>
            <a:endParaRPr lang="en-US" sz="1600" b="0" dirty="0"/>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2764691406"/>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a:t>
            </a:r>
            <a:r>
              <a:rPr lang="en-US" altLang="en-US" sz="1800" b="0" dirty="0"/>
              <a:t>11-20-1590 LB249-Some-DMG-CIDs-Part-II (Assaf Kasher)</a:t>
            </a:r>
            <a:endParaRPr lang="en-US" sz="1800" b="0" dirty="0"/>
          </a:p>
          <a:p>
            <a:pPr marL="0" indent="0"/>
            <a:endParaRPr lang="en-US" sz="1800" dirty="0"/>
          </a:p>
          <a:p>
            <a:pPr marL="0" indent="0"/>
            <a:r>
              <a:rPr lang="en-US" sz="2000" dirty="0"/>
              <a:t>Motion </a:t>
            </a:r>
            <a:r>
              <a:rPr lang="en-US" sz="2000" b="0" dirty="0"/>
              <a:t>(202010-12):</a:t>
            </a:r>
            <a:endParaRPr lang="en-US" sz="2000" dirty="0">
              <a:solidFill>
                <a:schemeClr val="tx1"/>
              </a:solidFill>
            </a:endParaRPr>
          </a:p>
          <a:p>
            <a:pPr marL="0" indent="0"/>
            <a:r>
              <a:rPr lang="en-US" sz="2000" b="0" dirty="0"/>
              <a:t>Move to adopt the resolutions depicted by document 11-20-1590r2 for CIDs 3178, 3644, 3645, 3646, 3649, 3652, 3653, 3206, 3207, 3510, 3562, 3478, 3209, 3939, 4000, 4001, 3919, 3532, instruct the technical editor to incorporate it in the P802.11az draft and grant the editor editorial license. </a:t>
            </a:r>
          </a:p>
          <a:p>
            <a:pPr marL="0" indent="0"/>
            <a:endParaRPr lang="en-US" sz="1400" b="0" dirty="0"/>
          </a:p>
          <a:p>
            <a:pPr marL="0" indent="0"/>
            <a:r>
              <a:rPr lang="en-US" sz="2000" b="0" dirty="0"/>
              <a:t>Moved: Assaf Kasher</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 </a:t>
            </a:r>
          </a:p>
          <a:p>
            <a:pPr marL="0" indent="0"/>
            <a:r>
              <a:rPr lang="en-US" sz="1600" b="0" dirty="0"/>
              <a:t>Results from the Oct. 14</a:t>
            </a:r>
            <a:r>
              <a:rPr lang="en-US" sz="1600" b="0" baseline="30000" dirty="0"/>
              <a:t>th</a:t>
            </a:r>
            <a:r>
              <a:rPr lang="en-US" sz="1600" b="0" dirty="0"/>
              <a:t> (Y/N/A): 8/0/2</a:t>
            </a:r>
          </a:p>
          <a:p>
            <a:pPr marL="0" indent="0"/>
            <a:r>
              <a:rPr lang="en-US" sz="1800" b="0" dirty="0">
                <a:hlinkClick r:id="rId2"/>
              </a:rPr>
              <a:t>https://mentor.ieee.org/802.11/dcn/20/11-20-1590-02-00az-lb249-some-dmg-cids-part-ii.docx</a:t>
            </a:r>
            <a:r>
              <a:rPr lang="en-US" sz="1800" b="0" dirty="0"/>
              <a:t> </a:t>
            </a:r>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4237821913"/>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11-20-1603 </a:t>
            </a:r>
            <a:r>
              <a:rPr lang="fr-FR" sz="1800" b="0" dirty="0"/>
              <a:t>comment resolution LB249 - CID 3236 (Christian Berger)</a:t>
            </a:r>
            <a:endParaRPr lang="en-US" sz="1800" b="0" dirty="0"/>
          </a:p>
          <a:p>
            <a:pPr marL="0" indent="0"/>
            <a:endParaRPr lang="en-US" sz="1800" b="0" dirty="0"/>
          </a:p>
          <a:p>
            <a:pPr marL="0" indent="0"/>
            <a:r>
              <a:rPr lang="en-US" sz="2000" dirty="0"/>
              <a:t>Motion </a:t>
            </a:r>
            <a:r>
              <a:rPr lang="en-US" sz="2000" b="0" dirty="0"/>
              <a:t>(202010-13):</a:t>
            </a:r>
            <a:endParaRPr lang="en-US" sz="2000" dirty="0">
              <a:solidFill>
                <a:schemeClr val="tx1"/>
              </a:solidFill>
            </a:endParaRPr>
          </a:p>
          <a:p>
            <a:pPr marL="0" indent="0"/>
            <a:r>
              <a:rPr lang="en-US" sz="2000" b="0" dirty="0"/>
              <a:t>Move to adopt the resolution depicted by document 11-20-1603r2 for CID 3236, instruct the technical editor to incorporate it in the P802.11az draft and grant the editor editorial license. </a:t>
            </a:r>
          </a:p>
          <a:p>
            <a:pPr marL="0" indent="0"/>
            <a:endParaRPr lang="en-US" sz="2000" b="0" dirty="0"/>
          </a:p>
          <a:p>
            <a:pPr marL="0" indent="0"/>
            <a:r>
              <a:rPr lang="en-US" sz="2000" b="0" dirty="0"/>
              <a:t>Moved: Christian Berger</a:t>
            </a:r>
            <a:endParaRPr lang="en-US" sz="2000" b="0" dirty="0">
              <a:solidFill>
                <a:schemeClr val="bg2">
                  <a:lumMod val="20000"/>
                  <a:lumOff val="80000"/>
                </a:schemeClr>
              </a:solidFill>
            </a:endParaRPr>
          </a:p>
          <a:p>
            <a:pPr marL="0" indent="0"/>
            <a:r>
              <a:rPr lang="en-US" sz="2000" b="0" dirty="0"/>
              <a:t>Second: Assaf Kasher </a:t>
            </a:r>
          </a:p>
          <a:p>
            <a:pPr marL="0" indent="0"/>
            <a:r>
              <a:rPr lang="en-US" sz="2000" b="0" dirty="0"/>
              <a:t>Results (Y/N/A): unanimous consent </a:t>
            </a:r>
          </a:p>
          <a:p>
            <a:pPr marL="0" indent="0"/>
            <a:endParaRPr lang="en-US" sz="2000" b="0" dirty="0"/>
          </a:p>
          <a:p>
            <a:pPr marL="0" indent="0"/>
            <a:r>
              <a:rPr lang="en-US" sz="1600" b="0" dirty="0"/>
              <a:t>Results from the Oct. 15</a:t>
            </a:r>
            <a:r>
              <a:rPr lang="en-US" sz="1600" b="0" baseline="30000" dirty="0"/>
              <a:t>th</a:t>
            </a:r>
            <a:r>
              <a:rPr lang="en-US" sz="1600" b="0" dirty="0"/>
              <a:t> (Y/N/A): 12/0/0</a:t>
            </a:r>
          </a:p>
          <a:p>
            <a:pPr marL="0" indent="0"/>
            <a:r>
              <a:rPr lang="en-US" sz="1800" b="0" dirty="0">
                <a:hlinkClick r:id="rId2"/>
              </a:rPr>
              <a:t>https://mentor.ieee.org/802.11/dcn/20/11-20-1603-02-00az-comment-resolution-lb249-cid-3236.docx</a:t>
            </a:r>
            <a:r>
              <a:rPr lang="en-US" sz="1800" b="0" dirty="0"/>
              <a:t> </a:t>
            </a:r>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4084233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C65E10-3B51-4AAC-9F68-1B5615FF4811}"/>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387F6F12-81A5-4BAF-96D4-0C76ED8A00B1}"/>
              </a:ext>
            </a:extLst>
          </p:cNvPr>
          <p:cNvSpPr>
            <a:spLocks noGrp="1"/>
          </p:cNvSpPr>
          <p:nvPr>
            <p:ph idx="1"/>
          </p:nvPr>
        </p:nvSpPr>
        <p:spPr/>
        <p:txBody>
          <a:bodyPr/>
          <a:lstStyle/>
          <a:p>
            <a:pPr marL="0" indent="0"/>
            <a:r>
              <a:rPr lang="en-US" sz="2000" b="0" dirty="0"/>
              <a:t>Document 11-20/419 “Ad Hoc Meeting Minutes Mar 2020 Session” posted to Mentor Apr. 10</a:t>
            </a:r>
            <a:r>
              <a:rPr lang="en-US" sz="2000" b="0" baseline="30000" dirty="0"/>
              <a:t>th</a:t>
            </a:r>
            <a:r>
              <a:rPr lang="en-US" sz="2000" b="0" dirty="0"/>
              <a:t> 2020.</a:t>
            </a:r>
          </a:p>
          <a:p>
            <a:endParaRPr lang="en-US" sz="2000" dirty="0"/>
          </a:p>
          <a:p>
            <a:r>
              <a:rPr lang="en-US" sz="2000" dirty="0"/>
              <a:t>Motion </a:t>
            </a:r>
            <a:r>
              <a:rPr lang="en-US" sz="2000" b="0" dirty="0"/>
              <a:t>(202005-04):</a:t>
            </a:r>
          </a:p>
          <a:p>
            <a:pPr marL="0" indent="0"/>
            <a:r>
              <a:rPr lang="en-US" sz="2000" b="0" dirty="0"/>
              <a:t>Move to approve document 11-20/419r1 as </a:t>
            </a:r>
            <a:r>
              <a:rPr lang="en-US" sz="2000" b="0" dirty="0" err="1"/>
              <a:t>TGaz</a:t>
            </a:r>
            <a:r>
              <a:rPr lang="en-US" sz="2000" b="0" dirty="0"/>
              <a:t> meeting minutes for the Mar. Ad-hoc meeting.</a:t>
            </a:r>
          </a:p>
          <a:p>
            <a:pPr marL="0" indent="0"/>
            <a:r>
              <a:rPr lang="en-US" sz="2000" b="0" dirty="0"/>
              <a:t>Moved by: Roy Want</a:t>
            </a:r>
          </a:p>
          <a:p>
            <a:r>
              <a:rPr lang="en-US" sz="2000" b="0" dirty="0"/>
              <a:t>Seconded by: Christian Berger</a:t>
            </a:r>
          </a:p>
          <a:p>
            <a:r>
              <a:rPr lang="en-US" sz="2000" b="0" dirty="0"/>
              <a:t>Results (Y/N/A): 9/2/3</a:t>
            </a:r>
          </a:p>
          <a:p>
            <a:r>
              <a:rPr lang="en-US" sz="2000" b="0" dirty="0"/>
              <a:t>Motion passes</a:t>
            </a:r>
          </a:p>
          <a:p>
            <a:endParaRPr lang="en-US" sz="2000" dirty="0"/>
          </a:p>
          <a:p>
            <a:endParaRPr lang="en-US" sz="2000" dirty="0"/>
          </a:p>
        </p:txBody>
      </p:sp>
      <p:sp>
        <p:nvSpPr>
          <p:cNvPr id="4" name="Slide Number Placeholder 3">
            <a:extLst>
              <a:ext uri="{FF2B5EF4-FFF2-40B4-BE49-F238E27FC236}">
                <a16:creationId xmlns:a16="http://schemas.microsoft.com/office/drawing/2014/main" id="{7567AE59-7F9C-49B0-BA63-25CF13DEB58C}"/>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8ECC1EBB-3E0B-4855-897D-0C94D79702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09E567C-A963-4863-AE6F-8BF4D9F5103D}"/>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39252560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A70499-8A3A-444C-84C9-7FF0FC896DE9}"/>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62A79EA1-B30D-4D94-B879-2774C543C642}"/>
              </a:ext>
            </a:extLst>
          </p:cNvPr>
          <p:cNvSpPr>
            <a:spLocks noGrp="1"/>
          </p:cNvSpPr>
          <p:nvPr>
            <p:ph idx="1"/>
          </p:nvPr>
        </p:nvSpPr>
        <p:spPr/>
        <p:txBody>
          <a:bodyPr/>
          <a:lstStyle/>
          <a:p>
            <a:pPr marL="0" indent="0"/>
            <a:r>
              <a:rPr lang="en-US" sz="2000" b="0" dirty="0"/>
              <a:t>Document 11-20/592 “Telecom Meeting Minutes Apr 2020” posted to Mentor Apr. 10</a:t>
            </a:r>
            <a:r>
              <a:rPr lang="en-US" sz="2000" b="0" baseline="30000" dirty="0"/>
              <a:t>th</a:t>
            </a:r>
            <a:r>
              <a:rPr lang="en-US" sz="2000" b="0" dirty="0"/>
              <a:t> 2020.</a:t>
            </a:r>
          </a:p>
          <a:p>
            <a:endParaRPr lang="en-US" sz="2000" dirty="0"/>
          </a:p>
          <a:p>
            <a:r>
              <a:rPr lang="en-US" sz="2000" dirty="0"/>
              <a:t>Motion </a:t>
            </a:r>
            <a:r>
              <a:rPr lang="en-US" sz="2000" b="0" dirty="0"/>
              <a:t>(202005-05):</a:t>
            </a:r>
          </a:p>
          <a:p>
            <a:pPr marL="0" indent="0"/>
            <a:r>
              <a:rPr lang="en-US" sz="2000" b="0" dirty="0"/>
              <a:t>Move to approve document 11-20/592r0 as </a:t>
            </a:r>
            <a:r>
              <a:rPr lang="en-US" sz="2000" b="0" dirty="0" err="1"/>
              <a:t>TGaz</a:t>
            </a:r>
            <a:r>
              <a:rPr lang="en-US" sz="2000" b="0" dirty="0"/>
              <a:t> meeting minutes for the Apr. 8</a:t>
            </a:r>
            <a:r>
              <a:rPr lang="en-US" sz="2000" b="0" baseline="30000" dirty="0"/>
              <a:t>th</a:t>
            </a:r>
            <a:r>
              <a:rPr lang="en-US" sz="2000" b="0" dirty="0"/>
              <a:t> telecon.</a:t>
            </a:r>
          </a:p>
          <a:p>
            <a:pPr marL="0" indent="0"/>
            <a:r>
              <a:rPr lang="en-US" sz="2000" b="0" dirty="0"/>
              <a:t>Moved by: Assaf Kasher</a:t>
            </a:r>
          </a:p>
          <a:p>
            <a:r>
              <a:rPr lang="en-US" sz="2000" b="0" dirty="0"/>
              <a:t>Seconded by: Qinghua Li</a:t>
            </a:r>
          </a:p>
          <a:p>
            <a:r>
              <a:rPr lang="en-US" sz="2000" b="0" dirty="0"/>
              <a:t>Results (Y/N/A): Unanimous consent</a:t>
            </a:r>
          </a:p>
          <a:p>
            <a:endParaRPr lang="en-US" sz="2000" dirty="0"/>
          </a:p>
          <a:p>
            <a:endParaRPr lang="en-US" sz="2000" dirty="0"/>
          </a:p>
        </p:txBody>
      </p:sp>
      <p:sp>
        <p:nvSpPr>
          <p:cNvPr id="4" name="Slide Number Placeholder 3">
            <a:extLst>
              <a:ext uri="{FF2B5EF4-FFF2-40B4-BE49-F238E27FC236}">
                <a16:creationId xmlns:a16="http://schemas.microsoft.com/office/drawing/2014/main" id="{477A7E6A-B705-46F6-9556-7FFC80024873}"/>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22ADCF7B-CAD9-458B-9D1D-93CBAA12B975}"/>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70DE4F0-BB6E-4A89-ABF0-5D71502E4ECA}"/>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15953464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dirty="0"/>
              <a:t>11-20-0159 </a:t>
            </a:r>
            <a:r>
              <a:rPr lang="en-US" sz="1800" dirty="0" err="1"/>
              <a:t>TGaz</a:t>
            </a:r>
            <a:r>
              <a:rPr lang="en-US" sz="1800" dirty="0"/>
              <a:t> LB249 CR for various comments without section numbers </a:t>
            </a:r>
          </a:p>
          <a:p>
            <a:pPr marL="0" indent="0"/>
            <a:endParaRPr lang="en-US" dirty="0"/>
          </a:p>
          <a:p>
            <a:pPr marL="0" indent="0"/>
            <a:r>
              <a:rPr lang="en-US" sz="2000" dirty="0"/>
              <a:t>Motion </a:t>
            </a:r>
            <a:r>
              <a:rPr lang="en-US" sz="2000" b="0" dirty="0"/>
              <a:t>(202005-06)</a:t>
            </a:r>
            <a:endParaRPr lang="en-US" sz="2000" dirty="0"/>
          </a:p>
          <a:p>
            <a:pPr marL="0" indent="0"/>
            <a:r>
              <a:rPr lang="en-US" sz="2000" b="0" dirty="0"/>
              <a:t>Move to adopt the resolutions depicted by document 11-20-0159r1 for CIDs 3862, 3878, 3892, 3854, 3489, 3511, 3533, 3535, 3566 and 3592</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Assaf Kasher</a:t>
            </a:r>
          </a:p>
          <a:p>
            <a:pPr marL="0" indent="0"/>
            <a:r>
              <a:rPr lang="en-US" sz="2000" b="0" dirty="0"/>
              <a:t>Second: Roy Want </a:t>
            </a:r>
          </a:p>
          <a:p>
            <a:pPr marL="0" indent="0"/>
            <a:r>
              <a:rPr lang="en-US" sz="2000" b="0" dirty="0"/>
              <a:t>Results (Y/N/A): unanimous consent</a:t>
            </a:r>
          </a:p>
          <a:p>
            <a:pPr marL="0" indent="0"/>
            <a:endParaRPr lang="en-US" sz="2000" b="0" dirty="0"/>
          </a:p>
          <a:p>
            <a:pPr marL="0" indent="0"/>
            <a:r>
              <a:rPr lang="en-US" sz="1600" b="0" dirty="0"/>
              <a:t>Results from the Jan. 30 telecon (Y/N/A): 8/0/0</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33793738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dirty="0"/>
              <a:t>11-20-0256 LB240 CR for Various Unassigned Comments Part2 </a:t>
            </a:r>
          </a:p>
          <a:p>
            <a:pPr marL="0" indent="0"/>
            <a:endParaRPr lang="en-US" dirty="0"/>
          </a:p>
          <a:p>
            <a:pPr marL="0" indent="0"/>
            <a:r>
              <a:rPr lang="en-US" sz="2000" dirty="0"/>
              <a:t>Motion </a:t>
            </a:r>
            <a:r>
              <a:rPr lang="en-US" sz="2000" b="0" dirty="0"/>
              <a:t>(202005-07)</a:t>
            </a:r>
            <a:endParaRPr lang="en-US" sz="2000" dirty="0"/>
          </a:p>
          <a:p>
            <a:pPr marL="0" indent="0"/>
            <a:r>
              <a:rPr lang="en-US" sz="2000" b="0" dirty="0"/>
              <a:t>Move to adopt the resolutions depicted by document 11-20-0256r1 for CIDs 3829, 3511, 3630, 3708, 3709 and 3716</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Qinghua Li</a:t>
            </a: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Feb. 5 telecon (Y/N/A): 9/0/0</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Oct. 2020</a:t>
            </a:r>
            <a:endParaRPr lang="en-GB" dirty="0"/>
          </a:p>
        </p:txBody>
      </p:sp>
    </p:spTree>
    <p:extLst>
      <p:ext uri="{BB962C8B-B14F-4D97-AF65-F5344CB8AC3E}">
        <p14:creationId xmlns:p14="http://schemas.microsoft.com/office/powerpoint/2010/main" val="4280472281"/>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68402</TotalTime>
  <Words>5235</Words>
  <Application>Microsoft Office PowerPoint</Application>
  <PresentationFormat>Widescreen</PresentationFormat>
  <Paragraphs>736</Paragraphs>
  <Slides>58</Slides>
  <Notes>4</Notes>
  <HiddenSlides>0</HiddenSlides>
  <MMClips>0</MMClips>
  <ScaleCrop>false</ScaleCrop>
  <HeadingPairs>
    <vt:vector size="8" baseType="variant">
      <vt:variant>
        <vt:lpstr>Fonts Used</vt:lpstr>
      </vt:variant>
      <vt:variant>
        <vt:i4>1</vt:i4>
      </vt:variant>
      <vt:variant>
        <vt:lpstr>Theme</vt:lpstr>
      </vt:variant>
      <vt:variant>
        <vt:i4>1</vt:i4>
      </vt:variant>
      <vt:variant>
        <vt:lpstr>Embedded OLE Servers</vt:lpstr>
      </vt:variant>
      <vt:variant>
        <vt:i4>1</vt:i4>
      </vt:variant>
      <vt:variant>
        <vt:lpstr>Slide Titles</vt:lpstr>
      </vt:variant>
      <vt:variant>
        <vt:i4>58</vt:i4>
      </vt:variant>
    </vt:vector>
  </HeadingPairs>
  <TitlesOfParts>
    <vt:vector size="61" baseType="lpstr">
      <vt:lpstr>Times New Roman</vt:lpstr>
      <vt:lpstr>Office Theme</vt:lpstr>
      <vt:lpstr>Document</vt:lpstr>
      <vt:lpstr>TGaz Plenary Meeting Motion compendium</vt:lpstr>
      <vt:lpstr>Abstract</vt:lpstr>
      <vt:lpstr>Approval of previous meeting minutes</vt:lpstr>
      <vt:lpstr>Approval of previous meeting minutes</vt:lpstr>
      <vt:lpstr>Approval of previous meeting minutes</vt:lpstr>
      <vt:lpstr>Approval of previous meeting minutes</vt:lpstr>
      <vt:lpstr>Approval of previous meeting minutes</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Approval of previous meeting minutes</vt:lpstr>
      <vt:lpstr>Comment resolutions from Telecons</vt:lpstr>
      <vt:lpstr>Text Changes from Telecons</vt:lpstr>
      <vt:lpstr>Comment Resolution from July plenary</vt:lpstr>
      <vt:lpstr>PowerPoint Presentation</vt:lpstr>
      <vt:lpstr>References</vt:lpstr>
      <vt:lpstr>PowerPoint Presentation</vt:lpstr>
      <vt:lpstr>Approval of previous meeting minutes</vt:lpstr>
      <vt:lpstr>Approval of previous meeting minutes</vt:lpstr>
      <vt:lpstr>Text Changes from Telecons</vt:lpstr>
      <vt:lpstr>Comment resolutions from Telecons</vt:lpstr>
      <vt:lpstr>PowerPoint Presentation</vt:lpstr>
      <vt:lpstr>References</vt:lpstr>
      <vt:lpstr>PowerPoint Presentation</vt:lpstr>
      <vt:lpstr>Comment resolutions from Telecons</vt:lpstr>
      <vt:lpstr>Comment resolutions from Telecons</vt:lpstr>
      <vt:lpstr>Comment resolutions from Telecons</vt:lpstr>
      <vt:lpstr>Comment resolutions from Telecons</vt:lpstr>
      <vt:lpstr>Comment resolutions from Telecons</vt:lpstr>
      <vt:lpstr>Comment resolutions from Telecons</vt:lpstr>
      <vt:lpstr>Comment resolutions from Telecons</vt:lpstr>
      <vt:lpstr>Comment resolutions from Telecons</vt:lpstr>
      <vt:lpstr>Approval of previous meeting minutes</vt:lpstr>
      <vt:lpstr>Approval of previous meeting minutes</vt:lpstr>
      <vt:lpstr>Comment resolutions from Telecons</vt:lpstr>
      <vt:lpstr>Comment resolutions from Telecons</vt:lpstr>
      <vt:lpstr>Comment resolutions from Telecons</vt:lpstr>
      <vt:lpstr>Comment resolutions from Telecons</vt:lpstr>
      <vt:lpstr>Comment resolutions from Telecons</vt:lpstr>
      <vt:lpstr>Comment resolutions from Telecons</vt:lpstr>
      <vt:lpstr>Comment resolutions from Telecons</vt:lpstr>
      <vt:lpstr>Comment resolutions from Telecons</vt:lpstr>
      <vt:lpstr>Comment resolutions from Telecons</vt:lpstr>
      <vt:lpstr>Comment resolutions from Telecons</vt:lpstr>
      <vt:lpstr>Comment resolutions from Telecons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CTPClassification=CTP_NT</cp:keywords>
  <cp:lastModifiedBy>Segev, Jonathan</cp:lastModifiedBy>
  <cp:revision>394</cp:revision>
  <cp:lastPrinted>1601-01-01T00:00:00Z</cp:lastPrinted>
  <dcterms:created xsi:type="dcterms:W3CDTF">2018-08-06T10:28:59Z</dcterms:created>
  <dcterms:modified xsi:type="dcterms:W3CDTF">2020-10-29T16:34:48Z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cf71c1a4-8d00-41e3-9d47-7ecc3d185fa5</vt:lpwstr>
  </property>
  <property fmtid="{D5CDD505-2E9C-101B-9397-08002B2CF9AE}" pid="3" name="CTP_TimeStamp">
    <vt:lpwstr>2020-08-18 21:04:00Z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