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69" r:id="rId3"/>
    <p:sldId id="273" r:id="rId4"/>
    <p:sldId id="289" r:id="rId5"/>
    <p:sldId id="293" r:id="rId6"/>
    <p:sldId id="292" r:id="rId7"/>
    <p:sldId id="294" r:id="rId8"/>
    <p:sldId id="295" r:id="rId9"/>
    <p:sldId id="268" r:id="rId10"/>
    <p:sldId id="276" r:id="rId11"/>
    <p:sldId id="296" r:id="rId12"/>
    <p:sldId id="298" r:id="rId13"/>
    <p:sldId id="297" r:id="rId14"/>
    <p:sldId id="277"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68" d="100"/>
          <a:sy n="168" d="100"/>
        </p:scale>
        <p:origin x="1724" y="1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802.11-20/0761r1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Group Addressed Frame delivery for non-STR MLD</a:t>
            </a:r>
            <a:endParaRPr lang="en-GB" dirty="0"/>
          </a:p>
        </p:txBody>
      </p:sp>
      <p:sp>
        <p:nvSpPr>
          <p:cNvPr id="3074" name="Rectangle 2"/>
          <p:cNvSpPr>
            <a:spLocks noGrp="1" noChangeArrowheads="1"/>
          </p:cNvSpPr>
          <p:nvPr>
            <p:ph idx="1"/>
          </p:nvPr>
        </p:nvSpPr>
        <p:spPr/>
        <p:txBody>
          <a:bodyPr/>
          <a:lstStyle/>
          <a:p>
            <a:pPr algn="ctr"/>
            <a:r>
              <a:rPr lang="en-GB" dirty="0" smtClean="0"/>
              <a:t>Date: 2020-04-23</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agree with the following rule?</a:t>
            </a:r>
          </a:p>
          <a:p>
            <a:pPr marL="742950" lvl="2" indent="-342900">
              <a:buFont typeface="Times New Roman" pitchFamily="16" charset="0"/>
              <a:buChar char="•"/>
            </a:pPr>
            <a:r>
              <a:rPr lang="en-US" altLang="zh-CN" dirty="0"/>
              <a:t>I</a:t>
            </a:r>
            <a:r>
              <a:rPr lang="en-US" altLang="zh-CN" dirty="0" smtClean="0"/>
              <a:t>f </a:t>
            </a:r>
            <a:r>
              <a:rPr lang="en-US" altLang="zh-CN" dirty="0"/>
              <a:t>there exist at least one non-STR non-AP MLD whose STAs are associated with the APs that belong to the same AP MLD, then the target Beacon Transmission Time (TBTT) of the APs should be the same</a:t>
            </a:r>
          </a:p>
        </p:txBody>
      </p:sp>
    </p:spTree>
    <p:extLst>
      <p:ext uri="{BB962C8B-B14F-4D97-AF65-F5344CB8AC3E}">
        <p14:creationId xmlns:p14="http://schemas.microsoft.com/office/powerpoint/2010/main" val="3921189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the following rule?</a:t>
            </a:r>
          </a:p>
          <a:p>
            <a:pPr marL="742950" lvl="2" indent="-342900">
              <a:buChar char="•"/>
            </a:pPr>
            <a:r>
              <a:rPr lang="en-US" altLang="zh-CN" dirty="0" smtClean="0"/>
              <a:t>When a non-STR MLD intends to receive Beacon frames on more than one link, if it </a:t>
            </a:r>
            <a:r>
              <a:rPr lang="en-US" altLang="zh-CN" dirty="0"/>
              <a:t>successfully contends the </a:t>
            </a:r>
            <a:r>
              <a:rPr lang="en-US" altLang="zh-CN" dirty="0" smtClean="0"/>
              <a:t>channel on one link </a:t>
            </a:r>
            <a:r>
              <a:rPr lang="en-US" altLang="zh-CN" dirty="0"/>
              <a:t>before the </a:t>
            </a:r>
            <a:r>
              <a:rPr lang="en-US" altLang="zh-CN" dirty="0" smtClean="0"/>
              <a:t>TBTT of the other link, </a:t>
            </a:r>
            <a:r>
              <a:rPr lang="en-US" altLang="zh-CN" dirty="0"/>
              <a:t>then it should end its TXOP before the </a:t>
            </a:r>
            <a:r>
              <a:rPr lang="en-US" altLang="zh-CN" dirty="0" smtClean="0"/>
              <a:t>TBTT of the other link</a:t>
            </a:r>
            <a:endParaRPr lang="en-US" altLang="zh-CN" dirty="0" smtClean="0"/>
          </a:p>
        </p:txBody>
      </p:sp>
    </p:spTree>
    <p:extLst>
      <p:ext uri="{BB962C8B-B14F-4D97-AF65-F5344CB8AC3E}">
        <p14:creationId xmlns:p14="http://schemas.microsoft.com/office/powerpoint/2010/main" val="3846639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a:t>
            </a:r>
            <a:r>
              <a:rPr lang="en-US" altLang="zh-CN" dirty="0"/>
              <a:t>to define a dedicated service period for group addressed frames on all </a:t>
            </a:r>
            <a:r>
              <a:rPr lang="en-US" altLang="zh-CN" dirty="0" smtClean="0"/>
              <a:t>links? </a:t>
            </a:r>
            <a:endParaRPr lang="en-US" altLang="zh-CN" sz="1200" dirty="0"/>
          </a:p>
        </p:txBody>
      </p:sp>
    </p:spTree>
    <p:extLst>
      <p:ext uri="{BB962C8B-B14F-4D97-AF65-F5344CB8AC3E}">
        <p14:creationId xmlns:p14="http://schemas.microsoft.com/office/powerpoint/2010/main" val="1551742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4</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Do you support to </a:t>
            </a:r>
            <a:r>
              <a:rPr lang="en-US" altLang="zh-CN" dirty="0"/>
              <a:t>include a multicast traffic indication map (MTIM) element in the DTIM Beacon frame to </a:t>
            </a:r>
            <a:r>
              <a:rPr lang="en-US" altLang="zh-CN" dirty="0" smtClean="0"/>
              <a:t>indicate each </a:t>
            </a:r>
            <a:r>
              <a:rPr lang="en-US" altLang="zh-CN" dirty="0"/>
              <a:t>STA whether it has pending multicast traffic to </a:t>
            </a:r>
            <a:r>
              <a:rPr lang="en-US" altLang="zh-CN" dirty="0" smtClean="0"/>
              <a:t>receive?</a:t>
            </a:r>
            <a:endParaRPr lang="en-US" altLang="zh-CN" sz="1200" dirty="0"/>
          </a:p>
        </p:txBody>
      </p:sp>
    </p:spTree>
    <p:extLst>
      <p:ext uri="{BB962C8B-B14F-4D97-AF65-F5344CB8AC3E}">
        <p14:creationId xmlns:p14="http://schemas.microsoft.com/office/powerpoint/2010/main" val="14845381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8" name="内容占位符 7"/>
          <p:cNvSpPr>
            <a:spLocks noGrp="1"/>
          </p:cNvSpPr>
          <p:nvPr>
            <p:ph idx="1"/>
          </p:nvPr>
        </p:nvSpPr>
        <p:spPr/>
        <p:txBody>
          <a:bodyPr/>
          <a:lstStyle/>
          <a:p>
            <a:pPr marL="0" lvl="1" indent="0"/>
            <a:r>
              <a:rPr lang="en-US" altLang="zh-CN" dirty="0" smtClean="0"/>
              <a:t>[</a:t>
            </a:r>
            <a:r>
              <a:rPr lang="en-US" altLang="zh-CN" dirty="0"/>
              <a:t>1</a:t>
            </a:r>
            <a:r>
              <a:rPr lang="en-US" altLang="zh-CN" dirty="0" smtClean="0"/>
              <a:t>]</a:t>
            </a:r>
          </a:p>
        </p:txBody>
      </p:sp>
    </p:spTree>
    <p:extLst>
      <p:ext uri="{BB962C8B-B14F-4D97-AF65-F5344CB8AC3E}">
        <p14:creationId xmlns:p14="http://schemas.microsoft.com/office/powerpoint/2010/main" val="2910602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is a key feature in </a:t>
            </a:r>
            <a:r>
              <a:rPr lang="en-US" altLang="zh-CN" sz="1800" b="0" dirty="0" err="1" smtClean="0"/>
              <a:t>TGbe</a:t>
            </a:r>
            <a:endParaRPr lang="en-US" altLang="zh-CN" sz="1800" b="0" dirty="0" smtClean="0"/>
          </a:p>
          <a:p>
            <a:pPr>
              <a:buFont typeface="Arial" pitchFamily="34" charset="0"/>
              <a:buChar char="•"/>
            </a:pPr>
            <a:r>
              <a:rPr lang="en-US" altLang="zh-CN" sz="1800" b="0" dirty="0" smtClean="0"/>
              <a:t>Non-AP MLD may be non-STR on two links: not capable of transmitting on  one link while receiving on the other link</a:t>
            </a:r>
          </a:p>
          <a:p>
            <a:pPr>
              <a:buFont typeface="Arial" pitchFamily="34" charset="0"/>
              <a:buChar char="•"/>
            </a:pPr>
            <a:r>
              <a:rPr lang="en-US" altLang="zh-CN" sz="1800" b="0" dirty="0" smtClean="0"/>
              <a:t>On each link, the non-AP MLD always has DL frames to receive if it’s not in PS mode</a:t>
            </a:r>
          </a:p>
          <a:p>
            <a:pPr lvl="1">
              <a:buFont typeface="Arial" pitchFamily="34" charset="0"/>
              <a:buChar char="•"/>
            </a:pPr>
            <a:r>
              <a:rPr lang="en-US" altLang="zh-CN" sz="1400" b="0" dirty="0" smtClean="0"/>
              <a:t>Beacon frame</a:t>
            </a:r>
          </a:p>
          <a:p>
            <a:pPr lvl="1">
              <a:buFont typeface="Arial" pitchFamily="34" charset="0"/>
              <a:buChar char="•"/>
            </a:pPr>
            <a:r>
              <a:rPr lang="en-US" altLang="zh-CN" sz="1400" dirty="0" smtClean="0"/>
              <a:t>Group addressed frames</a:t>
            </a:r>
          </a:p>
          <a:p>
            <a:pPr lvl="2">
              <a:buFont typeface="Arial" pitchFamily="34" charset="0"/>
              <a:buChar char="•"/>
            </a:pPr>
            <a:r>
              <a:rPr lang="en-US" altLang="zh-CN" sz="1200" b="0" dirty="0" smtClean="0"/>
              <a:t>Broadcast frames</a:t>
            </a:r>
          </a:p>
          <a:p>
            <a:pPr lvl="2">
              <a:buFont typeface="Arial" pitchFamily="34" charset="0"/>
              <a:buChar char="•"/>
            </a:pPr>
            <a:r>
              <a:rPr lang="en-US" altLang="zh-CN" sz="1200" dirty="0" smtClean="0"/>
              <a:t>Multicast frames</a:t>
            </a:r>
            <a:endParaRPr lang="en-US" altLang="zh-CN" sz="1200" b="0" dirty="0"/>
          </a:p>
          <a:p>
            <a:pPr>
              <a:buFont typeface="Arial" pitchFamily="34" charset="0"/>
              <a:buChar char="•"/>
            </a:pPr>
            <a:r>
              <a:rPr lang="en-US" altLang="zh-CN" sz="1800" b="0" dirty="0" smtClean="0"/>
              <a:t>When a non-STR non-AP MLD is receiving DL frames on a link, there should be some restrictions on the other link, e.g</a:t>
            </a:r>
            <a:r>
              <a:rPr lang="en-US" altLang="zh-CN" sz="1800" b="0" dirty="0"/>
              <a:t>., The non-STR non-AP MLD should not </a:t>
            </a:r>
            <a:r>
              <a:rPr lang="en-US" altLang="zh-CN" sz="1800" b="0" dirty="0" smtClean="0"/>
              <a:t>transmit on the other link</a:t>
            </a:r>
          </a:p>
          <a:p>
            <a:pPr>
              <a:buFont typeface="Arial" pitchFamily="34" charset="0"/>
              <a:buChar char="•"/>
            </a:pPr>
            <a:r>
              <a:rPr lang="en-US" altLang="zh-CN" sz="1800" b="0" dirty="0" smtClean="0"/>
              <a:t>In this contribution, we propose a scheme on group addressed frame delivery to alleviate the above restrictions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Motivation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600201"/>
            <a:ext cx="7770813" cy="1930798"/>
          </a:xfrm>
        </p:spPr>
        <p:txBody>
          <a:bodyPr/>
          <a:lstStyle/>
          <a:p>
            <a:pPr>
              <a:buFont typeface="Arial" pitchFamily="34" charset="0"/>
              <a:buChar char="•"/>
            </a:pPr>
            <a:r>
              <a:rPr lang="en-US" altLang="zh-CN" sz="1600" b="0" dirty="0" smtClean="0"/>
              <a:t>As show in the following figure, when link 1 is used for transmitting Beacon and group addressed frames, there are some restrictions on link 2, and vice versa.</a:t>
            </a:r>
          </a:p>
          <a:p>
            <a:pPr lvl="1">
              <a:buFont typeface="Arial" pitchFamily="34" charset="0"/>
              <a:buChar char="•"/>
            </a:pPr>
            <a:r>
              <a:rPr lang="en-US" altLang="zh-CN" sz="1400" dirty="0" smtClean="0"/>
              <a:t>Restriction </a:t>
            </a:r>
            <a:r>
              <a:rPr lang="en-US" altLang="zh-CN" sz="1400" dirty="0"/>
              <a:t>1: The AP-MLD should not transmit a frame to </a:t>
            </a:r>
            <a:r>
              <a:rPr lang="en-US" altLang="zh-CN" sz="1400" dirty="0" smtClean="0"/>
              <a:t>the non-STR </a:t>
            </a:r>
            <a:r>
              <a:rPr lang="en-US" altLang="zh-CN" sz="1400" dirty="0"/>
              <a:t>non-AP MLD on Link 2 which solicits </a:t>
            </a:r>
            <a:r>
              <a:rPr lang="en-US" altLang="zh-CN" sz="1400" dirty="0" smtClean="0"/>
              <a:t>response</a:t>
            </a:r>
          </a:p>
          <a:p>
            <a:pPr lvl="1">
              <a:buFont typeface="Arial" pitchFamily="34" charset="0"/>
              <a:buChar char="•"/>
            </a:pPr>
            <a:r>
              <a:rPr lang="en-US" altLang="zh-CN" sz="1400" dirty="0"/>
              <a:t>Restriction 2: The non-STR non-AP MLD should not contend channel on Link 2 to transmit frames</a:t>
            </a:r>
          </a:p>
        </p:txBody>
      </p:sp>
      <p:cxnSp>
        <p:nvCxnSpPr>
          <p:cNvPr id="5" name="直接连接符 4"/>
          <p:cNvCxnSpPr/>
          <p:nvPr/>
        </p:nvCxnSpPr>
        <p:spPr bwMode="auto">
          <a:xfrm>
            <a:off x="1355957" y="4233841"/>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p:cNvCxnSpPr/>
          <p:nvPr/>
        </p:nvCxnSpPr>
        <p:spPr bwMode="auto">
          <a:xfrm>
            <a:off x="1366886" y="553801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7" name="矩形 26"/>
          <p:cNvSpPr/>
          <p:nvPr/>
        </p:nvSpPr>
        <p:spPr bwMode="auto">
          <a:xfrm>
            <a:off x="1422749" y="38626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7" name="文本框 16"/>
          <p:cNvSpPr txBox="1"/>
          <p:nvPr/>
        </p:nvSpPr>
        <p:spPr>
          <a:xfrm>
            <a:off x="681221" y="4060275"/>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32" name="文本框 31"/>
          <p:cNvSpPr txBox="1"/>
          <p:nvPr/>
        </p:nvSpPr>
        <p:spPr>
          <a:xfrm>
            <a:off x="640405" y="5346755"/>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36" name="矩形 35"/>
          <p:cNvSpPr/>
          <p:nvPr/>
        </p:nvSpPr>
        <p:spPr bwMode="auto">
          <a:xfrm>
            <a:off x="1422749" y="430284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1418630" y="518676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2" name="矩形 41"/>
          <p:cNvSpPr/>
          <p:nvPr/>
        </p:nvSpPr>
        <p:spPr bwMode="auto">
          <a:xfrm>
            <a:off x="1418630" y="562698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3" name="矩形 42"/>
          <p:cNvSpPr/>
          <p:nvPr/>
        </p:nvSpPr>
        <p:spPr bwMode="auto">
          <a:xfrm rot="5400000">
            <a:off x="2669858" y="3622617"/>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4" name="矩形 43"/>
          <p:cNvSpPr/>
          <p:nvPr/>
        </p:nvSpPr>
        <p:spPr bwMode="auto">
          <a:xfrm rot="5400000">
            <a:off x="5680750" y="4955122"/>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5" name="矩形 44"/>
          <p:cNvSpPr/>
          <p:nvPr/>
        </p:nvSpPr>
        <p:spPr bwMode="auto">
          <a:xfrm>
            <a:off x="3399912" y="3718576"/>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46" name="矩形 45"/>
          <p:cNvSpPr/>
          <p:nvPr/>
        </p:nvSpPr>
        <p:spPr bwMode="auto">
          <a:xfrm>
            <a:off x="6366934" y="5021502"/>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47" name="直接连接符 46"/>
          <p:cNvCxnSpPr/>
          <p:nvPr/>
        </p:nvCxnSpPr>
        <p:spPr bwMode="auto">
          <a:xfrm flipV="1">
            <a:off x="2803756" y="4060275"/>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接连接符 47"/>
          <p:cNvCxnSpPr/>
          <p:nvPr/>
        </p:nvCxnSpPr>
        <p:spPr bwMode="auto">
          <a:xfrm flipV="1">
            <a:off x="4646293" y="4011881"/>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9" name="直接连接符 48"/>
          <p:cNvCxnSpPr/>
          <p:nvPr/>
        </p:nvCxnSpPr>
        <p:spPr bwMode="auto">
          <a:xfrm flipV="1">
            <a:off x="5775556" y="3445192"/>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0" name="直接连接符 49"/>
          <p:cNvCxnSpPr/>
          <p:nvPr/>
        </p:nvCxnSpPr>
        <p:spPr bwMode="auto">
          <a:xfrm flipV="1">
            <a:off x="7613315" y="3488718"/>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51" name="矩形 50"/>
          <p:cNvSpPr/>
          <p:nvPr/>
        </p:nvSpPr>
        <p:spPr bwMode="auto">
          <a:xfrm>
            <a:off x="2895600" y="5181600"/>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2" name="矩形 51"/>
          <p:cNvSpPr/>
          <p:nvPr/>
        </p:nvSpPr>
        <p:spPr bwMode="auto">
          <a:xfrm>
            <a:off x="2895600" y="5602026"/>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53" name="矩形 52"/>
          <p:cNvSpPr/>
          <p:nvPr/>
        </p:nvSpPr>
        <p:spPr bwMode="auto">
          <a:xfrm>
            <a:off x="5869105" y="3872788"/>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4" name="矩形 53"/>
          <p:cNvSpPr/>
          <p:nvPr/>
        </p:nvSpPr>
        <p:spPr bwMode="auto">
          <a:xfrm>
            <a:off x="5869105" y="4293214"/>
            <a:ext cx="1647403"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1.1 - Beacon alignment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600199"/>
            <a:ext cx="7770813" cy="1635957"/>
          </a:xfrm>
        </p:spPr>
        <p:txBody>
          <a:bodyPr/>
          <a:lstStyle/>
          <a:p>
            <a:pPr>
              <a:buFont typeface="Arial" pitchFamily="34" charset="0"/>
              <a:buChar char="•"/>
            </a:pPr>
            <a:r>
              <a:rPr lang="en-US" altLang="zh-CN" sz="1600" b="0" dirty="0" smtClean="0"/>
              <a:t>Regarding Beacon frame reception, there will be no restriction since all links are used for Beacon transmission at the same time, non-STR non-AP MLD is receiving Beacon frames on all links, simultaneous TX and RX will not happen</a:t>
            </a:r>
          </a:p>
          <a:p>
            <a:pPr>
              <a:buFont typeface="Arial" pitchFamily="34" charset="0"/>
              <a:buChar char="•"/>
            </a:pPr>
            <a:r>
              <a:rPr lang="en-US" altLang="zh-CN" sz="1600" b="0" dirty="0" smtClean="0"/>
              <a:t>Regarding Group addressed frames, if there are group addressed frames on all links, then there will be no restriction; if there is no group addressed frame on a certain link, then restriction only happens on this certain link</a:t>
            </a:r>
          </a:p>
        </p:txBody>
      </p:sp>
      <p:cxnSp>
        <p:nvCxnSpPr>
          <p:cNvPr id="5" name="直接连接符 4"/>
          <p:cNvCxnSpPr/>
          <p:nvPr/>
        </p:nvCxnSpPr>
        <p:spPr bwMode="auto">
          <a:xfrm>
            <a:off x="1355957" y="4065249"/>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66886" y="5369424"/>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22749" y="3694038"/>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81221" y="3891683"/>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40405" y="5178163"/>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22749" y="4134257"/>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18630" y="5018174"/>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18630" y="5458393"/>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669858" y="3454025"/>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4" name="矩形 13"/>
          <p:cNvSpPr/>
          <p:nvPr/>
        </p:nvSpPr>
        <p:spPr bwMode="auto">
          <a:xfrm rot="5400000">
            <a:off x="5680750" y="4786530"/>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3399912" y="3549984"/>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7" name="直接连接符 16"/>
          <p:cNvCxnSpPr/>
          <p:nvPr/>
        </p:nvCxnSpPr>
        <p:spPr bwMode="auto">
          <a:xfrm flipV="1">
            <a:off x="2803756" y="3891683"/>
            <a:ext cx="0" cy="1831154"/>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直接连接符 17"/>
          <p:cNvCxnSpPr/>
          <p:nvPr/>
        </p:nvCxnSpPr>
        <p:spPr bwMode="auto">
          <a:xfrm flipV="1">
            <a:off x="4646293" y="3843290"/>
            <a:ext cx="0" cy="1879547"/>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9" name="直接连接符 18"/>
          <p:cNvCxnSpPr/>
          <p:nvPr/>
        </p:nvCxnSpPr>
        <p:spPr bwMode="auto">
          <a:xfrm flipV="1">
            <a:off x="5775556" y="3276600"/>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0" name="直接连接符 19"/>
          <p:cNvCxnSpPr/>
          <p:nvPr/>
        </p:nvCxnSpPr>
        <p:spPr bwMode="auto">
          <a:xfrm flipV="1">
            <a:off x="7613315" y="3320126"/>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6" name="矩形 25"/>
          <p:cNvSpPr/>
          <p:nvPr/>
        </p:nvSpPr>
        <p:spPr bwMode="auto">
          <a:xfrm rot="5400000">
            <a:off x="2669858" y="4758368"/>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矩形 26"/>
          <p:cNvSpPr/>
          <p:nvPr/>
        </p:nvSpPr>
        <p:spPr bwMode="auto">
          <a:xfrm>
            <a:off x="3399912" y="4854327"/>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8" name="矩形 27"/>
          <p:cNvSpPr/>
          <p:nvPr/>
        </p:nvSpPr>
        <p:spPr bwMode="auto">
          <a:xfrm rot="5400000">
            <a:off x="5680750" y="3482189"/>
            <a:ext cx="677700" cy="48808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6366934" y="3548569"/>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6344364" y="4992359"/>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31" name="矩形 30"/>
          <p:cNvSpPr/>
          <p:nvPr/>
        </p:nvSpPr>
        <p:spPr bwMode="auto">
          <a:xfrm>
            <a:off x="6344364" y="5412785"/>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3" name="文本框 2"/>
          <p:cNvSpPr txBox="1"/>
          <p:nvPr/>
        </p:nvSpPr>
        <p:spPr>
          <a:xfrm>
            <a:off x="6276106" y="4256344"/>
            <a:ext cx="1428036" cy="400110"/>
          </a:xfrm>
          <a:prstGeom prst="rect">
            <a:avLst/>
          </a:prstGeom>
          <a:noFill/>
        </p:spPr>
        <p:txBody>
          <a:bodyPr wrap="square" rtlCol="0">
            <a:spAutoFit/>
          </a:bodyPr>
          <a:lstStyle/>
          <a:p>
            <a:r>
              <a:rPr lang="en-US" altLang="zh-CN" sz="1000" dirty="0" smtClean="0">
                <a:solidFill>
                  <a:schemeClr val="tx1"/>
                </a:solidFill>
              </a:rPr>
              <a:t>Group addressed traffic indicator = 0</a:t>
            </a:r>
            <a:endParaRPr lang="zh-CN" altLang="en-US" sz="1000" dirty="0">
              <a:solidFill>
                <a:schemeClr val="tx1"/>
              </a:solidFill>
            </a:endParaRPr>
          </a:p>
        </p:txBody>
      </p:sp>
      <p:cxnSp>
        <p:nvCxnSpPr>
          <p:cNvPr id="33" name="肘形连接符 32"/>
          <p:cNvCxnSpPr>
            <a:stCxn id="14" idx="1"/>
            <a:endCxn id="3" idx="1"/>
          </p:cNvCxnSpPr>
          <p:nvPr/>
        </p:nvCxnSpPr>
        <p:spPr bwMode="auto">
          <a:xfrm rot="5400000" flipH="1" flipV="1">
            <a:off x="6030191" y="4445809"/>
            <a:ext cx="235325" cy="256506"/>
          </a:xfrm>
          <a:prstGeom prst="bentConnector2">
            <a:avLst/>
          </a:prstGeom>
          <a:solidFill>
            <a:srgbClr val="00B8FF"/>
          </a:solidFill>
          <a:ln w="9525" cap="flat" cmpd="sng" algn="ctr">
            <a:solidFill>
              <a:schemeClr val="tx1"/>
            </a:solidFill>
            <a:prstDash val="solid"/>
            <a:round/>
            <a:headEnd type="none" w="med" len="med"/>
            <a:tailEnd type="triangle"/>
          </a:ln>
          <a:effectLst/>
        </p:spPr>
      </p:cxnSp>
      <p:cxnSp>
        <p:nvCxnSpPr>
          <p:cNvPr id="35" name="肘形连接符 34"/>
          <p:cNvCxnSpPr>
            <a:stCxn id="3" idx="2"/>
          </p:cNvCxnSpPr>
          <p:nvPr/>
        </p:nvCxnSpPr>
        <p:spPr bwMode="auto">
          <a:xfrm rot="5400000">
            <a:off x="6797770" y="4720556"/>
            <a:ext cx="256457" cy="128253"/>
          </a:xfrm>
          <a:prstGeom prst="bentConnector3">
            <a:avLst/>
          </a:prstGeom>
          <a:solidFill>
            <a:srgbClr val="00B8FF"/>
          </a:solidFill>
          <a:ln w="9525" cap="flat" cmpd="sng" algn="ctr">
            <a:solidFill>
              <a:schemeClr val="tx1"/>
            </a:solidFill>
            <a:prstDash val="solid"/>
            <a:round/>
            <a:headEnd type="none" w="med" len="med"/>
            <a:tailEnd type="triangle"/>
          </a:ln>
          <a:effectLst/>
        </p:spPr>
      </p:cxnSp>
      <p:sp>
        <p:nvSpPr>
          <p:cNvPr id="37" name="文本框 36"/>
          <p:cNvSpPr txBox="1"/>
          <p:nvPr/>
        </p:nvSpPr>
        <p:spPr>
          <a:xfrm>
            <a:off x="381000" y="5814913"/>
            <a:ext cx="8153400" cy="523220"/>
          </a:xfrm>
          <a:prstGeom prst="rect">
            <a:avLst/>
          </a:prstGeom>
          <a:noFill/>
        </p:spPr>
        <p:txBody>
          <a:bodyPr wrap="square" rtlCol="0">
            <a:spAutoFit/>
          </a:bodyPr>
          <a:lstStyle/>
          <a:p>
            <a:r>
              <a:rPr lang="en-US" altLang="zh-CN" sz="1400" dirty="0" smtClean="0">
                <a:solidFill>
                  <a:srgbClr val="FF0000"/>
                </a:solidFill>
              </a:rPr>
              <a:t>Proposal: if there exist at least one non-STR non-AP MLD whose STAs are associated with the APs that belong to the same AP MLD, then the target Beacon Transmission Time (TBTT) of the APs should be the same.</a:t>
            </a:r>
            <a:endParaRPr lang="zh-CN" altLang="en-US" sz="1400" dirty="0">
              <a:solidFill>
                <a:srgbClr val="FF0000"/>
              </a:solidFill>
            </a:endParaRPr>
          </a:p>
        </p:txBody>
      </p:sp>
    </p:spTree>
    <p:extLst>
      <p:ext uri="{BB962C8B-B14F-4D97-AF65-F5344CB8AC3E}">
        <p14:creationId xmlns:p14="http://schemas.microsoft.com/office/powerpoint/2010/main" val="2965543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1.1 - Beacon alignment</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600199"/>
            <a:ext cx="7770813" cy="1899423"/>
          </a:xfrm>
        </p:spPr>
        <p:txBody>
          <a:bodyPr/>
          <a:lstStyle/>
          <a:p>
            <a:pPr>
              <a:buFont typeface="Arial" pitchFamily="34" charset="0"/>
              <a:buChar char="•"/>
            </a:pPr>
            <a:r>
              <a:rPr lang="en-US" altLang="zh-CN" sz="1600" b="0" dirty="0" smtClean="0"/>
              <a:t>Sometimes, the Beacon frames on different links may not be entirely aligned due to channel busy, but it doesn’t matter if the channel busy is caused by STR MLD or single link STAs</a:t>
            </a:r>
          </a:p>
          <a:p>
            <a:pPr>
              <a:buFont typeface="Arial" pitchFamily="34" charset="0"/>
              <a:buChar char="•"/>
            </a:pPr>
            <a:r>
              <a:rPr lang="en-US" altLang="zh-CN" sz="1600" b="0" dirty="0" smtClean="0"/>
              <a:t>We only need to make sure that the non-STR MLD shall not cause channel busy at the TBTT</a:t>
            </a:r>
          </a:p>
          <a:p>
            <a:pPr>
              <a:buFont typeface="Arial" pitchFamily="34" charset="0"/>
              <a:buChar char="•"/>
            </a:pPr>
            <a:r>
              <a:rPr lang="en-US" altLang="zh-CN" sz="1600" b="0" dirty="0" smtClean="0">
                <a:solidFill>
                  <a:srgbClr val="FF0000"/>
                </a:solidFill>
              </a:rPr>
              <a:t>Proposed rule: if a non-STR MLD successfully contends the channel before the TBTT, then it should end its TXOP before the TBTT</a:t>
            </a:r>
          </a:p>
        </p:txBody>
      </p:sp>
      <p:cxnSp>
        <p:nvCxnSpPr>
          <p:cNvPr id="5" name="直接连接符 4"/>
          <p:cNvCxnSpPr/>
          <p:nvPr/>
        </p:nvCxnSpPr>
        <p:spPr bwMode="auto">
          <a:xfrm>
            <a:off x="1355957" y="4233841"/>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66886" y="5538016"/>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22749" y="38626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81221" y="4060275"/>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40405" y="5346755"/>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22749" y="430284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18630" y="518676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18630" y="562698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5123901" y="3624051"/>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853955" y="3720010"/>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7" name="直接连接符 16"/>
          <p:cNvCxnSpPr/>
          <p:nvPr/>
        </p:nvCxnSpPr>
        <p:spPr bwMode="auto">
          <a:xfrm flipV="1">
            <a:off x="5257799" y="4061709"/>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8" name="直接连接符 17"/>
          <p:cNvCxnSpPr/>
          <p:nvPr/>
        </p:nvCxnSpPr>
        <p:spPr bwMode="auto">
          <a:xfrm flipV="1">
            <a:off x="7100336" y="4013315"/>
            <a:ext cx="0" cy="2019242"/>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6" name="矩形 25"/>
          <p:cNvSpPr/>
          <p:nvPr/>
        </p:nvSpPr>
        <p:spPr bwMode="auto">
          <a:xfrm rot="5400000">
            <a:off x="5123901" y="4928394"/>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7" name="矩形 26"/>
          <p:cNvSpPr/>
          <p:nvPr/>
        </p:nvSpPr>
        <p:spPr bwMode="auto">
          <a:xfrm>
            <a:off x="5853955" y="5024353"/>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2" name="矩形 31"/>
          <p:cNvSpPr/>
          <p:nvPr/>
        </p:nvSpPr>
        <p:spPr bwMode="auto">
          <a:xfrm>
            <a:off x="3924371" y="4234215"/>
            <a:ext cx="1246381" cy="4045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TXOP</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4" name="矩形 33"/>
          <p:cNvSpPr/>
          <p:nvPr/>
        </p:nvSpPr>
        <p:spPr bwMode="auto">
          <a:xfrm>
            <a:off x="3201437" y="4239393"/>
            <a:ext cx="712981" cy="252296"/>
          </a:xfrm>
          <a:prstGeom prst="rect">
            <a:avLst/>
          </a:prstGeom>
          <a:blipFill>
            <a:blip r:embed="rId2"/>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err="1" smtClean="0">
                <a:ln>
                  <a:noFill/>
                </a:ln>
                <a:solidFill>
                  <a:schemeClr val="tx1"/>
                </a:solidFill>
                <a:effectLst/>
                <a:latin typeface="Times New Roman" pitchFamily="16" charset="0"/>
                <a:ea typeface="MS Gothic" charset="-128"/>
              </a:rPr>
              <a:t>backoff</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6" name="矩形 35"/>
          <p:cNvSpPr/>
          <p:nvPr/>
        </p:nvSpPr>
        <p:spPr bwMode="auto">
          <a:xfrm>
            <a:off x="4195753" y="5541067"/>
            <a:ext cx="1246381" cy="40459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TXOP</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8" name="矩形 37"/>
          <p:cNvSpPr/>
          <p:nvPr/>
        </p:nvSpPr>
        <p:spPr bwMode="auto">
          <a:xfrm>
            <a:off x="3472819" y="5546245"/>
            <a:ext cx="712981" cy="252296"/>
          </a:xfrm>
          <a:prstGeom prst="rect">
            <a:avLst/>
          </a:prstGeom>
          <a:blipFill>
            <a:blip r:embed="rId2"/>
            <a:tile tx="0" ty="0" sx="100000" sy="100000" flip="none" algn="tl"/>
          </a:blip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err="1" smtClean="0">
                <a:ln>
                  <a:noFill/>
                </a:ln>
                <a:solidFill>
                  <a:schemeClr val="tx1"/>
                </a:solidFill>
                <a:effectLst/>
                <a:latin typeface="Times New Roman" pitchFamily="16" charset="0"/>
                <a:ea typeface="MS Gothic" charset="-128"/>
              </a:rPr>
              <a:t>backoff</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6" name="乘号 15"/>
          <p:cNvSpPr/>
          <p:nvPr/>
        </p:nvSpPr>
        <p:spPr bwMode="auto">
          <a:xfrm>
            <a:off x="5455653" y="5593101"/>
            <a:ext cx="381000" cy="602259"/>
          </a:xfrm>
          <a:prstGeom prst="mathMultiply">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rgbClr val="FF0000"/>
              </a:solidFill>
              <a:effectLst/>
              <a:latin typeface="Times New Roman" pitchFamily="16" charset="0"/>
              <a:ea typeface="MS Gothic" charset="-128"/>
            </a:endParaRPr>
          </a:p>
        </p:txBody>
      </p:sp>
      <p:sp>
        <p:nvSpPr>
          <p:cNvPr id="21" name="笑脸 20"/>
          <p:cNvSpPr/>
          <p:nvPr/>
        </p:nvSpPr>
        <p:spPr bwMode="auto">
          <a:xfrm>
            <a:off x="5309241" y="4307424"/>
            <a:ext cx="292824" cy="325571"/>
          </a:xfrm>
          <a:prstGeom prst="smileyFac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Tree>
    <p:extLst>
      <p:ext uri="{BB962C8B-B14F-4D97-AF65-F5344CB8AC3E}">
        <p14:creationId xmlns:p14="http://schemas.microsoft.com/office/powerpoint/2010/main" val="35410022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1.2 – Dedicated service period for group addressed frames on all links</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924579"/>
            <a:ext cx="7770813" cy="1593229"/>
          </a:xfrm>
        </p:spPr>
        <p:txBody>
          <a:bodyPr/>
          <a:lstStyle/>
          <a:p>
            <a:pPr>
              <a:buFont typeface="Arial" pitchFamily="34" charset="0"/>
              <a:buChar char="•"/>
            </a:pPr>
            <a:r>
              <a:rPr lang="en-US" altLang="zh-CN" sz="1600" b="0" dirty="0" smtClean="0"/>
              <a:t>An alternative is: setup a dedicated service period </a:t>
            </a:r>
            <a:r>
              <a:rPr lang="en-US" altLang="zh-CN" sz="1600" b="0" dirty="0"/>
              <a:t>for group addressed frames on all </a:t>
            </a:r>
            <a:r>
              <a:rPr lang="en-US" altLang="zh-CN" sz="1600" b="0" dirty="0" smtClean="0"/>
              <a:t>links</a:t>
            </a:r>
          </a:p>
          <a:p>
            <a:pPr lvl="1">
              <a:buFont typeface="Arial" pitchFamily="34" charset="0"/>
              <a:buChar char="•"/>
            </a:pPr>
            <a:r>
              <a:rPr lang="en-US" altLang="zh-CN" sz="1200" b="0" dirty="0" smtClean="0"/>
              <a:t>This service period is only for non-STR non-AP MLD</a:t>
            </a:r>
          </a:p>
          <a:p>
            <a:pPr lvl="1">
              <a:buFont typeface="Arial" pitchFamily="34" charset="0"/>
              <a:buChar char="•"/>
            </a:pPr>
            <a:r>
              <a:rPr lang="en-US" altLang="zh-CN" sz="1200" b="0" dirty="0" smtClean="0"/>
              <a:t>Legacy STAs and STR non-AP MLD can behave like before</a:t>
            </a:r>
          </a:p>
          <a:p>
            <a:pPr>
              <a:buFont typeface="Arial" pitchFamily="34" charset="0"/>
              <a:buChar char="•"/>
            </a:pPr>
            <a:r>
              <a:rPr lang="en-US" altLang="zh-CN" sz="1600" b="0" dirty="0" smtClean="0"/>
              <a:t>Restriction only happens on the link where group addressed frames are not present</a:t>
            </a:r>
          </a:p>
        </p:txBody>
      </p:sp>
      <p:cxnSp>
        <p:nvCxnSpPr>
          <p:cNvPr id="5" name="直接连接符 4"/>
          <p:cNvCxnSpPr/>
          <p:nvPr/>
        </p:nvCxnSpPr>
        <p:spPr bwMode="auto">
          <a:xfrm>
            <a:off x="1371600" y="4765790"/>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382529" y="5805537"/>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438392" y="4394579"/>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696864" y="4592224"/>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656048" y="5614276"/>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438392" y="4834798"/>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434273" y="5454287"/>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434273" y="5894506"/>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761701" y="4230767"/>
            <a:ext cx="744955" cy="3247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4023039" y="4249108"/>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flipV="1">
            <a:off x="4023039" y="3665100"/>
            <a:ext cx="0" cy="233939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7" name="矩形 26"/>
          <p:cNvSpPr/>
          <p:nvPr/>
        </p:nvSpPr>
        <p:spPr bwMode="auto">
          <a:xfrm>
            <a:off x="4023039" y="5289023"/>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2" name="直接连接符 31"/>
          <p:cNvCxnSpPr/>
          <p:nvPr/>
        </p:nvCxnSpPr>
        <p:spPr bwMode="auto">
          <a:xfrm flipV="1">
            <a:off x="5683796" y="3810000"/>
            <a:ext cx="0" cy="21944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3" name="直接箭头连接符 22"/>
          <p:cNvCxnSpPr/>
          <p:nvPr/>
        </p:nvCxnSpPr>
        <p:spPr bwMode="auto">
          <a:xfrm flipH="1">
            <a:off x="4023039"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4" name="直接箭头连接符 33"/>
          <p:cNvCxnSpPr/>
          <p:nvPr/>
        </p:nvCxnSpPr>
        <p:spPr bwMode="auto">
          <a:xfrm>
            <a:off x="5455196"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文本框 37"/>
          <p:cNvSpPr txBox="1"/>
          <p:nvPr/>
        </p:nvSpPr>
        <p:spPr>
          <a:xfrm>
            <a:off x="4339781" y="3733799"/>
            <a:ext cx="1191615" cy="553998"/>
          </a:xfrm>
          <a:prstGeom prst="rect">
            <a:avLst/>
          </a:prstGeom>
          <a:noFill/>
        </p:spPr>
        <p:txBody>
          <a:bodyPr wrap="square" rtlCol="0">
            <a:spAutoFit/>
          </a:bodyPr>
          <a:lstStyle/>
          <a:p>
            <a:r>
              <a:rPr lang="en-US" altLang="zh-CN" sz="1000" dirty="0" smtClean="0">
                <a:solidFill>
                  <a:schemeClr val="tx1"/>
                </a:solidFill>
              </a:rPr>
              <a:t>Service period for group addressed frames on all links</a:t>
            </a:r>
            <a:endParaRPr lang="zh-CN" altLang="en-US" sz="1000" dirty="0">
              <a:solidFill>
                <a:schemeClr val="tx1"/>
              </a:solidFill>
            </a:endParaRPr>
          </a:p>
        </p:txBody>
      </p:sp>
      <p:sp>
        <p:nvSpPr>
          <p:cNvPr id="43" name="矩形 42"/>
          <p:cNvSpPr/>
          <p:nvPr/>
        </p:nvSpPr>
        <p:spPr bwMode="auto">
          <a:xfrm>
            <a:off x="6680409" y="4249108"/>
            <a:ext cx="1246381" cy="5165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Group</a:t>
            </a:r>
            <a:r>
              <a:rPr kumimoji="0" lang="en-US" altLang="zh-CN" sz="1200" b="0" i="0" u="none" strike="noStrike" cap="none" normalizeH="0" dirty="0" smtClean="0">
                <a:ln>
                  <a:noFill/>
                </a:ln>
                <a:solidFill>
                  <a:schemeClr val="tx1"/>
                </a:solidFill>
                <a:effectLst/>
                <a:latin typeface="Times New Roman" pitchFamily="16" charset="0"/>
                <a:ea typeface="MS Gothic" charset="-128"/>
              </a:rPr>
              <a:t> addressed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44" name="直接连接符 43"/>
          <p:cNvCxnSpPr/>
          <p:nvPr/>
        </p:nvCxnSpPr>
        <p:spPr bwMode="auto">
          <a:xfrm flipV="1">
            <a:off x="6680409" y="3665100"/>
            <a:ext cx="0" cy="23393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6" name="直接连接符 45"/>
          <p:cNvCxnSpPr/>
          <p:nvPr/>
        </p:nvCxnSpPr>
        <p:spPr bwMode="auto">
          <a:xfrm flipV="1">
            <a:off x="8341166" y="3810000"/>
            <a:ext cx="0" cy="2194493"/>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接箭头连接符 46"/>
          <p:cNvCxnSpPr/>
          <p:nvPr/>
        </p:nvCxnSpPr>
        <p:spPr bwMode="auto">
          <a:xfrm flipH="1">
            <a:off x="6680409"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8" name="直接箭头连接符 47"/>
          <p:cNvCxnSpPr/>
          <p:nvPr/>
        </p:nvCxnSpPr>
        <p:spPr bwMode="auto">
          <a:xfrm>
            <a:off x="8112566" y="4020666"/>
            <a:ext cx="228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9" name="文本框 48"/>
          <p:cNvSpPr txBox="1"/>
          <p:nvPr/>
        </p:nvSpPr>
        <p:spPr>
          <a:xfrm>
            <a:off x="6997151" y="3733799"/>
            <a:ext cx="1191615" cy="553998"/>
          </a:xfrm>
          <a:prstGeom prst="rect">
            <a:avLst/>
          </a:prstGeom>
          <a:noFill/>
        </p:spPr>
        <p:txBody>
          <a:bodyPr wrap="square" rtlCol="0">
            <a:spAutoFit/>
          </a:bodyPr>
          <a:lstStyle/>
          <a:p>
            <a:r>
              <a:rPr lang="en-US" altLang="zh-CN" sz="1000" dirty="0" smtClean="0">
                <a:solidFill>
                  <a:schemeClr val="tx1"/>
                </a:solidFill>
              </a:rPr>
              <a:t>Service period for group addressed frames on all links</a:t>
            </a:r>
            <a:endParaRPr lang="zh-CN" altLang="en-US" sz="1000" dirty="0">
              <a:solidFill>
                <a:schemeClr val="tx1"/>
              </a:solidFill>
            </a:endParaRPr>
          </a:p>
        </p:txBody>
      </p:sp>
      <p:sp>
        <p:nvSpPr>
          <p:cNvPr id="50" name="矩形 49"/>
          <p:cNvSpPr/>
          <p:nvPr/>
        </p:nvSpPr>
        <p:spPr bwMode="auto">
          <a:xfrm>
            <a:off x="6769201" y="5438752"/>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51" name="矩形 50"/>
          <p:cNvSpPr/>
          <p:nvPr/>
        </p:nvSpPr>
        <p:spPr bwMode="auto">
          <a:xfrm>
            <a:off x="6769201" y="5859178"/>
            <a:ext cx="1165662"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Tree>
    <p:extLst>
      <p:ext uri="{BB962C8B-B14F-4D97-AF65-F5344CB8AC3E}">
        <p14:creationId xmlns:p14="http://schemas.microsoft.com/office/powerpoint/2010/main" val="1314293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 – Multicast Traffic indication Map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924579"/>
            <a:ext cx="7770813" cy="2266421"/>
          </a:xfrm>
        </p:spPr>
        <p:txBody>
          <a:bodyPr/>
          <a:lstStyle/>
          <a:p>
            <a:pPr>
              <a:buFont typeface="Arial" pitchFamily="34" charset="0"/>
              <a:buChar char="•"/>
            </a:pPr>
            <a:r>
              <a:rPr lang="en-US" altLang="zh-CN" sz="1600" b="0" dirty="0" smtClean="0"/>
              <a:t>The group addressed frames include broadcast frames and multicast frames</a:t>
            </a:r>
          </a:p>
          <a:p>
            <a:pPr>
              <a:buFont typeface="Arial" pitchFamily="34" charset="0"/>
              <a:buChar char="•"/>
            </a:pPr>
            <a:r>
              <a:rPr lang="en-US" altLang="zh-CN" sz="1600" b="0" dirty="0" smtClean="0"/>
              <a:t>If a STA (STA1) only has broadcast frame to receive, then the other STA (STA2) in the MLD can start contending channel after STA1 finishes reception of the broadcast frame</a:t>
            </a:r>
          </a:p>
          <a:p>
            <a:pPr>
              <a:buFont typeface="Arial" pitchFamily="34" charset="0"/>
              <a:buChar char="•"/>
            </a:pPr>
            <a:r>
              <a:rPr lang="en-US" altLang="zh-CN" sz="1600" b="0" dirty="0" smtClean="0"/>
              <a:t>If STA1 has both broadcast and multicast frames to receive, then STA2 can only start contending channel </a:t>
            </a:r>
            <a:r>
              <a:rPr lang="en-US" altLang="zh-CN" sz="1600" b="0" dirty="0"/>
              <a:t>after STA1 finishes reception of </a:t>
            </a:r>
            <a:r>
              <a:rPr lang="en-US" altLang="zh-CN" sz="1600" b="0" dirty="0" smtClean="0"/>
              <a:t>both the </a:t>
            </a:r>
            <a:r>
              <a:rPr lang="en-US" altLang="zh-CN" sz="1600" b="0" dirty="0"/>
              <a:t>broadcast </a:t>
            </a:r>
            <a:r>
              <a:rPr lang="en-US" altLang="zh-CN" sz="1600" b="0" dirty="0" smtClean="0"/>
              <a:t>frames and the multicast frames</a:t>
            </a:r>
          </a:p>
          <a:p>
            <a:pPr>
              <a:buFont typeface="Arial" pitchFamily="34" charset="0"/>
              <a:buChar char="•"/>
            </a:pPr>
            <a:r>
              <a:rPr lang="en-US" altLang="zh-CN" sz="1600" b="0" dirty="0" smtClean="0"/>
              <a:t>Hence, it would be beneficial to tell a STA whether it has multicast frame to receive or not.</a:t>
            </a:r>
          </a:p>
        </p:txBody>
      </p:sp>
      <p:cxnSp>
        <p:nvCxnSpPr>
          <p:cNvPr id="5" name="直接连接符 4"/>
          <p:cNvCxnSpPr/>
          <p:nvPr/>
        </p:nvCxnSpPr>
        <p:spPr bwMode="auto">
          <a:xfrm>
            <a:off x="1677842" y="4697322"/>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 name="直接连接符 5"/>
          <p:cNvCxnSpPr/>
          <p:nvPr/>
        </p:nvCxnSpPr>
        <p:spPr bwMode="auto">
          <a:xfrm>
            <a:off x="1688771" y="5850355"/>
            <a:ext cx="67056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 name="矩形 6"/>
          <p:cNvSpPr/>
          <p:nvPr/>
        </p:nvSpPr>
        <p:spPr bwMode="auto">
          <a:xfrm>
            <a:off x="1744634" y="4326111"/>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文本框 7"/>
          <p:cNvSpPr txBox="1"/>
          <p:nvPr/>
        </p:nvSpPr>
        <p:spPr>
          <a:xfrm>
            <a:off x="1003106" y="4523756"/>
            <a:ext cx="726481" cy="338554"/>
          </a:xfrm>
          <a:prstGeom prst="rect">
            <a:avLst/>
          </a:prstGeom>
          <a:noFill/>
        </p:spPr>
        <p:txBody>
          <a:bodyPr wrap="none" rtlCol="0">
            <a:spAutoFit/>
          </a:bodyPr>
          <a:lstStyle/>
          <a:p>
            <a:r>
              <a:rPr lang="en-US" altLang="zh-CN" sz="1600" dirty="0" smtClean="0">
                <a:solidFill>
                  <a:schemeClr val="tx1"/>
                </a:solidFill>
              </a:rPr>
              <a:t>Link 1</a:t>
            </a:r>
            <a:endParaRPr lang="zh-CN" altLang="en-US" sz="1600" dirty="0">
              <a:solidFill>
                <a:schemeClr val="tx1"/>
              </a:solidFill>
            </a:endParaRPr>
          </a:p>
        </p:txBody>
      </p:sp>
      <p:sp>
        <p:nvSpPr>
          <p:cNvPr id="9" name="文本框 8"/>
          <p:cNvSpPr txBox="1"/>
          <p:nvPr/>
        </p:nvSpPr>
        <p:spPr>
          <a:xfrm>
            <a:off x="962290" y="5659094"/>
            <a:ext cx="726481" cy="338554"/>
          </a:xfrm>
          <a:prstGeom prst="rect">
            <a:avLst/>
          </a:prstGeom>
          <a:noFill/>
        </p:spPr>
        <p:txBody>
          <a:bodyPr wrap="none" rtlCol="0">
            <a:spAutoFit/>
          </a:bodyPr>
          <a:lstStyle/>
          <a:p>
            <a:r>
              <a:rPr lang="en-US" altLang="zh-CN" sz="1600" dirty="0" smtClean="0">
                <a:solidFill>
                  <a:schemeClr val="tx1"/>
                </a:solidFill>
              </a:rPr>
              <a:t>Link 2</a:t>
            </a:r>
            <a:endParaRPr lang="zh-CN" altLang="en-US" sz="1600" dirty="0">
              <a:solidFill>
                <a:schemeClr val="tx1"/>
              </a:solidFill>
            </a:endParaRPr>
          </a:p>
        </p:txBody>
      </p:sp>
      <p:sp>
        <p:nvSpPr>
          <p:cNvPr id="10" name="矩形 9"/>
          <p:cNvSpPr/>
          <p:nvPr/>
        </p:nvSpPr>
        <p:spPr bwMode="auto">
          <a:xfrm>
            <a:off x="1744634" y="4766330"/>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STA1</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1740515" y="5499105"/>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MLD1 – </a:t>
            </a:r>
            <a:r>
              <a:rPr lang="en-US" altLang="zh-CN" sz="1200" dirty="0" smtClean="0">
                <a:solidFill>
                  <a:schemeClr val="tx1"/>
                </a:solidFill>
              </a:rPr>
              <a:t>AP</a:t>
            </a:r>
            <a:r>
              <a:rPr lang="en-US" altLang="zh-CN" sz="1200" dirty="0">
                <a:solidFill>
                  <a:schemeClr val="tx1"/>
                </a:solidFill>
              </a:rPr>
              <a:t>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1740515" y="5939324"/>
            <a:ext cx="1152408" cy="27766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MLD2 – </a:t>
            </a:r>
            <a:r>
              <a:rPr lang="en-US" altLang="zh-CN" sz="1200" dirty="0" smtClean="0">
                <a:solidFill>
                  <a:schemeClr val="tx1"/>
                </a:solidFill>
              </a:rPr>
              <a:t>STA2</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3" name="矩形 12"/>
          <p:cNvSpPr/>
          <p:nvPr/>
        </p:nvSpPr>
        <p:spPr bwMode="auto">
          <a:xfrm rot="5400000">
            <a:off x="2991743" y="4086098"/>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3721797" y="4326111"/>
            <a:ext cx="1246381" cy="3724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Broadcast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20" name="矩形 19"/>
          <p:cNvSpPr/>
          <p:nvPr/>
        </p:nvSpPr>
        <p:spPr bwMode="auto">
          <a:xfrm rot="5400000">
            <a:off x="2991743" y="5239299"/>
            <a:ext cx="744955" cy="477158"/>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DTIM Beacon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5355419" y="4320573"/>
            <a:ext cx="1246381" cy="37246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Multicast Frame</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31" name="矩形 30"/>
          <p:cNvSpPr/>
          <p:nvPr/>
        </p:nvSpPr>
        <p:spPr bwMode="auto">
          <a:xfrm>
            <a:off x="3721797" y="5466721"/>
            <a:ext cx="1246381"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latin typeface="Times New Roman" pitchFamily="16" charset="0"/>
                <a:ea typeface="MS Gothic" charset="-128"/>
              </a:rPr>
              <a:t>Restriction</a:t>
            </a:r>
            <a:r>
              <a:rPr kumimoji="0" lang="en-US" altLang="zh-CN" sz="1200" b="0" i="0" u="none" strike="noStrike" cap="none" normalizeH="0" dirty="0" smtClean="0">
                <a:ln>
                  <a:noFill/>
                </a:ln>
                <a:effectLst/>
                <a:latin typeface="Times New Roman" pitchFamily="16" charset="0"/>
                <a:ea typeface="MS Gothic" charset="-128"/>
              </a:rPr>
              <a:t> 1</a:t>
            </a:r>
            <a:endParaRPr kumimoji="0" lang="zh-CN" altLang="en-US" sz="1200" b="0" i="0" u="none" strike="noStrike" cap="none" normalizeH="0" baseline="0" dirty="0" smtClean="0">
              <a:ln>
                <a:noFill/>
              </a:ln>
              <a:effectLst/>
              <a:latin typeface="Times New Roman" pitchFamily="16" charset="0"/>
              <a:ea typeface="MS Gothic" charset="-128"/>
            </a:endParaRPr>
          </a:p>
        </p:txBody>
      </p:sp>
      <p:sp>
        <p:nvSpPr>
          <p:cNvPr id="32" name="矩形 31"/>
          <p:cNvSpPr/>
          <p:nvPr/>
        </p:nvSpPr>
        <p:spPr bwMode="auto">
          <a:xfrm>
            <a:off x="3721797" y="5887147"/>
            <a:ext cx="1246381"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2</a:t>
            </a:r>
            <a:endParaRPr lang="zh-CN" altLang="en-US" sz="1200" dirty="0"/>
          </a:p>
        </p:txBody>
      </p:sp>
      <p:sp>
        <p:nvSpPr>
          <p:cNvPr id="33" name="文本框 32"/>
          <p:cNvSpPr txBox="1"/>
          <p:nvPr/>
        </p:nvSpPr>
        <p:spPr>
          <a:xfrm>
            <a:off x="6248400" y="4766330"/>
            <a:ext cx="1842608" cy="400110"/>
          </a:xfrm>
          <a:prstGeom prst="rect">
            <a:avLst/>
          </a:prstGeom>
          <a:noFill/>
        </p:spPr>
        <p:txBody>
          <a:bodyPr wrap="square" rtlCol="0">
            <a:spAutoFit/>
          </a:bodyPr>
          <a:lstStyle/>
          <a:p>
            <a:r>
              <a:rPr lang="en-US" altLang="zh-CN" sz="1000" dirty="0" smtClean="0">
                <a:solidFill>
                  <a:schemeClr val="tx1"/>
                </a:solidFill>
              </a:rPr>
              <a:t>STA1 may or may not be the receiver of the multicast frame</a:t>
            </a:r>
            <a:endParaRPr lang="zh-CN" altLang="en-US" sz="1000" dirty="0">
              <a:solidFill>
                <a:schemeClr val="tx1"/>
              </a:solidFill>
            </a:endParaRPr>
          </a:p>
        </p:txBody>
      </p:sp>
      <p:cxnSp>
        <p:nvCxnSpPr>
          <p:cNvPr id="34" name="肘形连接符 33"/>
          <p:cNvCxnSpPr>
            <a:stCxn id="30" idx="2"/>
            <a:endCxn id="33" idx="1"/>
          </p:cNvCxnSpPr>
          <p:nvPr/>
        </p:nvCxnSpPr>
        <p:spPr bwMode="auto">
          <a:xfrm rot="16200000" flipH="1">
            <a:off x="5976829" y="4694814"/>
            <a:ext cx="273352" cy="269790"/>
          </a:xfrm>
          <a:prstGeom prst="bentConnector2">
            <a:avLst/>
          </a:prstGeom>
          <a:solidFill>
            <a:srgbClr val="00B8FF"/>
          </a:solidFill>
          <a:ln w="9525" cap="flat" cmpd="sng" algn="ctr">
            <a:solidFill>
              <a:schemeClr val="tx1"/>
            </a:solidFill>
            <a:prstDash val="solid"/>
            <a:round/>
            <a:headEnd type="none" w="med" len="med"/>
            <a:tailEnd type="triangle"/>
          </a:ln>
          <a:effectLst/>
        </p:spPr>
      </p:cxnSp>
      <p:sp>
        <p:nvSpPr>
          <p:cNvPr id="35" name="矩形 34"/>
          <p:cNvSpPr/>
          <p:nvPr/>
        </p:nvSpPr>
        <p:spPr bwMode="auto">
          <a:xfrm>
            <a:off x="5490314" y="5887147"/>
            <a:ext cx="1367686" cy="310052"/>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t>Restriction or not?</a:t>
            </a:r>
            <a:endParaRPr lang="zh-CN" altLang="en-US" sz="1200" dirty="0"/>
          </a:p>
        </p:txBody>
      </p:sp>
      <p:cxnSp>
        <p:nvCxnSpPr>
          <p:cNvPr id="37" name="肘形连接符 36"/>
          <p:cNvCxnSpPr>
            <a:stCxn id="33" idx="2"/>
            <a:endCxn id="35" idx="3"/>
          </p:cNvCxnSpPr>
          <p:nvPr/>
        </p:nvCxnSpPr>
        <p:spPr bwMode="auto">
          <a:xfrm rot="5400000">
            <a:off x="6575986" y="5448454"/>
            <a:ext cx="875733" cy="311704"/>
          </a:xfrm>
          <a:prstGeom prst="bentConnector2">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291580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 2 – Multicast Traffic indication Map</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837983"/>
            <a:ext cx="7770813" cy="3419817"/>
          </a:xfrm>
        </p:spPr>
        <p:txBody>
          <a:bodyPr/>
          <a:lstStyle/>
          <a:p>
            <a:pPr>
              <a:buFont typeface="Arial" pitchFamily="34" charset="0"/>
              <a:buChar char="•"/>
            </a:pPr>
            <a:r>
              <a:rPr lang="en-US" altLang="zh-CN" sz="1600" b="0" dirty="0" smtClean="0"/>
              <a:t>In the current SPEC, the Traffic Indicator bit in the TIM element indicates whether the AP has group addressed frames to transmit, but it doesn’t distinguish broadcast frame and multicast frames</a:t>
            </a:r>
          </a:p>
          <a:p>
            <a:pPr>
              <a:buFont typeface="Arial" pitchFamily="34" charset="0"/>
              <a:buChar char="•"/>
            </a:pPr>
            <a:endParaRPr lang="en-US" altLang="zh-CN" sz="1600" b="0" dirty="0"/>
          </a:p>
          <a:p>
            <a:pPr>
              <a:buFont typeface="Arial" pitchFamily="34" charset="0"/>
              <a:buChar char="•"/>
            </a:pPr>
            <a:endParaRPr lang="en-US" altLang="zh-CN" sz="1600" b="0" dirty="0" smtClean="0"/>
          </a:p>
          <a:p>
            <a:pPr>
              <a:buFont typeface="Arial" pitchFamily="34" charset="0"/>
              <a:buChar char="•"/>
            </a:pPr>
            <a:endParaRPr lang="en-US" altLang="zh-CN" sz="1600" b="0" dirty="0" smtClean="0"/>
          </a:p>
          <a:p>
            <a:pPr>
              <a:buFont typeface="Arial" pitchFamily="34" charset="0"/>
              <a:buChar char="•"/>
            </a:pPr>
            <a:endParaRPr lang="en-US" altLang="zh-CN" sz="1600" b="0" dirty="0" smtClean="0"/>
          </a:p>
          <a:p>
            <a:pPr>
              <a:buFont typeface="Arial" pitchFamily="34" charset="0"/>
              <a:buChar char="•"/>
            </a:pPr>
            <a:r>
              <a:rPr lang="en-US" altLang="zh-CN" sz="1600" b="0" dirty="0" smtClean="0"/>
              <a:t>In this case, the STA may need to wait for a long time to know whether it has pending multicast traffic to receive or not</a:t>
            </a:r>
          </a:p>
          <a:p>
            <a:pPr>
              <a:buFont typeface="Arial" pitchFamily="34" charset="0"/>
              <a:buChar char="•"/>
            </a:pPr>
            <a:r>
              <a:rPr lang="en-US" altLang="zh-CN" sz="1600" b="0" dirty="0" smtClean="0"/>
              <a:t>In order to solve this problem, we propose to include a multicast traffic indication map (MTIM) element in the DTIM Beacon frame to tell each STA whether it has pending multicast traffic to receive</a:t>
            </a:r>
          </a:p>
        </p:txBody>
      </p:sp>
      <p:sp>
        <p:nvSpPr>
          <p:cNvPr id="5" name="矩形 4"/>
          <p:cNvSpPr/>
          <p:nvPr/>
        </p:nvSpPr>
        <p:spPr bwMode="auto">
          <a:xfrm>
            <a:off x="1830389"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Element ID</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2746848" y="5257800"/>
            <a:ext cx="68374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Length</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3430588"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Element ID Extension</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4344988" y="5257800"/>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Bitmap Control</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9" name="矩形 8"/>
          <p:cNvSpPr/>
          <p:nvPr/>
        </p:nvSpPr>
        <p:spPr bwMode="auto">
          <a:xfrm>
            <a:off x="5259388" y="5257800"/>
            <a:ext cx="1752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Partial Virtual Bitmap </a:t>
            </a: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for Multicast</a:t>
            </a:r>
            <a:r>
              <a:rPr kumimoji="0" lang="en-US" altLang="zh-CN" sz="1200" b="0" i="0" u="none" strike="noStrike" cap="none" normalizeH="0" dirty="0" smtClean="0">
                <a:ln>
                  <a:noFill/>
                </a:ln>
                <a:solidFill>
                  <a:srgbClr val="FF0000"/>
                </a:solidFill>
                <a:effectLst/>
                <a:latin typeface="Times New Roman" pitchFamily="16" charset="0"/>
                <a:ea typeface="MS Gothic" charset="-128"/>
              </a:rPr>
              <a:t> Traffic</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10" name="矩形 9"/>
          <p:cNvSpPr/>
          <p:nvPr/>
        </p:nvSpPr>
        <p:spPr bwMode="auto">
          <a:xfrm>
            <a:off x="3735388" y="5931243"/>
            <a:ext cx="914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Broadcast Indicator</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sp>
        <p:nvSpPr>
          <p:cNvPr id="11" name="矩形 10"/>
          <p:cNvSpPr/>
          <p:nvPr/>
        </p:nvSpPr>
        <p:spPr bwMode="auto">
          <a:xfrm>
            <a:off x="4649788" y="5931243"/>
            <a:ext cx="1219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Bitmap Offset</a:t>
            </a:r>
            <a:endParaRPr kumimoji="0" lang="zh-CN" altLang="en-US" sz="12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2" name="直接连接符 11"/>
          <p:cNvCxnSpPr/>
          <p:nvPr/>
        </p:nvCxnSpPr>
        <p:spPr bwMode="auto">
          <a:xfrm flipH="1">
            <a:off x="3735388" y="5715000"/>
            <a:ext cx="609600" cy="21624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4" name="直接连接符 13"/>
          <p:cNvCxnSpPr/>
          <p:nvPr/>
        </p:nvCxnSpPr>
        <p:spPr bwMode="auto">
          <a:xfrm>
            <a:off x="5259388" y="5715000"/>
            <a:ext cx="609600" cy="216243"/>
          </a:xfrm>
          <a:prstGeom prst="line">
            <a:avLst/>
          </a:prstGeom>
          <a:solidFill>
            <a:srgbClr val="00B8FF"/>
          </a:solidFill>
          <a:ln w="9525" cap="flat" cmpd="sng" algn="ctr">
            <a:solidFill>
              <a:schemeClr val="tx1"/>
            </a:solidFill>
            <a:prstDash val="solid"/>
            <a:round/>
            <a:headEnd type="none" w="med" len="med"/>
            <a:tailEnd type="none" w="med" len="med"/>
          </a:ln>
          <a:effectLst/>
        </p:spPr>
      </p:cxnSp>
      <p:pic>
        <p:nvPicPr>
          <p:cNvPr id="3" name="图片 2"/>
          <p:cNvPicPr>
            <a:picLocks noChangeAspect="1"/>
          </p:cNvPicPr>
          <p:nvPr/>
        </p:nvPicPr>
        <p:blipFill>
          <a:blip r:embed="rId2"/>
          <a:stretch>
            <a:fillRect/>
          </a:stretch>
        </p:blipFill>
        <p:spPr>
          <a:xfrm>
            <a:off x="1214439" y="2708539"/>
            <a:ext cx="6261098" cy="524560"/>
          </a:xfrm>
          <a:prstGeom prst="rect">
            <a:avLst/>
          </a:prstGeom>
        </p:spPr>
      </p:pic>
      <p:pic>
        <p:nvPicPr>
          <p:cNvPr id="13" name="图片 12"/>
          <p:cNvPicPr>
            <a:picLocks noChangeAspect="1"/>
          </p:cNvPicPr>
          <p:nvPr/>
        </p:nvPicPr>
        <p:blipFill>
          <a:blip r:embed="rId3"/>
          <a:stretch>
            <a:fillRect/>
          </a:stretch>
        </p:blipFill>
        <p:spPr>
          <a:xfrm>
            <a:off x="4040188" y="3354634"/>
            <a:ext cx="2733675" cy="617281"/>
          </a:xfrm>
          <a:prstGeom prst="rect">
            <a:avLst/>
          </a:prstGeom>
        </p:spPr>
      </p:pic>
      <p:cxnSp>
        <p:nvCxnSpPr>
          <p:cNvPr id="18" name="直接连接符 17"/>
          <p:cNvCxnSpPr/>
          <p:nvPr/>
        </p:nvCxnSpPr>
        <p:spPr bwMode="auto">
          <a:xfrm flipH="1">
            <a:off x="4343400" y="3036898"/>
            <a:ext cx="685800" cy="46830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2" name="直接连接符 21"/>
          <p:cNvCxnSpPr/>
          <p:nvPr/>
        </p:nvCxnSpPr>
        <p:spPr bwMode="auto">
          <a:xfrm>
            <a:off x="5970588" y="3033513"/>
            <a:ext cx="752475" cy="471687"/>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47221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a:t>
            </a:r>
            <a:r>
              <a:rPr lang="en-US" altLang="zh-CN" dirty="0"/>
              <a:t>scheme on group addressed frame </a:t>
            </a:r>
            <a:r>
              <a:rPr lang="en-US" altLang="zh-CN" dirty="0" smtClean="0"/>
              <a:t>delivery</a:t>
            </a:r>
          </a:p>
          <a:p>
            <a:pPr marL="342900" lvl="1" indent="-342900">
              <a:buChar char="•"/>
            </a:pPr>
            <a:r>
              <a:rPr lang="en-US" altLang="zh-CN" dirty="0" smtClean="0"/>
              <a:t>We suggest define the following operations in </a:t>
            </a:r>
            <a:r>
              <a:rPr lang="en-US" altLang="zh-CN" dirty="0" err="1" smtClean="0"/>
              <a:t>TGbe</a:t>
            </a:r>
            <a:endParaRPr lang="en-US" altLang="zh-CN" dirty="0" smtClean="0"/>
          </a:p>
          <a:p>
            <a:pPr marL="742950" lvl="2" indent="-342900">
              <a:buChar char="•"/>
            </a:pPr>
            <a:r>
              <a:rPr lang="en-US" altLang="zh-CN" dirty="0" smtClean="0"/>
              <a:t>Beacon frame alignment when non-STR MLD exist </a:t>
            </a:r>
          </a:p>
          <a:p>
            <a:pPr marL="742950" lvl="2" indent="-342900">
              <a:buChar char="•"/>
            </a:pPr>
            <a:r>
              <a:rPr lang="en-US" altLang="zh-CN" dirty="0" smtClean="0"/>
              <a:t>TXOP early termination of non-STR MLD to make sure the Beacon frames can be received on other links</a:t>
            </a:r>
          </a:p>
          <a:p>
            <a:pPr marL="742950" lvl="2" indent="-342900">
              <a:buChar char="•"/>
            </a:pPr>
            <a:r>
              <a:rPr lang="en-US" altLang="zh-CN" dirty="0"/>
              <a:t>Dedicated service period for group addressed frames on all </a:t>
            </a:r>
            <a:r>
              <a:rPr lang="en-US" altLang="zh-CN" dirty="0" smtClean="0"/>
              <a:t>links for non-STR non-AP MLD</a:t>
            </a:r>
          </a:p>
          <a:p>
            <a:pPr marL="742950" lvl="2" indent="-342900">
              <a:buChar char="•"/>
            </a:pPr>
            <a:r>
              <a:rPr lang="en-US" altLang="zh-CN" dirty="0"/>
              <a:t>Multicast Traffic indication </a:t>
            </a:r>
            <a:r>
              <a:rPr lang="en-US" altLang="zh-CN" dirty="0" smtClean="0"/>
              <a:t>Map carried in the DTIM Beacon frame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54889</TotalTime>
  <Words>1190</Words>
  <Application>Microsoft Office PowerPoint</Application>
  <PresentationFormat>全屏显示(4:3)</PresentationFormat>
  <Paragraphs>172</Paragraphs>
  <Slides>14</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14</vt:i4>
      </vt:variant>
    </vt:vector>
  </HeadingPairs>
  <TitlesOfParts>
    <vt:vector size="19" baseType="lpstr">
      <vt:lpstr>Arial Unicode MS</vt:lpstr>
      <vt:lpstr>MS Gothic</vt:lpstr>
      <vt:lpstr>Arial</vt:lpstr>
      <vt:lpstr>Times New Roman</vt:lpstr>
      <vt:lpstr>Office Theme</vt:lpstr>
      <vt:lpstr>Multi Link Group Addressed Frame delivery for non-STR MLD</vt:lpstr>
      <vt:lpstr>Introduction</vt:lpstr>
      <vt:lpstr>Motivation</vt:lpstr>
      <vt:lpstr>Proposal 1.1 - Beacon alignment</vt:lpstr>
      <vt:lpstr>Proposal 1.1 - Beacon alignment</vt:lpstr>
      <vt:lpstr>Proposal 1.2 – Dedicated service period for group addressed frames on all links</vt:lpstr>
      <vt:lpstr>Proposal 2 – Multicast Traffic indication Map</vt:lpstr>
      <vt:lpstr>Proposal 2 – Multicast Traffic indication Map</vt:lpstr>
      <vt:lpstr>Conclusion</vt:lpstr>
      <vt:lpstr>Straw Poll 1</vt:lpstr>
      <vt:lpstr>Straw Poll 2</vt:lpstr>
      <vt:lpstr>Straw Poll 3</vt:lpstr>
      <vt:lpstr>Straw Poll 4</vt:lpstr>
      <vt:lpstr>References</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1262</cp:revision>
  <cp:lastPrinted>1601-01-01T00:00:00Z</cp:lastPrinted>
  <dcterms:created xsi:type="dcterms:W3CDTF">2015-10-31T00:33:08Z</dcterms:created>
  <dcterms:modified xsi:type="dcterms:W3CDTF">2020-08-05T17:02:27Z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(3)C8ezRoFroG4l97hcGoaaTdPFIX7LT+2HoirJckscsPoC88/neUbrdUW0aMO2eJT31GLr7ag5
PVsaplBptK9GrWDYjfPB7vSBqdvbTYjaqM5Pwxi9Cd7VO+xI2EvlzT1V6GljgjKF9I9oySYI
2lkeJH4iaTcZtP408cSv04mXlqGRMS154IH71Mf0A78RKeKLHmKXFl0Bcueu7osPS9oYX9Do
vowwIvUG72XS3MYgVy</vt:lpwstr>
  </property>
  <property fmtid="{D5CDD505-2E9C-101B-9397-08002B2CF9AE}" pid="3" name="_2015_ms_pID_7253431">
    <vt:lpwstr>j5We+dH9BDJvmGXFYhSXLrV1lMM6fvKK2LYoubeQ0zTB9jbrGxUHS4
RPwMYu0wuWa9r0YcpVbyRFCMl1saj0XnTD4SVXXUPLtuz+OLl4/7XXfe3Qf+8ycepHNzGUcC
zb5eF0omS5ySgrpxsJTnzglo9ssRADxi2IeuCyGtVodNtZOks/PzTYiES87anO4ccByQiEnE
lvMEZcoXYJkXs5cFBhyZ06RVm6NOlUfvloUx</vt:lpwstr>
  </property>
  <property fmtid="{D5CDD505-2E9C-101B-9397-08002B2CF9AE}" pid="4" name="_2015_ms_pID_7253432">
    <vt:lpwstr>VrWcSAobaNV7/0r4u3cE0xI=</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1596459904</vt:lpwstr>
  </property>
</Properties>
</file>