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9" r:id="rId3"/>
    <p:sldId id="273" r:id="rId4"/>
    <p:sldId id="303" r:id="rId5"/>
    <p:sldId id="304" r:id="rId6"/>
    <p:sldId id="305" r:id="rId7"/>
    <p:sldId id="306" r:id="rId8"/>
    <p:sldId id="308" r:id="rId9"/>
    <p:sldId id="268" r:id="rId10"/>
    <p:sldId id="309" r:id="rId11"/>
    <p:sldId id="307"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116" d="100"/>
          <a:sy n="116"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802.11-20/0760r3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SM Power Save Mode</a:t>
            </a:r>
            <a:endParaRPr lang="en-GB" dirty="0"/>
          </a:p>
        </p:txBody>
      </p:sp>
      <p:sp>
        <p:nvSpPr>
          <p:cNvPr id="3074" name="Rectangle 2"/>
          <p:cNvSpPr>
            <a:spLocks noGrp="1" noChangeArrowheads="1"/>
          </p:cNvSpPr>
          <p:nvPr>
            <p:ph idx="1"/>
          </p:nvPr>
        </p:nvSpPr>
        <p:spPr/>
        <p:txBody>
          <a:bodyPr/>
          <a:lstStyle/>
          <a:p>
            <a:pPr algn="ctr"/>
            <a:r>
              <a:rPr lang="en-GB" dirty="0" smtClean="0"/>
              <a:t>Date: 2020-04-29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8" name="内容占位符 7"/>
          <p:cNvSpPr>
            <a:spLocks noGrp="1"/>
          </p:cNvSpPr>
          <p:nvPr>
            <p:ph idx="1"/>
          </p:nvPr>
        </p:nvSpPr>
        <p:spPr>
          <a:xfrm>
            <a:off x="685800" y="1524000"/>
            <a:ext cx="7770813" cy="4876800"/>
          </a:xfrm>
        </p:spPr>
        <p:txBody>
          <a:bodyPr/>
          <a:lstStyle/>
          <a:p>
            <a:pPr marL="342900" lvl="1" indent="-342900">
              <a:buChar char="•"/>
            </a:pPr>
            <a:r>
              <a:rPr lang="en-US" altLang="zh-CN" dirty="0" smtClean="0"/>
              <a:t>Do you support to define a ML (</a:t>
            </a:r>
            <a:r>
              <a:rPr lang="en-US" altLang="zh-CN" dirty="0"/>
              <a:t>multi-link</a:t>
            </a:r>
            <a:r>
              <a:rPr lang="en-US" altLang="zh-CN" dirty="0" smtClean="0"/>
              <a:t>) SM power save mode in R2 as follows:</a:t>
            </a:r>
          </a:p>
          <a:p>
            <a:pPr marL="742950" lvl="2" indent="-342900">
              <a:buChar char="•"/>
            </a:pPr>
            <a:r>
              <a:rPr lang="en-US" altLang="zh-CN" dirty="0" smtClean="0"/>
              <a:t>A non-AP </a:t>
            </a:r>
            <a:r>
              <a:rPr lang="en-US" altLang="zh-CN" dirty="0" smtClean="0"/>
              <a:t>MLD that is in ML SM PS mode </a:t>
            </a:r>
            <a:r>
              <a:rPr lang="en-US" altLang="zh-CN" dirty="0" smtClean="0"/>
              <a:t>can use only one link and one active receive chain </a:t>
            </a:r>
            <a:r>
              <a:rPr lang="en-US" altLang="zh-CN" dirty="0"/>
              <a:t>for receiving and responding to an initial control frame sent to it</a:t>
            </a:r>
            <a:endParaRPr lang="en-US" altLang="zh-CN" dirty="0" smtClean="0"/>
          </a:p>
          <a:p>
            <a:pPr marL="742950" lvl="2" indent="-342900">
              <a:buChar char="•"/>
            </a:pPr>
            <a:r>
              <a:rPr lang="en-US" altLang="zh-CN" dirty="0" smtClean="0"/>
              <a:t>The non-AP MLD automatically becomes available on other links when it receives the start of a frame exchange sequence addressed to </a:t>
            </a:r>
            <a:r>
              <a:rPr lang="en-US" altLang="zh-CN" dirty="0" smtClean="0"/>
              <a:t>it</a:t>
            </a:r>
            <a:endParaRPr lang="en-US" altLang="zh-CN" dirty="0" smtClean="0"/>
          </a:p>
          <a:p>
            <a:pPr marL="1200150" lvl="3" indent="-342900">
              <a:buChar char="•"/>
            </a:pPr>
            <a:r>
              <a:rPr lang="en-US" altLang="zh-CN" dirty="0" smtClean="0"/>
              <a:t>How to determine the “other </a:t>
            </a:r>
            <a:r>
              <a:rPr lang="en-US" altLang="zh-CN" dirty="0"/>
              <a:t>links” </a:t>
            </a:r>
            <a:r>
              <a:rPr lang="en-US" altLang="zh-CN" dirty="0" smtClean="0"/>
              <a:t>is TBD</a:t>
            </a:r>
            <a:endParaRPr lang="en-US" altLang="zh-CN" dirty="0" smtClean="0"/>
          </a:p>
          <a:p>
            <a:pPr marL="742950" lvl="2" indent="-342900">
              <a:buChar char="•"/>
            </a:pPr>
            <a:r>
              <a:rPr lang="en-US" altLang="zh-CN" dirty="0" smtClean="0"/>
              <a:t>The non-AP MLD may </a:t>
            </a:r>
            <a:r>
              <a:rPr lang="en-US" altLang="zh-CN" dirty="0"/>
              <a:t>become unavailable </a:t>
            </a:r>
            <a:r>
              <a:rPr lang="en-US" altLang="zh-CN" dirty="0" smtClean="0"/>
              <a:t>on any of </a:t>
            </a:r>
            <a:r>
              <a:rPr lang="en-US" altLang="zh-CN" dirty="0"/>
              <a:t>the “other links” if </a:t>
            </a:r>
            <a:r>
              <a:rPr lang="en-US" altLang="zh-CN" dirty="0" smtClean="0"/>
              <a:t>one of the following is satisfied</a:t>
            </a:r>
          </a:p>
          <a:p>
            <a:pPr marL="1200150" lvl="3" indent="-342900">
              <a:buChar char="•"/>
            </a:pPr>
            <a:r>
              <a:rPr lang="en-US" altLang="zh-CN" dirty="0" smtClean="0"/>
              <a:t>The TXOP on the “other </a:t>
            </a:r>
            <a:r>
              <a:rPr lang="en-US" altLang="zh-CN" dirty="0" smtClean="0"/>
              <a:t>link” </a:t>
            </a:r>
            <a:r>
              <a:rPr lang="en-US" altLang="zh-CN" smtClean="0"/>
              <a:t>has ended</a:t>
            </a:r>
            <a:endParaRPr lang="en-US" altLang="zh-CN" dirty="0" smtClean="0"/>
          </a:p>
          <a:p>
            <a:pPr marL="1200150" lvl="3" indent="-342900">
              <a:buChar char="•"/>
            </a:pPr>
            <a:r>
              <a:rPr lang="en-US" altLang="zh-CN" dirty="0" smtClean="0"/>
              <a:t>Other TBD condition to deal with the </a:t>
            </a:r>
            <a:r>
              <a:rPr lang="en-US" altLang="zh-CN" dirty="0"/>
              <a:t>case when the non-AP MLD does not receive any frame addressed to it on the “other links” </a:t>
            </a:r>
            <a:endParaRPr lang="en-US" altLang="zh-CN" dirty="0" smtClean="0"/>
          </a:p>
          <a:p>
            <a:pPr marL="742950" lvl="2" indent="-342900">
              <a:buChar char="•"/>
            </a:pPr>
            <a:r>
              <a:rPr lang="en-US" altLang="zh-CN" dirty="0"/>
              <a:t>T</a:t>
            </a:r>
            <a:r>
              <a:rPr lang="en-US" altLang="zh-CN" dirty="0" smtClean="0"/>
              <a:t>his is an optional </a:t>
            </a:r>
            <a:r>
              <a:rPr lang="en-US" altLang="zh-CN" dirty="0"/>
              <a:t>feature for both AP and non-AP MLD </a:t>
            </a:r>
            <a:endParaRPr lang="en-US" altLang="zh-CN" dirty="0" smtClean="0"/>
          </a:p>
        </p:txBody>
      </p:sp>
    </p:spTree>
    <p:extLst>
      <p:ext uri="{BB962C8B-B14F-4D97-AF65-F5344CB8AC3E}">
        <p14:creationId xmlns:p14="http://schemas.microsoft.com/office/powerpoint/2010/main" val="3101332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a:t>[1] 11-20-0472-02-00be-discussion-of-more-data-subfield-for-multi-link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395855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will bring a lot of benefits, including higher peak throughput, lower latency, increased reliability, etc.</a:t>
            </a:r>
          </a:p>
          <a:p>
            <a:pPr>
              <a:buFont typeface="Arial" pitchFamily="34" charset="0"/>
              <a:buChar char="•"/>
            </a:pPr>
            <a:r>
              <a:rPr lang="en-US" altLang="zh-CN" sz="1800" b="0" dirty="0" smtClean="0"/>
              <a:t>On the other hand, due to the use of multiple RF chains, multi-link operation will also bring higher power consumption.</a:t>
            </a:r>
          </a:p>
          <a:p>
            <a:pPr>
              <a:buFont typeface="Arial" pitchFamily="34" charset="0"/>
              <a:buChar char="•"/>
            </a:pPr>
            <a:r>
              <a:rPr lang="en-US" altLang="zh-CN" sz="1800" b="0" dirty="0" smtClean="0"/>
              <a:t>In the baseline SPEC, we have the dynamic SM power save mode to control the power consumption when the traffic is light loaded.</a:t>
            </a:r>
          </a:p>
          <a:p>
            <a:pPr>
              <a:buFont typeface="Arial" pitchFamily="34" charset="0"/>
              <a:buChar char="•"/>
            </a:pPr>
            <a:r>
              <a:rPr lang="en-US" altLang="zh-CN" sz="1800" b="0" dirty="0" smtClean="0"/>
              <a:t>In this contribution, we extend </a:t>
            </a:r>
            <a:r>
              <a:rPr lang="en-US" altLang="zh-CN" sz="1800" b="0" dirty="0"/>
              <a:t>the dynamic </a:t>
            </a:r>
            <a:r>
              <a:rPr lang="en-US" altLang="zh-CN" sz="1800" b="0" dirty="0" smtClean="0"/>
              <a:t>SM power save mode to the multi-link scenario to decrease the power consumption of multi-link.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2" name="矩形 21"/>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0" name="矩形 19"/>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0" name="矩形 9"/>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Recap </a:t>
            </a:r>
            <a:r>
              <a:rPr lang="en-US" altLang="zh-CN" dirty="0"/>
              <a:t>– </a:t>
            </a:r>
            <a:r>
              <a:rPr lang="en-US" altLang="zh-CN" dirty="0" smtClean="0"/>
              <a:t>Dynamic </a:t>
            </a:r>
            <a:r>
              <a:rPr lang="en-US" altLang="zh-CN" dirty="0"/>
              <a:t>SM </a:t>
            </a:r>
            <a:r>
              <a:rPr lang="en-US" altLang="zh-CN" dirty="0" smtClean="0"/>
              <a:t>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828800"/>
            <a:ext cx="7770813" cy="2590800"/>
          </a:xfrm>
        </p:spPr>
        <p:txBody>
          <a:bodyPr/>
          <a:lstStyle/>
          <a:p>
            <a:pPr>
              <a:buFont typeface="Arial" pitchFamily="34" charset="0"/>
              <a:buChar char="•"/>
            </a:pPr>
            <a:r>
              <a:rPr lang="en-US" altLang="zh-CN" sz="1600" b="0" dirty="0"/>
              <a:t>The dynamic </a:t>
            </a:r>
            <a:r>
              <a:rPr lang="en-US" altLang="zh-CN" sz="1600" b="0" dirty="0" smtClean="0"/>
              <a:t>SM </a:t>
            </a:r>
            <a:r>
              <a:rPr lang="en-US" altLang="zh-CN" sz="1600" b="0" dirty="0"/>
              <a:t>power save </a:t>
            </a:r>
            <a:r>
              <a:rPr lang="en-US" altLang="zh-CN" sz="1600" b="0" dirty="0" smtClean="0"/>
              <a:t>mode allows </a:t>
            </a:r>
            <a:r>
              <a:rPr lang="en-US" altLang="zh-CN" sz="1600" b="0" dirty="0"/>
              <a:t>a non-AP STA to operate with only one active receive chain for a significant portion of </a:t>
            </a:r>
            <a:r>
              <a:rPr lang="en-US" altLang="zh-CN" sz="1600" b="0" dirty="0" smtClean="0"/>
              <a:t>time.</a:t>
            </a:r>
          </a:p>
          <a:p>
            <a:pPr>
              <a:buFont typeface="Arial" pitchFamily="34" charset="0"/>
              <a:buChar char="•"/>
            </a:pPr>
            <a:r>
              <a:rPr lang="en-US" altLang="zh-CN" sz="1600" b="0" dirty="0" smtClean="0"/>
              <a:t>An SM Power Save Frame shall be transmitted to enter the dynamic SM Power Save Mode.</a:t>
            </a:r>
            <a:endParaRPr lang="en-US" altLang="zh-CN" sz="1600" b="0" dirty="0"/>
          </a:p>
          <a:p>
            <a:pPr>
              <a:buFont typeface="Arial" pitchFamily="34" charset="0"/>
              <a:buChar char="•"/>
            </a:pPr>
            <a:r>
              <a:rPr lang="en-US" altLang="zh-CN" sz="1600" b="0" dirty="0"/>
              <a:t>In dynamic SM power save mode, the STA switches to the multiple receive chain mode when it receives the frame addressed to it and switches back immediately when the frame exchange sequence </a:t>
            </a:r>
            <a:r>
              <a:rPr lang="en-US" altLang="zh-CN" sz="1600" b="0" dirty="0" smtClean="0"/>
              <a:t>ends. </a:t>
            </a:r>
            <a:endParaRPr lang="en-US" altLang="zh-CN" sz="1600" b="0" dirty="0"/>
          </a:p>
          <a:p>
            <a:pPr>
              <a:buFont typeface="Arial" pitchFamily="34" charset="0"/>
              <a:buChar char="•"/>
            </a:pPr>
            <a:r>
              <a:rPr lang="en-US" altLang="zh-CN" sz="1600" b="0" dirty="0"/>
              <a:t>Such a frame exchange sequence shall start with a single-spatial stream individually addressed frame that requires an immediate </a:t>
            </a:r>
            <a:r>
              <a:rPr lang="en-US" altLang="zh-CN" sz="1600" b="0" dirty="0" smtClean="0"/>
              <a:t>response. </a:t>
            </a:r>
          </a:p>
        </p:txBody>
      </p:sp>
      <p:cxnSp>
        <p:nvCxnSpPr>
          <p:cNvPr id="5" name="直接连接符 4"/>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矩形 10"/>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RTS/Data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C</a:t>
            </a: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TS/BA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3" name="直接连接符 12"/>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 name="矩形 13"/>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261400"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6" name="矩形 15"/>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6773559"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 name="矩形 18"/>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矩形 25"/>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7" name="矩形 26"/>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8" name="文本框 27"/>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3" name="文本框 2"/>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29" name="文本框 28"/>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HE Dynamic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828800"/>
            <a:ext cx="7770813" cy="2362199"/>
          </a:xfrm>
        </p:spPr>
        <p:txBody>
          <a:bodyPr/>
          <a:lstStyle/>
          <a:p>
            <a:pPr>
              <a:buFont typeface="Arial" pitchFamily="34" charset="0"/>
              <a:buChar char="•"/>
            </a:pPr>
            <a:r>
              <a:rPr lang="en-US" altLang="zh-CN" sz="1600" b="0" dirty="0" smtClean="0"/>
              <a:t>The </a:t>
            </a:r>
            <a:r>
              <a:rPr lang="en-US" altLang="zh-CN" sz="1600" b="0" dirty="0"/>
              <a:t>non-AP HE STA may enable its multiple receive chains if it receives a Trigger </a:t>
            </a:r>
            <a:r>
              <a:rPr lang="en-US" altLang="zh-CN" sz="1600" b="0" dirty="0" smtClean="0"/>
              <a:t>frame, including</a:t>
            </a:r>
          </a:p>
          <a:p>
            <a:pPr lvl="1">
              <a:buFont typeface="Arial" pitchFamily="34" charset="0"/>
              <a:buChar char="•"/>
            </a:pPr>
            <a:r>
              <a:rPr lang="en-US" altLang="zh-CN" sz="1400" b="0" dirty="0"/>
              <a:t>MU-RTS Trigger </a:t>
            </a:r>
            <a:r>
              <a:rPr lang="en-US" altLang="zh-CN" sz="1400" b="0" dirty="0" smtClean="0"/>
              <a:t>frame</a:t>
            </a:r>
            <a:endParaRPr lang="en-US" altLang="zh-CN" sz="1400" b="0" dirty="0"/>
          </a:p>
          <a:p>
            <a:pPr lvl="1">
              <a:buFont typeface="Arial" pitchFamily="34" charset="0"/>
              <a:buChar char="•"/>
            </a:pPr>
            <a:r>
              <a:rPr lang="en-US" altLang="zh-CN" sz="1400" b="0" dirty="0"/>
              <a:t>BSRP Trigger </a:t>
            </a:r>
            <a:r>
              <a:rPr lang="en-US" altLang="zh-CN" sz="1400" b="0" dirty="0" smtClean="0"/>
              <a:t>frame</a:t>
            </a:r>
            <a:endParaRPr lang="en-US" altLang="zh-CN" sz="1400" b="0" dirty="0"/>
          </a:p>
          <a:p>
            <a:pPr lvl="1">
              <a:buFont typeface="Arial" pitchFamily="34" charset="0"/>
              <a:buChar char="•"/>
            </a:pPr>
            <a:r>
              <a:rPr lang="en-US" altLang="zh-CN" sz="1400" b="0" dirty="0" smtClean="0"/>
              <a:t>BQRP </a:t>
            </a:r>
            <a:r>
              <a:rPr lang="en-US" altLang="zh-CN" sz="1400" b="0" dirty="0"/>
              <a:t>Trigger </a:t>
            </a:r>
            <a:r>
              <a:rPr lang="en-US" altLang="zh-CN" sz="1400" b="0" dirty="0" smtClean="0"/>
              <a:t>frame</a:t>
            </a:r>
          </a:p>
          <a:p>
            <a:pPr>
              <a:buFont typeface="Arial" pitchFamily="34" charset="0"/>
              <a:buChar char="•"/>
            </a:pPr>
            <a:r>
              <a:rPr lang="en-US" altLang="zh-CN" sz="1600" b="0" dirty="0"/>
              <a:t>The STA switches to the multiple receive chain mode if it receives the </a:t>
            </a:r>
            <a:r>
              <a:rPr lang="en-US" altLang="zh-CN" sz="1600" b="0" dirty="0" smtClean="0"/>
              <a:t>Trigger frame </a:t>
            </a:r>
            <a:r>
              <a:rPr lang="en-US" altLang="zh-CN" sz="1600" b="0" dirty="0"/>
              <a:t>addressed to it as defined above and switches back immediately after the </a:t>
            </a:r>
            <a:r>
              <a:rPr lang="en-US" altLang="zh-CN" sz="1600" b="0" dirty="0" smtClean="0"/>
              <a:t>frame exchange sequence ends</a:t>
            </a:r>
            <a:endParaRPr lang="en-US" altLang="zh-CN" sz="1600" b="0" dirty="0"/>
          </a:p>
        </p:txBody>
      </p:sp>
      <p:sp>
        <p:nvSpPr>
          <p:cNvPr id="5" name="矩形 4"/>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直接连接符 11"/>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矩形 12"/>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Trigger</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4" name="矩形 13"/>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response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5" name="直接连接符 14"/>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矩形 15"/>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5181600" y="5373689"/>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8" name="矩形 17"/>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9" name="矩形 18"/>
          <p:cNvSpPr/>
          <p:nvPr/>
        </p:nvSpPr>
        <p:spPr bwMode="auto">
          <a:xfrm>
            <a:off x="6699292" y="5373689"/>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20" name="直接连接符 19"/>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矩形 20"/>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2" name="矩形 21"/>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3" name="矩形 22"/>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文本框 25"/>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27" name="矩形 26"/>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文本框 28"/>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30" name="文本框 29"/>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82807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524001"/>
            <a:ext cx="7770813" cy="2076542"/>
          </a:xfrm>
        </p:spPr>
        <p:txBody>
          <a:bodyPr/>
          <a:lstStyle/>
          <a:p>
            <a:pPr>
              <a:buFont typeface="Arial" pitchFamily="34" charset="0"/>
              <a:buChar char="•"/>
            </a:pPr>
            <a:r>
              <a:rPr lang="en-US" altLang="zh-CN" sz="1400" b="0" dirty="0" smtClean="0"/>
              <a:t>After multi-ink setup, the non-AP STA can use multiple links and multiple RF chains to communicate with the AP</a:t>
            </a:r>
          </a:p>
          <a:p>
            <a:pPr>
              <a:buFont typeface="Arial" pitchFamily="34" charset="0"/>
              <a:buChar char="•"/>
            </a:pPr>
            <a:r>
              <a:rPr lang="en-US" altLang="zh-CN" sz="1400" b="0" dirty="0" smtClean="0"/>
              <a:t>However, when the traffic load is not so high, the non-AP STA can keep only one link active with only one RF chain, other links can be turned off, this link can be called anchor link</a:t>
            </a:r>
          </a:p>
          <a:p>
            <a:pPr>
              <a:buFont typeface="Arial" pitchFamily="34" charset="0"/>
              <a:buChar char="•"/>
            </a:pPr>
            <a:r>
              <a:rPr lang="en-US" altLang="zh-CN" sz="1400" b="0" dirty="0" smtClean="0"/>
              <a:t>Once the AP has data to transmit to the non-AP STA, the first frame shall be transmitted with single link and single stream, then the non-AP STA shall switch </a:t>
            </a:r>
            <a:r>
              <a:rPr lang="en-US" altLang="zh-CN" sz="1400" b="0" dirty="0"/>
              <a:t>to the </a:t>
            </a:r>
            <a:r>
              <a:rPr lang="en-US" altLang="zh-CN" sz="1400" b="0" dirty="0" smtClean="0"/>
              <a:t>multi-link multi-RF </a:t>
            </a:r>
            <a:r>
              <a:rPr lang="en-US" altLang="zh-CN" sz="1400" b="0" dirty="0"/>
              <a:t>chain </a:t>
            </a:r>
            <a:r>
              <a:rPr lang="en-US" altLang="zh-CN" sz="1400" b="0" dirty="0" smtClean="0"/>
              <a:t>state</a:t>
            </a:r>
          </a:p>
          <a:p>
            <a:pPr>
              <a:buFont typeface="Arial" pitchFamily="34" charset="0"/>
              <a:buChar char="•"/>
            </a:pPr>
            <a:r>
              <a:rPr lang="en-US" altLang="zh-CN" sz="1400" b="0" dirty="0" smtClean="0"/>
              <a:t>The non-AP STA can switch back to single-link and single-RF chain </a:t>
            </a:r>
            <a:r>
              <a:rPr lang="en-US" altLang="zh-CN" sz="1400" b="0" dirty="0"/>
              <a:t>immediately after the frame exchange sequence </a:t>
            </a:r>
            <a:r>
              <a:rPr lang="en-US" altLang="zh-CN" sz="1400" b="0" dirty="0" smtClean="0"/>
              <a:t>ends</a:t>
            </a:r>
            <a:endParaRPr lang="en-US" altLang="zh-CN" sz="1400" b="0" dirty="0"/>
          </a:p>
        </p:txBody>
      </p:sp>
      <p:sp>
        <p:nvSpPr>
          <p:cNvPr id="27" name="矩形 26"/>
          <p:cNvSpPr/>
          <p:nvPr/>
        </p:nvSpPr>
        <p:spPr bwMode="auto">
          <a:xfrm>
            <a:off x="7102579" y="3604262"/>
            <a:ext cx="1800955" cy="1419389"/>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4344964" y="3597915"/>
            <a:ext cx="2763538" cy="259500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2542424" y="3597916"/>
            <a:ext cx="1800740" cy="144200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461080" y="3597917"/>
            <a:ext cx="2086490" cy="2595002"/>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31" name="直接连接符 30"/>
          <p:cNvCxnSpPr/>
          <p:nvPr/>
        </p:nvCxnSpPr>
        <p:spPr bwMode="auto">
          <a:xfrm>
            <a:off x="457480" y="4512317"/>
            <a:ext cx="84460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接连接符 33"/>
          <p:cNvCxnSpPr/>
          <p:nvPr/>
        </p:nvCxnSpPr>
        <p:spPr bwMode="auto">
          <a:xfrm>
            <a:off x="25483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矩形 34"/>
          <p:cNvSpPr/>
          <p:nvPr/>
        </p:nvSpPr>
        <p:spPr bwMode="auto">
          <a:xfrm>
            <a:off x="2840809" y="4055117"/>
            <a:ext cx="812434"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MU-RTS /Data/TF</a:t>
            </a:r>
            <a:endParaRPr lang="zh-CN" altLang="en-US" sz="1200" dirty="0" err="1">
              <a:solidFill>
                <a:schemeClr val="tx1"/>
              </a:solidFill>
            </a:endParaRPr>
          </a:p>
        </p:txBody>
      </p:sp>
      <p:sp>
        <p:nvSpPr>
          <p:cNvPr id="36" name="矩形 35"/>
          <p:cNvSpPr/>
          <p:nvPr/>
        </p:nvSpPr>
        <p:spPr bwMode="auto">
          <a:xfrm>
            <a:off x="3725843" y="4512317"/>
            <a:ext cx="613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CTS/BA/</a:t>
            </a:r>
            <a:r>
              <a:rPr lang="en-US" altLang="zh-CN" sz="1200" dirty="0" err="1" smtClean="0">
                <a:solidFill>
                  <a:schemeClr val="tx1"/>
                </a:solidFill>
              </a:rPr>
              <a:t>resp</a:t>
            </a:r>
            <a:endParaRPr lang="zh-CN" altLang="en-US" sz="1200" dirty="0" err="1">
              <a:solidFill>
                <a:schemeClr val="tx1"/>
              </a:solidFill>
            </a:endParaRPr>
          </a:p>
        </p:txBody>
      </p:sp>
      <p:cxnSp>
        <p:nvCxnSpPr>
          <p:cNvPr id="37" name="直接连接符 36"/>
          <p:cNvCxnSpPr/>
          <p:nvPr/>
        </p:nvCxnSpPr>
        <p:spPr bwMode="auto">
          <a:xfrm>
            <a:off x="43390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矩形 37"/>
          <p:cNvSpPr/>
          <p:nvPr/>
        </p:nvSpPr>
        <p:spPr bwMode="auto">
          <a:xfrm>
            <a:off x="4499680"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9" name="矩形 38"/>
          <p:cNvSpPr/>
          <p:nvPr/>
        </p:nvSpPr>
        <p:spPr bwMode="auto">
          <a:xfrm>
            <a:off x="5105680" y="4512317"/>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0" name="矩形 39"/>
          <p:cNvSpPr/>
          <p:nvPr/>
        </p:nvSpPr>
        <p:spPr bwMode="auto">
          <a:xfrm>
            <a:off x="6011839"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6623372" y="4512317"/>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42" name="直接连接符 41"/>
          <p:cNvCxnSpPr/>
          <p:nvPr/>
        </p:nvCxnSpPr>
        <p:spPr bwMode="auto">
          <a:xfrm>
            <a:off x="7108501"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3" name="矩形 42"/>
          <p:cNvSpPr/>
          <p:nvPr/>
        </p:nvSpPr>
        <p:spPr bwMode="auto">
          <a:xfrm>
            <a:off x="634332" y="3673323"/>
            <a:ext cx="176195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Multi-link Multi-RF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44" name="矩形 43"/>
          <p:cNvSpPr/>
          <p:nvPr/>
        </p:nvSpPr>
        <p:spPr bwMode="auto">
          <a:xfrm>
            <a:off x="4823144" y="3672132"/>
            <a:ext cx="191028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Multi-link Multi-RF chain</a:t>
            </a:r>
            <a:endParaRPr lang="zh-CN" altLang="en-US" sz="1050" b="1" dirty="0" err="1"/>
          </a:p>
        </p:txBody>
      </p:sp>
      <p:sp>
        <p:nvSpPr>
          <p:cNvPr id="45" name="矩形 44"/>
          <p:cNvSpPr/>
          <p:nvPr/>
        </p:nvSpPr>
        <p:spPr bwMode="auto">
          <a:xfrm>
            <a:off x="2547569" y="3672529"/>
            <a:ext cx="179636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Single-link Single-RF </a:t>
            </a:r>
            <a:r>
              <a:rPr lang="en-US" altLang="zh-CN" sz="1050" b="1" dirty="0"/>
              <a:t>chain</a:t>
            </a:r>
            <a:endParaRPr lang="zh-CN" altLang="en-US" sz="1050" b="1" dirty="0" err="1"/>
          </a:p>
        </p:txBody>
      </p:sp>
      <p:sp>
        <p:nvSpPr>
          <p:cNvPr id="46" name="矩形 45"/>
          <p:cNvSpPr/>
          <p:nvPr/>
        </p:nvSpPr>
        <p:spPr bwMode="auto">
          <a:xfrm>
            <a:off x="7117186" y="3672529"/>
            <a:ext cx="178691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Single-link Single-RF chain</a:t>
            </a:r>
            <a:endParaRPr lang="zh-CN" altLang="en-US" sz="1050" b="1" dirty="0" err="1"/>
          </a:p>
        </p:txBody>
      </p:sp>
      <p:sp>
        <p:nvSpPr>
          <p:cNvPr id="47" name="文本框 46"/>
          <p:cNvSpPr txBox="1"/>
          <p:nvPr/>
        </p:nvSpPr>
        <p:spPr>
          <a:xfrm>
            <a:off x="5538950" y="4072665"/>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cxnSp>
        <p:nvCxnSpPr>
          <p:cNvPr id="48" name="直接连接符 47"/>
          <p:cNvCxnSpPr/>
          <p:nvPr/>
        </p:nvCxnSpPr>
        <p:spPr bwMode="auto">
          <a:xfrm>
            <a:off x="459280" y="5616421"/>
            <a:ext cx="8444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矩形 52"/>
          <p:cNvSpPr/>
          <p:nvPr/>
        </p:nvSpPr>
        <p:spPr bwMode="auto">
          <a:xfrm>
            <a:off x="4501480"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4" name="矩形 53"/>
          <p:cNvSpPr/>
          <p:nvPr/>
        </p:nvSpPr>
        <p:spPr bwMode="auto">
          <a:xfrm>
            <a:off x="5107480" y="5616421"/>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5" name="矩形 54"/>
          <p:cNvSpPr/>
          <p:nvPr/>
        </p:nvSpPr>
        <p:spPr bwMode="auto">
          <a:xfrm>
            <a:off x="6013639"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6" name="矩形 55"/>
          <p:cNvSpPr/>
          <p:nvPr/>
        </p:nvSpPr>
        <p:spPr bwMode="auto">
          <a:xfrm>
            <a:off x="6625172" y="5616421"/>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7" name="文本框 56"/>
          <p:cNvSpPr txBox="1"/>
          <p:nvPr/>
        </p:nvSpPr>
        <p:spPr>
          <a:xfrm>
            <a:off x="5540750" y="5176769"/>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58" name="矩形 57"/>
          <p:cNvSpPr/>
          <p:nvPr/>
        </p:nvSpPr>
        <p:spPr bwMode="auto">
          <a:xfrm>
            <a:off x="2549370"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0" name="矩形 59"/>
          <p:cNvSpPr/>
          <p:nvPr/>
        </p:nvSpPr>
        <p:spPr bwMode="auto">
          <a:xfrm>
            <a:off x="7106548"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1" name="矩形 60"/>
          <p:cNvSpPr/>
          <p:nvPr/>
        </p:nvSpPr>
        <p:spPr bwMode="auto">
          <a:xfrm>
            <a:off x="3228224"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62" name="矩形 61"/>
          <p:cNvSpPr/>
          <p:nvPr/>
        </p:nvSpPr>
        <p:spPr bwMode="auto">
          <a:xfrm>
            <a:off x="7801015"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49" name="矩形 48"/>
          <p:cNvSpPr/>
          <p:nvPr/>
        </p:nvSpPr>
        <p:spPr bwMode="auto">
          <a:xfrm>
            <a:off x="838200" y="4518538"/>
            <a:ext cx="109400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 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0" name="矩形 49"/>
          <p:cNvSpPr/>
          <p:nvPr/>
        </p:nvSpPr>
        <p:spPr bwMode="auto">
          <a:xfrm>
            <a:off x="2010335" y="4055116"/>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1" name="文本框 50"/>
          <p:cNvSpPr txBox="1"/>
          <p:nvPr/>
        </p:nvSpPr>
        <p:spPr>
          <a:xfrm>
            <a:off x="306993" y="4036796"/>
            <a:ext cx="503664" cy="307777"/>
          </a:xfrm>
          <a:prstGeom prst="rect">
            <a:avLst/>
          </a:prstGeom>
          <a:noFill/>
        </p:spPr>
        <p:txBody>
          <a:bodyPr wrap="none" rtlCol="0">
            <a:spAutoFit/>
          </a:bodyPr>
          <a:lstStyle/>
          <a:p>
            <a:r>
              <a:rPr lang="en-US" altLang="zh-CN" sz="1400" dirty="0" smtClean="0">
                <a:solidFill>
                  <a:schemeClr val="tx1"/>
                </a:solidFill>
              </a:rPr>
              <a:t>AP1</a:t>
            </a:r>
            <a:endParaRPr lang="zh-CN" altLang="en-US" sz="1400" dirty="0">
              <a:solidFill>
                <a:schemeClr val="tx1"/>
              </a:solidFill>
            </a:endParaRPr>
          </a:p>
        </p:txBody>
      </p:sp>
      <p:sp>
        <p:nvSpPr>
          <p:cNvPr id="52" name="文本框 51"/>
          <p:cNvSpPr txBox="1"/>
          <p:nvPr/>
        </p:nvSpPr>
        <p:spPr>
          <a:xfrm>
            <a:off x="304800" y="4655556"/>
            <a:ext cx="598305" cy="307777"/>
          </a:xfrm>
          <a:prstGeom prst="rect">
            <a:avLst/>
          </a:prstGeom>
          <a:noFill/>
        </p:spPr>
        <p:txBody>
          <a:bodyPr wrap="non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59" name="文本框 58"/>
          <p:cNvSpPr txBox="1"/>
          <p:nvPr/>
        </p:nvSpPr>
        <p:spPr>
          <a:xfrm>
            <a:off x="306993" y="5204031"/>
            <a:ext cx="503664" cy="307777"/>
          </a:xfrm>
          <a:prstGeom prst="rect">
            <a:avLst/>
          </a:prstGeom>
          <a:noFill/>
        </p:spPr>
        <p:txBody>
          <a:bodyPr wrap="none" rtlCol="0">
            <a:spAutoFit/>
          </a:bodyPr>
          <a:lstStyle/>
          <a:p>
            <a:r>
              <a:rPr lang="en-US" altLang="zh-CN" sz="1400" dirty="0" smtClean="0">
                <a:solidFill>
                  <a:schemeClr val="tx1"/>
                </a:solidFill>
              </a:rPr>
              <a:t>AP2</a:t>
            </a:r>
            <a:endParaRPr lang="zh-CN" altLang="en-US" sz="1400" dirty="0">
              <a:solidFill>
                <a:schemeClr val="tx1"/>
              </a:solidFill>
            </a:endParaRPr>
          </a:p>
        </p:txBody>
      </p:sp>
      <p:sp>
        <p:nvSpPr>
          <p:cNvPr id="63" name="文本框 62"/>
          <p:cNvSpPr txBox="1"/>
          <p:nvPr/>
        </p:nvSpPr>
        <p:spPr>
          <a:xfrm>
            <a:off x="304800" y="5822791"/>
            <a:ext cx="598305" cy="307777"/>
          </a:xfrm>
          <a:prstGeom prst="rect">
            <a:avLst/>
          </a:prstGeom>
          <a:noFill/>
        </p:spPr>
        <p:txBody>
          <a:bodyPr wrap="none" rtlCol="0">
            <a:spAutoFit/>
          </a:bodyPr>
          <a:lstStyle/>
          <a:p>
            <a:r>
              <a:rPr lang="en-US" altLang="zh-CN" sz="1400" dirty="0" smtClean="0">
                <a:solidFill>
                  <a:schemeClr val="tx1"/>
                </a:solidFill>
              </a:rPr>
              <a:t>STA2</a:t>
            </a:r>
            <a:endParaRPr lang="zh-CN" altLang="en-US" sz="1400" dirty="0">
              <a:solidFill>
                <a:schemeClr val="tx1"/>
              </a:solidFill>
            </a:endParaRPr>
          </a:p>
        </p:txBody>
      </p:sp>
      <p:sp>
        <p:nvSpPr>
          <p:cNvPr id="64" name="文本框 63"/>
          <p:cNvSpPr txBox="1"/>
          <p:nvPr/>
        </p:nvSpPr>
        <p:spPr>
          <a:xfrm>
            <a:off x="-8396" y="4347779"/>
            <a:ext cx="553357" cy="307777"/>
          </a:xfrm>
          <a:prstGeom prst="rect">
            <a:avLst/>
          </a:prstGeom>
          <a:noFill/>
        </p:spPr>
        <p:txBody>
          <a:bodyPr wrap="none" rtlCol="0">
            <a:spAutoFit/>
          </a:bodyPr>
          <a:lstStyle/>
          <a:p>
            <a:r>
              <a:rPr lang="en-US" altLang="zh-CN" sz="1400" dirty="0" smtClean="0">
                <a:solidFill>
                  <a:schemeClr val="tx1"/>
                </a:solidFill>
              </a:rPr>
              <a:t>link1</a:t>
            </a:r>
            <a:endParaRPr lang="zh-CN" altLang="en-US" sz="1400" dirty="0">
              <a:solidFill>
                <a:schemeClr val="tx1"/>
              </a:solidFill>
            </a:endParaRPr>
          </a:p>
        </p:txBody>
      </p:sp>
      <p:sp>
        <p:nvSpPr>
          <p:cNvPr id="65" name="文本框 64"/>
          <p:cNvSpPr txBox="1"/>
          <p:nvPr/>
        </p:nvSpPr>
        <p:spPr>
          <a:xfrm>
            <a:off x="-18393" y="5462532"/>
            <a:ext cx="553357" cy="307777"/>
          </a:xfrm>
          <a:prstGeom prst="rect">
            <a:avLst/>
          </a:prstGeom>
          <a:noFill/>
        </p:spPr>
        <p:txBody>
          <a:bodyPr wrap="none" rtlCol="0">
            <a:spAutoFit/>
          </a:bodyPr>
          <a:lstStyle/>
          <a:p>
            <a:r>
              <a:rPr lang="en-US" altLang="zh-CN" sz="1400" dirty="0" smtClean="0">
                <a:solidFill>
                  <a:schemeClr val="tx1"/>
                </a:solidFill>
              </a:rPr>
              <a:t>link2</a:t>
            </a:r>
            <a:endParaRPr lang="zh-CN" altLang="en-US" sz="1400" dirty="0">
              <a:solidFill>
                <a:schemeClr val="tx1"/>
              </a:solidFill>
            </a:endParaRPr>
          </a:p>
        </p:txBody>
      </p:sp>
      <p:sp>
        <p:nvSpPr>
          <p:cNvPr id="66" name="文本框 65"/>
          <p:cNvSpPr txBox="1"/>
          <p:nvPr/>
        </p:nvSpPr>
        <p:spPr>
          <a:xfrm>
            <a:off x="602803" y="6218480"/>
            <a:ext cx="6433556" cy="276999"/>
          </a:xfrm>
          <a:prstGeom prst="rect">
            <a:avLst/>
          </a:prstGeom>
          <a:noFill/>
        </p:spPr>
        <p:txBody>
          <a:bodyPr wrap="none" rtlCol="0">
            <a:spAutoFit/>
          </a:bodyPr>
          <a:lstStyle/>
          <a:p>
            <a:r>
              <a:rPr lang="en-US" altLang="zh-CN" sz="1200" dirty="0" smtClean="0">
                <a:solidFill>
                  <a:schemeClr val="tx1"/>
                </a:solidFill>
              </a:rPr>
              <a:t>Note: AP1 and AP2 belong to the same AP-MLD ; STA1 and STA2 belong to the same non-AP MLD</a:t>
            </a:r>
            <a:endParaRPr lang="zh-CN" altLang="en-US" sz="1200" dirty="0">
              <a:solidFill>
                <a:schemeClr val="tx1"/>
              </a:solidFill>
            </a:endParaRPr>
          </a:p>
        </p:txBody>
      </p:sp>
    </p:spTree>
    <p:extLst>
      <p:ext uri="{BB962C8B-B14F-4D97-AF65-F5344CB8AC3E}">
        <p14:creationId xmlns:p14="http://schemas.microsoft.com/office/powerpoint/2010/main" val="631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676400"/>
            <a:ext cx="7770813" cy="4572000"/>
          </a:xfrm>
        </p:spPr>
        <p:txBody>
          <a:bodyPr/>
          <a:lstStyle/>
          <a:p>
            <a:pPr>
              <a:buFont typeface="Arial" pitchFamily="34" charset="0"/>
              <a:buChar char="•"/>
            </a:pPr>
            <a:r>
              <a:rPr lang="en-US" altLang="zh-CN" sz="1600" b="0" dirty="0" smtClean="0"/>
              <a:t>Question 1: when the non-AP STA switches to the multi-link multi-RF chain mode, which links should the non-AP STA turn on?</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turn on all the enabled links</a:t>
            </a:r>
          </a:p>
          <a:p>
            <a:pPr lvl="1">
              <a:buFont typeface="Arial" pitchFamily="34" charset="0"/>
              <a:buChar char="•"/>
            </a:pPr>
            <a:r>
              <a:rPr lang="en-US" altLang="zh-CN" sz="1400" dirty="0" smtClean="0"/>
              <a:t>Easy, but consumes more power</a:t>
            </a:r>
            <a:endParaRPr lang="en-US" altLang="zh-CN" sz="1400" b="0" dirty="0" smtClean="0"/>
          </a:p>
          <a:p>
            <a:pPr>
              <a:buFont typeface="Arial" pitchFamily="34" charset="0"/>
              <a:buChar char="•"/>
            </a:pPr>
            <a:r>
              <a:rPr lang="en-US" altLang="zh-CN" sz="1600" b="0" dirty="0" smtClean="0"/>
              <a:t>Option 2: turn on the links which are mapped by the TIDs of the corresponding DL data frames.</a:t>
            </a:r>
          </a:p>
          <a:p>
            <a:pPr lvl="1">
              <a:buFont typeface="Arial" pitchFamily="34" charset="0"/>
              <a:buChar char="•"/>
            </a:pPr>
            <a:r>
              <a:rPr lang="en-US" altLang="zh-CN" sz="1400" dirty="0" smtClean="0"/>
              <a:t>Power efficient, the AP needs to tell the non-AP STA the TIDs of the DL data</a:t>
            </a:r>
            <a:endParaRPr lang="en-US" altLang="zh-CN" sz="1200" b="0" dirty="0" smtClean="0"/>
          </a:p>
          <a:p>
            <a:pPr>
              <a:buFont typeface="Arial" pitchFamily="34" charset="0"/>
              <a:buChar char="•"/>
            </a:pPr>
            <a:r>
              <a:rPr lang="en-US" altLang="zh-CN" sz="1600" b="0" dirty="0" smtClean="0"/>
              <a:t>Option 3: the </a:t>
            </a:r>
            <a:r>
              <a:rPr lang="en-US" altLang="zh-CN" sz="1600" b="0" dirty="0"/>
              <a:t>AP can </a:t>
            </a:r>
            <a:r>
              <a:rPr lang="en-US" altLang="zh-CN" sz="1600" b="0" dirty="0" smtClean="0"/>
              <a:t>indicate the </a:t>
            </a:r>
            <a:r>
              <a:rPr lang="en-US" altLang="zh-CN" sz="1600" b="0" dirty="0"/>
              <a:t>non-AP STA which links to turn </a:t>
            </a:r>
            <a:r>
              <a:rPr lang="en-US" altLang="zh-CN" sz="1600" b="0" dirty="0" smtClean="0"/>
              <a:t>on in the first frame</a:t>
            </a:r>
          </a:p>
          <a:p>
            <a:pPr lvl="1">
              <a:buFont typeface="Arial" pitchFamily="34" charset="0"/>
              <a:buChar char="•"/>
            </a:pPr>
            <a:r>
              <a:rPr lang="en-US" altLang="zh-CN" sz="1400" dirty="0"/>
              <a:t>Power efficient, the AP needs to tell the non-AP STA the </a:t>
            </a:r>
            <a:r>
              <a:rPr lang="en-US" altLang="zh-CN" sz="1400" dirty="0" smtClean="0"/>
              <a:t>links that it is going to use</a:t>
            </a:r>
          </a:p>
          <a:p>
            <a:pPr lvl="1">
              <a:buFont typeface="Arial" pitchFamily="34" charset="0"/>
              <a:buChar char="•"/>
            </a:pPr>
            <a:r>
              <a:rPr lang="en-US" altLang="zh-CN" sz="1400" dirty="0" smtClean="0"/>
              <a:t>The first frame can be a MU-RTS frame (with some modification to carry the indication)</a:t>
            </a:r>
          </a:p>
          <a:p>
            <a:pPr>
              <a:buFont typeface="Arial" pitchFamily="34" charset="0"/>
              <a:buChar char="•"/>
            </a:pPr>
            <a:endParaRPr lang="en-US" altLang="zh-CN" sz="1800" dirty="0"/>
          </a:p>
          <a:p>
            <a:pPr>
              <a:buFont typeface="Arial" pitchFamily="34" charset="0"/>
              <a:buChar char="•"/>
            </a:pPr>
            <a:r>
              <a:rPr lang="en-US" altLang="zh-CN" sz="1800" dirty="0" smtClean="0"/>
              <a:t>We </a:t>
            </a:r>
            <a:r>
              <a:rPr lang="en-US" altLang="zh-CN" sz="1800" dirty="0"/>
              <a:t>prefer option 3. Reason: </a:t>
            </a:r>
          </a:p>
          <a:p>
            <a:pPr lvl="1">
              <a:buFont typeface="Arial" pitchFamily="34" charset="0"/>
              <a:buChar char="•"/>
            </a:pPr>
            <a:r>
              <a:rPr lang="en-US" altLang="zh-CN" sz="1200" dirty="0"/>
              <a:t>T</a:t>
            </a:r>
            <a:r>
              <a:rPr lang="en-US" altLang="zh-CN" sz="1200" dirty="0" smtClean="0"/>
              <a:t>he AP MLD decides which links are scheduled to be used for data transmission to the non-AP MLD;</a:t>
            </a:r>
          </a:p>
          <a:p>
            <a:pPr lvl="1">
              <a:buFont typeface="Arial" pitchFamily="34" charset="0"/>
              <a:buChar char="•"/>
            </a:pPr>
            <a:r>
              <a:rPr lang="en-US" altLang="zh-CN" sz="1200" dirty="0" smtClean="0"/>
              <a:t>The AP MLD knows which links it is about to win the contention based on the medium state and the </a:t>
            </a:r>
            <a:r>
              <a:rPr lang="en-US" altLang="zh-CN" sz="1200" dirty="0" err="1" smtClean="0"/>
              <a:t>backoff</a:t>
            </a:r>
            <a:r>
              <a:rPr lang="en-US" altLang="zh-CN" sz="1200" dirty="0" smtClean="0"/>
              <a:t> counter value</a:t>
            </a:r>
            <a:endParaRPr lang="en-US" altLang="zh-CN" sz="1200" b="0" dirty="0" smtClean="0"/>
          </a:p>
        </p:txBody>
      </p:sp>
    </p:spTree>
    <p:extLst>
      <p:ext uri="{BB962C8B-B14F-4D97-AF65-F5344CB8AC3E}">
        <p14:creationId xmlns:p14="http://schemas.microsoft.com/office/powerpoint/2010/main" val="36458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2: How to determine the frame sequences on multiple links have ended?</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Link-by-Link determination</a:t>
            </a:r>
          </a:p>
          <a:p>
            <a:pPr lvl="1">
              <a:buFont typeface="Arial" pitchFamily="34" charset="0"/>
              <a:buChar char="•"/>
            </a:pPr>
            <a:r>
              <a:rPr lang="en-US" altLang="zh-CN" sz="1400" dirty="0" smtClean="0"/>
              <a:t>Each link can be switched off if one of the following happens</a:t>
            </a:r>
          </a:p>
          <a:p>
            <a:pPr lvl="2">
              <a:buFont typeface="Arial" pitchFamily="34" charset="0"/>
              <a:buChar char="•"/>
            </a:pPr>
            <a:r>
              <a:rPr lang="en-US" altLang="zh-CN" sz="1200" dirty="0"/>
              <a:t>It receives an individually addressed frame addressed to another STA</a:t>
            </a:r>
            <a:r>
              <a:rPr lang="en-US" altLang="zh-CN" sz="1200" dirty="0" smtClean="0"/>
              <a:t>.</a:t>
            </a:r>
          </a:p>
          <a:p>
            <a:pPr lvl="2">
              <a:buFont typeface="Arial" pitchFamily="34" charset="0"/>
              <a:buChar char="•"/>
            </a:pPr>
            <a:r>
              <a:rPr lang="en-US" altLang="zh-CN" sz="1200" dirty="0" smtClean="0"/>
              <a:t>It </a:t>
            </a:r>
            <a:r>
              <a:rPr lang="en-US" altLang="zh-CN" sz="1200" dirty="0"/>
              <a:t>receives a frame with a TA that differs from the TA of the frame that started the TXOP</a:t>
            </a:r>
            <a:r>
              <a:rPr lang="en-US" altLang="zh-CN" sz="1200" dirty="0" smtClean="0"/>
              <a:t>.</a:t>
            </a:r>
          </a:p>
          <a:p>
            <a:pPr lvl="2">
              <a:buFont typeface="Arial" pitchFamily="34" charset="0"/>
              <a:buChar char="•"/>
            </a:pPr>
            <a:r>
              <a:rPr lang="en-US" altLang="zh-CN" sz="1200" dirty="0" smtClean="0"/>
              <a:t>The </a:t>
            </a:r>
            <a:r>
              <a:rPr lang="en-US" altLang="zh-CN" sz="1200" dirty="0"/>
              <a:t>CS mechanism </a:t>
            </a:r>
            <a:r>
              <a:rPr lang="en-US" altLang="zh-CN" sz="1200" dirty="0" smtClean="0"/>
              <a:t>indicates </a:t>
            </a:r>
            <a:r>
              <a:rPr lang="en-US" altLang="zh-CN" sz="1200" dirty="0"/>
              <a:t>that the medium is idle at the </a:t>
            </a:r>
            <a:r>
              <a:rPr lang="en-US" altLang="zh-CN" sz="1200" dirty="0" err="1" smtClean="0"/>
              <a:t>TxPIFS</a:t>
            </a:r>
            <a:r>
              <a:rPr lang="en-US" altLang="zh-CN" sz="1200" dirty="0" smtClean="0"/>
              <a:t> slot boundary (counting from the time that the STA starts receiving its own frames). </a:t>
            </a:r>
          </a:p>
          <a:p>
            <a:pPr lvl="1">
              <a:buFont typeface="Arial" pitchFamily="34" charset="0"/>
              <a:buChar char="•"/>
            </a:pPr>
            <a:r>
              <a:rPr lang="en-US" altLang="zh-CN" sz="1400" b="0" dirty="0" smtClean="0"/>
              <a:t>Drawback: limitation on cross-link retry</a:t>
            </a:r>
          </a:p>
          <a:p>
            <a:pPr>
              <a:buFont typeface="Arial" pitchFamily="34" charset="0"/>
              <a:buChar char="•"/>
            </a:pPr>
            <a:r>
              <a:rPr lang="en-US" altLang="zh-CN" sz="1600" b="0" dirty="0" smtClean="0"/>
              <a:t>Option 2: MLD level determination</a:t>
            </a:r>
          </a:p>
          <a:p>
            <a:pPr lvl="1">
              <a:buFont typeface="Arial" pitchFamily="34" charset="0"/>
              <a:buChar char="•"/>
            </a:pPr>
            <a:r>
              <a:rPr lang="en-US" altLang="zh-CN" sz="1400" dirty="0" smtClean="0"/>
              <a:t>Use the “More Data” bit to serve the purpose since the meaning of the “More Data” bit has been changed for the MLD [1]</a:t>
            </a:r>
          </a:p>
          <a:p>
            <a:pPr lvl="2">
              <a:buFont typeface="Arial" pitchFamily="34" charset="0"/>
              <a:buChar char="•"/>
            </a:pPr>
            <a:r>
              <a:rPr lang="en-US" altLang="zh-CN" sz="1100" dirty="0" smtClean="0"/>
              <a:t>Passed SP: When </a:t>
            </a:r>
            <a:r>
              <a:rPr lang="en-US" altLang="zh-CN" sz="1100" dirty="0"/>
              <a:t>AP MLD transmit a BU in one link to a non-AP MLD, if there is at least one additional buffered BU of any TID or management frames that is mapped to this link by TID-to-link mapping or default mapping for the same non-AP MLD, the More Data subfield is set to 1, otherwise the More Data subfield is set to 0.</a:t>
            </a:r>
            <a:endParaRPr lang="en-US" altLang="zh-CN" sz="1100" b="0" dirty="0" smtClean="0"/>
          </a:p>
          <a:p>
            <a:pPr>
              <a:buFont typeface="Arial" pitchFamily="34" charset="0"/>
              <a:buChar char="•"/>
            </a:pPr>
            <a:r>
              <a:rPr lang="en-US" altLang="zh-CN" sz="1600" dirty="0"/>
              <a:t>We </a:t>
            </a:r>
            <a:r>
              <a:rPr lang="en-US" altLang="zh-CN" sz="1600" dirty="0" smtClean="0"/>
              <a:t>are OK with either option</a:t>
            </a:r>
            <a:endParaRPr lang="en-US" altLang="zh-CN" sz="1600" b="0" dirty="0" smtClean="0"/>
          </a:p>
        </p:txBody>
      </p:sp>
    </p:spTree>
    <p:extLst>
      <p:ext uri="{BB962C8B-B14F-4D97-AF65-F5344CB8AC3E}">
        <p14:creationId xmlns:p14="http://schemas.microsoft.com/office/powerpoint/2010/main" val="222386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3: What if the non-AP MLD does not receive any frame addressed to it on the newly enabled links?</a:t>
            </a:r>
          </a:p>
          <a:p>
            <a:pPr>
              <a:buFont typeface="Arial" pitchFamily="34" charset="0"/>
              <a:buChar char="•"/>
            </a:pPr>
            <a:endParaRPr lang="en-US" altLang="zh-CN" sz="1600" b="0" dirty="0" smtClean="0"/>
          </a:p>
          <a:p>
            <a:pPr>
              <a:buFont typeface="Arial" pitchFamily="34" charset="0"/>
              <a:buChar char="•"/>
            </a:pPr>
            <a:r>
              <a:rPr lang="en-US" altLang="zh-CN" sz="1600" b="0" dirty="0" smtClean="0"/>
              <a:t>Solution: the newly enabled links are automatically turned off </a:t>
            </a:r>
            <a:r>
              <a:rPr lang="en-US" altLang="zh-CN" sz="1600" b="0" dirty="0"/>
              <a:t>if the non-AP MLD does not receive any frame addressed to it </a:t>
            </a:r>
            <a:r>
              <a:rPr lang="en-US" altLang="zh-CN" sz="1600" b="0" dirty="0" smtClean="0"/>
              <a:t>when the TXOP on the anchor link has finished.</a:t>
            </a:r>
          </a:p>
        </p:txBody>
      </p:sp>
    </p:spTree>
    <p:extLst>
      <p:ext uri="{BB962C8B-B14F-4D97-AF65-F5344CB8AC3E}">
        <p14:creationId xmlns:p14="http://schemas.microsoft.com/office/powerpoint/2010/main" val="98492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multi-link SM power save mode in this contribution</a:t>
            </a:r>
          </a:p>
          <a:p>
            <a:pPr marL="342900" lvl="1" indent="-342900">
              <a:buChar char="•"/>
            </a:pPr>
            <a:r>
              <a:rPr lang="en-US" altLang="zh-CN" dirty="0" smtClean="0"/>
              <a:t>Single link and single stream is enabled after entering the ML SM power save mode</a:t>
            </a:r>
          </a:p>
          <a:p>
            <a:pPr marL="342900" lvl="1" indent="-342900">
              <a:buChar char="•"/>
            </a:pPr>
            <a:r>
              <a:rPr lang="en-US" altLang="zh-CN" dirty="0" smtClean="0"/>
              <a:t>Multi-link and multi-stream will be activated when the DL data frames arrive.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74214</TotalTime>
  <Words>1221</Words>
  <Application>Microsoft Office PowerPoint</Application>
  <PresentationFormat>全屏显示(4:3)</PresentationFormat>
  <Paragraphs>156</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MS Gothic</vt:lpstr>
      <vt:lpstr>Arial</vt:lpstr>
      <vt:lpstr>Times New Roman</vt:lpstr>
      <vt:lpstr>Office Theme</vt:lpstr>
      <vt:lpstr>Multi Link SM Power Save Mode</vt:lpstr>
      <vt:lpstr>Introduction</vt:lpstr>
      <vt:lpstr>Recap – Dynamic SM Power Save Mode</vt:lpstr>
      <vt:lpstr>Recap – HE Dynamic SM Power Save Mode</vt:lpstr>
      <vt:lpstr>ML SM Power Save Mode</vt:lpstr>
      <vt:lpstr>ML SM Power Save Mode</vt:lpstr>
      <vt:lpstr>ML SM Power Save Mode</vt:lpstr>
      <vt:lpstr>ML SM Power Save Mode</vt:lpstr>
      <vt:lpstr>Conclusion</vt:lpstr>
      <vt:lpstr>Straw Poll 1</vt:lpstr>
      <vt:lpstr>Reference</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1320</cp:revision>
  <cp:lastPrinted>1601-01-01T00:00:00Z</cp:lastPrinted>
  <dcterms:created xsi:type="dcterms:W3CDTF">2015-10-31T00:33:08Z</dcterms:created>
  <dcterms:modified xsi:type="dcterms:W3CDTF">2020-11-30T09:15:45Z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(3)5TptFwTZ6tun5TXQNgFzeztJRyQXqSDJshm8Sh/ISd0f6u5rwE/phH75LNs3WxSUHcaZpFYf
AOfEjZsSwAMsIebt6qX42XIrgRJGDHAuYe6wpfQ4lvIHyjoN0Zk5Q4PIevC+HpVVljIA4gsU
brVIRFrgiyfZgQes4JY4k71MsNAU3wW4ZR8Q/beM4/vBguk/eX71422ZpCYccfnmA71i5koD
I0AdVRZExPVB4SU5yK</vt:lpwstr>
  </property>
  <property fmtid="{D5CDD505-2E9C-101B-9397-08002B2CF9AE}" pid="3" name="_2015_ms_pID_7253431">
    <vt:lpwstr>ikH8dWWOK1qzC/DHBQfxSFOjuGIfGIS8iM30HSiCsvJAz7FofsDZEW
XCE8v052aXMO2qM7/asSB8uLn0o9yjg2zA6L3DM+Xm9xqonswIDUW/dkU6Z8mFCRcuweL3FN
sqKyNsCEeqZ4IwnjsqCJTiJID4BLo3bh7nmbrmitTF7kbtDLnWN3zJp0epAz5PsAXGT8rr6R
yZ+fDyfAcKu1zG+Ung1guQB/mHFhdCOf7kZe</vt:lpwstr>
  </property>
  <property fmtid="{D5CDD505-2E9C-101B-9397-08002B2CF9AE}" pid="4" name="_2015_ms_pID_7253432">
    <vt:lpwstr>nownXOllJw8W6Qel3WuMQoc=</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1606696107</vt:lpwstr>
  </property>
</Properties>
</file>